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5" r:id="rId3"/>
    <p:sldId id="276" r:id="rId4"/>
    <p:sldId id="277" r:id="rId5"/>
    <p:sldId id="278" r:id="rId6"/>
    <p:sldId id="280" r:id="rId7"/>
    <p:sldId id="279" r:id="rId8"/>
    <p:sldId id="281" r:id="rId9"/>
    <p:sldId id="282" r:id="rId10"/>
    <p:sldId id="284" r:id="rId11"/>
    <p:sldId id="283" r:id="rId12"/>
    <p:sldId id="285" r:id="rId13"/>
    <p:sldId id="286" r:id="rId14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25" d="100"/>
          <a:sy n="125" d="100"/>
        </p:scale>
        <p:origin x="5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2020. 09. 10.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iflscience.com/brain/what-the-hell-is-going-on-in-this-tiktok-audio-illusio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 smtClean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 smtClean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 smtClean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 smtClean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 smtClean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 smtClean="0">
              <a:latin typeface="Sentinel Book"/>
            </a:endParaRPr>
          </a:p>
          <a:p>
            <a:pPr eaLnBrk="1" hangingPunct="1"/>
            <a:endParaRPr lang="hu-HU" altLang="hu-HU" dirty="0" smtClean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A </a:t>
            </a:r>
            <a:r>
              <a:rPr lang="en-US" altLang="hu-HU" sz="3200" dirty="0" smtClean="0"/>
              <a:t>Bes</a:t>
            </a:r>
            <a:r>
              <a:rPr lang="hu-HU" altLang="hu-HU" sz="3200" dirty="0" err="1" smtClean="0"/>
              <a:t>zédkommunikáció</a:t>
            </a:r>
            <a:r>
              <a:rPr lang="hu-HU" altLang="hu-HU" sz="3200" dirty="0" smtClean="0"/>
              <a:t> tényezői</a:t>
            </a:r>
            <a:br>
              <a:rPr lang="hu-HU" altLang="hu-HU" sz="3200" dirty="0" smtClean="0"/>
            </a:br>
            <a:r>
              <a:rPr lang="hu-HU" altLang="hu-HU" sz="3200" dirty="0" smtClean="0"/>
              <a:t>(avagy: miért nehéz a beszédfelismerés?)</a:t>
            </a:r>
            <a:endParaRPr lang="hu-HU" altLang="hu-H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46856" y="1520825"/>
            <a:ext cx="8229600" cy="50514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különböző szinteken ugyanaz az információ több helyen, redundánsan jelen lehet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nagy segítség emberi és gépi felismerésben egyaránt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Azonban egy normál társalgási szituációban próbáljuk minimalizálni a redundanciát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Energiaminimumra törekvés („lustaság”)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Csak a minimálisan szükséges információt rakjuk a beszédbe, és ennek helye (szintje) folyamatosan változik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Honnan tudjuk, hogy mi a „minimálisan szükséges”?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Folyamatosan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monitorozzuk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partnert és a környezetet (érti-e, hallja-e)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Folyamatosan kapunk visszajelzést is a beszélgetőtárstól („nem értettem, megismételnéd lassabban/hangosabban?”)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Nincs visszajelzés: nagyobb redundancia, könnyebb dekódolás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Ilyenkor a gépi felismerés emberihez közeli pontosságú, pl. TV-híradó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Spontán, zajos, társalgási beszéd felismerése még rosszul megy a gépnek</a:t>
            </a:r>
          </a:p>
          <a:p>
            <a:pPr lvl="1" eaLnBrk="1" hangingPunct="1"/>
            <a:endParaRPr lang="hu-HU" altLang="hu-H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Miért nehéz a beszédfelismerés 2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88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916832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„Mi volt ez?” – a szituációs környezet segít megérteni az ilyen hiányos mondatokat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„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Értesítjük kedves utasainkat, hogy 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xxxx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felől érkező gyorsvonat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xxxx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percet késik”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Népetimológia: 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szamosztrej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számszeríj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durchdefekt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durrdefekt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„Sz. J. budapesti lakos az M5-ös autópálya 128-as kilométerszelvénynél gépkocsijával áttért a mohamedán hitre”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Vicces példa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(angol): https://languagelog.ldc.upenn.edu/nll/?p=41249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Lombard-effektus: Zajos környezetben fárasztóbb, de érthetőbb artikulációt használunk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csak a különböző szintekről és a környezetből jövő információ-darabákat gyúrjuk össze, hanem akár további modalitásokat is, pl. képi információt</a:t>
            </a:r>
          </a:p>
          <a:p>
            <a:pPr lvl="1" eaLnBrk="1" hangingPunct="1"/>
            <a:endParaRPr lang="hu-HU" altLang="hu-H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11560" y="122908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Példák a szintek közti interakcióra és a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feedback</a:t>
            </a:r>
            <a:r>
              <a:rPr lang="hu-HU" altLang="hu-HU" sz="3600" dirty="0" smtClean="0">
                <a:solidFill>
                  <a:schemeClr val="tx1"/>
                </a:solidFill>
              </a:rPr>
              <a:t> hatására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57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5037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képi információ befolyásolhatja, hogy mit hallunk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Vicces példa: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  <a:hlinkClick r:id="rId2"/>
              </a:rPr>
              <a:t>https://www.iflscience.com/brain/what-the-hell-is-going-on-in-this-tiktok-audio-illusion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  <a:hlinkClick r:id="rId2"/>
              </a:rPr>
              <a:t>/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Tudományosabb magyarázat a lap alján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https://www.youtube.com/watch?&amp;v=G-lN8vWm3m0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11560" y="72072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McGurk</a:t>
            </a:r>
            <a:r>
              <a:rPr lang="hu-HU" altLang="hu-HU" sz="3600" dirty="0" smtClean="0">
                <a:solidFill>
                  <a:schemeClr val="tx1"/>
                </a:solidFill>
              </a:rPr>
              <a:t>-effektus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4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2" y="1772816"/>
            <a:ext cx="8372847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Akusztikai környezet minősége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Van-e háttérzaj és milyen (stabil, változó)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Van-e átviteli torzítás (pl.telefon, távoli mikrofon)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Milyen a beszédstílus?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Izolált parancsszavak vagy folyamatos beszéd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Olvasott-tervezett-spontán?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Egy beszélőre van, vagy sok? Utóbbi esetben van-e mód beszélőadaptációra?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Nyelvtanilag mennyire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megjósolhatóak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 mondatok?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Szótár mérete? </a:t>
            </a:r>
            <a:b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(kis szótár: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max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. 1-2 ezer szó; közepes: 5-10 ezer szó; nagy: &gt;100ezer szó)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Nyelvi kötöttség foka?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Domain-specifikus-e a szöveg?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11560" y="110807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Felismerési feladat nehézségének szempontjai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9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479925"/>
          </a:xfrm>
        </p:spPr>
        <p:txBody>
          <a:bodyPr/>
          <a:lstStyle/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Beszéd = kód: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beszélő a gondolatot beszéddé formálja: „kódolás”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hallgató visszaalakítja: „dekódolás”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kommunikáció zajos átviteli csatornán történik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üzenet mellett mindkét fél folyamatosan kap visszajelzést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másik félről (pl. ha látjuk is: arckifejezés, testtartás)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fizikai környezetről, pl. az átviteli csatornáról (halljuk, hogy zajos)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társalgási környezetről (pl. szituáció)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Beszédkommunikáció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5744" y="1504950"/>
            <a:ext cx="4981575" cy="2724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Beszédhang: a legkisebb beszédelem, ami kiejthető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beszédhang a legkisebb, hallásunk által megkülönböztethető beszédegység, tekintet nélkül arra, hogy a különbségnek van-e jelentősége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szavak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megkülönböztetésében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Elvileg nyelvfüggetlen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fonéma: a legkisebb olyan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egység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amely két szót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megkülönböztet. 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Azaz 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fonéma olyan beszédhang, amelyet ha lecserélünk egy másik fonémára, az adott nyelv egy bizonyos szavában, akkor másik szót kapunk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Nyelvfüggő, mert bizonyos hallható különbségek bizonyos nyelvekben számítanak 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jelentésmegkülönböztető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szerepűek), másokban meg nem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Tehát ha két beszédelemet különbözőnek hallunk, akkor azok különböző beszédhangok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van két olyan szó, amelyek csak ebben a hangban térnek el, akkor a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két beszédhang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egyúttal  fonéma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(az adott nyelvben) 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allofón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ha két beszédhang hallhatóan különbözik, de ennek nincs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jelentésmegkülönböztető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szerepe, akkor a két hang egymás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allofónja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beszéd elemi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építőkövei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 és g: a magyar nyelvben fonémák, mert: kép-gép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tandem-tonhal: a tonhal n-je máshogy hangzik, de ennek nincs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jelentésmegkülönböztető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szerepe: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allofón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magyar nyelvben a zárt e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allofón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leesett-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lëesett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 és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spun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az angolban: a két p (hehezetes és normál) egymás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allofónjai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Megjegyzés: az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allofón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-eltéréseket képzetlen fül nem feltétlenül hallja meg, hiszen az adott nyelv megértéséhez nem is kell érzékelni őket…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Összefoglalva: a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világ össze nyelvének hangkészlete elvileg univerzális (már ha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képesek vagyunk hallani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különbségeket…)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egyes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nyelvek fonémakészlete viszont jelentősen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eltérhet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 fonetikai leírása: International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Phonetic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Alphabet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IPA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Számítógéphez igazított változata: SAMPA (ill. X-SAMPA)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 beszédfelismerők fejlesztői sokszor saját kódrendszert használnak, és keverik a beszédhang és a fonéma fogalmát…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R. Moore: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Use/Misuse of the Term ‘Phoneme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Interspeech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2019.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Beszédhangok és fonémák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40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Példa: magyar magánhangzók; teljes kódtáblázatok a neten találhatók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IPA és SAMPA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204864"/>
            <a:ext cx="326707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74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Azaz konverzió betű szerinti írásról fonetikai írásra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Mennyire nehéz? Ez erősen nyelvfüggő: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Angol: nagyon nehéz, rengeteg szabálytalanság, az írott és a kiejtett alak nagyon eltérhet, ezért adják meg a szótárakban a kiejtést (IPA átírással!)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francia: az írott és a kiejtett alak jelentősen eltér, de viszonylag szabályszerű módon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Magyar, német: az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ráskép és a kiejtett alak eléggé hasonló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Szerb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"írd amit mondasz és olvasd amit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írtál„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Magyar nyelv: szabályok segítségével elég jól megoldható az átírás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Főleg mássalhangzó-csoportokra vonatkozó hasonulási szabályok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problémás (csak morfológiai elemzővel megoldható): </a:t>
            </a:r>
          </a:p>
          <a:p>
            <a:pPr lvl="2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kettős hang vagy szóhatár, pl.: 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pácsó</a:t>
            </a:r>
            <a:endParaRPr lang="hu-HU" altLang="hu-H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Hasonulás morfémahatáron, 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látja vs. </a:t>
            </a:r>
            <a:r>
              <a:rPr lang="hu-HU" altLang="hu-HU" sz="15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átjár</a:t>
            </a:r>
            <a:endParaRPr lang="hu-HU" altLang="hu-HU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Szavak közti csend: inkább stilisztikai kérdés („lát 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jános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?”- „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látjános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?” – „</a:t>
            </a:r>
            <a:r>
              <a:rPr lang="hu-HU" altLang="hu-H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láttyános</a:t>
            </a:r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?”)</a:t>
            </a:r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Magyar Kiejtési Szótár: BME-n készült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Webhely ???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Fonetikus átírás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3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beszédhangok fő típusai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magánhangzók, zárhangok, réshangok, zár-réshangok, nazálisok,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egyéb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gyakorlaton nézünk példákat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Miben különböznek egymástól az egyes hangok?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fülünk hogyan tudja megkülönböztetni őket?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Géppel hogyan tudjuk őket elemezni, megvizsgálni??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Lesz egy jó vizualizációs eszközünk,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spektrogram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hang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kép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 fog derülni, hogy a fülünk is hasonló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spektro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-temporális elemzést végez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hangokat a beszédjelben ún. akusztikus kulcsok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acoustic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cues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kódolják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magánhangzók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formánsok; zárhangok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energiagóc helye; stb.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Szakértők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spektrogramokat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egész jól el tudják „olvasni”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hangok megjelenése nagyon sokféle lehet, a dekódolás meglepően nehéz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Ezért gépi tanulást fogunk használni: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kulcs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beszédhang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leképezés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szabályait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hatalmas mennyiségű tanítópélda alapján, automatikusan találjuk meg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gépi tanulásban az a törekvés, hogy ehhez minél kevesebb beszédspecifikus tudásra legyen szükség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viszont ellentmond a tudomány megismerésre való törekvésének…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Beszédhangok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00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Naiv megközelítés: daraboljuk a beszédet hangokra, majd a darabkákat azonosítjuk be („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labeling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Mind a szegmentálás, mind a címkézés meglepően nehéz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határok sokszor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elmosódottak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és ugyanaz a hang sokféleképpen tud kinézni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változatosság „technikai” oka: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koartikuláció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artikulációs szerveink folyamatosan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változtatnak pozíciót,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szomszédos hangok befolyásolják az adott hang ejtését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(ld. „tonhal”)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változatosság „külső” oka: a beszéd nem csak a mondanivalót kódolja, hanem mindig lesz benne más extra információ is</a:t>
            </a:r>
          </a:p>
          <a:p>
            <a:pPr lvl="1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akusztikai változatosság: háttérzaj, torzítás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beszélők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közti eltérések: hangmagasság, fejméret, beszédsebesség, akcentus,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dialektus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adott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beszélő hangja is változhat: lelki és fizikai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állapot (érzelmi töltés, életkor, betegség,…)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szigorúan csak a mondanivalót akarjuk kihámozni, akkor ezek számunkra zavaró tényezők lesznek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Miért nehéz a beszédfelismerés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0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68313" y="152082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Eddig csak a beszédhangokra fókuszáltunk, és azok kódolására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Azonban egy valós kommunikációs szituációban a közlésnek magasabb szinteken is értelmezhetőnek kell lennie, ezek a szintek hierarchikusan egymásra épülnek: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beszédjelek beszédhangokat kódolnak (akusztikai fonetika)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beszédhangok betartják az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adott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nyelv kódrendszerét (fonológia)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fonémák az adott nyelvben létező szavakat alkotnak (lexika, morfológia)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szavak mondatokat alkotnak (szintaktika)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Ezeknek a mondatoknak értelmük is van (szemantika)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beszélő valamit közölni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akar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adott szituációban (pragmatika)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csak a legalsó szintet modelleznénk, az olyan lenne, mintha halandzsa szöveget kellene hallás után leírnunk (vagy ha idegen nyelvű, magyarhoz hangzású nyelvű szöveget)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emberi beszédmegértésben a magasabb szinteknek is szerepe van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magasabb szintek modellezésére a gépnek is kell az akusztikus modell mellé nyelvi modell, szintaktikai modell, szemantikai modell, dialógusmodell,…</a:t>
            </a: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39552" y="694721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beszédkommunikáció szintjei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68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21732</TotalTime>
  <Words>1324</Words>
  <Application>Microsoft Office PowerPoint</Application>
  <PresentationFormat>Diavetítés a képernyőre (4:3 oldalarány)</PresentationFormat>
  <Paragraphs>138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2" baseType="lpstr">
      <vt:lpstr>Arial</vt:lpstr>
      <vt:lpstr>Calibri</vt:lpstr>
      <vt:lpstr>Constantia</vt:lpstr>
      <vt:lpstr>Sentinel Book</vt:lpstr>
      <vt:lpstr>Times New Roman</vt:lpstr>
      <vt:lpstr>Verdana</vt:lpstr>
      <vt:lpstr>Wingdings</vt:lpstr>
      <vt:lpstr>Wingdings 2</vt:lpstr>
      <vt:lpstr>Áramlás</vt:lpstr>
      <vt:lpstr>A Beszédkommunikáció tényezői (avagy: miért nehéz a beszédfelismerés?)</vt:lpstr>
      <vt:lpstr>Beszédkommunikáció</vt:lpstr>
      <vt:lpstr>A beszéd elemi építőkövei</vt:lpstr>
      <vt:lpstr>Beszédhangok és fonémák</vt:lpstr>
      <vt:lpstr>IPA és SAMPA</vt:lpstr>
      <vt:lpstr>Fonetikus átírás</vt:lpstr>
      <vt:lpstr>Beszédhangok</vt:lpstr>
      <vt:lpstr>Miért nehéz a beszédfelismerés</vt:lpstr>
      <vt:lpstr>A beszédkommunikáció szintjei</vt:lpstr>
      <vt:lpstr>Miért nehéz a beszédfelismerés 2</vt:lpstr>
      <vt:lpstr>Példák a szintek közti interakcióra és a feedback hatására</vt:lpstr>
      <vt:lpstr>McGurk-effektus</vt:lpstr>
      <vt:lpstr>Felismerési feladat nehézségének szempontjai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1235</cp:revision>
  <dcterms:created xsi:type="dcterms:W3CDTF">2011-08-30T15:18:14Z</dcterms:created>
  <dcterms:modified xsi:type="dcterms:W3CDTF">2020-09-11T14:22:29Z</dcterms:modified>
</cp:coreProperties>
</file>