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5" r:id="rId12"/>
    <p:sldId id="283" r:id="rId1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25" d="100"/>
          <a:sy n="125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EC5DCC-6AD2-43D5-B6CC-1A3FB035902F}" type="datetimeFigureOut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522061-0A73-4C95-BAE8-371F659A6A6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C9E1D4-69CF-4A15-BD62-279D6296567E}" type="datetimeFigureOut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D81709D-B61D-47E0-AED2-21059CFF7E8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9564-DE40-42A4-B64B-1824335B4479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9B829AB-074C-47E4-8EC5-7EBFE800CB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7541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AAA8-F6FE-40F8-928D-35A5AE3884BF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F6C5-69AA-430F-8F77-3084186AD2A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788945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A972-E753-4D30-8509-5A615B500E43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82E6B-4F59-4718-A4AE-97A6268DFE2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340241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DD0F-E52C-44F0-AEE8-89BE8391FE90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B6BF-E366-432A-850D-34B79889A2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671186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6EE4-2AE4-4EE2-A08A-342DEF978330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F436322-CD5C-48A8-A621-98067E2F743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6271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5807-DAEA-4D81-A265-B6A957B6D4E8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A865D-5C7C-44FF-B512-D77D3B31140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510783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27C2-6C6B-4513-A318-108DD0A3B720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1CFD-484B-44D8-9E45-E5027DEEAB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156752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F468D-F9B5-46E0-AD69-24BE1DECE706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DD4A-6BFB-45A8-89C2-0FB577596FF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573055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ECDC-236E-41B9-AC3C-C90CF011C813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CD83B-3C70-44B7-B8C4-8D976E0234C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641326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A8F5-83AC-4ED0-97E8-9FD49C0A38DA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FD3E9-70DB-4912-A7B2-A41987F8913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472389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88A8-A055-497E-AC5E-046454789148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B8F4B52-FF9B-4D99-AC32-C4CFA322D11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055955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07AE34A-622D-4DEC-B1B5-5BDF02A3D36B}" type="datetime1">
              <a:rPr lang="hu-HU"/>
              <a:pPr>
                <a:defRPr/>
              </a:pPr>
              <a:t>2020. 09. 15.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2319844B-F395-4097-A726-583772F839E1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33" r:id="rId2"/>
    <p:sldLayoutId id="2147484042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43" r:id="rId9"/>
    <p:sldLayoutId id="2147484039" r:id="rId10"/>
    <p:sldLayoutId id="214748404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1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4004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400" dirty="0">
                <a:latin typeface="Verdana" panose="020B0604030504040204" pitchFamily="34" charset="0"/>
              </a:rPr>
              <a:t>Tóth László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400" dirty="0">
                <a:latin typeface="Verdana" panose="020B0604030504040204" pitchFamily="34" charset="0"/>
              </a:rPr>
              <a:t>Számítógépes Algoritmusok és Mesterséges Intelligencia Tanszék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dirty="0">
              <a:latin typeface="Sentinel Book"/>
            </a:endParaRPr>
          </a:p>
          <a:p>
            <a:pPr eaLnBrk="1" hangingPunct="1"/>
            <a:endParaRPr lang="hu-HU" altLang="hu-HU" dirty="0">
              <a:latin typeface="Sentinel Book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124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ím 8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649288"/>
          </a:xfrm>
        </p:spPr>
        <p:txBody>
          <a:bodyPr/>
          <a:lstStyle/>
          <a:p>
            <a:pPr algn="ctr" eaLnBrk="1" hangingPunct="1"/>
            <a:r>
              <a:rPr lang="hu-HU" altLang="hu-HU" sz="3200" dirty="0"/>
              <a:t>A digitális jelfeldolgozás alapjai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spektrális elemzésnek igazán csak akkor van értelme, ha a spektrális tartalom a vizsgált jelszakaszon nem változik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beszédjelet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ezért kis darabokra (keretekre,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vágva szokták elemezni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szokványos elemzési ablakméret 10-30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annyi idő alatt a beszédjel viszonylag stabil marad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spektrumelemzést ezekre a kis darabkákra elvégezve, majd ezeket egymás mellé kirajzolva kapjuk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spektrogramot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(régi magyar nevén gördülő spektrumot):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A </a:t>
            </a:r>
            <a:r>
              <a:rPr lang="hu-HU" altLang="hu-HU" sz="3600" dirty="0" err="1">
                <a:solidFill>
                  <a:schemeClr val="tx1"/>
                </a:solidFill>
              </a:rPr>
              <a:t>spektrogram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E05B1FA-59C9-442A-865D-444D2664BC3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35692"/>
            <a:ext cx="5616624" cy="218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42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spektrogram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3-dimenziós (idő-frekvencia-amplitúdó), de klasszikusan 2D-ben szokás kirajzolni (idő-frekvencia), az amplitúdót színkóddal vagy szürkeségi árnyalattal jelölve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spektrogram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beszédjelek vizualizálásának legrégibb, legelterjedtebb módja, mind a fonetikában, mind a beszédtechnológiában alapvető eszköz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A </a:t>
            </a:r>
            <a:r>
              <a:rPr lang="hu-HU" altLang="hu-HU" sz="3600" dirty="0" err="1">
                <a:solidFill>
                  <a:schemeClr val="tx1"/>
                </a:solidFill>
              </a:rPr>
              <a:t>spektrogram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EE67E8A-C6BE-4454-9E39-DD11E846E57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456" y="2587421"/>
            <a:ext cx="3715544" cy="242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3ACB98EE-8A53-434A-854B-8750612A8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143" y="2492896"/>
            <a:ext cx="3998963" cy="25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2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Szűrők segítségével a jel spektrumát, azaz a különböző frekvenciájú komponensek amplitúdóját tudjuk változtatni 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egyes komponenseket erősíteni vagy gyengíteni (akár kitörölni) tudjuk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komponenst nem tudunk behozni!</a:t>
            </a:r>
          </a:p>
          <a:p>
            <a:pPr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szűrőt specifikálni az átviteli karakterisztika (legegyszerűbben az amplitúdóválasz) megadásával tudjuk</a:t>
            </a: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kimenő jel spektruma a bemeneti spektrum és az átviteli karakterisztika szorzataként áll elő</a:t>
            </a:r>
          </a:p>
          <a:p>
            <a:pPr lvl="1" eaLnBrk="1" hangingPunct="1"/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sáváteresztő szűrő:</a:t>
            </a:r>
          </a:p>
          <a:p>
            <a:pPr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Digitális szűrők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AB09D6B-BAB4-40A6-8096-8B1099B9A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6" y="4581128"/>
            <a:ext cx="8177251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2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Beszéd = a levegő longitudinális rezgése (nyomásváltozása)</a:t>
            </a: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mikrofon a nyomásváltozást feszültségváltozássá alakítja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mikrofonból kijövő jel analóg jel: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mindkét tengely mentén folytonos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(minden időpillanatban értelmezve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van, és tetszőleges értéket felvehet)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Analóg jel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BF88D0B-C3E5-4A16-94E1-0CA7DEA92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972725"/>
            <a:ext cx="5124450" cy="145732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42244BD-E1F5-4CDB-929B-58C7F4E38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5" y="3781255"/>
            <a:ext cx="4680520" cy="106619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D4101B4-F369-4C2D-A6B2-3D25AA925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893" y="4973875"/>
            <a:ext cx="3796643" cy="1312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hangkártya két lépésben készít az analóg jelből digitális jelet: Mintavételezés és kvantálás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A digitalizálás lépései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27E5EF2-9B7B-46CF-BB36-555481FF1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2328160"/>
            <a:ext cx="5688632" cy="39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4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Mintavételezés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a jelet egyforma időközönként megmérjük, így kapjuk a diszkrét idejű jelet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Paramétere a mintavételi frekvencia, a másodpercenként vett minták száma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Kvantálás: a kapott mintákat valamilyen számítógépes számábrázolásnak megfelelő alakra hozzuk; például egész számként ábrázoljuk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bit: 0-255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bit: -32768 – 32767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bit: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Mintavételezés és kvantálás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5DC9EFB-D543-443D-91DF-5D81EF84D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851725"/>
            <a:ext cx="2219325" cy="14478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7F8E4D7-08CF-425E-9666-A4392A6D1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114" y="5169883"/>
            <a:ext cx="2286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6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kvantálásból származó kerekítési hiba nem visszaállítható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„olcsón” tudjuk növelni a felbontást: 1 bit hozzáadásával duplájára tudjuk növelni az ábrázolható értékek számát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kvantálás mértéke határozza meg az ábrázolható dinamikatartományt (a leghalkabb és a leghangosabb ábrázolható hang közti eltérés)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Túl halk hang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0 0 0 0 0 0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Túl hangos hang 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max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max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max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(levágás)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Az ember által hallható leghalkabb, és még elviselhető leghangosabb hang közti különbség 20 bit 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beszéd dinamikatartománya 11-12 bit</a:t>
            </a:r>
          </a:p>
          <a:p>
            <a:pPr eaLnBrk="1" hangingPunct="1"/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audio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CD: 16-bit </a:t>
            </a:r>
          </a:p>
          <a:p>
            <a:pPr eaLnBrk="1" hangingPunct="1"/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professzionálisabb hangstúdiós eszközök: 24 bit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jelfeldolgozás során gyakran lebegőpontos ábrázolást használunk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(pl. 4byte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Hány biten </a:t>
            </a:r>
            <a:r>
              <a:rPr lang="hu-HU" altLang="hu-HU" sz="3600" dirty="0" err="1">
                <a:solidFill>
                  <a:schemeClr val="tx1"/>
                </a:solidFill>
              </a:rPr>
              <a:t>kvantáljunk</a:t>
            </a:r>
            <a:r>
              <a:rPr lang="hu-HU" altLang="hu-HU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754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mintavétel során a minták közé eső értékek elvesznek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mintavételezés a kvantáláshoz képest „drága”: n-szer akkor mintavételi ráta mellett n-szer annyi adat keletkezik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 lehet-e állítani az eredeti, folytonos idejű jelet a diszkrét mintákból?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érdemes megválasztani a mintavételi rátát?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fenti két kérdésre válaszol a Shannon-féle mintavételezési tétel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Ehhez azonban először meg kell ismerkednünk a Fourier-transzformációval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Mintavételezés</a:t>
            </a:r>
          </a:p>
        </p:txBody>
      </p:sp>
    </p:spTree>
    <p:extLst>
      <p:ext uri="{BB962C8B-B14F-4D97-AF65-F5344CB8AC3E}">
        <p14:creationId xmlns:p14="http://schemas.microsoft.com/office/powerpoint/2010/main" val="28005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495564" y="1386359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Fourier-transzformáció bármilyen jelet fel tud bontani szinuszos komponensek súlyozott összegére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Szinuszos komponens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sin és cos eltolástól eltekintve ugyanaz…):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Három paramétere közül kettő érzékszervileg is értelmezhető: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Amplitúdó ~ hangerő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Frekvencia ~ hangmagasság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Fázis: hallásunk viszonylag érzéketlen rá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Digitális jelekre való változata a diszkrét Fourier-transzformáció (DFT)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gyors ( O(</a:t>
            </a:r>
            <a:r>
              <a:rPr lang="hu-HU" alt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hu-HU" alt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) változata a gyors Fourier-transzformáció (FFT)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Képfeldolgozásban is használják, pedig ott a szinusz nehezen értelmezhető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42722" y="566387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Fourier-analízis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AF47D97-7931-4D30-BFA3-588FC208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771211"/>
            <a:ext cx="3024336" cy="90129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A7F93E5-B740-42C4-8916-44F16FBD8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636063"/>
            <a:ext cx="2967038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Fourier-elemzés a jelet szinuszos komponensek összegére bontja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frekvenciakomponenshez megadja annak amplitúdóját és fázisát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Többnyire csak az amplitúdót rajzoljuk ki, a kapott kép neve spektrum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hu-HU" altLang="hu-H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időbeli jel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hu-HU" altLang="hu-H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spektrális kép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(Amplitúdó)Spektrum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3B1269C-1188-4B7E-BD04-113479226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87" y="2668705"/>
            <a:ext cx="5040560" cy="34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1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39552" y="1261458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altLang="hu-H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folytonos jel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visszaállítható a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diszkrét idejű mintáiból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 sávhatárolt (azaz Fourier-elemzést végezve rajta, találunk olyan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frekvenciát, amelynél nagyobb frekvenciájú komponens nincs a jelben)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az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mintavételi frekvenciára teljesül, hogy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&gt;2f</a:t>
            </a:r>
            <a:r>
              <a:rPr lang="hu-HU" altLang="hu-H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gyakorlatban ez két lehetőséget jelent: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Tényleg megkeressük a legmagasabb frekvenciájú komponenst, és ehhez igazítjuk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–t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nincs ilyen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frekvencia, vagy magasabb mint a használni kívánt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/2 akkor ki kell törölnünk minden komponenst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/2 Hz fölött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megválasztása zene vagy beszéd esetén: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emberi hallás felső határa 18000-20000 Hz (életkorral romlik)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CD-k 44100Hz, a stúdiók 48000Hz (sőt 96000Hz) mintavételi rátával dolgoznak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beszédben a legmagasabb frekvenciakomponens 6-8 kHz, tehát beszédhez a 16 kHz-es mintavételezés elegendő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lejjebb is mehetünk, a telefonok pl. 4 kHz-nél levágnak és 8 kHz-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mintavételeznek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kicsit torzult, de érthető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59198" y="564479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Mintavételezési tétel</a:t>
            </a:r>
          </a:p>
        </p:txBody>
      </p:sp>
    </p:spTree>
    <p:extLst>
      <p:ext uri="{BB962C8B-B14F-4D97-AF65-F5344CB8AC3E}">
        <p14:creationId xmlns:p14="http://schemas.microsoft.com/office/powerpoint/2010/main" val="2763671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22106</TotalTime>
  <Words>731</Words>
  <Application>Microsoft Office PowerPoint</Application>
  <PresentationFormat>Diavetítés a képernyőre (4:3 oldalarány)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Constantia</vt:lpstr>
      <vt:lpstr>Sentinel Book</vt:lpstr>
      <vt:lpstr>Times New Roman</vt:lpstr>
      <vt:lpstr>Verdana</vt:lpstr>
      <vt:lpstr>Wingdings</vt:lpstr>
      <vt:lpstr>Wingdings 2</vt:lpstr>
      <vt:lpstr>Áramlás</vt:lpstr>
      <vt:lpstr>A digitális jelfeldolgozás alapjai</vt:lpstr>
      <vt:lpstr>Analóg jel</vt:lpstr>
      <vt:lpstr>A digitalizálás lépései</vt:lpstr>
      <vt:lpstr>Mintavételezés és kvantálás</vt:lpstr>
      <vt:lpstr>Hány biten kvantáljunk?</vt:lpstr>
      <vt:lpstr>Mintavételezés</vt:lpstr>
      <vt:lpstr>Fourier-analízis</vt:lpstr>
      <vt:lpstr>(Amplitúdó)Spektrum</vt:lpstr>
      <vt:lpstr>Mintavételezési tétel</vt:lpstr>
      <vt:lpstr>A spektrogram</vt:lpstr>
      <vt:lpstr>A spektrogram</vt:lpstr>
      <vt:lpstr>Digitális szűrők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</dc:creator>
  <cp:lastModifiedBy>Lajszlo</cp:lastModifiedBy>
  <cp:revision>1265</cp:revision>
  <dcterms:created xsi:type="dcterms:W3CDTF">2011-08-30T15:18:14Z</dcterms:created>
  <dcterms:modified xsi:type="dcterms:W3CDTF">2020-09-15T10:31:36Z</dcterms:modified>
</cp:coreProperties>
</file>