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25" d="100"/>
          <a:sy n="125" d="100"/>
        </p:scale>
        <p:origin x="3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EC5DCC-6AD2-43D5-B6CC-1A3FB035902F}" type="datetimeFigureOut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522061-0A73-4C95-BAE8-371F659A6A6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C9E1D4-69CF-4A15-BD62-279D6296567E}" type="datetimeFigureOut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81709D-B61D-47E0-AED2-21059CFF7E8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9564-DE40-42A4-B64B-1824335B4479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9B829AB-074C-47E4-8EC5-7EBFE800CB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541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AAA8-F6FE-40F8-928D-35A5AE3884BF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F6C5-69AA-430F-8F77-3084186AD2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88945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A972-E753-4D30-8509-5A615B500E43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2E6B-4F59-4718-A4AE-97A6268DFE2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34024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DD0F-E52C-44F0-AEE8-89BE8391FE90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B6BF-E366-432A-850D-34B79889A2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67118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E4-2AE4-4EE2-A08A-342DEF978330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F436322-CD5C-48A8-A621-98067E2F74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271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5807-DAEA-4D81-A265-B6A957B6D4E8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865D-5C7C-44FF-B512-D77D3B31140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510783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27C2-6C6B-4513-A318-108DD0A3B720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1CFD-484B-44D8-9E45-E5027DEEAB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156752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468D-F9B5-46E0-AD69-24BE1DECE706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DD4A-6BFB-45A8-89C2-0FB577596F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573055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ECDC-236E-41B9-AC3C-C90CF011C813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D83B-3C70-44B7-B8C4-8D976E0234C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4132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A8F5-83AC-4ED0-97E8-9FD49C0A38DA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D3E9-70DB-4912-A7B2-A41987F891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47238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88A8-A055-497E-AC5E-046454789148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B8F4B52-FF9B-4D99-AC32-C4CFA322D11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055955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7AE34A-622D-4DEC-B1B5-5BDF02A3D36B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319844B-F395-4097-A726-583772F839E1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3" r:id="rId2"/>
    <p:sldLayoutId id="2147484042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43" r:id="rId9"/>
    <p:sldLayoutId id="2147484039" r:id="rId10"/>
    <p:sldLayoutId id="214748404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hyperlink" Target="http://www.asel.udel.edu/speech/tutorials/synthesis/vowel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1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4004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Tóth László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Számítógépes Algoritmusok és Mesterséges Intelligencia Tanszék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dirty="0">
              <a:latin typeface="Sentinel Book"/>
            </a:endParaRPr>
          </a:p>
          <a:p>
            <a:pPr eaLnBrk="1" hangingPunct="1"/>
            <a:endParaRPr lang="hu-HU" altLang="hu-HU" dirty="0">
              <a:latin typeface="Sentinel Book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124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ím 8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649288"/>
          </a:xfrm>
        </p:spPr>
        <p:txBody>
          <a:bodyPr/>
          <a:lstStyle/>
          <a:p>
            <a:pPr algn="ctr" eaLnBrk="1" hangingPunct="1"/>
            <a:r>
              <a:rPr lang="hu-HU" altLang="hu-HU" sz="3200" dirty="0" smtClean="0"/>
              <a:t>Az ember beszédkeltés forrás-szűrő modellje</a:t>
            </a:r>
            <a:endParaRPr lang="hu-HU" alt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formánszintézis a 70-80-as években volt nagyon népszerű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létrehozott beszéd érthető, de nagyon „robotos”</a:t>
            </a:r>
          </a:p>
          <a:p>
            <a:pPr lvl="1" eaLnBrk="1" hangingPunct="1"/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az egyik legegyszerűbb modellel készült magyar kitartott magánhangzók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Olaszy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Gábor „Elektronikus beszédelőállítás” című könyve alapján:</a:t>
            </a: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www.asel.udel.edu/speech/tutorials/synthesis/vowels.html</a:t>
            </a:r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napig léteznek továbbfejlesztett formánszintetizátorok (pl. STRAIGHT), de ezeket inkább tudományos kísérletekben használják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90-és évektől inkább emberi hangmintákat használnak fel a beszédszintetizátorok (kis darabkákat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összefűzögetve+utófeldolgozva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Legújabban ebbe már a gépi tanulás is besegít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Formánsszintézis 3.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mghk-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1960" y="292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emberi beszéd alapvetően két komponensből áll össze: egy gerjesztőjelből (zöngés hang: periodikus,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zöngétleg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hang: zajszerű),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amely át van szűrve egy, az artikulációs csatorna által meghatározott szűrőrendszeren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hang fonetikai minősége szempontjából a szűrő, azaz a spektrális burkológörbe a lényeg, ami egy viszonylag sima görbe néhány csúccsal (formánsok)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gerjesztőjel, illetve a burkológörbe finom részletei inkább a beszélőre jellemző információt kódolnak (hangmagasság, férfi vagy nő beszél, rekedt vagy suttog,…)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Tehát a beszédfelismeréshez elég lesz egy viszonylag durva felbontású spektrális kép, ami a burkológörbét megőrzi, de a finom részletek nem kellenek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Összegzés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Kitartottan ejtett hangok esetén (pl. magánhangzók) a </a:t>
            </a:r>
            <a:r>
              <a:rPr lang="hu-HU" alt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formánsok kódolják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hogy milyen hangot hallunk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mi a helyzet kitartottan nem ejthető hangoknál, mint pl. a zárhangok?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Ezeket az energiagóc helye, valamint </a:t>
            </a:r>
            <a:b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következő magánhangzóba való </a:t>
            </a:r>
            <a:b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átmenet formánsmozgásai (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formant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azonosítják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Akit a további hangfajták azonosítása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érdekel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spectrograms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https://home.cc.umanitoba.ca/~robh/howto.html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1. Kiegészítés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728" y="2777167"/>
            <a:ext cx="3816424" cy="34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előadásban azt állítottuk, hogy a hangmagasság alapvetően nem befolyásolja azt, hogy milyen hangot hallunk. A legtöbb nyelvre ez igaz is, viszont vannak ún. tonális nyelvek, amelyeknél a hangmagasság – vagy annak szón/szótagon belüli lefutása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jelentésmegkülönböztető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szerepű!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legismertebb példa a kínai, ahol ugyanazt a szótagot (dialektustól függően) </a:t>
            </a:r>
            <a:b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különböző hangmagassággal/dallammenettel is ki lehet ejteni, és mind mást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jelent: https://www.youtube.com/watch?v=9XRXYaHOlpo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2. Kiegészítés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61048"/>
            <a:ext cx="65246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 a magyar nyelv esetén a hangok megkülönböztetésében a hang-magasságnak nincs szerepe, mégis hordoz némi nyelvi információt a  hanglejtés formájában.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hanglejtés (intonáció, dallammenet) a beszéd ún. szupraszegmentális jellemzője, azaz a hangoknál magasabb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szinten – frázisok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mondatok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szintjén –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jelenik meg.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mondat prozódiájának 3 fő összetevője: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Hangsúly (hangerő) váltakozása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Hanglejtés (alapfrekvencia) változása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Tempó (hangok és szünetek hosszának viszonya)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beszédfelismerésben a prozódia egyelőre elég kevés figyelmet kap, pedig hordoz nyelvi információt is</a:t>
            </a:r>
          </a:p>
          <a:p>
            <a:pPr lvl="1" eaLnBrk="1" hangingPunct="1"/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kijelentő és kérdő mondat megkülönböztetése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3</a:t>
            </a:r>
            <a:r>
              <a:rPr lang="hu-HU" altLang="hu-HU" sz="3600" dirty="0" smtClean="0">
                <a:solidFill>
                  <a:schemeClr val="tx1"/>
                </a:solidFill>
              </a:rPr>
              <a:t>. Kiegészítés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beszéd létrehozásának folyamat két fő lépésből áll: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Első lépésben létrehozzuk a hangot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Második lépésben formáljuk a hangot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lépést egy hangforrással, 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másodikat szűrők segítségével 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 modellezni, így áll elő a beszéd-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keltés forrás-szűrő (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-filter)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modellje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hangok fő forrása a tüdőből a 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gégén át kiáramló levegő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Zöngétlen hangok: A levegő a gégén </a:t>
            </a:r>
            <a:b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akadálytalanul áramlik át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Zöngés hangok: a levegő rezgésbe </a:t>
            </a:r>
            <a:b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hozza a gégében található hangszalagokat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Emberi beszédkeltés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32856"/>
            <a:ext cx="3660501" cy="362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468313" y="1393931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Zöngés hangok esetén a gégében levő hangszalagok 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periodikusan nyitják és zárják a levegő útját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eredményeképp egy (kvázi)periodikus rezgő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 jön létre, ez a zönge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önmagában nehéz mérni, de kb. így néz ki a jel, illetve a spektruma </a:t>
            </a:r>
            <a:b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(utóbbi jobboldalt kinagyítva):</a:t>
            </a: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jel szinte szabályosan ismétlődő, tüskeszerű impulzusokból áll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spektruma ún. vonalas spektrum, azaz egy alaphangból és a frekvencia-tengelyen annak többszöröseinél elhelyezkedő felharmonikusokból áll</a:t>
            </a:r>
          </a:p>
          <a:p>
            <a:pPr lvl="2" eaLnBrk="1" hangingPunct="1"/>
            <a:r>
              <a:rPr lang="hu-HU" altLang="hu-H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alapfrekvencia fogja meghatározni a hangmagasságot, gyakran jelölik F0-lal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zöngés hangokat nagy energiával, sokáig ki tudjuk tartani (pl. magánhangzók)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42722" y="567826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I/1. hangforrás: a zönge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07564"/>
            <a:ext cx="1981200" cy="12096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17" y="3620161"/>
            <a:ext cx="4048125" cy="13430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646" y="3185879"/>
            <a:ext cx="2932818" cy="18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hangszalagoktól az ajkakig terjedő szakaszt artikulációs csatornának hívják. Fő részei a garat, a szájüreg és </a:t>
            </a:r>
            <a:r>
              <a:rPr lang="hu-HU" alt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orrüreg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(ld. korábbi ábra)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zöngekeltés mellett az artikulációs csatornában is tudunk hangokat létre-hozni az artikulációs szerveinkkel (főleg a nyelvünkkel és az ajkainkkal)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 levegő útját résnyire szűkítjük: zörejszerű hangok pl. s,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Sokáig kitarthatók, de a magánhangzóknál kisebb energiájúak (halkabbak)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 levegő útját egy pillanatra elzárjuk, majd megnyitjuk: zárhangok, pl. p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Ezeket nyilván nem tudjuk folyamatosan produkálni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Ezen a módon mássalhangzókat képzünk, a zárás módja és helye határozza meg, hogy milyen hang keletkezik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Nazális hangok (m, n,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a levegő az orrunkon át (is) áramlik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kétféle hangkeltés keveredhet is, azaz a legtöbb mássalhangzónak van zöngés és zöngétlen verziója is (pl. s,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I/2. hangforrás: artikulációs szervek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gégéből érkező hang (akár zöngés, akár zöngétlen) áthalad az artikulációs csatornán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artikulációs csatorna (leginkább a szájüreg) alakjának változtatásával módosítani tudjuk a hang spektrális összetételét – erősíteni vagy gyengíteni tudunk komponenseket</a:t>
            </a:r>
          </a:p>
          <a:p>
            <a:pPr marL="0" indent="0" eaLnBrk="1" hangingPunct="1">
              <a:buNone/>
            </a:pPr>
            <a:r>
              <a:rPr lang="hu-HU" altLang="hu-H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hang spektruma a gégét elhagyva   – ugyanazon hang spektruma a szájat elhagyva</a:t>
            </a:r>
            <a:endParaRPr lang="hu-HU" altLang="hu-H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II. A hang formálás</a:t>
            </a:r>
            <a:r>
              <a:rPr lang="hu-HU" altLang="hu-HU" sz="36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0" y="3744267"/>
            <a:ext cx="8255843" cy="21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artikulációs csatorna hatása egy szűrővel modellezhető</a:t>
            </a:r>
          </a:p>
          <a:p>
            <a:pPr lvl="1" eaLnBrk="1" hangingPunct="1"/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szűrő bemenete, azaz a gerjesztőjel a gégéből érkező hang</a:t>
            </a:r>
          </a:p>
          <a:p>
            <a:pPr lvl="1" eaLnBrk="1" hangingPunct="1"/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szűrő átviteli karakterisztikája viszonylag sima, néhány csúccsal</a:t>
            </a:r>
          </a:p>
          <a:p>
            <a:pPr lvl="1" eaLnBrk="1" hangingPunct="1"/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a csúcsoknak a helye határozza meg (főleg magán-</a:t>
            </a:r>
            <a:b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hangzók esetén), hogy milyen hangot hallunk</a:t>
            </a:r>
          </a:p>
          <a:p>
            <a:pPr lvl="1" eaLnBrk="1" hangingPunct="1"/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csúcsok neve: formánsok</a:t>
            </a:r>
          </a:p>
          <a:p>
            <a:pPr lvl="1" eaLnBrk="1" hangingPunct="1"/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3-4 határozza meg a hang milyenségét, </a:t>
            </a:r>
            <a:b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többi inkább a beszélőre jellemző</a:t>
            </a: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Sajnos a formánsok helyét elég nehéz megmérni, a spektrum burkológörbéjének csúcsait szokták keresni, de a definíció sem teljesen egyértelmű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Formánsok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954107"/>
            <a:ext cx="2735535" cy="17439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916" y="2492896"/>
            <a:ext cx="2156839" cy="34094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966" y="3962755"/>
            <a:ext cx="2624801" cy="16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495564" y="1386359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magánhangzók elhelyezkedése az F1-F2 térben (férfi/női ejtés)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utóbbi ábrázolás az ún. „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pl. amerikai angolra: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42722" y="566387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Magyar magánhangzók formánsai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3" y="1990863"/>
            <a:ext cx="3841846" cy="25182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819808"/>
            <a:ext cx="4415719" cy="28603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5067839"/>
            <a:ext cx="365149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-filter modell alapján meg lehet próbálni beszédszintetizátort építeni, ez lesz az ún. formánsszintetizátor. Pl. zöngés hangok szimulálása (felül a természetes folyamat, alul a modell):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Formánsszintézis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7" name="Kép 6" descr="http://sail.usc.edu/~lgoldste/General_Phonetics/Source_Filter/Source-filter-schw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6886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4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zöngés-zöngétlen hangokat is akarunk, akkor kétféle hangforrás kell: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Egyetlen kitarott hang kiadásához az alábbi paraméterek kellenek: zöngés/zöngétlen döntés (vagy arány), F0 (a zöngés hanghoz), formánsok frekvenciája (és esetleg szélessége), hangerő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folyamatos beszédet akarunk kelteni, akkor természetesen a paramétereket folyamatosan változtatni kell (pl. századmásodpercenként)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Megjegyzés: a beszédtömörítésben is nagyon hatékony módszer a beszédjel szétszedése gerjesztőjelre és spektrális burkológörbére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Formánsszintézis 2.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060848"/>
            <a:ext cx="47434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22627</TotalTime>
  <Words>756</Words>
  <Application>Microsoft Office PowerPoint</Application>
  <PresentationFormat>Diavetítés a képernyőre (4:3 oldalarány)</PresentationFormat>
  <Paragraphs>118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Sentinel Book</vt:lpstr>
      <vt:lpstr>Times New Roman</vt:lpstr>
      <vt:lpstr>Verdana</vt:lpstr>
      <vt:lpstr>Wingdings 2</vt:lpstr>
      <vt:lpstr>Áramlás</vt:lpstr>
      <vt:lpstr>Az ember beszédkeltés forrás-szűrő modellje</vt:lpstr>
      <vt:lpstr>Emberi beszédkeltés</vt:lpstr>
      <vt:lpstr>I/1. hangforrás: a zönge</vt:lpstr>
      <vt:lpstr>I/2. hangforrás: artikulációs szervek</vt:lpstr>
      <vt:lpstr>II. A hang formálása</vt:lpstr>
      <vt:lpstr>Formánsok</vt:lpstr>
      <vt:lpstr>Magyar magánhangzók formánsai</vt:lpstr>
      <vt:lpstr>Formánsszintézis</vt:lpstr>
      <vt:lpstr>Formánsszintézis 2.</vt:lpstr>
      <vt:lpstr>Formánsszintézis 3.</vt:lpstr>
      <vt:lpstr>Összegzés</vt:lpstr>
      <vt:lpstr>1. Kiegészítés</vt:lpstr>
      <vt:lpstr>2. Kiegészítés</vt:lpstr>
      <vt:lpstr>3. Kiegészítés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Lajszlo</cp:lastModifiedBy>
  <cp:revision>1304</cp:revision>
  <dcterms:created xsi:type="dcterms:W3CDTF">2011-08-30T15:18:14Z</dcterms:created>
  <dcterms:modified xsi:type="dcterms:W3CDTF">2021-09-22T13:41:23Z</dcterms:modified>
</cp:coreProperties>
</file>