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2020. 10. 24.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/>
              <a:t>Rejtett </a:t>
            </a:r>
            <a:r>
              <a:rPr lang="hu-HU" altLang="hu-HU" sz="3200" dirty="0" err="1"/>
              <a:t>Markov</a:t>
            </a:r>
            <a:r>
              <a:rPr lang="hu-HU" altLang="hu-HU" sz="3200" dirty="0"/>
              <a:t>-modellek </a:t>
            </a:r>
            <a:br>
              <a:rPr lang="hu-HU" altLang="hu-HU" sz="3200" dirty="0"/>
            </a:br>
            <a:r>
              <a:rPr lang="hu-HU" altLang="hu-HU" sz="3200" dirty="0"/>
              <a:t>a beszédfelismerésben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643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Izolált szavak felismerése esetén azt mondtuk,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 mindegyik szó modelljét értékeljük ki, és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legnagyobb valószínűséget adót válasszuk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Folytonos beszéd esetén viszont egyik szót követi a másik, tehát egyetlen nagy körbekapcsolt modellt kapunk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T hosszú megfigyeléssorozat felismerése =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összes T hosszú útvonal megkeresése ebben a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gráfban, és a legnagyobb valószínűségű visszaadása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a keresést szokták „dekódolásnak” is hívni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 gráf esetén ez nagyon idő- és memóriaigényes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szótár és a nyelvi modell segítsége nélkül (bármely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 után bármely hang jöhet) a keresési tér exponenciálisan növekedne T-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Szótár (nyelvtan): a keresés során csak a szavaknak (szabályos szósorozatoknak) megfelelő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hangsorozatokat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vesszük figyelembe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Statisztikai nyelvi modell: két szó közti átlépéskor az útvonal valószínűsége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megszorzódik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adott szóátmenet valószínűségével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LVCSR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1490365"/>
            <a:ext cx="1071456" cy="1063857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7" y="2928939"/>
            <a:ext cx="2232248" cy="210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2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643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gráf lehetséges útvonalait kiterítve egy fa formájában ábrázolhatjuk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(az elágazási pontok a szavak végének felelnek meg)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megszorítások nélkül az időben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előrehaladva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fa exponenciálisan nő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gyors és minél kisebb memóriaigényű dekóder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elkészítése a beszédfelismerés programozás-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technikailag legbonyolultabb része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a keresési fa dinamikusan építhető elöl, bontható hátul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Mivel az össze lehetséges útvonal vizsgálata sokszor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így sem lehetséges, fontosak a keresési teret redukáló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(levágó) technikák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keresési módszerek és a keresési teret levágó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pruning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technikák lényegében megegyeznek az általunk is ismert fabejáró algoritmusokkal (széltében keresés, mélységi keresés), kis módosításokkal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Dekódolás és a keresési tér redukciója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5600" y="1916832"/>
            <a:ext cx="22479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43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6541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az elterjedtebb megoldás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neve itt „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time-synchronous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inden útkezdeményt párhuzamosan terjesztünk ki,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egyet (egy megfigyelésvektort)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előrelépve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időben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ényegében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korábban látott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-algoritmus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kiter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jesztése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úgy, hogy modell-határokon is át tudjon lépni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eredeti algoritmust ki kell egészíteni dinamikus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faépítési, illetve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pruning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módszerekkel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keresési tér redukálása, vágása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pruning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Paramétere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útvonalkezdeményhez tartozik egy valószínűség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Jelölje a legjobb útvonal valószínűségét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 azokat az útvonalakat tartjuk meg, amelyek p valószínűségére p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–b</a:t>
            </a:r>
          </a:p>
          <a:p>
            <a:pPr lvl="1" eaLnBrk="1" hangingPunct="1"/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Elvileg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elves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zíthetjük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legjobb útvonalat, de a gyakorlatban jól szokott működni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hangolásával egyensúlyozhatunk a gyorsabb/pontosabb működés között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Széltében keresés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50" y="1413367"/>
            <a:ext cx="225742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863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366271"/>
            <a:ext cx="836541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Mindig a legjobb útvonalkezdeményt terjesztjük ki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mélységi keresés, inkább „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best-first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beszédfelismerésben a neve „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decoding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gyakorlatilag egy rendezett lista lesz, ebben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tartjuk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megoldáskezdményeket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mindig a legfelsőt (a legvalószínűbbet) terjesztjük ki</a:t>
            </a:r>
          </a:p>
          <a:p>
            <a:pPr eaLnBrk="1" hangingPunct="1"/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Pruning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limitáljuk a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méretét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Kivesszük a legvalószínűbb útvonalkezdeményt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Kiterjesztjük, a lehetséges folytatásokat visszatesszük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stackbe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stacket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rendezzük, és a legjobb k útvonalat tartjuk csak meg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esetén érték, itt pedig darabszám alapján vágunk!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decoding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különböző hosszúságú útkezdemények valószínűségei nem igazán összemérhetők, ezért az  megoldás minden hosszhoz külön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stacket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vesz fel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Tovább javítható, ha tudunk találni egy jó heurisztikát a hátralévő út valószínűségének becslésére (A*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2722" y="59157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Mélységi keresés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50" y="1413367"/>
            <a:ext cx="2257425" cy="2590800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6662" y="3976423"/>
            <a:ext cx="7429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91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6541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Előfordulhat, hogy össze akarunk kombinálni több modellt vagy több algoritmust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van két nagyon eltérő elven működő keresőalgoritmusunk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Vagy mondjuk van egy gyors, de pontatlan, és egy lassú, de pontos modellünk </a:t>
            </a:r>
          </a:p>
          <a:p>
            <a:pPr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legegyszerűbb kombinálási mód a többmentes keresés (multi-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Elvégezzük a felismerést az egyik modellel (gyors, de pontatlan modell)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Outputként nem csak a legjobb megoldást kérjük vissza, hanem a legjobb N útvonalat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Ezen az első modell által redukált méretű keresési téren értékeljük csak ki a lassú, de pontosabb modellt</a:t>
            </a:r>
          </a:p>
          <a:p>
            <a:pPr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N legjobb megoldás tárolása történhet „N-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formájában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Emberi szemmel kevésbé átlátható, de tömörebb ill. keresési szempontból hatékonyabb reprezentáció az ún. szóháló (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lattice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Példa a következő dián</a:t>
            </a:r>
          </a:p>
          <a:p>
            <a:pPr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Ilyen N-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output használható akkor is, ha a felismerő kimenetén további feldolgozást tervezünk valamilyen nyelvi (szintaktikai/szemantikai stb.) elemzővel, ami nehezen egybeépíthető a felismerővel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Többmenetes keresés</a:t>
            </a:r>
          </a:p>
        </p:txBody>
      </p:sp>
    </p:spTree>
    <p:extLst>
      <p:ext uri="{BB962C8B-B14F-4D97-AF65-F5344CB8AC3E}">
        <p14:creationId xmlns:p14="http://schemas.microsoft.com/office/powerpoint/2010/main" val="766168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N-</a:t>
            </a:r>
            <a:r>
              <a:rPr lang="hu-HU" altLang="hu-HU" sz="3600" dirty="0" err="1">
                <a:solidFill>
                  <a:schemeClr val="tx1"/>
                </a:solidFill>
              </a:rPr>
              <a:t>best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list</a:t>
            </a:r>
            <a:r>
              <a:rPr lang="hu-HU" altLang="hu-HU" sz="3600" dirty="0">
                <a:solidFill>
                  <a:schemeClr val="tx1"/>
                </a:solidFill>
              </a:rPr>
              <a:t>, N-</a:t>
            </a:r>
            <a:r>
              <a:rPr lang="hu-HU" altLang="hu-HU" sz="3600" dirty="0" err="1">
                <a:solidFill>
                  <a:schemeClr val="tx1"/>
                </a:solidFill>
              </a:rPr>
              <a:t>best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lattice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473058"/>
              </p:ext>
            </p:extLst>
          </p:nvPr>
        </p:nvGraphicFramePr>
        <p:xfrm>
          <a:off x="412309" y="2031880"/>
          <a:ext cx="8319381" cy="2886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Bitkép" r:id="rId4" imgW="8047619" imgH="2790476" progId="Paint.Picture">
                  <p:embed/>
                </p:oleObj>
              </mc:Choice>
              <mc:Fallback>
                <p:oleObj name="Bitkép" r:id="rId4" imgW="8047619" imgH="2790476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309" y="2031880"/>
                        <a:ext cx="8319381" cy="28863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2146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39552" y="1189037"/>
            <a:ext cx="836541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HTK implementációja a széltében keresésre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Kiterjeszti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-algoritmust úgy, hogy szóhatárokon is át tudjon menni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keresési gráfon kis bejegyzéseket,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tokeneket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tologat keresztül; ezek könyvelik az adott útvonalkezdemény valószínűségét, ill. a bejárt szavakat, időpontokat</a:t>
            </a:r>
          </a:p>
          <a:p>
            <a:pPr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Alapszabályok: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egyszerre egyet lép előre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(széltében keresés)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eddigi valószínűség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megszorzódik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aktuális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kibocsátási valószínűségé-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 és az aktuális átmenet valószínűségé-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 (technikailag inkább +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logprob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Elágazásnál a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széthasad (útvonal-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kezdemény kiterjesztése)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két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találkozik, és ugyanazon szó-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sorozatot tárolják, csak a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valószínűségűt tartjuk meg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Szó végére érve (□), könyveljük a bejárt szót ill. szorzunk a nyelvi modell valószínűségével</a:t>
            </a:r>
          </a:p>
          <a:p>
            <a:pPr lvl="1" eaLnBrk="1" hangingPunct="1"/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minden kiterjesztés után eldobhatjuk a kis valószínűségű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tokeneket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altLang="hu-HU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végére évre eldobjuk azokat a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tokeneket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amelyek nem szó végén végződnek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minden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ugyanazon szóval kezdődik, az már visszaadható, a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tokenekből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törölhető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607457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A </a:t>
            </a:r>
            <a:r>
              <a:rPr lang="hu-HU" altLang="hu-HU" sz="3600" dirty="0" err="1">
                <a:solidFill>
                  <a:schemeClr val="tx1"/>
                </a:solidFill>
              </a:rPr>
              <a:t>token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passing</a:t>
            </a:r>
            <a:r>
              <a:rPr lang="hu-HU" altLang="hu-HU" sz="3600" dirty="0">
                <a:solidFill>
                  <a:schemeClr val="tx1"/>
                </a:solidFill>
              </a:rPr>
              <a:t> algoritmus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AFF58F58-51B2-4485-BB77-50EA5BB48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492896"/>
            <a:ext cx="3803942" cy="2582190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258BD465-C2DD-4A06-9A14-5C3D8E25AA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1299" y="5075086"/>
            <a:ext cx="235267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00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7989718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HMM eléggé hasonlít egy automatához, de vannak eltérések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az automata „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acceptor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modell, azaz benyeli az input ábécé betűit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automaták kiterjesztései a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súlyozott vége állapotú automaták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weighted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automata (vagy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acceptor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WFSA)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ezekben az automata állapotátmeneteihez súlyokat (esetünkben valószínűségeket) is rendelünk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már megfeleltethető egy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-láncnak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 HMM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eset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kell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bocs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tani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valamit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WFSA-k további kiterjesztésével kapjuk a súlyozott véges állapotú átalakítókat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weighted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finite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transducer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WFST)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állapotátmenetekhez a súly és a bemenő szimbólum mellett egy kimenő szimbólum is tartozik (a bemenő sorozatot alakítja át kimeneti sorozattá)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Megmutatható, hogy a HMM átalakítható ekvivalens WFST-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Súlyozott véges állapotú átalakítók</a:t>
            </a:r>
          </a:p>
        </p:txBody>
      </p:sp>
    </p:spTree>
    <p:extLst>
      <p:ext uri="{BB962C8B-B14F-4D97-AF65-F5344CB8AC3E}">
        <p14:creationId xmlns:p14="http://schemas.microsoft.com/office/powerpoint/2010/main" val="1695760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6541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Folyamatos felismerés esetén több modellkomponenst kell összeraknunk: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G: nyelvi modell; ez adja meg, hogy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szavak hogyan követhetik egymást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L: a kiejtési szótár (egy szónak több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kiejtése lehet, ezekhez valószínűség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tartozhat)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C: környezetfüggő beszédhang-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modellek (egy hangnak több modellje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lehet környezettől függően,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ezekről később tanulunk)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H: a beszédhang-modellek HMM-je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Mindegyik komponenst lehet WFST-ként reprezentálni 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Ezeket egymásba ágyazásával tudjuk összerakni a végső nagy keresési gráfot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Ebben a nagy gráfban kell majd elvégezni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-keresést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WFST-k a beszédfelismerésben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FF733216-CF9D-419B-9DDA-A8B865DA1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336" y="1977568"/>
            <a:ext cx="3803942" cy="258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912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6541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WFST-ket használva a keresési gráfunk így áll elő: min(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(H○C ○ L ○ G)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○ szimbólum a kompozíció jele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kapott nagy gráfot determinisztikussá kell tenni, ezt jelöli a </a:t>
            </a:r>
            <a:r>
              <a:rPr lang="hu-HU" altLang="hu-H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művelet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Végül érdemes lefuttatni egy minimalizálást, ami a gráf méretét jelentősen tudja csökkenteni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fenti WFST-műveletekre standard függvénykönyvtárak léteznek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ezekre támaszkodunk, akkor nem kell saját magunknak kezelni a keresési gráf felépítését a felismerés során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Ilyen alapelven működik például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Kaldi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beszédfelismerő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dekódere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További olvasnivaló: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https://medium.com/@jonathan_hui/speech-recognition-weighted-finite-state-transducers-wfst-a4ece08a89b7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WFST-k a beszédfelismerésben 2</a:t>
            </a:r>
          </a:p>
        </p:txBody>
      </p:sp>
    </p:spTree>
    <p:extLst>
      <p:ext uri="{BB962C8B-B14F-4D97-AF65-F5344CB8AC3E}">
        <p14:creationId xmlns:p14="http://schemas.microsoft.com/office/powerpoint/2010/main" val="390956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előző előadásban próbáltam általánosan bemutatni a rejtett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-modell (HMM) működését, matematikai alapelveit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Bár közben a szemléltetésre hoztam egy csomó példát a beszédfelismeréből, úgyhogy sok mindent lehet már sejteni…</a:t>
            </a:r>
          </a:p>
          <a:p>
            <a:pPr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mai órán megnézzük, hogy konkrétan beszédjelek felismerésére hogyan használják a HMM-et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megfigyelési vektorok nyilván a spektrális jellemzővektorok lesznek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hány állapot legyen, és minek feleljenek meg az állapotok?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legyen a modell struktúrája, topológiája?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Hogyan képezzük modelleket szavak vagy beszédhangok számára?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Folyamatos beszéd felismerése esetén hogyan építsünk szavakat, mondatokat a beszédhangokból, és hogyan történjen maga a felismerés?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Bevezetés</a:t>
            </a:r>
          </a:p>
        </p:txBody>
      </p:sp>
    </p:spTree>
    <p:extLst>
      <p:ext uri="{BB962C8B-B14F-4D97-AF65-F5344CB8AC3E}">
        <p14:creationId xmlns:p14="http://schemas.microsoft.com/office/powerpoint/2010/main" val="189893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Tegyük fel, hogy néhány tucat, vagy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néhány száz szót akarunk tudni felismerni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Ekkor használhatjuk ugyanazt a felismerési sémát, mint a DTW-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csak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template-ek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helyett HMM-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szóhoz rendelünk egy λ modellt, ezt a szóhoz tartozó példákkal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tanítjunk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Felismeréskor a beérkező ismeretlen jelsorozatot kiértékeltetjük az összes modellel, azaz kiszámoljuk annak a valószínűségét, hogy az adott modell generálta-e (ld. 1. probléma korábban, P(O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λ) kiszámolása)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megszorozzuk az egyes szavak a priori valószínűségével, azaz P(λ)-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(ld.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-szabály korábban)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Így (a P(O) konstans szorzótól eltekintve) megkapjuk P(λ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O)-t minden λ-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döntési szabály szerint ezek közül a maximális P(λ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 értékűt kell választani a felismerés eredményeként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Izolált szavas felismerés</a:t>
            </a:r>
          </a:p>
        </p:txBody>
      </p:sp>
    </p:spTree>
    <p:extLst>
      <p:ext uri="{BB962C8B-B14F-4D97-AF65-F5344CB8AC3E}">
        <p14:creationId xmlns:p14="http://schemas.microsoft.com/office/powerpoint/2010/main" val="325616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Hogyan építsük fel az egyes szavakhoz tartozó modellt?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Példák egy régi könyvből, rövid, 1-2 hangból álló szavak esetére: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Topológia: alapvetően balról jobbra haladó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Adott állapotban vagy helyben maradunk, vagy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továbblépünk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Esetleg állapot-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átugrások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megengedettek, hangkieséses ejtésvariánsok kezelésére</a:t>
            </a:r>
          </a:p>
          <a:p>
            <a:pPr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Azonos állapottal akkora szakaszt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lezzünk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ahol a jel spektrálisan alig változik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legegyszerűbb: 1 állapot / hang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jobb eredményeket kaptak hangonként 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2-3 állapotot használva</a:t>
            </a:r>
          </a:p>
          <a:p>
            <a:pPr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Magyarázat: adott állapotban kibocsátott két vektor sorrendjét felcserélve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ugyanakorra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valószínűség jön ki:  …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HMM izolált szavas felismeréshez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4097383"/>
            <a:ext cx="2971800" cy="15335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2348880"/>
            <a:ext cx="521543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1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teendő, ha folyamatos beszédet, azaz teljes mondatokat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szósoro-zatokat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akarunk felismerni, akár sok százezer szavas szótárból építkezve?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az ún.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LVCSR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Ehhez meg kell változtatnunk a modellt, a tanítást és a felismerést is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Lehetetlen minden szóhoz elegendő tanító példát gyűjteni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Ezért kisebb egységekből, beszédhang-szintű modellekből fogunk építkezni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Ezzel megnő az egy egységre eső tanítópéldák száma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Ezeket speciális módon, beágyazott tanítással fogjuk tanítani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felismerés során sem tudjuk minden egyes lehetséges mondat valószínűségét kiszámolni, majd a legnagyobb valószínűségűt kiválasztani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P(o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λ) kiszámolása helyett beérjük a legvalószínűbb q</a:t>
            </a:r>
            <a:r>
              <a:rPr lang="hu-HU" altLang="hu-H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hu-HU" altLang="hu-HU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állapotsorozat keresésével (ld. HMM-es 2. problémája,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algoritmus)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beszédhang-modellekből egyetlen hatalmas modell (gráf) állítható össze, amelyben a felismerés egy gráfkeresési problémaként fogalmazható meg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felismerést gyakran „dekódolásként” is szokták emlegetni 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Nagyszótáras, folytonos beszédfelismerés</a:t>
            </a:r>
          </a:p>
        </p:txBody>
      </p:sp>
    </p:spTree>
    <p:extLst>
      <p:ext uri="{BB962C8B-B14F-4D97-AF65-F5344CB8AC3E}">
        <p14:creationId xmlns:p14="http://schemas.microsoft.com/office/powerpoint/2010/main" val="352856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Szavak helyett kisebb egységekből, beszédhang-modellekből építkezünk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legegyszerűbb lenne minden hanghoz egyetlen állapotot rendelni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modell néhány lépésig helyben marad, aztán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továbblép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lvl="1" indent="0" eaLnBrk="1" hangingPunct="1">
              <a:buNone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Ehelyett az ún. „3-state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left-to-right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modell kicsit jobb eredményeket ad: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Beszédhang-modellek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972" y="2633544"/>
            <a:ext cx="2376264" cy="95050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148" y="4024958"/>
            <a:ext cx="2781300" cy="77152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4512" y="2587545"/>
            <a:ext cx="1657350" cy="1038225"/>
          </a:xfrm>
          <a:prstGeom prst="rect">
            <a:avLst/>
          </a:prstGeom>
        </p:spPr>
      </p:pic>
      <p:sp>
        <p:nvSpPr>
          <p:cNvPr id="12" name="Content Placeholder 11"/>
          <p:cNvSpPr txBox="1">
            <a:spLocks/>
          </p:cNvSpPr>
          <p:nvPr/>
        </p:nvSpPr>
        <p:spPr bwMode="auto">
          <a:xfrm>
            <a:off x="3563888" y="4024959"/>
            <a:ext cx="5122912" cy="84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Magyarázat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en-US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koartikul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miatt a hang 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eleje és vége idomul a szomszédos hanghoz, 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érdemes külön modellezni</a:t>
            </a:r>
            <a:endParaRPr lang="hu-HU" altLang="hu-HU" sz="16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5616" y="4844858"/>
            <a:ext cx="1224136" cy="1685175"/>
          </a:xfrm>
          <a:prstGeom prst="rect">
            <a:avLst/>
          </a:prstGeom>
        </p:spPr>
      </p:pic>
      <p:sp>
        <p:nvSpPr>
          <p:cNvPr id="15" name="Content Placeholder 11"/>
          <p:cNvSpPr txBox="1">
            <a:spLocks/>
          </p:cNvSpPr>
          <p:nvPr/>
        </p:nvSpPr>
        <p:spPr bwMode="auto">
          <a:xfrm>
            <a:off x="2105142" y="4844858"/>
            <a:ext cx="6511552" cy="166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Magyarázat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egyállapotú modell </a:t>
            </a:r>
            <a:r>
              <a:rPr lang="hu-HU" altLang="hu-H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hosszú hangot a</a:t>
            </a:r>
            <a:r>
              <a:rPr lang="hu-HU" altLang="hu-H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t-1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valószínűséggel generál, ami exponenciális hosszeloszlást jelent 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modell preferálni fogja a rövidebb hangokat)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beszédhangok valódi hosszeloszlása azonban inkább az ábrán látható hisztogramnak felel meg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3 állapotú modellben minden hang legalább 3 vektor hosszú lesz, ezzel korrigálunk egy kicsit az exponenciális hosszmodellen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16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b="1" dirty="0">
              <a:latin typeface="Sentinel Book"/>
            </a:endParaRPr>
          </a:p>
          <a:p>
            <a:pPr eaLnBrk="1" hangingPunct="1"/>
            <a:endParaRPr lang="hu-HU" altLang="hu-HU" b="1" dirty="0">
              <a:latin typeface="Sentinel Book"/>
            </a:endParaRPr>
          </a:p>
        </p:txBody>
      </p:sp>
    </p:spTree>
    <p:extLst>
      <p:ext uri="{BB962C8B-B14F-4D97-AF65-F5344CB8AC3E}">
        <p14:creationId xmlns:p14="http://schemas.microsoft.com/office/powerpoint/2010/main" val="3679388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133734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beszédhang-modellek külön-külön tanításához minden hanghoz külön-külön példákat kellene gyűjteni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tanító beszédmintákat hangokra kellen vagdosnunk, vegy legalábbis egyenként be kellene jelölgetni az egyes beszédhangok helyét, ami iszonyú 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 munka lenne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Szerencsére a fordított irányba is el lehet indulni, azaz a hangminták szétvagdosása helyett a modelleket is össze lehet kapcsolni!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adott tanító hangfelvételhez (pl. mondathoz) összekapcsoljuk az őt leíró beszédhang-modelleket, így megkapva az adott mondat modelljét </a:t>
            </a:r>
          </a:p>
          <a:p>
            <a:pPr lvl="2" eaLnBrk="1" hangingPunct="1"/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Tehát pl. ha a felvételben a „kutya” szó szerepel, akkor a felvétellel a </a:t>
            </a:r>
            <a:b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„k-u-</a:t>
            </a:r>
            <a:r>
              <a:rPr lang="hu-HU" altLang="hu-H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-a” hangok összekapcsolt modelljét tanítom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hívják beágyazott tanításnak (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embedded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hiszen az egyes modellek implicit módon, a mondatba beágyazva tanulnak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betanítás után a modellek természetesen szétszedhetők, és más szavakká-mondatokká is összeállíthatók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Olyan szavakat is fel tudunk ismerni, amelyek a tanítás során nem fordultak elő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Beágyazott tanítás</a:t>
            </a:r>
          </a:p>
        </p:txBody>
      </p:sp>
    </p:spTree>
    <p:extLst>
      <p:ext uri="{BB962C8B-B14F-4D97-AF65-F5344CB8AC3E}">
        <p14:creationId xmlns:p14="http://schemas.microsoft.com/office/powerpoint/2010/main" val="371547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643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tanítóalgoritmusunk iteratív, a paramétereknek kezdőértékeket kell adni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egy vektorsorozatunk és hozzá egy beszédhangokból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összefűzött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modellünk, de nem ismerjük az egyes hangok pozícióját</a:t>
            </a: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Naív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megoldás: tegyük fel, hogy a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hangok egyforma hosszúak, azaz</a:t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osszuk fel a jelet egyenletesen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Tanítsuk be a modellt, a kapott paraméter-értékek lesznek a kezdeti értékeink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Rövid felvételek esetén, illetve a jel elején-végén az illeszkedés úgy-ahogy stimmel; minél hosszabb a felvétel, annál nagyobb eséllyel csúsznak el a címkék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start” inicializálás a HTK-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összes beszédhang-modellt azonos paraméterekkel inicializálja</a:t>
            </a:r>
          </a:p>
          <a:p>
            <a:pPr lvl="2" eaLnBrk="1" hangingPunct="1"/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kibocsájtási eloszlás becslése: az összes tanítóvektorra egybeöntve illeszt Gauss-eloszlást</a:t>
            </a:r>
          </a:p>
          <a:p>
            <a:pPr lvl="2" eaLnBrk="1" hangingPunct="1"/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hang minden állapotnál azonos kezdőértéket ír be helyben maradási ill. </a:t>
            </a:r>
            <a:r>
              <a:rPr lang="hu-HU" altLang="hu-H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továbblépési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valószínűségnek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az így kapott modelleket illesztjük a tanítóadatokhoz, akkor hasonló felosztást kapunk, mint ha a jelet egyenlő szakaszokra osztottuk volna</a:t>
            </a: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Beágyazott tanítás inicializálása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420888"/>
            <a:ext cx="2088232" cy="101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0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133734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„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start” modellből kiindulva miért konvergál egyáltalán a tanítás?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Tegyük fel, hogy először egyenletes szegmentálást végzünk, és ezen tanítjuk a modellt: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fenti példán az S, E, N modelljei csak helyes tanítópéldát kaptak, a V esetén vannak hibás vektorok, de ott is többségben vannak a helyes példák</a:t>
            </a:r>
          </a:p>
          <a:p>
            <a:pPr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tanítás következő körében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újraillesztjük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modelleket, egyszerűsített tanulás esetén pl.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-algoritmussal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úgy is hívják, hogy „kényszerített illesztés” (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forced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alignment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mivel a beszédhangok adottak, ezeket akarom „rákényszeríteni” az adott inputra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Mivel a modell „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left-to-right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topológiájú, sőt még 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állapotok átugrása sem lehetséges, a rendszer csak a határok Ű</a:t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tologatásával tud játszani, más szabadsági foka nincs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fenti példában jó eséllyel kialakul a helyes illeszkedés</a:t>
            </a:r>
          </a:p>
          <a:p>
            <a:pPr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Mivel a modell-topológia elég kötött, az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újraillesztések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során az illeszkedés fokozatosan javulni fog, ha a modellek többségében jó példákon lettek inicializálva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chemeClr val="tx1"/>
                </a:solidFill>
              </a:rPr>
              <a:t>Beágyazott tanítás inicializálása 2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746" y="2132856"/>
            <a:ext cx="2088232" cy="1018441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9481" y="4725144"/>
            <a:ext cx="24669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424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23021</TotalTime>
  <Words>2282</Words>
  <Application>Microsoft Office PowerPoint</Application>
  <PresentationFormat>Diavetítés a képernyőre (4:3 oldalarány)</PresentationFormat>
  <Paragraphs>198</Paragraphs>
  <Slides>19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8" baseType="lpstr">
      <vt:lpstr>Arial</vt:lpstr>
      <vt:lpstr>Calibri</vt:lpstr>
      <vt:lpstr>Constantia</vt:lpstr>
      <vt:lpstr>Sentinel Book</vt:lpstr>
      <vt:lpstr>Times New Roman</vt:lpstr>
      <vt:lpstr>Verdana</vt:lpstr>
      <vt:lpstr>Wingdings 2</vt:lpstr>
      <vt:lpstr>Áramlás</vt:lpstr>
      <vt:lpstr>Bitkép</vt:lpstr>
      <vt:lpstr>Rejtett Markov-modellek  a beszédfelismerésben</vt:lpstr>
      <vt:lpstr>Bevezetés</vt:lpstr>
      <vt:lpstr>Izolált szavas felismerés</vt:lpstr>
      <vt:lpstr>HMM izolált szavas felismeréshez</vt:lpstr>
      <vt:lpstr>Nagyszótáras, folytonos beszédfelismerés</vt:lpstr>
      <vt:lpstr>Beszédhang-modellek</vt:lpstr>
      <vt:lpstr>Beágyazott tanítás</vt:lpstr>
      <vt:lpstr>Beágyazott tanítás inicializálása</vt:lpstr>
      <vt:lpstr>Beágyazott tanítás inicializálása 2</vt:lpstr>
      <vt:lpstr>LVCSR</vt:lpstr>
      <vt:lpstr>Dekódolás és a keresési tér redukciója</vt:lpstr>
      <vt:lpstr>Széltében keresés</vt:lpstr>
      <vt:lpstr>Mélységi keresés</vt:lpstr>
      <vt:lpstr>Többmenetes keresés</vt:lpstr>
      <vt:lpstr>N-best list, N-best lattice</vt:lpstr>
      <vt:lpstr>A token passing algoritmus</vt:lpstr>
      <vt:lpstr>Súlyozott véges állapotú átalakítók</vt:lpstr>
      <vt:lpstr>WFST-k a beszédfelismerésben</vt:lpstr>
      <vt:lpstr>WFST-k a beszédfelismerésben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Karácsony Csilla</cp:lastModifiedBy>
  <cp:revision>1355</cp:revision>
  <dcterms:created xsi:type="dcterms:W3CDTF">2011-08-30T15:18:14Z</dcterms:created>
  <dcterms:modified xsi:type="dcterms:W3CDTF">2020-10-24T18:28:04Z</dcterms:modified>
</cp:coreProperties>
</file>