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6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4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396F-2DFC-624B-B20A-C3910B51D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4A164-2FDA-484F-8F61-D39984870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6AE6-0FF4-8D44-BA38-58E1F6D4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72E72-C289-B241-8395-174A06A0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09F3B-0088-ED47-B003-855979E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1BC0-914E-BA4B-B9B9-0551E9E9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0D08A-A32A-6C49-8C07-D1C730E9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4BFC3-44E0-DA4B-BE83-09B44CF8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BF63-6C31-124D-ACFC-B7C7FAAE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6D9C-A229-0643-8556-A68AC226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8F14D-D6A4-1344-AEA6-5CBCA7B3E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489E9-1D27-0C43-B3B5-446E4A348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4D3C-D630-6647-A3E7-F5831606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D7FC-0EB8-274F-9273-E86DFBAF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AC75A-AFB8-444A-A50A-58118592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EB8-F1C4-F745-A341-0D3B8E09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2436-8252-5A4E-A0FE-69FDEDDB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429F-0B40-0543-A90A-2F322340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40AF7-BF51-5B4A-9565-B23BA6C2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1C3D1-E414-B746-83F8-68C594F3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9F17-727C-2F4B-B447-EA08599A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A3BE-5EEA-6C4A-8C0E-BBB12884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94BAA-8883-3949-9847-C9AF1A1A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54FE-3395-244E-816B-2361C40F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E0D3E-8281-654C-AB63-016791CA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6769-A9BC-1B42-9FBE-E86827B2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2FA0-0B95-6044-8D48-204F66AE2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23C91-A852-1A4E-AE24-DE6E64C1A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9B810-36A7-C045-94D2-ADFDC4ED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D8591-4A0A-E34C-A4EF-372EF5E6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E4507-C05D-9C44-8707-A9062043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A768-0E97-054F-9607-BC4F54F8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8C5B-9CA2-4343-BB3A-E7E11AFE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C68C8-66AF-3949-958D-A9FEC790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6F47B-1D70-BF40-BE65-285B67260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7F92F-5EAC-3D44-A222-36BCD3D0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CA9BE-A10E-5244-AFC5-F3660594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D39AD-A656-1D4D-B1FD-FE01669D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C3A89-15C7-4D43-97AA-DFB9386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E420-EBFB-9C49-BC9F-FAB7A1F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8687C-3C10-DB4A-AF6B-C10DFA3B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9BD87-F5B0-F14A-86CC-51E58A3A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B7F77-7BC7-9842-BE0F-9DC0CB7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6EA37-9BF3-F144-A38A-56DB97CB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8267F-43F3-4142-8E40-2C8BF2F9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B927-E916-7542-8B9E-4928F6B3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CB03-8A4B-ED41-9C29-9C78B19F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8021-2F6C-9A48-832F-085420FB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5A178-E45D-1E43-A253-D326AC67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D717A-E0CD-FE40-9A65-E573D0ED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B63D-20E2-9740-B08E-08B8619B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B1886-04F3-CE44-B2A8-42673F9B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6E6F-FC66-6E4A-B7EE-B8C1E0D5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1FDD1-ADE4-0C4C-9396-239A2213E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FF80D-710B-B747-97B1-C18B59967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8CD85-39C8-794D-ADCC-2250604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254F8-8374-DE43-A556-5DA0AEF8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56876-B8CF-4E40-A1C6-B35A6134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63019-378E-A445-AE9D-9E0B5CAB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B5970-A964-124F-907B-B09B2AABF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C3518-DEE6-EB47-B788-5F0609CC6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0B4D-A4C5-8A43-9FF8-FE0CFB10F85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2349-10EF-544C-BA86-819163126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8D49-F4CB-444B-8CE5-423899B54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554B-A8AD-0647-BC31-64C1A3D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57062" y="1808795"/>
            <a:ext cx="71586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latin typeface="NimbusRomNo9L-Medi"/>
              </a:rPr>
              <a:t>Neural Speaker Embeddings for Ultrasound-based Silent Speech Interfaces</a:t>
            </a:r>
            <a:endParaRPr lang="hu-HU" sz="3200" dirty="0"/>
          </a:p>
          <a:p>
            <a:pPr algn="ctr"/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DBC25C-B218-45CB-B43A-015AC93F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D76E1E82-634C-4F15-B2DC-69470AADD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394" y="166273"/>
            <a:ext cx="2658503" cy="1584877"/>
          </a:xfrm>
          <a:prstGeom prst="rect">
            <a:avLst/>
          </a:prstGeom>
        </p:spPr>
      </p:pic>
      <p:pic>
        <p:nvPicPr>
          <p:cNvPr id="9" name="Picture 12" descr="szte_cimer.tif">
            <a:extLst>
              <a:ext uri="{FF2B5EF4-FFF2-40B4-BE49-F238E27FC236}">
                <a16:creationId xmlns:a16="http://schemas.microsoft.com/office/drawing/2014/main" id="{DB97A70D-7EAF-4C31-908F-7B8448E0C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1" y="261109"/>
            <a:ext cx="2016469" cy="201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 descr="A képen szöveg látható&#10;&#10;Automatikusan generált leírás">
            <a:extLst>
              <a:ext uri="{FF2B5EF4-FFF2-40B4-BE49-F238E27FC236}">
                <a16:creationId xmlns:a16="http://schemas.microsoft.com/office/drawing/2014/main" id="{07F934BC-6380-43AB-8BA5-80CE72D52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158" y="3278958"/>
            <a:ext cx="9638182" cy="2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044" y="1164107"/>
            <a:ext cx="56721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G</a:t>
            </a:r>
            <a:r>
              <a:rPr lang="en-US" sz="2000" dirty="0" err="1"/>
              <a:t>oal</a:t>
            </a:r>
            <a:r>
              <a:rPr lang="hu-HU" sz="2000" dirty="0"/>
              <a:t>:</a:t>
            </a:r>
            <a:r>
              <a:rPr lang="en-US" sz="2000" dirty="0"/>
              <a:t> </a:t>
            </a:r>
            <a:r>
              <a:rPr lang="hu-HU" sz="2000" dirty="0"/>
              <a:t>t</a:t>
            </a:r>
            <a:r>
              <a:rPr lang="en-US" sz="2000" dirty="0"/>
              <a:t>o reconstruct the speech signal from a recording of the articulatory movement</a:t>
            </a: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acquisition techniques: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Ultrasound Tongue Imaging (UTI)</a:t>
            </a:r>
            <a:endParaRPr lang="hu-HU" b="1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Electromagnetic </a:t>
            </a:r>
            <a:r>
              <a:rPr lang="en-US" dirty="0" err="1">
                <a:cs typeface="Times New Roman" panose="02020603050405020304" pitchFamily="18" charset="0"/>
              </a:rPr>
              <a:t>Articulography</a:t>
            </a:r>
            <a:r>
              <a:rPr lang="en-US" dirty="0">
                <a:cs typeface="Times New Roman" panose="02020603050405020304" pitchFamily="18" charset="0"/>
              </a:rPr>
              <a:t> (EMA)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Permanent Magnetic </a:t>
            </a:r>
            <a:r>
              <a:rPr lang="en-US" dirty="0" err="1">
                <a:cs typeface="Times New Roman" panose="02020603050405020304" pitchFamily="18" charset="0"/>
              </a:rPr>
              <a:t>Articulography</a:t>
            </a:r>
            <a:r>
              <a:rPr lang="en-US" dirty="0">
                <a:cs typeface="Times New Roman" panose="02020603050405020304" pitchFamily="18" charset="0"/>
              </a:rPr>
              <a:t> (PMA)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surface Electromyography (</a:t>
            </a:r>
            <a:r>
              <a:rPr lang="en-US" dirty="0" err="1">
                <a:cs typeface="Times New Roman" panose="02020603050405020304" pitchFamily="18" charset="0"/>
              </a:rPr>
              <a:t>sEMG</a:t>
            </a:r>
            <a:r>
              <a:rPr lang="en-US" dirty="0">
                <a:cs typeface="Times New Roman" panose="02020603050405020304" pitchFamily="18" charset="0"/>
              </a:rPr>
              <a:t>)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Magnetic Resonance Imaging (MRI)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lip video, …</a:t>
            </a:r>
            <a:endParaRPr lang="hu-HU" dirty="0">
              <a:cs typeface="Times New Roman" panose="02020603050405020304" pitchFamily="18" charset="0"/>
            </a:endParaRP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cs typeface="Times New Roman" panose="02020603050405020304" pitchFamily="18" charset="0"/>
              </a:rPr>
              <a:t>Application</a:t>
            </a:r>
            <a:r>
              <a:rPr lang="hu-HU" sz="2000" dirty="0">
                <a:cs typeface="Times New Roman" panose="02020603050405020304" pitchFamily="18" charset="0"/>
              </a:rPr>
              <a:t>: </a:t>
            </a:r>
            <a:r>
              <a:rPr lang="en-US" sz="2000" dirty="0">
                <a:cs typeface="Times New Roman" panose="02020603050405020304" pitchFamily="18" charset="0"/>
              </a:rPr>
              <a:t>Silent Speech Interface (SSI)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cs typeface="Times New Roman" panose="02020603050405020304" pitchFamily="18" charset="0"/>
              </a:rPr>
              <a:t>F</a:t>
            </a:r>
            <a:r>
              <a:rPr lang="en-US" dirty="0">
                <a:cs typeface="Times New Roman" panose="02020603050405020304" pitchFamily="18" charset="0"/>
              </a:rPr>
              <a:t>or speaking impaired people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cs typeface="Times New Roman" panose="02020603050405020304" pitchFamily="18" charset="0"/>
              </a:rPr>
              <a:t>For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extremely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noisy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conditions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cs typeface="Times New Roman" panose="02020603050405020304" pitchFamily="18" charset="0"/>
              </a:rPr>
              <a:t>…</a:t>
            </a:r>
            <a:endParaRPr lang="en-US" dirty="0">
              <a:cs typeface="Times New Roman" panose="02020603050405020304" pitchFamily="18" charset="0"/>
            </a:endParaRPr>
          </a:p>
          <a:p>
            <a:pPr marL="4572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76500" y="22877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1. </a:t>
            </a:r>
            <a:r>
              <a:rPr lang="hu-HU" sz="4000" dirty="0" err="1"/>
              <a:t>Articulatory-to-acoustic</a:t>
            </a:r>
            <a:r>
              <a:rPr lang="hu-HU" sz="4000" dirty="0"/>
              <a:t> conversion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372226" y="1156416"/>
            <a:ext cx="547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Ultrasound</a:t>
            </a:r>
            <a:r>
              <a:rPr lang="hu-HU" sz="2000" dirty="0"/>
              <a:t> </a:t>
            </a:r>
            <a:r>
              <a:rPr lang="hu-HU" sz="2000" dirty="0" err="1"/>
              <a:t>Tongue</a:t>
            </a:r>
            <a:r>
              <a:rPr lang="hu-HU" sz="2000" dirty="0"/>
              <a:t> </a:t>
            </a:r>
            <a:r>
              <a:rPr lang="hu-HU" sz="2000" dirty="0" err="1"/>
              <a:t>Imaging</a:t>
            </a:r>
            <a:r>
              <a:rPr lang="hu-HU" sz="2000" dirty="0"/>
              <a:t> (UTI)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Records a </a:t>
            </a:r>
            <a:r>
              <a:rPr lang="hu-HU" b="1" dirty="0" err="1"/>
              <a:t>sequence</a:t>
            </a:r>
            <a:r>
              <a:rPr lang="hu-HU" dirty="0"/>
              <a:t> of </a:t>
            </a:r>
            <a:r>
              <a:rPr lang="hu-HU" dirty="0" err="1"/>
              <a:t>images</a:t>
            </a:r>
            <a:r>
              <a:rPr lang="hu-HU" dirty="0"/>
              <a:t> (64x842) </a:t>
            </a:r>
            <a:br>
              <a:rPr lang="hu-HU" dirty="0"/>
            </a:b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frame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hu-HU" dirty="0"/>
              <a:t> of 82 </a:t>
            </a:r>
            <a:r>
              <a:rPr lang="hu-HU" dirty="0" err="1"/>
              <a:t>fps</a:t>
            </a:r>
            <a:endParaRPr lang="hu-HU" sz="8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Problem</a:t>
            </a:r>
            <a:r>
              <a:rPr lang="hu-HU" dirty="0"/>
              <a:t>: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images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speaker-specific</a:t>
            </a: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The TaL80 </a:t>
            </a:r>
            <a:r>
              <a:rPr lang="hu-HU" sz="2000" dirty="0" err="1"/>
              <a:t>database</a:t>
            </a:r>
            <a:r>
              <a:rPr lang="hu-HU" sz="2000" dirty="0"/>
              <a:t> (</a:t>
            </a:r>
            <a:r>
              <a:rPr lang="hu-HU" sz="2000" dirty="0" err="1"/>
              <a:t>Renals</a:t>
            </a:r>
            <a:r>
              <a:rPr lang="hu-HU" sz="2000" dirty="0"/>
              <a:t> </a:t>
            </a:r>
            <a:r>
              <a:rPr lang="hu-HU" sz="2000" dirty="0" err="1"/>
              <a:t>et</a:t>
            </a:r>
            <a:r>
              <a:rPr lang="hu-HU" sz="2000" dirty="0"/>
              <a:t> </a:t>
            </a:r>
            <a:r>
              <a:rPr lang="hu-HU" sz="2000" dirty="0" err="1"/>
              <a:t>al</a:t>
            </a:r>
            <a:r>
              <a:rPr lang="hu-HU" sz="2000" dirty="0"/>
              <a:t>.)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Parallel </a:t>
            </a:r>
            <a:r>
              <a:rPr lang="en-US" dirty="0"/>
              <a:t>ultrasound, speech and lip video recordings from 8</a:t>
            </a:r>
            <a:r>
              <a:rPr lang="hu-HU" dirty="0"/>
              <a:t>0(+</a:t>
            </a:r>
            <a:r>
              <a:rPr lang="en-US" dirty="0"/>
              <a:t>1</a:t>
            </a:r>
            <a:r>
              <a:rPr lang="hu-HU" dirty="0"/>
              <a:t>) </a:t>
            </a:r>
            <a:r>
              <a:rPr lang="en-US" dirty="0"/>
              <a:t>speakers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Goal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paper</a:t>
            </a:r>
            <a:r>
              <a:rPr lang="hu-HU" dirty="0"/>
              <a:t>: 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recognition</a:t>
            </a:r>
            <a:r>
              <a:rPr lang="hu-HU" dirty="0"/>
              <a:t> and </a:t>
            </a:r>
            <a:r>
              <a:rPr lang="hu-HU" dirty="0" err="1"/>
              <a:t>normalization</a:t>
            </a:r>
            <a:r>
              <a:rPr lang="hu-HU" dirty="0"/>
              <a:t> </a:t>
            </a:r>
            <a:r>
              <a:rPr lang="hu-HU" dirty="0" err="1"/>
              <a:t>experiments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0" name="Kép 9" descr="A képen szöveg, személy, beltéri látható&#10;&#10;Automatikusan generált leírás">
            <a:extLst>
              <a:ext uri="{FF2B5EF4-FFF2-40B4-BE49-F238E27FC236}">
                <a16:creationId xmlns:a16="http://schemas.microsoft.com/office/drawing/2014/main" id="{B801FDA3-385D-4E40-92EB-DA6F64A41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116" y="2207986"/>
            <a:ext cx="1481139" cy="1754359"/>
          </a:xfrm>
          <a:prstGeom prst="rect">
            <a:avLst/>
          </a:prstGeom>
        </p:spPr>
      </p:pic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56FC27DD-A075-4441-BE0D-F4EB28D27FFC}"/>
              </a:ext>
            </a:extLst>
          </p:cNvPr>
          <p:cNvSpPr/>
          <p:nvPr/>
        </p:nvSpPr>
        <p:spPr>
          <a:xfrm>
            <a:off x="9445336" y="2971800"/>
            <a:ext cx="384464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ultrasound-5s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5049" y="2095128"/>
            <a:ext cx="1009651" cy="18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044" y="1164107"/>
            <a:ext cx="5672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Performs the conversion in 2 steps</a:t>
            </a: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1st step: </a:t>
            </a:r>
            <a:r>
              <a:rPr lang="en-US" sz="2000" dirty="0">
                <a:cs typeface="Times New Roman" panose="02020603050405020304" pitchFamily="18" charset="0"/>
              </a:rPr>
              <a:t>A DNN estimates a </a:t>
            </a:r>
            <a:r>
              <a:rPr lang="en-US" sz="2000" dirty="0" err="1">
                <a:cs typeface="Times New Roman" panose="02020603050405020304" pitchFamily="18" charset="0"/>
              </a:rPr>
              <a:t>mel</a:t>
            </a:r>
            <a:r>
              <a:rPr lang="en-US" sz="2000" dirty="0">
                <a:cs typeface="Times New Roman" panose="02020603050405020304" pitchFamily="18" charset="0"/>
              </a:rPr>
              <a:t>-spectrogram 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from the </a:t>
            </a:r>
            <a:r>
              <a:rPr lang="hu-HU" sz="2000" dirty="0" err="1">
                <a:cs typeface="Times New Roman" panose="02020603050405020304" pitchFamily="18" charset="0"/>
              </a:rPr>
              <a:t>sequence</a:t>
            </a:r>
            <a:r>
              <a:rPr lang="hu-HU" sz="2000" dirty="0">
                <a:cs typeface="Times New Roman" panose="02020603050405020304" pitchFamily="18" charset="0"/>
              </a:rPr>
              <a:t> of </a:t>
            </a:r>
            <a:r>
              <a:rPr lang="en-US" sz="2000" dirty="0">
                <a:cs typeface="Times New Roman" panose="02020603050405020304" pitchFamily="18" charset="0"/>
              </a:rPr>
              <a:t>UTI video</a:t>
            </a:r>
            <a:r>
              <a:rPr lang="hu-HU" sz="2000" dirty="0"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cs typeface="Times New Roman" panose="02020603050405020304" pitchFamily="18" charset="0"/>
              </a:rPr>
              <a:t>frames</a:t>
            </a:r>
            <a:endParaRPr lang="en-US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We have synchronized input (UTI)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br>
              <a:rPr lang="hu-HU" dirty="0">
                <a:cs typeface="Times New Roman" panose="02020603050405020304" pitchFamily="18" charset="0"/>
              </a:rPr>
            </a:br>
            <a:r>
              <a:rPr lang="hu-HU" dirty="0">
                <a:cs typeface="Times New Roman" panose="02020603050405020304" pitchFamily="18" charset="0"/>
              </a:rPr>
              <a:t>and </a:t>
            </a:r>
            <a:r>
              <a:rPr lang="hu-HU" dirty="0" err="1">
                <a:cs typeface="Times New Roman" panose="02020603050405020304" pitchFamily="18" charset="0"/>
              </a:rPr>
              <a:t>target</a:t>
            </a:r>
            <a:r>
              <a:rPr lang="hu-HU" dirty="0">
                <a:cs typeface="Times New Roman" panose="02020603050405020304" pitchFamily="18" charset="0"/>
              </a:rPr>
              <a:t> (</a:t>
            </a:r>
            <a:r>
              <a:rPr lang="hu-HU" dirty="0" err="1">
                <a:cs typeface="Times New Roman" panose="02020603050405020304" pitchFamily="18" charset="0"/>
              </a:rPr>
              <a:t>speech</a:t>
            </a:r>
            <a:r>
              <a:rPr lang="hu-HU" dirty="0">
                <a:cs typeface="Times New Roman" panose="02020603050405020304" pitchFamily="18" charset="0"/>
              </a:rPr>
              <a:t>) </a:t>
            </a:r>
            <a:r>
              <a:rPr lang="hu-HU" dirty="0" err="1">
                <a:cs typeface="Times New Roman" panose="02020603050405020304" pitchFamily="18" charset="0"/>
              </a:rPr>
              <a:t>signals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cs typeface="Times New Roman" panose="02020603050405020304" pitchFamily="18" charset="0"/>
              </a:rPr>
              <a:t>Our</a:t>
            </a:r>
            <a:r>
              <a:rPr lang="hu-HU" dirty="0">
                <a:cs typeface="Times New Roman" panose="02020603050405020304" pitchFamily="18" charset="0"/>
              </a:rPr>
              <a:t> DNN </a:t>
            </a:r>
            <a:r>
              <a:rPr lang="hu-HU" dirty="0" err="1">
                <a:cs typeface="Times New Roman" panose="02020603050405020304" pitchFamily="18" charset="0"/>
              </a:rPr>
              <a:t>operates</a:t>
            </a:r>
            <a:r>
              <a:rPr lang="hu-HU" dirty="0">
                <a:cs typeface="Times New Roman" panose="02020603050405020304" pitchFamily="18" charset="0"/>
              </a:rPr>
              <a:t> in a </a:t>
            </a:r>
            <a:r>
              <a:rPr lang="hu-HU" dirty="0" err="1">
                <a:cs typeface="Times New Roman" panose="02020603050405020304" pitchFamily="18" charset="0"/>
              </a:rPr>
              <a:t>synchronized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br>
              <a:rPr lang="hu-HU" dirty="0">
                <a:cs typeface="Times New Roman" panose="02020603050405020304" pitchFamily="18" charset="0"/>
              </a:rPr>
            </a:br>
            <a:r>
              <a:rPr lang="hu-HU" dirty="0">
                <a:cs typeface="Times New Roman" panose="02020603050405020304" pitchFamily="18" charset="0"/>
              </a:rPr>
              <a:t>(</a:t>
            </a:r>
            <a:r>
              <a:rPr lang="hu-HU" dirty="0" err="1">
                <a:cs typeface="Times New Roman" panose="02020603050405020304" pitchFamily="18" charset="0"/>
              </a:rPr>
              <a:t>frame-by-frame</a:t>
            </a:r>
            <a:r>
              <a:rPr lang="hu-HU" dirty="0">
                <a:cs typeface="Times New Roman" panose="02020603050405020304" pitchFamily="18" charset="0"/>
              </a:rPr>
              <a:t>) </a:t>
            </a:r>
            <a:r>
              <a:rPr lang="hu-HU" dirty="0" err="1">
                <a:cs typeface="Times New Roman" panose="02020603050405020304" pitchFamily="18" charset="0"/>
              </a:rPr>
              <a:t>manner</a:t>
            </a:r>
            <a:endParaRPr lang="hu-HU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cs typeface="Times New Roman" panose="02020603050405020304" pitchFamily="18" charset="0"/>
              </a:rPr>
              <a:t>But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sequence-to-sequence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mapping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br>
              <a:rPr lang="hu-HU" dirty="0">
                <a:cs typeface="Times New Roman" panose="02020603050405020304" pitchFamily="18" charset="0"/>
              </a:rPr>
            </a:br>
            <a:r>
              <a:rPr lang="hu-HU" dirty="0" err="1">
                <a:cs typeface="Times New Roman" panose="02020603050405020304" pitchFamily="18" charset="0"/>
              </a:rPr>
              <a:t>would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also</a:t>
            </a:r>
            <a:r>
              <a:rPr lang="hu-HU" dirty="0">
                <a:cs typeface="Times New Roman" panose="02020603050405020304" pitchFamily="18" charset="0"/>
              </a:rPr>
              <a:t> be </a:t>
            </a:r>
            <a:r>
              <a:rPr lang="hu-HU" dirty="0" err="1">
                <a:cs typeface="Times New Roman" panose="02020603050405020304" pitchFamily="18" charset="0"/>
              </a:rPr>
              <a:t>possible</a:t>
            </a:r>
            <a:endParaRPr lang="en-US" dirty="0">
              <a:cs typeface="Times New Roman" panose="02020603050405020304" pitchFamily="18" charset="0"/>
            </a:endParaRP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2nd step: Converting the </a:t>
            </a:r>
            <a:r>
              <a:rPr lang="en-US" sz="2000" dirty="0" err="1">
                <a:cs typeface="Times New Roman" panose="02020603050405020304" pitchFamily="18" charset="0"/>
              </a:rPr>
              <a:t>mel</a:t>
            </a:r>
            <a:r>
              <a:rPr lang="en-US" sz="2000" dirty="0">
                <a:cs typeface="Times New Roman" panose="02020603050405020304" pitchFamily="18" charset="0"/>
              </a:rPr>
              <a:t>-</a:t>
            </a:r>
            <a:r>
              <a:rPr lang="hu-HU" sz="2000" dirty="0">
                <a:cs typeface="Times New Roman" panose="02020603050405020304" pitchFamily="18" charset="0"/>
              </a:rPr>
              <a:t/>
            </a:r>
            <a:br>
              <a:rPr lang="hu-HU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spectrogram to a speech signal</a:t>
            </a:r>
            <a:endParaRPr lang="hu-HU" sz="2000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cs typeface="Times New Roman" panose="02020603050405020304" pitchFamily="18" charset="0"/>
              </a:rPr>
              <a:t>Important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task</a:t>
            </a:r>
            <a:r>
              <a:rPr lang="hu-HU" dirty="0">
                <a:cs typeface="Times New Roman" panose="02020603050405020304" pitchFamily="18" charset="0"/>
              </a:rPr>
              <a:t> in </a:t>
            </a:r>
            <a:r>
              <a:rPr lang="hu-HU" dirty="0" err="1">
                <a:cs typeface="Times New Roman" panose="02020603050405020304" pitchFamily="18" charset="0"/>
              </a:rPr>
              <a:t>neural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speech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br>
              <a:rPr lang="hu-HU" dirty="0">
                <a:cs typeface="Times New Roman" panose="02020603050405020304" pitchFamily="18" charset="0"/>
              </a:rPr>
            </a:br>
            <a:r>
              <a:rPr lang="hu-HU" dirty="0" err="1">
                <a:cs typeface="Times New Roman" panose="02020603050405020304" pitchFamily="18" charset="0"/>
              </a:rPr>
              <a:t>synthesis</a:t>
            </a:r>
            <a:endParaRPr lang="en-US" dirty="0">
              <a:cs typeface="Times New Roman" panose="02020603050405020304" pitchFamily="18" charset="0"/>
            </a:endParaRP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Large pre-trained DNN models </a:t>
            </a:r>
            <a:r>
              <a:rPr lang="hu-HU" dirty="0">
                <a:cs typeface="Times New Roman" panose="02020603050405020304" pitchFamily="18" charset="0"/>
              </a:rPr>
              <a:t/>
            </a:r>
            <a:br>
              <a:rPr lang="hu-HU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exist for this</a:t>
            </a:r>
            <a:r>
              <a:rPr lang="hu-HU" dirty="0">
                <a:cs typeface="Times New Roman" panose="02020603050405020304" pitchFamily="18" charset="0"/>
              </a:rPr>
              <a:t>, w</a:t>
            </a:r>
            <a:r>
              <a:rPr lang="en-US" dirty="0">
                <a:cs typeface="Times New Roman" panose="02020603050405020304" pitchFamily="18" charset="0"/>
              </a:rPr>
              <a:t>e used </a:t>
            </a:r>
            <a:r>
              <a:rPr lang="en-US" dirty="0" err="1">
                <a:cs typeface="Times New Roman" panose="02020603050405020304" pitchFamily="18" charset="0"/>
              </a:rPr>
              <a:t>WaveGlow</a:t>
            </a:r>
            <a:endParaRPr lang="en-US" dirty="0">
              <a:cs typeface="Times New Roman" panose="02020603050405020304" pitchFamily="18" charset="0"/>
            </a:endParaRPr>
          </a:p>
          <a:p>
            <a:pPr marL="4572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10195" y="228776"/>
            <a:ext cx="837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2. </a:t>
            </a:r>
            <a:r>
              <a:rPr lang="hu-HU" sz="4000" dirty="0" err="1"/>
              <a:t>Our</a:t>
            </a:r>
            <a:r>
              <a:rPr lang="hu-HU" sz="4000" dirty="0"/>
              <a:t> </a:t>
            </a:r>
            <a:r>
              <a:rPr lang="hu-HU" sz="4000" dirty="0" err="1"/>
              <a:t>Current</a:t>
            </a:r>
            <a:r>
              <a:rPr lang="hu-HU" sz="4000" dirty="0"/>
              <a:t> UTI-</a:t>
            </a:r>
            <a:r>
              <a:rPr lang="hu-HU" sz="4000" dirty="0" err="1"/>
              <a:t>to</a:t>
            </a:r>
            <a:r>
              <a:rPr lang="hu-HU" sz="4000" dirty="0"/>
              <a:t>-</a:t>
            </a:r>
            <a:r>
              <a:rPr lang="hu-HU" sz="4000" dirty="0" err="1"/>
              <a:t>Speech</a:t>
            </a:r>
            <a:r>
              <a:rPr lang="hu-HU" sz="4000" dirty="0"/>
              <a:t> SSI </a:t>
            </a:r>
            <a:r>
              <a:rPr lang="hu-HU" sz="4000" dirty="0" err="1"/>
              <a:t>model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372226" y="1156416"/>
            <a:ext cx="54768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Structure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DNN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Input: a </a:t>
            </a:r>
            <a:r>
              <a:rPr lang="hu-HU" dirty="0" err="1"/>
              <a:t>block</a:t>
            </a:r>
            <a:r>
              <a:rPr lang="hu-HU" dirty="0"/>
              <a:t> of 21 </a:t>
            </a:r>
            <a:r>
              <a:rPr lang="hu-HU" dirty="0" err="1"/>
              <a:t>consecutive</a:t>
            </a:r>
            <a:r>
              <a:rPr lang="hu-HU" dirty="0"/>
              <a:t> UTI </a:t>
            </a:r>
            <a:r>
              <a:rPr lang="hu-HU" dirty="0" err="1"/>
              <a:t>frames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Output: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mel-spectrogram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network</a:t>
            </a:r>
            <a:r>
              <a:rPr lang="hu-HU" dirty="0"/>
              <a:t> has a </a:t>
            </a:r>
            <a:r>
              <a:rPr lang="hu-HU" dirty="0" err="1"/>
              <a:t>special</a:t>
            </a:r>
            <a:r>
              <a:rPr lang="hu-HU" dirty="0"/>
              <a:t> 3D-CNN </a:t>
            </a:r>
            <a:r>
              <a:rPr lang="hu-HU" dirty="0" err="1"/>
              <a:t>structure</a:t>
            </a:r>
            <a:endParaRPr lang="hu-HU" dirty="0"/>
          </a:p>
          <a:p>
            <a:pPr marL="135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Conv3D over 5-frame local </a:t>
            </a:r>
            <a:r>
              <a:rPr lang="hu-HU" sz="1600" dirty="0" err="1"/>
              <a:t>blocks</a:t>
            </a:r>
            <a:r>
              <a:rPr lang="hu-HU" sz="1600" dirty="0"/>
              <a:t>, </a:t>
            </a:r>
            <a:r>
              <a:rPr lang="hu-HU" sz="1600" dirty="0" err="1"/>
              <a:t>fusing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information</a:t>
            </a:r>
            <a:r>
              <a:rPr lang="hu-HU" sz="1600" dirty="0"/>
              <a:t> </a:t>
            </a:r>
            <a:r>
              <a:rPr lang="hu-HU" sz="1600" dirty="0" err="1"/>
              <a:t>along</a:t>
            </a:r>
            <a:r>
              <a:rPr lang="hu-HU" sz="1600" dirty="0"/>
              <a:t> </a:t>
            </a:r>
            <a:r>
              <a:rPr lang="hu-HU" sz="1600" dirty="0" err="1"/>
              <a:t>time</a:t>
            </a:r>
            <a:r>
              <a:rPr lang="hu-HU" sz="1600" dirty="0"/>
              <a:t> </a:t>
            </a:r>
            <a:r>
              <a:rPr lang="hu-HU" sz="1600" dirty="0" err="1"/>
              <a:t>only</a:t>
            </a:r>
            <a:r>
              <a:rPr lang="hu-HU" sz="1600" dirty="0"/>
              <a:t> </a:t>
            </a:r>
            <a:r>
              <a:rPr lang="hu-HU" sz="1600" dirty="0" err="1"/>
              <a:t>at</a:t>
            </a:r>
            <a:r>
              <a:rPr lang="hu-HU" sz="1600" dirty="0"/>
              <a:t> a </a:t>
            </a:r>
            <a:r>
              <a:rPr lang="hu-HU" sz="1600" dirty="0" err="1"/>
              <a:t>higher</a:t>
            </a:r>
            <a:r>
              <a:rPr lang="hu-HU" sz="1600" dirty="0"/>
              <a:t> </a:t>
            </a:r>
            <a:r>
              <a:rPr lang="hu-HU" sz="1600" dirty="0" err="1"/>
              <a:t>stage</a:t>
            </a:r>
            <a:endParaRPr lang="hu-HU" sz="1600" dirty="0"/>
          </a:p>
          <a:p>
            <a:pPr marL="135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Motivated</a:t>
            </a:r>
            <a:r>
              <a:rPr lang="hu-HU" sz="1600" dirty="0"/>
              <a:t>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TDNN </a:t>
            </a:r>
            <a:r>
              <a:rPr lang="hu-HU" sz="1600" dirty="0" err="1"/>
              <a:t>popular</a:t>
            </a:r>
            <a:r>
              <a:rPr lang="hu-HU" sz="1600" dirty="0"/>
              <a:t> in ASR, </a:t>
            </a:r>
            <a:br>
              <a:rPr lang="hu-HU" sz="1600" dirty="0"/>
            </a:br>
            <a:r>
              <a:rPr lang="hu-HU" sz="1600" dirty="0"/>
              <a:t>and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”(2+1)D” CNN </a:t>
            </a:r>
            <a:r>
              <a:rPr lang="hu-HU" sz="1600" dirty="0" err="1"/>
              <a:t>model</a:t>
            </a:r>
            <a:r>
              <a:rPr lang="hu-HU" sz="1600" dirty="0"/>
              <a:t> of </a:t>
            </a:r>
            <a:r>
              <a:rPr lang="hu-HU" sz="1600" dirty="0" err="1"/>
              <a:t>Tran</a:t>
            </a:r>
            <a:r>
              <a:rPr lang="hu-HU" sz="1600" dirty="0"/>
              <a:t> </a:t>
            </a:r>
            <a:r>
              <a:rPr lang="hu-HU" sz="1600" dirty="0" err="1"/>
              <a:t>et</a:t>
            </a:r>
            <a:r>
              <a:rPr lang="hu-HU" sz="1600" dirty="0"/>
              <a:t> </a:t>
            </a:r>
            <a:r>
              <a:rPr lang="hu-HU" sz="1600" dirty="0" err="1"/>
              <a:t>al</a:t>
            </a:r>
            <a:r>
              <a:rPr lang="hu-HU" sz="1600" dirty="0"/>
              <a:t>.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E25311E-C758-42EC-94CC-69B92856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51"/>
          <a:stretch/>
        </p:blipFill>
        <p:spPr>
          <a:xfrm>
            <a:off x="4903588" y="2007450"/>
            <a:ext cx="2147421" cy="4070003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9A47DCC-004C-451F-BFD4-3619C44F0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712" y="2187467"/>
            <a:ext cx="2076726" cy="388998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E4EEC55-909B-40F1-A494-3F55A0B14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318" y="3826374"/>
            <a:ext cx="2085975" cy="2228850"/>
          </a:xfrm>
          <a:prstGeom prst="rect">
            <a:avLst/>
          </a:prstGeom>
        </p:spPr>
      </p:pic>
      <p:pic>
        <p:nvPicPr>
          <p:cNvPr id="19" name="Kép 18" descr="A képen szöveg látható&#10;&#10;Automatikusan generált leírás">
            <a:extLst>
              <a:ext uri="{FF2B5EF4-FFF2-40B4-BE49-F238E27FC236}">
                <a16:creationId xmlns:a16="http://schemas.microsoft.com/office/drawing/2014/main" id="{425F2711-B690-4025-860E-00E4EE1ED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173" y="4068202"/>
            <a:ext cx="2720683" cy="18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092" y="1164107"/>
            <a:ext cx="60319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Goal</a:t>
            </a:r>
            <a:r>
              <a:rPr lang="hu-HU" sz="2000" dirty="0"/>
              <a:t>: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extract</a:t>
            </a:r>
            <a:r>
              <a:rPr lang="hu-HU" sz="2000" dirty="0"/>
              <a:t> a 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each</a:t>
            </a:r>
            <a:r>
              <a:rPr lang="hu-HU" sz="2000" dirty="0"/>
              <a:t> </a:t>
            </a:r>
            <a:r>
              <a:rPr lang="hu-HU" sz="2000" dirty="0" err="1"/>
              <a:t>utterance</a:t>
            </a:r>
            <a:r>
              <a:rPr lang="hu-HU" sz="2000" dirty="0"/>
              <a:t>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speaker</a:t>
            </a:r>
            <a:r>
              <a:rPr lang="en-US" sz="2000" dirty="0"/>
              <a:t>’s </a:t>
            </a:r>
            <a:r>
              <a:rPr lang="hu-HU" sz="2000" dirty="0" err="1"/>
              <a:t>characteristics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Useful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recognition</a:t>
            </a:r>
            <a:r>
              <a:rPr lang="hu-HU" dirty="0"/>
              <a:t>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normalize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sentences</a:t>
            </a:r>
            <a:r>
              <a:rPr lang="hu-HU" dirty="0"/>
              <a:t> </a:t>
            </a:r>
            <a:r>
              <a:rPr lang="hu-HU" dirty="0" err="1"/>
              <a:t>wrt</a:t>
            </a:r>
            <a:r>
              <a:rPr lang="hu-HU" dirty="0"/>
              <a:t>. </a:t>
            </a:r>
            <a:r>
              <a:rPr lang="hu-HU" dirty="0" err="1"/>
              <a:t>speakers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tasks</a:t>
            </a:r>
            <a:endParaRPr lang="en-US" dirty="0"/>
          </a:p>
          <a:p>
            <a:pPr marL="4572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X-</a:t>
            </a:r>
            <a:r>
              <a:rPr lang="hu-HU" sz="2000" dirty="0" err="1"/>
              <a:t>vector</a:t>
            </a:r>
            <a:r>
              <a:rPr lang="hu-HU" sz="2000" dirty="0"/>
              <a:t>: a </a:t>
            </a:r>
            <a:r>
              <a:rPr lang="hu-HU" sz="2000" dirty="0" err="1"/>
              <a:t>popular</a:t>
            </a:r>
            <a:r>
              <a:rPr lang="hu-HU" sz="2000" dirty="0"/>
              <a:t> </a:t>
            </a:r>
            <a:r>
              <a:rPr lang="hu-HU" sz="2000" dirty="0" err="1"/>
              <a:t>solution</a:t>
            </a:r>
            <a:r>
              <a:rPr lang="hu-HU" sz="2000" dirty="0"/>
              <a:t> (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speech</a:t>
            </a:r>
            <a:r>
              <a:rPr lang="hu-HU" sz="2000" dirty="0"/>
              <a:t> </a:t>
            </a:r>
            <a:r>
              <a:rPr lang="hu-HU" sz="2000" dirty="0" err="1"/>
              <a:t>signals</a:t>
            </a:r>
            <a:r>
              <a:rPr lang="hu-HU" sz="2000" dirty="0"/>
              <a:t>)</a:t>
            </a:r>
          </a:p>
          <a:p>
            <a:pPr marL="914400" lvl="1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A DNN is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classify</a:t>
            </a:r>
            <a:r>
              <a:rPr lang="hu-HU" dirty="0"/>
              <a:t> </a:t>
            </a:r>
            <a:r>
              <a:rPr lang="hu-HU" dirty="0" err="1"/>
              <a:t>speakers</a:t>
            </a:r>
            <a:endParaRPr lang="hu-HU" dirty="0"/>
          </a:p>
          <a:p>
            <a:pPr marL="914400" lvl="1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unseen</a:t>
            </a:r>
            <a:r>
              <a:rPr lang="hu-HU" dirty="0"/>
              <a:t> </a:t>
            </a:r>
            <a:r>
              <a:rPr lang="hu-HU" dirty="0" err="1"/>
              <a:t>speakers</a:t>
            </a:r>
            <a:endParaRPr lang="hu-HU" dirty="0"/>
          </a:p>
          <a:p>
            <a:pPr marL="1371600" lvl="2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So</a:t>
            </a:r>
            <a:r>
              <a:rPr lang="hu-HU" sz="1600" dirty="0"/>
              <a:t> an </a:t>
            </a:r>
            <a:r>
              <a:rPr lang="hu-HU" sz="1600" dirty="0" err="1"/>
              <a:t>upper</a:t>
            </a:r>
            <a:r>
              <a:rPr lang="hu-HU" sz="1600" dirty="0"/>
              <a:t> </a:t>
            </a:r>
            <a:r>
              <a:rPr lang="hu-HU" sz="1600" dirty="0" err="1"/>
              <a:t>hidden</a:t>
            </a:r>
            <a:r>
              <a:rPr lang="hu-HU" sz="1600" dirty="0"/>
              <a:t> </a:t>
            </a:r>
            <a:r>
              <a:rPr lang="hu-HU" sz="1600" dirty="0" err="1"/>
              <a:t>layer</a:t>
            </a:r>
            <a:r>
              <a:rPr lang="hu-HU" sz="1600" dirty="0"/>
              <a:t> is </a:t>
            </a:r>
            <a:r>
              <a:rPr lang="hu-HU" sz="1600" dirty="0" err="1"/>
              <a:t>used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</a:t>
            </a:r>
            <a:r>
              <a:rPr lang="hu-HU" sz="1600" dirty="0" err="1"/>
              <a:t>provide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br>
              <a:rPr lang="hu-HU" sz="1600" dirty="0"/>
            </a:br>
            <a:r>
              <a:rPr lang="hu-HU" sz="1600" dirty="0"/>
              <a:t>x-</a:t>
            </a:r>
            <a:r>
              <a:rPr lang="hu-HU" sz="1600" dirty="0" err="1"/>
              <a:t>vector</a:t>
            </a:r>
            <a:r>
              <a:rPr lang="hu-HU" sz="1600" dirty="0"/>
              <a:t> (</a:t>
            </a:r>
            <a:r>
              <a:rPr lang="hu-HU" sz="1600" dirty="0" err="1"/>
              <a:t>instead</a:t>
            </a:r>
            <a:r>
              <a:rPr lang="hu-HU" sz="1600" dirty="0"/>
              <a:t> of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softmax</a:t>
            </a:r>
            <a:r>
              <a:rPr lang="hu-HU" sz="1600" dirty="0"/>
              <a:t> output </a:t>
            </a:r>
            <a:r>
              <a:rPr lang="hu-HU" sz="1600" dirty="0" err="1"/>
              <a:t>layer</a:t>
            </a:r>
            <a:r>
              <a:rPr lang="hu-HU" sz="1600" dirty="0"/>
              <a:t>)</a:t>
            </a:r>
          </a:p>
          <a:p>
            <a:pPr marL="914400" lvl="1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a fixed-</a:t>
            </a:r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independent</a:t>
            </a:r>
            <a:r>
              <a:rPr lang="hu-HU" dirty="0"/>
              <a:t> of</a:t>
            </a:r>
            <a:br>
              <a:rPr lang="hu-HU" dirty="0"/>
            </a:br>
            <a:r>
              <a:rPr lang="hu-HU" dirty="0" err="1"/>
              <a:t>the</a:t>
            </a:r>
            <a:r>
              <a:rPr lang="hu-HU" dirty="0"/>
              <a:t> input </a:t>
            </a:r>
            <a:r>
              <a:rPr lang="hu-HU" dirty="0" err="1"/>
              <a:t>duration</a:t>
            </a:r>
            <a:endParaRPr lang="hu-HU" dirty="0"/>
          </a:p>
          <a:p>
            <a:pPr marL="1371600" lvl="2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network</a:t>
            </a:r>
            <a:r>
              <a:rPr lang="hu-HU" dirty="0"/>
              <a:t> </a:t>
            </a:r>
            <a:r>
              <a:rPr lang="hu-HU" dirty="0" err="1"/>
              <a:t>consists</a:t>
            </a:r>
            <a:r>
              <a:rPr lang="hu-HU" dirty="0"/>
              <a:t> of a </a:t>
            </a:r>
            <a:r>
              <a:rPr lang="hu-HU" dirty="0" err="1"/>
              <a:t>frame-level</a:t>
            </a:r>
            <a:r>
              <a:rPr lang="hu-HU" dirty="0"/>
              <a:t> part, </a:t>
            </a:r>
            <a:br>
              <a:rPr lang="hu-HU" dirty="0"/>
            </a:br>
            <a:r>
              <a:rPr lang="hu-HU" dirty="0"/>
              <a:t>a </a:t>
            </a:r>
            <a:r>
              <a:rPr lang="hu-HU" dirty="0" err="1"/>
              <a:t>pooling</a:t>
            </a:r>
            <a:r>
              <a:rPr lang="hu-HU" dirty="0"/>
              <a:t> </a:t>
            </a:r>
            <a:r>
              <a:rPr lang="hu-HU" dirty="0" err="1"/>
              <a:t>step</a:t>
            </a:r>
            <a:r>
              <a:rPr lang="hu-HU" dirty="0"/>
              <a:t>, and an </a:t>
            </a:r>
            <a:r>
              <a:rPr lang="hu-HU" dirty="0" err="1"/>
              <a:t>utterance-level</a:t>
            </a:r>
            <a:r>
              <a:rPr lang="hu-HU" dirty="0"/>
              <a:t> part</a:t>
            </a:r>
          </a:p>
          <a:p>
            <a:pPr marL="914400" lvl="1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Typically</a:t>
            </a:r>
            <a:r>
              <a:rPr lang="hu-HU" dirty="0"/>
              <a:t>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databases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thousands</a:t>
            </a:r>
            <a:r>
              <a:rPr lang="hu-HU" dirty="0"/>
              <a:t> of </a:t>
            </a:r>
            <a:r>
              <a:rPr lang="hu-HU" dirty="0" err="1"/>
              <a:t>speakers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04083" y="240185"/>
            <a:ext cx="837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3. </a:t>
            </a:r>
            <a:r>
              <a:rPr lang="hu-HU" sz="4000" dirty="0" err="1"/>
              <a:t>Speaker</a:t>
            </a:r>
            <a:r>
              <a:rPr lang="hu-HU" sz="4000" dirty="0"/>
              <a:t> </a:t>
            </a:r>
            <a:r>
              <a:rPr lang="hu-HU" sz="4000" dirty="0" err="1"/>
              <a:t>Embedding</a:t>
            </a:r>
            <a:r>
              <a:rPr lang="hu-HU" sz="4000" dirty="0"/>
              <a:t> </a:t>
            </a:r>
            <a:r>
              <a:rPr lang="hu-HU" sz="4000" dirty="0" err="1"/>
              <a:t>Vectors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29462" y="1156416"/>
            <a:ext cx="567634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adapted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x-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/>
              <a:t>approach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UTI </a:t>
            </a:r>
            <a:r>
              <a:rPr lang="hu-HU" sz="2000" dirty="0" err="1"/>
              <a:t>videos</a:t>
            </a:r>
            <a:endParaRPr lang="hu-HU" sz="2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Frame-level</a:t>
            </a:r>
            <a:r>
              <a:rPr lang="hu-HU" dirty="0"/>
              <a:t> part: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>
                <a:solidFill>
                  <a:srgbClr val="FF0000"/>
                </a:solidFill>
              </a:rPr>
              <a:t>3D-CNN </a:t>
            </a:r>
            <a:r>
              <a:rPr lang="hu-HU" dirty="0" err="1">
                <a:solidFill>
                  <a:srgbClr val="FF0000"/>
                </a:solidFill>
              </a:rPr>
              <a:t>used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/>
              <a:t>for</a:t>
            </a:r>
            <a:r>
              <a:rPr lang="hu-HU" dirty="0"/>
              <a:t> SSI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Statistical</a:t>
            </a:r>
            <a:r>
              <a:rPr lang="hu-HU" dirty="0"/>
              <a:t> </a:t>
            </a:r>
            <a:r>
              <a:rPr lang="hu-HU" dirty="0" err="1"/>
              <a:t>pooling</a:t>
            </a:r>
            <a:r>
              <a:rPr lang="hu-HU" dirty="0"/>
              <a:t>: 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averaging</a:t>
            </a:r>
            <a:r>
              <a:rPr lang="hu-HU" dirty="0"/>
              <a:t> </a:t>
            </a:r>
            <a:r>
              <a:rPr lang="hu-HU" dirty="0" err="1"/>
              <a:t>along</a:t>
            </a:r>
            <a:r>
              <a:rPr lang="hu-HU" dirty="0"/>
              <a:t> </a:t>
            </a:r>
            <a:r>
              <a:rPr lang="hu-HU" dirty="0" err="1"/>
              <a:t>time</a:t>
            </a:r>
            <a:endParaRPr lang="hu-HU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Sentence-level</a:t>
            </a:r>
            <a:r>
              <a:rPr lang="hu-HU" dirty="0"/>
              <a:t>: 2 </a:t>
            </a:r>
            <a:r>
              <a:rPr lang="hu-HU" dirty="0" err="1"/>
              <a:t>fully</a:t>
            </a:r>
            <a:r>
              <a:rPr lang="hu-HU" dirty="0"/>
              <a:t> con-</a:t>
            </a:r>
            <a:br>
              <a:rPr lang="hu-HU" dirty="0"/>
            </a:br>
            <a:r>
              <a:rPr lang="hu-HU" dirty="0" err="1"/>
              <a:t>nected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 (FC#1, FC#2)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u-HU" dirty="0"/>
              <a:t>Output </a:t>
            </a:r>
            <a:r>
              <a:rPr lang="hu-HU" dirty="0" err="1"/>
              <a:t>layer</a:t>
            </a:r>
            <a:r>
              <a:rPr lang="hu-HU" dirty="0"/>
              <a:t>: </a:t>
            </a:r>
            <a:r>
              <a:rPr lang="hu-HU" dirty="0" err="1"/>
              <a:t>Softmax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size</a:t>
            </a:r>
            <a:r>
              <a:rPr lang="hu-HU" dirty="0"/>
              <a:t>= no. of </a:t>
            </a:r>
            <a:r>
              <a:rPr lang="hu-HU" dirty="0" err="1"/>
              <a:t>speakers</a:t>
            </a:r>
            <a:r>
              <a:rPr lang="hu-HU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800" dirty="0"/>
              <a:t>The x-</a:t>
            </a:r>
            <a:r>
              <a:rPr lang="hu-HU" sz="1800" dirty="0" err="1"/>
              <a:t>vector</a:t>
            </a:r>
            <a:r>
              <a:rPr lang="hu-HU" sz="1800" dirty="0"/>
              <a:t> is </a:t>
            </a:r>
            <a:r>
              <a:rPr lang="hu-HU" sz="1800" dirty="0" err="1"/>
              <a:t>obtained</a:t>
            </a:r>
            <a:r>
              <a:rPr lang="hu-HU" sz="1800" dirty="0"/>
              <a:t> </a:t>
            </a:r>
            <a:r>
              <a:rPr lang="hu-HU" sz="1800" dirty="0" err="1"/>
              <a:t>as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br>
              <a:rPr lang="hu-HU" sz="1800" dirty="0"/>
            </a:br>
            <a:r>
              <a:rPr lang="hu-HU" sz="1800" dirty="0"/>
              <a:t>(</a:t>
            </a:r>
            <a:r>
              <a:rPr lang="hu-HU" sz="1800" dirty="0" err="1"/>
              <a:t>linear</a:t>
            </a:r>
            <a:r>
              <a:rPr lang="hu-HU" sz="1800" dirty="0"/>
              <a:t> </a:t>
            </a:r>
            <a:r>
              <a:rPr lang="hu-HU" sz="1800" dirty="0" err="1"/>
              <a:t>or</a:t>
            </a:r>
            <a:r>
              <a:rPr lang="hu-HU" sz="1800" dirty="0"/>
              <a:t> non-</a:t>
            </a:r>
            <a:r>
              <a:rPr lang="hu-HU" sz="1800" dirty="0" err="1"/>
              <a:t>linear</a:t>
            </a:r>
            <a:r>
              <a:rPr lang="hu-HU" sz="1800" dirty="0"/>
              <a:t>) output of </a:t>
            </a:r>
            <a:br>
              <a:rPr lang="hu-HU" sz="1800" dirty="0"/>
            </a:br>
            <a:r>
              <a:rPr lang="hu-HU" sz="1800" dirty="0"/>
              <a:t>FC#1 </a:t>
            </a:r>
            <a:r>
              <a:rPr lang="hu-HU" sz="1800" dirty="0" err="1"/>
              <a:t>or</a:t>
            </a:r>
            <a:r>
              <a:rPr lang="hu-HU" sz="1800" dirty="0"/>
              <a:t> FC#2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800" dirty="0"/>
              <a:t>The </a:t>
            </a:r>
            <a:r>
              <a:rPr lang="hu-HU" sz="1800" dirty="0" err="1"/>
              <a:t>network</a:t>
            </a:r>
            <a:r>
              <a:rPr lang="hu-HU" sz="1800" dirty="0"/>
              <a:t> </a:t>
            </a:r>
            <a:r>
              <a:rPr lang="hu-HU" sz="1800" dirty="0" err="1"/>
              <a:t>was</a:t>
            </a:r>
            <a:r>
              <a:rPr lang="hu-HU" sz="1800" dirty="0"/>
              <a:t> </a:t>
            </a:r>
            <a:r>
              <a:rPr lang="hu-HU" sz="1800" dirty="0" err="1"/>
              <a:t>trained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br>
              <a:rPr lang="hu-HU" sz="1800" dirty="0"/>
            </a:br>
            <a:r>
              <a:rPr lang="hu-HU" sz="1800" dirty="0" err="1"/>
              <a:t>classify</a:t>
            </a:r>
            <a:r>
              <a:rPr lang="hu-HU" sz="1800" dirty="0"/>
              <a:t> </a:t>
            </a:r>
            <a:r>
              <a:rPr lang="hu-HU" sz="1800" dirty="0" err="1"/>
              <a:t>speakers</a:t>
            </a:r>
            <a:r>
              <a:rPr lang="hu-HU" sz="1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: </a:t>
            </a:r>
            <a:r>
              <a:rPr lang="hu-HU" dirty="0" err="1"/>
              <a:t>samples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from</a:t>
            </a:r>
            <a:r>
              <a:rPr lang="hu-HU" dirty="0"/>
              <a:t> 50 </a:t>
            </a:r>
            <a:r>
              <a:rPr lang="hu-HU" dirty="0" err="1"/>
              <a:t>speakers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TaL80 corpus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E25311E-C758-42EC-94CC-69B92856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51"/>
          <a:stretch/>
        </p:blipFill>
        <p:spPr>
          <a:xfrm>
            <a:off x="4903588" y="2007450"/>
            <a:ext cx="2147421" cy="4070003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868E1A6-B94C-4225-AA0B-2C0202D45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389" y="2007450"/>
            <a:ext cx="2441208" cy="3453265"/>
          </a:xfrm>
          <a:prstGeom prst="rect">
            <a:avLst/>
          </a:prstGeom>
        </p:spPr>
      </p:pic>
      <p:sp>
        <p:nvSpPr>
          <p:cNvPr id="11" name="Háromszög 10">
            <a:extLst>
              <a:ext uri="{FF2B5EF4-FFF2-40B4-BE49-F238E27FC236}">
                <a16:creationId xmlns:a16="http://schemas.microsoft.com/office/drawing/2014/main" id="{5E1551F7-143E-476B-8DE6-E05DF1F23D81}"/>
              </a:ext>
            </a:extLst>
          </p:cNvPr>
          <p:cNvSpPr/>
          <p:nvPr/>
        </p:nvSpPr>
        <p:spPr>
          <a:xfrm>
            <a:off x="9099142" y="1825745"/>
            <a:ext cx="168965" cy="178903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404" y="877534"/>
            <a:ext cx="578892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S</a:t>
            </a:r>
            <a:r>
              <a:rPr lang="hu-HU" sz="2000" dirty="0" err="1"/>
              <a:t>peaker</a:t>
            </a:r>
            <a:r>
              <a:rPr lang="hu-HU" sz="2000" dirty="0"/>
              <a:t> </a:t>
            </a:r>
            <a:r>
              <a:rPr lang="hu-HU" sz="2000" dirty="0" err="1"/>
              <a:t>classification</a:t>
            </a:r>
            <a:r>
              <a:rPr lang="hu-HU" sz="2000" dirty="0"/>
              <a:t> </a:t>
            </a:r>
            <a:r>
              <a:rPr lang="hu-HU" sz="2000" dirty="0" err="1"/>
              <a:t>accuracy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network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50 </a:t>
            </a:r>
            <a:r>
              <a:rPr lang="hu-HU" dirty="0" err="1"/>
              <a:t>speakers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training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an </a:t>
            </a:r>
            <a:r>
              <a:rPr lang="hu-HU" dirty="0" err="1"/>
              <a:t>independent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set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softmax</a:t>
            </a:r>
            <a:r>
              <a:rPr lang="hu-HU" dirty="0"/>
              <a:t> output </a:t>
            </a:r>
            <a:r>
              <a:rPr lang="hu-HU" dirty="0" err="1"/>
              <a:t>layer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Error</a:t>
            </a:r>
            <a:r>
              <a:rPr lang="hu-HU" sz="2000" dirty="0"/>
              <a:t> </a:t>
            </a:r>
            <a:r>
              <a:rPr lang="hu-HU" sz="2000" dirty="0" err="1"/>
              <a:t>rates</a:t>
            </a:r>
            <a:r>
              <a:rPr lang="hu-HU" sz="2000" dirty="0"/>
              <a:t> </a:t>
            </a:r>
            <a:r>
              <a:rPr lang="hu-HU" sz="2000" dirty="0" err="1"/>
              <a:t>as</a:t>
            </a:r>
            <a:r>
              <a:rPr lang="hu-HU" sz="2000" dirty="0"/>
              <a:t> a </a:t>
            </a:r>
            <a:r>
              <a:rPr lang="hu-HU" sz="2000" dirty="0" err="1"/>
              <a:t>funtion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input </a:t>
            </a:r>
            <a:r>
              <a:rPr lang="hu-HU" sz="2000" dirty="0" err="1"/>
              <a:t>chunk</a:t>
            </a:r>
            <a:r>
              <a:rPr lang="hu-HU" sz="2000" dirty="0"/>
              <a:t> </a:t>
            </a:r>
            <a:r>
              <a:rPr lang="hu-HU" sz="2000" dirty="0" err="1"/>
              <a:t>length</a:t>
            </a: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obtained</a:t>
            </a:r>
            <a:r>
              <a:rPr lang="hu-HU" sz="2000" dirty="0"/>
              <a:t> </a:t>
            </a:r>
            <a:r>
              <a:rPr lang="hu-HU" sz="2000" dirty="0" err="1"/>
              <a:t>very</a:t>
            </a:r>
            <a:r>
              <a:rPr lang="hu-HU" sz="2000" dirty="0"/>
              <a:t> </a:t>
            </a:r>
            <a:r>
              <a:rPr lang="hu-HU" sz="2000" dirty="0" err="1"/>
              <a:t>low</a:t>
            </a:r>
            <a:r>
              <a:rPr lang="hu-HU" sz="2000" dirty="0"/>
              <a:t> </a:t>
            </a:r>
            <a:r>
              <a:rPr lang="hu-HU" sz="2000" dirty="0" err="1"/>
              <a:t>error</a:t>
            </a:r>
            <a:r>
              <a:rPr lang="hu-HU" sz="2000" dirty="0"/>
              <a:t> </a:t>
            </a:r>
            <a:r>
              <a:rPr lang="hu-HU" sz="2000" dirty="0" err="1"/>
              <a:t>rates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Already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 input </a:t>
            </a:r>
            <a:r>
              <a:rPr lang="hu-HU" dirty="0" err="1"/>
              <a:t>durations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improvements</a:t>
            </a:r>
            <a:r>
              <a:rPr lang="hu-HU" dirty="0"/>
              <a:t>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increasing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length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Justifies</a:t>
            </a:r>
            <a:r>
              <a:rPr lang="hu-HU" sz="2000" dirty="0"/>
              <a:t>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videos</a:t>
            </a:r>
            <a:r>
              <a:rPr lang="hu-HU" sz="2000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very</a:t>
            </a:r>
            <a:r>
              <a:rPr lang="hu-HU" sz="2000" dirty="0"/>
              <a:t> </a:t>
            </a:r>
            <a:r>
              <a:rPr lang="hu-HU" sz="2000" dirty="0" err="1"/>
              <a:t>speaker-specific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92370" y="71453"/>
            <a:ext cx="696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4. </a:t>
            </a:r>
            <a:r>
              <a:rPr lang="hu-HU" sz="4000" dirty="0" err="1"/>
              <a:t>Speaker</a:t>
            </a:r>
            <a:r>
              <a:rPr lang="hu-HU" sz="4000" dirty="0"/>
              <a:t> </a:t>
            </a:r>
            <a:r>
              <a:rPr lang="hu-HU" sz="4000" dirty="0" err="1"/>
              <a:t>Recognition</a:t>
            </a:r>
            <a:r>
              <a:rPr lang="hu-HU" sz="4000" dirty="0"/>
              <a:t> </a:t>
            </a:r>
            <a:r>
              <a:rPr lang="hu-HU" sz="4000" dirty="0" err="1"/>
              <a:t>Results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15005" y="902497"/>
            <a:ext cx="59395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Does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results</a:t>
            </a:r>
            <a:r>
              <a:rPr lang="hu-HU" sz="2000" dirty="0"/>
              <a:t> </a:t>
            </a:r>
            <a:r>
              <a:rPr lang="hu-HU" sz="2000" dirty="0" err="1"/>
              <a:t>generalize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unseen</a:t>
            </a:r>
            <a:r>
              <a:rPr lang="hu-HU" sz="2000" dirty="0"/>
              <a:t> </a:t>
            </a:r>
            <a:r>
              <a:rPr lang="hu-HU" sz="2000" dirty="0" err="1"/>
              <a:t>speakers</a:t>
            </a:r>
            <a:r>
              <a:rPr lang="hu-HU" sz="2000" dirty="0"/>
              <a:t>?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Evaluating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31 </a:t>
            </a:r>
            <a:r>
              <a:rPr lang="hu-HU" dirty="0" err="1"/>
              <a:t>held</a:t>
            </a:r>
            <a:r>
              <a:rPr lang="hu-HU" dirty="0"/>
              <a:t>-out </a:t>
            </a:r>
            <a:r>
              <a:rPr lang="hu-HU" dirty="0" err="1"/>
              <a:t>speakers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softmax</a:t>
            </a:r>
            <a:r>
              <a:rPr lang="hu-HU" dirty="0"/>
              <a:t> output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no </a:t>
            </a:r>
            <a:r>
              <a:rPr lang="hu-HU" dirty="0" err="1"/>
              <a:t>longer</a:t>
            </a:r>
            <a:r>
              <a:rPr lang="hu-HU" dirty="0"/>
              <a:t> be </a:t>
            </a:r>
            <a:r>
              <a:rPr lang="hu-HU" dirty="0" err="1"/>
              <a:t>used</a:t>
            </a:r>
            <a:endParaRPr lang="hu-H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Recognizing</a:t>
            </a:r>
            <a:r>
              <a:rPr lang="hu-HU" sz="2000" dirty="0"/>
              <a:t>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speakers</a:t>
            </a:r>
            <a:r>
              <a:rPr lang="hu-HU" sz="2000" dirty="0"/>
              <a:t> </a:t>
            </a:r>
            <a:r>
              <a:rPr lang="hu-HU" sz="2000" dirty="0" err="1"/>
              <a:t>based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x-</a:t>
            </a:r>
            <a:r>
              <a:rPr lang="hu-HU" sz="2000" dirty="0" err="1"/>
              <a:t>vector</a:t>
            </a:r>
            <a:endParaRPr lang="hu-HU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require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building of a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recognition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this</a:t>
            </a:r>
            <a:endParaRPr lang="hu-H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Simplest</a:t>
            </a:r>
            <a:r>
              <a:rPr lang="hu-HU" sz="2000" dirty="0"/>
              <a:t> </a:t>
            </a:r>
            <a:r>
              <a:rPr lang="hu-HU" sz="2000" dirty="0" err="1"/>
              <a:t>evalutation</a:t>
            </a:r>
            <a:r>
              <a:rPr lang="hu-HU" sz="2000" dirty="0"/>
              <a:t> </a:t>
            </a:r>
            <a:r>
              <a:rPr lang="hu-HU" sz="2000" dirty="0" err="1"/>
              <a:t>method</a:t>
            </a:r>
            <a:r>
              <a:rPr lang="hu-HU" sz="2000" dirty="0"/>
              <a:t>: </a:t>
            </a:r>
            <a:r>
              <a:rPr lang="hu-HU" sz="2000" dirty="0" err="1"/>
              <a:t>distance</a:t>
            </a:r>
            <a:r>
              <a:rPr lang="hu-HU" sz="2000" dirty="0"/>
              <a:t> </a:t>
            </a:r>
            <a:r>
              <a:rPr lang="hu-HU" sz="2000" dirty="0" err="1"/>
              <a:t>comparison</a:t>
            </a:r>
            <a:r>
              <a:rPr lang="hu-HU" sz="2000" dirty="0"/>
              <a:t> of </a:t>
            </a:r>
            <a:r>
              <a:rPr lang="hu-HU" sz="2000" dirty="0" err="1"/>
              <a:t>same-speaker</a:t>
            </a:r>
            <a:r>
              <a:rPr lang="hu-HU" sz="2000" dirty="0"/>
              <a:t> and </a:t>
            </a:r>
            <a:r>
              <a:rPr lang="hu-HU" sz="2000" dirty="0" err="1"/>
              <a:t>different</a:t>
            </a:r>
            <a:r>
              <a:rPr lang="hu-HU" sz="2000" dirty="0"/>
              <a:t> </a:t>
            </a:r>
            <a:r>
              <a:rPr lang="hu-HU" sz="2000" dirty="0" err="1"/>
              <a:t>speaker</a:t>
            </a:r>
            <a:r>
              <a:rPr lang="hu-HU" sz="2000" dirty="0"/>
              <a:t> x-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/>
              <a:t>pairs</a:t>
            </a:r>
            <a:endParaRPr lang="hu-HU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cosine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,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frequently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in 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classfication</a:t>
            </a:r>
            <a:endParaRPr lang="hu-H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Another</a:t>
            </a:r>
            <a:r>
              <a:rPr lang="hu-HU" sz="2000" dirty="0"/>
              <a:t> </a:t>
            </a:r>
            <a:r>
              <a:rPr lang="hu-HU" sz="2000" dirty="0" err="1"/>
              <a:t>simple</a:t>
            </a:r>
            <a:r>
              <a:rPr lang="hu-HU" sz="2000" dirty="0"/>
              <a:t> </a:t>
            </a:r>
            <a:r>
              <a:rPr lang="hu-HU" sz="2000" dirty="0" err="1"/>
              <a:t>method</a:t>
            </a:r>
            <a:r>
              <a:rPr lang="hu-HU" sz="2000" dirty="0"/>
              <a:t>: </a:t>
            </a:r>
            <a:r>
              <a:rPr lang="hu-HU" sz="2000" dirty="0" err="1"/>
              <a:t>applying</a:t>
            </a:r>
            <a:r>
              <a:rPr lang="hu-HU" sz="2000" dirty="0"/>
              <a:t> a </a:t>
            </a:r>
            <a:r>
              <a:rPr lang="hu-HU" sz="2000" dirty="0" err="1"/>
              <a:t>classifier</a:t>
            </a:r>
            <a:r>
              <a:rPr lang="hu-HU" sz="200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input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intentionally</a:t>
            </a:r>
            <a:r>
              <a:rPr lang="hu-HU" sz="2000" dirty="0"/>
              <a:t> </a:t>
            </a:r>
            <a:r>
              <a:rPr lang="hu-HU" sz="2000" dirty="0" err="1"/>
              <a:t>used</a:t>
            </a:r>
            <a:r>
              <a:rPr lang="hu-HU" sz="2000" dirty="0"/>
              <a:t> a </a:t>
            </a:r>
            <a:r>
              <a:rPr lang="hu-HU" sz="2000" dirty="0" err="1"/>
              <a:t>simple</a:t>
            </a:r>
            <a:r>
              <a:rPr lang="hu-HU" sz="2000" dirty="0"/>
              <a:t> </a:t>
            </a:r>
            <a:r>
              <a:rPr lang="hu-HU" sz="2000" dirty="0" err="1"/>
              <a:t>classifier</a:t>
            </a:r>
            <a:r>
              <a:rPr lang="hu-HU" sz="2000" dirty="0"/>
              <a:t> (1-NN)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sensitive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underlying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and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function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E25311E-C758-42EC-94CC-69B92856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51"/>
          <a:stretch/>
        </p:blipFill>
        <p:spPr>
          <a:xfrm>
            <a:off x="4903588" y="2007450"/>
            <a:ext cx="2147421" cy="4070003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30B8A988-5E95-4DD6-ABDF-8559D7459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18" y="2767611"/>
            <a:ext cx="4657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404" y="877534"/>
            <a:ext cx="578892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Cosine</a:t>
            </a:r>
            <a:r>
              <a:rPr lang="hu-HU" sz="2000" dirty="0"/>
              <a:t> </a:t>
            </a:r>
            <a:r>
              <a:rPr lang="hu-HU" sz="2000" dirty="0" err="1"/>
              <a:t>distances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randomly</a:t>
            </a:r>
            <a:r>
              <a:rPr lang="hu-HU" sz="2000" dirty="0"/>
              <a:t> </a:t>
            </a:r>
            <a:r>
              <a:rPr lang="hu-HU" sz="2000" dirty="0" err="1"/>
              <a:t>selected</a:t>
            </a:r>
            <a:r>
              <a:rPr lang="hu-HU" sz="2000" dirty="0"/>
              <a:t> </a:t>
            </a:r>
            <a:r>
              <a:rPr lang="hu-HU" sz="2000" dirty="0" err="1"/>
              <a:t>same-speaker</a:t>
            </a:r>
            <a:r>
              <a:rPr lang="hu-HU" sz="2000" dirty="0"/>
              <a:t> and </a:t>
            </a:r>
            <a:r>
              <a:rPr lang="hu-HU" sz="2000" dirty="0" err="1"/>
              <a:t>different-speaker</a:t>
            </a:r>
            <a:r>
              <a:rPr lang="hu-HU" sz="2000" dirty="0"/>
              <a:t> x-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/>
              <a:t>pairs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samples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31 </a:t>
            </a:r>
            <a:r>
              <a:rPr lang="hu-HU" dirty="0" err="1"/>
              <a:t>held</a:t>
            </a:r>
            <a:r>
              <a:rPr lang="hu-HU" dirty="0"/>
              <a:t>-out </a:t>
            </a:r>
            <a:r>
              <a:rPr lang="hu-HU" dirty="0" err="1"/>
              <a:t>speakers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There</a:t>
            </a:r>
            <a:r>
              <a:rPr lang="hu-HU" dirty="0"/>
              <a:t> is </a:t>
            </a:r>
            <a:r>
              <a:rPr lang="hu-HU" dirty="0" err="1"/>
              <a:t>some</a:t>
            </a:r>
            <a:r>
              <a:rPr lang="hu-HU" dirty="0"/>
              <a:t> overlap</a:t>
            </a: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is </a:t>
            </a:r>
            <a:r>
              <a:rPr lang="hu-HU" dirty="0" err="1"/>
              <a:t>typically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larger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speakers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same-speaker</a:t>
            </a:r>
            <a:r>
              <a:rPr lang="hu-HU" dirty="0"/>
              <a:t> </a:t>
            </a:r>
            <a:r>
              <a:rPr lang="hu-HU" dirty="0" err="1"/>
              <a:t>samples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vectors</a:t>
            </a:r>
            <a:r>
              <a:rPr lang="hu-HU" dirty="0"/>
              <a:t> </a:t>
            </a:r>
            <a:r>
              <a:rPr lang="hu-HU" dirty="0" err="1"/>
              <a:t>behave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expected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92369" y="71453"/>
            <a:ext cx="74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5. </a:t>
            </a:r>
            <a:r>
              <a:rPr lang="hu-HU" sz="4000" dirty="0" err="1"/>
              <a:t>Speaker</a:t>
            </a:r>
            <a:r>
              <a:rPr lang="hu-HU" sz="4000" dirty="0"/>
              <a:t> </a:t>
            </a:r>
            <a:r>
              <a:rPr lang="hu-HU" sz="4000" dirty="0" err="1"/>
              <a:t>Recognition</a:t>
            </a:r>
            <a:r>
              <a:rPr lang="hu-HU" sz="4000" dirty="0"/>
              <a:t> </a:t>
            </a:r>
            <a:r>
              <a:rPr lang="hu-HU" sz="4000" dirty="0" err="1"/>
              <a:t>Results</a:t>
            </a:r>
            <a:r>
              <a:rPr lang="hu-HU" sz="4000" dirty="0"/>
              <a:t> #2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15005" y="902497"/>
            <a:ext cx="5939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Speaker</a:t>
            </a:r>
            <a:r>
              <a:rPr lang="hu-HU" sz="2000" dirty="0"/>
              <a:t> </a:t>
            </a:r>
            <a:r>
              <a:rPr lang="hu-HU" sz="2000" dirty="0" err="1"/>
              <a:t>classification</a:t>
            </a:r>
            <a:r>
              <a:rPr lang="hu-HU" sz="2000" dirty="0"/>
              <a:t> </a:t>
            </a:r>
            <a:r>
              <a:rPr lang="hu-HU" sz="2000" dirty="0" err="1"/>
              <a:t>results</a:t>
            </a:r>
            <a:r>
              <a:rPr lang="hu-HU" sz="2000" dirty="0"/>
              <a:t> </a:t>
            </a:r>
            <a:r>
              <a:rPr lang="hu-HU" sz="2000" dirty="0" err="1"/>
              <a:t>using</a:t>
            </a:r>
            <a:r>
              <a:rPr lang="hu-HU" sz="2000" dirty="0"/>
              <a:t> 1-NN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cosine</a:t>
            </a:r>
            <a:r>
              <a:rPr lang="hu-HU" dirty="0"/>
              <a:t> </a:t>
            </a:r>
            <a:r>
              <a:rPr lang="hu-HU" dirty="0" err="1"/>
              <a:t>distance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Over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31 </a:t>
            </a:r>
            <a:r>
              <a:rPr lang="hu-HU" dirty="0" err="1"/>
              <a:t>held</a:t>
            </a:r>
            <a:r>
              <a:rPr lang="hu-HU" dirty="0"/>
              <a:t>-out </a:t>
            </a:r>
            <a:r>
              <a:rPr lang="hu-HU" dirty="0" err="1"/>
              <a:t>speakers</a:t>
            </a:r>
            <a:endParaRPr lang="hu-H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performed</a:t>
            </a:r>
            <a:r>
              <a:rPr lang="hu-HU" sz="2000" dirty="0"/>
              <a:t> </a:t>
            </a:r>
            <a:r>
              <a:rPr lang="hu-HU" sz="2000" dirty="0" err="1"/>
              <a:t>leave</a:t>
            </a:r>
            <a:r>
              <a:rPr lang="hu-HU" sz="2000" dirty="0"/>
              <a:t>-</a:t>
            </a:r>
            <a:r>
              <a:rPr lang="hu-HU" sz="2000" dirty="0" err="1"/>
              <a:t>one</a:t>
            </a:r>
            <a:r>
              <a:rPr lang="hu-HU" sz="2000" dirty="0"/>
              <a:t>-out </a:t>
            </a:r>
            <a:r>
              <a:rPr lang="hu-HU" sz="2000" dirty="0" err="1"/>
              <a:t>experiments</a:t>
            </a:r>
            <a:r>
              <a:rPr lang="hu-HU" sz="2000" dirty="0"/>
              <a:t>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vector</a:t>
            </a:r>
            <a:r>
              <a:rPr lang="hu-HU" dirty="0"/>
              <a:t>,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closest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(</a:t>
            </a:r>
            <a:r>
              <a:rPr lang="hu-HU" dirty="0" err="1"/>
              <a:t>exluding</a:t>
            </a:r>
            <a:r>
              <a:rPr lang="hu-HU" dirty="0"/>
              <a:t> </a:t>
            </a:r>
            <a:r>
              <a:rPr lang="hu-HU" dirty="0" err="1"/>
              <a:t>itself</a:t>
            </a:r>
            <a:r>
              <a:rPr lang="hu-HU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correct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segments</a:t>
            </a:r>
            <a:r>
              <a:rPr lang="hu-HU" dirty="0"/>
              <a:t> had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speaker</a:t>
            </a:r>
            <a:r>
              <a:rPr lang="hu-HU" dirty="0"/>
              <a:t> 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The </a:t>
            </a:r>
            <a:r>
              <a:rPr lang="hu-HU" sz="2000" dirty="0" err="1"/>
              <a:t>obtained</a:t>
            </a:r>
            <a:r>
              <a:rPr lang="hu-HU" sz="2000" dirty="0"/>
              <a:t> </a:t>
            </a:r>
            <a:r>
              <a:rPr lang="hu-HU" sz="2000" dirty="0" err="1"/>
              <a:t>error</a:t>
            </a:r>
            <a:r>
              <a:rPr lang="hu-HU" sz="2000" dirty="0"/>
              <a:t> </a:t>
            </a:r>
            <a:r>
              <a:rPr lang="hu-HU" sz="2000" dirty="0" err="1"/>
              <a:t>rates</a:t>
            </a:r>
            <a:r>
              <a:rPr lang="hu-HU" sz="2000" dirty="0"/>
              <a:t>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Extracting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either</a:t>
            </a:r>
            <a:r>
              <a:rPr lang="hu-HU" dirty="0"/>
              <a:t> FC#1 and FC#2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either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non-</a:t>
            </a:r>
            <a:r>
              <a:rPr lang="hu-HU" dirty="0" err="1"/>
              <a:t>linear</a:t>
            </a:r>
            <a:r>
              <a:rPr lang="hu-HU" dirty="0"/>
              <a:t> output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rates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low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seems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speakers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seen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training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E25311E-C758-42EC-94CC-69B92856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51"/>
          <a:stretch/>
        </p:blipFill>
        <p:spPr>
          <a:xfrm>
            <a:off x="4903588" y="2007450"/>
            <a:ext cx="2147421" cy="4070003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D81F6F3-5B03-423D-A6F4-A811189A6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3" y="2007448"/>
            <a:ext cx="4494247" cy="2592832"/>
          </a:xfrm>
          <a:prstGeom prst="rect">
            <a:avLst/>
          </a:prstGeom>
        </p:spPr>
      </p:pic>
      <p:pic>
        <p:nvPicPr>
          <p:cNvPr id="9" name="Kép 8" descr="A képen asztal látható&#10;&#10;Automatikusan generált leírás">
            <a:extLst>
              <a:ext uri="{FF2B5EF4-FFF2-40B4-BE49-F238E27FC236}">
                <a16:creationId xmlns:a16="http://schemas.microsoft.com/office/drawing/2014/main" id="{22E6D93E-AE2B-4568-9AFC-28F66566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039" y="4472705"/>
            <a:ext cx="52768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3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404" y="877534"/>
            <a:ext cx="610902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Our</a:t>
            </a:r>
            <a:r>
              <a:rPr lang="hu-HU" sz="2000" dirty="0"/>
              <a:t> SSI </a:t>
            </a:r>
            <a:r>
              <a:rPr lang="hu-HU" sz="2000" dirty="0" err="1"/>
              <a:t>system</a:t>
            </a:r>
            <a:r>
              <a:rPr lang="hu-HU" sz="2000" dirty="0"/>
              <a:t> </a:t>
            </a:r>
            <a:r>
              <a:rPr lang="hu-HU" sz="2000" dirty="0" err="1"/>
              <a:t>creates</a:t>
            </a:r>
            <a:r>
              <a:rPr lang="hu-HU" sz="2000" dirty="0"/>
              <a:t> </a:t>
            </a:r>
            <a:r>
              <a:rPr lang="hu-HU" sz="2000" dirty="0" err="1"/>
              <a:t>intelligible</a:t>
            </a:r>
            <a:r>
              <a:rPr lang="hu-HU" sz="2000" dirty="0"/>
              <a:t> </a:t>
            </a:r>
            <a:r>
              <a:rPr lang="hu-HU" sz="2000" dirty="0" err="1"/>
              <a:t>speech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sz="2000" dirty="0" err="1"/>
              <a:t>good</a:t>
            </a:r>
            <a:r>
              <a:rPr lang="hu-HU" sz="2000" dirty="0"/>
              <a:t> </a:t>
            </a:r>
            <a:r>
              <a:rPr lang="hu-HU" sz="2000" dirty="0" err="1"/>
              <a:t>quality</a:t>
            </a:r>
            <a:r>
              <a:rPr lang="hu-HU" sz="2000" dirty="0"/>
              <a:t> – in a </a:t>
            </a:r>
            <a:r>
              <a:rPr lang="hu-HU" sz="2000" dirty="0" err="1"/>
              <a:t>speaker-dependent</a:t>
            </a:r>
            <a:r>
              <a:rPr lang="hu-HU" sz="2000" dirty="0"/>
              <a:t> </a:t>
            </a:r>
            <a:r>
              <a:rPr lang="hu-HU" sz="2000" dirty="0" err="1"/>
              <a:t>manner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drops</a:t>
            </a:r>
            <a:r>
              <a:rPr lang="hu-HU" dirty="0"/>
              <a:t> </a:t>
            </a:r>
            <a:r>
              <a:rPr lang="hu-HU" dirty="0" err="1"/>
              <a:t>drastically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multi-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Can</a:t>
            </a:r>
            <a:r>
              <a:rPr lang="hu-HU" sz="2000" dirty="0"/>
              <a:t> </a:t>
            </a: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use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x-</a:t>
            </a:r>
            <a:r>
              <a:rPr lang="hu-HU" sz="2000" dirty="0" err="1"/>
              <a:t>vectors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improve</a:t>
            </a:r>
            <a:r>
              <a:rPr lang="hu-HU" sz="2000" dirty="0"/>
              <a:t> </a:t>
            </a:r>
            <a:r>
              <a:rPr lang="hu-HU" sz="2000" dirty="0" err="1"/>
              <a:t>our</a:t>
            </a:r>
            <a:r>
              <a:rPr lang="hu-HU" sz="2000" dirty="0"/>
              <a:t> SSI ?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Supporting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normalization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images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auxiliary</a:t>
            </a:r>
            <a:r>
              <a:rPr lang="hu-HU" dirty="0"/>
              <a:t> input (</a:t>
            </a:r>
            <a:r>
              <a:rPr lang="hu-HU" dirty="0" err="1"/>
              <a:t>similarly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x-</a:t>
            </a:r>
            <a:r>
              <a:rPr lang="hu-HU" dirty="0" err="1"/>
              <a:t>vectors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in ASR)</a:t>
            </a:r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The </a:t>
            </a:r>
            <a:r>
              <a:rPr lang="hu-HU" sz="2000" dirty="0" err="1"/>
              <a:t>optimal</a:t>
            </a:r>
            <a:r>
              <a:rPr lang="hu-HU" sz="2000" dirty="0"/>
              <a:t> </a:t>
            </a:r>
            <a:r>
              <a:rPr lang="hu-HU" sz="2000" dirty="0" err="1"/>
              <a:t>combination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SSI input and </a:t>
            </a:r>
            <a:br>
              <a:rPr lang="hu-HU" sz="2000" dirty="0"/>
            </a:br>
            <a:r>
              <a:rPr lang="hu-HU" sz="2000" dirty="0" err="1"/>
              <a:t>the</a:t>
            </a:r>
            <a:r>
              <a:rPr lang="hu-HU" sz="2000" dirty="0"/>
              <a:t> x-</a:t>
            </a:r>
            <a:r>
              <a:rPr lang="hu-HU" sz="2000" dirty="0" err="1"/>
              <a:t>vector</a:t>
            </a:r>
            <a:r>
              <a:rPr lang="hu-HU" sz="2000" dirty="0"/>
              <a:t> is </a:t>
            </a:r>
            <a:r>
              <a:rPr lang="hu-HU" sz="2000" dirty="0" err="1"/>
              <a:t>not</a:t>
            </a:r>
            <a:r>
              <a:rPr lang="hu-HU" sz="2000" dirty="0"/>
              <a:t> </a:t>
            </a:r>
            <a:r>
              <a:rPr lang="hu-HU" sz="2000" dirty="0" err="1"/>
              <a:t>trivial</a:t>
            </a:r>
            <a:endParaRPr lang="hu-HU" sz="2000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UTI </a:t>
            </a:r>
            <a:r>
              <a:rPr lang="hu-HU" dirty="0" err="1"/>
              <a:t>images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processed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convolution</a:t>
            </a:r>
            <a:endParaRPr lang="hu-HU" dirty="0"/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an image…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processed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UTI and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, </a:t>
            </a:r>
            <a:r>
              <a:rPr lang="hu-HU" dirty="0" err="1"/>
              <a:t>combining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(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convolutional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)</a:t>
            </a:r>
          </a:p>
          <a:p>
            <a:pPr marL="8973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probably</a:t>
            </a:r>
            <a:r>
              <a:rPr lang="hu-HU" dirty="0"/>
              <a:t> </a:t>
            </a:r>
            <a:r>
              <a:rPr lang="hu-HU" dirty="0" err="1"/>
              <a:t>suboptimal</a:t>
            </a:r>
            <a:endParaRPr lang="hu-HU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92369" y="71453"/>
            <a:ext cx="74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6. </a:t>
            </a:r>
            <a:r>
              <a:rPr lang="hu-HU" sz="4000" dirty="0" err="1"/>
              <a:t>Speaker</a:t>
            </a:r>
            <a:r>
              <a:rPr lang="hu-HU" sz="4000" dirty="0"/>
              <a:t> </a:t>
            </a:r>
            <a:r>
              <a:rPr lang="hu-HU" sz="4000" dirty="0" err="1"/>
              <a:t>Normalization</a:t>
            </a:r>
            <a:r>
              <a:rPr lang="hu-HU" sz="4000" dirty="0"/>
              <a:t> </a:t>
            </a:r>
            <a:r>
              <a:rPr lang="hu-HU" sz="4000" dirty="0" err="1"/>
              <a:t>Attempts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15005" y="902497"/>
            <a:ext cx="60230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/>
              <a:t>Results</a:t>
            </a:r>
            <a:r>
              <a:rPr lang="hu-HU" sz="2000" dirty="0"/>
              <a:t>: MSE of </a:t>
            </a:r>
            <a:r>
              <a:rPr lang="hu-HU" sz="2000" dirty="0" err="1"/>
              <a:t>the</a:t>
            </a:r>
            <a:r>
              <a:rPr lang="hu-HU" sz="2000" dirty="0"/>
              <a:t> SSI </a:t>
            </a:r>
            <a:r>
              <a:rPr lang="hu-HU" sz="2000" dirty="0" err="1"/>
              <a:t>network</a:t>
            </a:r>
            <a:endParaRPr lang="hu-HU" sz="2000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one-speaker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multi-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sets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of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size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x-</a:t>
            </a:r>
            <a:r>
              <a:rPr lang="hu-HU" dirty="0" err="1"/>
              <a:t>vector</a:t>
            </a:r>
            <a:r>
              <a:rPr lang="hu-HU" dirty="0"/>
              <a:t> DNN is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50 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set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SSI DNN is </a:t>
            </a:r>
            <a:r>
              <a:rPr lang="hu-HU" dirty="0" err="1"/>
              <a:t>trained</a:t>
            </a:r>
            <a:r>
              <a:rPr lang="hu-HU" dirty="0"/>
              <a:t> and tested </a:t>
            </a:r>
            <a:r>
              <a:rPr lang="hu-HU" dirty="0" err="1"/>
              <a:t>on</a:t>
            </a:r>
            <a:r>
              <a:rPr lang="hu-HU" dirty="0"/>
              <a:t> 31 </a:t>
            </a:r>
            <a:r>
              <a:rPr lang="hu-HU" dirty="0" err="1"/>
              <a:t>speakers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error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multi-</a:t>
            </a:r>
            <a:r>
              <a:rPr lang="hu-HU" dirty="0" err="1"/>
              <a:t>speaker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is more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double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single-speaker</a:t>
            </a:r>
            <a:r>
              <a:rPr lang="hu-HU" dirty="0"/>
              <a:t> </a:t>
            </a:r>
            <a:r>
              <a:rPr lang="hu-HU" dirty="0" err="1"/>
              <a:t>model</a:t>
            </a:r>
            <a:endParaRPr lang="hu-HU" dirty="0"/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improvement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x-</a:t>
            </a:r>
            <a:r>
              <a:rPr lang="hu-HU" dirty="0" err="1"/>
              <a:t>vector</a:t>
            </a:r>
            <a:r>
              <a:rPr lang="hu-HU" dirty="0"/>
              <a:t> is </a:t>
            </a:r>
            <a:r>
              <a:rPr lang="hu-HU" dirty="0" err="1"/>
              <a:t>negligible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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sym typeface="Wingdings" panose="05000000000000000000" pitchFamily="2" charset="2"/>
              </a:rPr>
              <a:t>Conclusion</a:t>
            </a:r>
            <a:endParaRPr lang="hu-HU" dirty="0"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The x-</a:t>
            </a:r>
            <a:r>
              <a:rPr lang="hu-HU" dirty="0" err="1">
                <a:sym typeface="Wingdings" panose="05000000000000000000" pitchFamily="2" charset="2"/>
              </a:rPr>
              <a:t>vector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approach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itself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seems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to</a:t>
            </a:r>
            <a:r>
              <a:rPr lang="hu-HU" dirty="0">
                <a:sym typeface="Wingdings" panose="05000000000000000000" pitchFamily="2" charset="2"/>
              </a:rPr>
              <a:t> be </a:t>
            </a:r>
            <a:r>
              <a:rPr lang="hu-HU" dirty="0" err="1">
                <a:sym typeface="Wingdings" panose="05000000000000000000" pitchFamily="2" charset="2"/>
              </a:rPr>
              <a:t>fine</a:t>
            </a:r>
            <a:endParaRPr lang="hu-HU" dirty="0"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sym typeface="Wingdings" panose="05000000000000000000" pitchFamily="2" charset="2"/>
              </a:rPr>
              <a:t>But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the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incorporation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into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the</a:t>
            </a:r>
            <a:r>
              <a:rPr lang="hu-HU" dirty="0">
                <a:sym typeface="Wingdings" panose="05000000000000000000" pitchFamily="2" charset="2"/>
              </a:rPr>
              <a:t> SSI </a:t>
            </a:r>
            <a:r>
              <a:rPr lang="hu-HU" dirty="0" err="1">
                <a:sym typeface="Wingdings" panose="05000000000000000000" pitchFamily="2" charset="2"/>
              </a:rPr>
              <a:t>needs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improvement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4993D5-3980-452B-8174-9A55A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7454"/>
            <a:ext cx="12192000" cy="78054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E25311E-C758-42EC-94CC-69B92856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51"/>
          <a:stretch/>
        </p:blipFill>
        <p:spPr>
          <a:xfrm>
            <a:off x="4903588" y="2007450"/>
            <a:ext cx="2147421" cy="4070003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AF4417FC-C464-4B54-ACA7-3AF33FDE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340" y="2606935"/>
            <a:ext cx="4832348" cy="14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F4DB29AD-35F2-44A0-B07A-F95048EB8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" y="0"/>
            <a:ext cx="12188386" cy="734234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381500" y="2085975"/>
            <a:ext cx="3248025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sz="3600" dirty="0" err="1"/>
              <a:t>Thank</a:t>
            </a:r>
            <a:r>
              <a:rPr lang="hu-HU" sz="3600" dirty="0"/>
              <a:t> </a:t>
            </a:r>
            <a:r>
              <a:rPr lang="hu-HU" sz="3600" dirty="0" err="1"/>
              <a:t>you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attention</a:t>
            </a:r>
            <a:r>
              <a:rPr lang="hu-HU" sz="3600" dirty="0"/>
              <a:t>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710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591</Words>
  <Application>Microsoft Office PowerPoint</Application>
  <PresentationFormat>Szélesvásznú</PresentationFormat>
  <Paragraphs>138</Paragraphs>
  <Slides>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NimbusRomNo9L-Medi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Lajszlo</cp:lastModifiedBy>
  <cp:revision>56</cp:revision>
  <dcterms:created xsi:type="dcterms:W3CDTF">2020-07-16T08:10:27Z</dcterms:created>
  <dcterms:modified xsi:type="dcterms:W3CDTF">2021-08-24T11:58:58Z</dcterms:modified>
</cp:coreProperties>
</file>