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0" r:id="rId3"/>
    <p:sldId id="284" r:id="rId4"/>
    <p:sldId id="285" r:id="rId5"/>
    <p:sldId id="286" r:id="rId6"/>
    <p:sldId id="287" r:id="rId7"/>
    <p:sldId id="288" r:id="rId8"/>
    <p:sldId id="289" r:id="rId9"/>
    <p:sldId id="290" r:id="rId10"/>
    <p:sldId id="291" r:id="rId11"/>
    <p:sldId id="292" r:id="rId12"/>
    <p:sldId id="293" r:id="rId13"/>
    <p:sldId id="294" r:id="rId14"/>
    <p:sldId id="295" r:id="rId15"/>
  </p:sldIdLst>
  <p:sldSz cx="9144000" cy="6858000" type="screen4x3"/>
  <p:notesSz cx="6858000" cy="9144000"/>
  <p:defaultTextStyle>
    <a:defPPr>
      <a:defRPr lang="hu-HU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Közepesen sötét stílu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incs stílus, csak rács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96" autoAdjust="0"/>
    <p:restoredTop sz="94660"/>
  </p:normalViewPr>
  <p:slideViewPr>
    <p:cSldViewPr>
      <p:cViewPr varScale="1">
        <p:scale>
          <a:sx n="125" d="100"/>
          <a:sy n="125" d="100"/>
        </p:scale>
        <p:origin x="390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hangingPunct="1">
              <a:defRPr sz="1200"/>
            </a:lvl1pPr>
          </a:lstStyle>
          <a:p>
            <a:pPr>
              <a:defRPr/>
            </a:pPr>
            <a:fld id="{34EC5DCC-6AD2-43D5-B6CC-1A3FB035902F}" type="datetimeFigureOut">
              <a:rPr lang="hu-HU"/>
              <a:pPr>
                <a:defRPr/>
              </a:pPr>
              <a:t>2020. 11. 02.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hangingPunct="1">
              <a:defRPr sz="1200"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A522061-0A73-4C95-BAE8-371F659A6A6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7C9E1D4-69CF-4A15-BD62-279D6296567E}" type="datetimeFigureOut">
              <a:rPr lang="hu-HU"/>
              <a:pPr>
                <a:defRPr/>
              </a:pPr>
              <a:t>2020. 11. 02.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u-HU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hu-HU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anose="020F0502020204030204" pitchFamily="34" charset="0"/>
              </a:defRPr>
            </a:lvl1pPr>
          </a:lstStyle>
          <a:p>
            <a:fld id="{DD81709D-B61D-47E0-AED2-21059CFF7E8B}" type="slidenum">
              <a:rPr lang="hu-HU" altLang="hu-HU"/>
              <a:pPr/>
              <a:t>‹#›</a:t>
            </a:fld>
            <a:endParaRPr lang="hu-HU" altLang="hu-H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ím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17" name="Alcím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hu-HU"/>
              <a:t>Alcím mintájának szerkesztése</a:t>
            </a:r>
            <a:endParaRPr lang="en-US"/>
          </a:p>
        </p:txBody>
      </p:sp>
      <p:sp>
        <p:nvSpPr>
          <p:cNvPr id="4" name="Dátum helye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649564-DE40-42A4-B64B-1824335B4479}" type="datetime1">
              <a:rPr lang="hu-HU"/>
              <a:pPr>
                <a:defRPr/>
              </a:pPr>
              <a:t>2020. 11. 02.</a:t>
            </a:fld>
            <a:endParaRPr lang="hu-HU"/>
          </a:p>
        </p:txBody>
      </p:sp>
      <p:sp>
        <p:nvSpPr>
          <p:cNvPr id="5" name="Élőláb helye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E9B829AB-074C-47E4-8EC5-7EBFE800CBC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67541824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5AAAA8-F6FE-40F8-928D-35A5AE3884BF}" type="datetime1">
              <a:rPr lang="hu-HU"/>
              <a:pPr>
                <a:defRPr/>
              </a:pPr>
              <a:t>2020. 11. 02.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FF6C5-69AA-430F-8F77-3084186AD2AE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778894551"/>
      </p:ext>
    </p:extLst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949A972-E753-4D30-8509-5A615B500E43}" type="datetime1">
              <a:rPr lang="hu-HU"/>
              <a:pPr>
                <a:defRPr/>
              </a:pPr>
              <a:t>2020. 11. 02.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8D82E6B-4F59-4718-A4AE-97A6268DFE23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1883402419"/>
      </p:ext>
    </p:extLst>
  </p:cSld>
  <p:clrMapOvr>
    <a:masterClrMapping/>
  </p:clrMapOvr>
  <p:hf sldNum="0" hd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33DD0F-E52C-44F0-AEE8-89BE8391FE90}" type="datetime1">
              <a:rPr lang="hu-HU"/>
              <a:pPr>
                <a:defRPr/>
              </a:pPr>
              <a:t>2020. 11. 02.</a:t>
            </a:fld>
            <a:endParaRPr lang="hu-HU"/>
          </a:p>
        </p:txBody>
      </p:sp>
      <p:sp>
        <p:nvSpPr>
          <p:cNvPr id="5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08B6BF-E366-432A-850D-34B79889A28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536711862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bg>
      <p:bgPr>
        <a:blipFill dpi="0" rotWithShape="0">
          <a:blip r:embed="rId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B66EE4-2AE4-4EE2-A08A-342DEF978330}" type="datetime1">
              <a:rPr lang="hu-HU"/>
              <a:pPr>
                <a:defRPr/>
              </a:pPr>
              <a:t>2020. 11. 02.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D1EAEE"/>
                </a:solidFill>
              </a:defRPr>
            </a:lvl1pPr>
          </a:lstStyle>
          <a:p>
            <a:fld id="{9F436322-CD5C-48A8-A621-98067E2F7437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96271911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EDF5807-DAEA-4D81-A265-B6A957B6D4E8}" type="datetime1">
              <a:rPr lang="hu-HU"/>
              <a:pPr>
                <a:defRPr/>
              </a:pPr>
              <a:t>2020. 11. 02.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DA865D-5C7C-44FF-B512-D77D3B31140B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95107834"/>
      </p:ext>
    </p:extLst>
  </p:cSld>
  <p:clrMapOvr>
    <a:masterClrMapping/>
  </p:clrMapOvr>
  <p:hf sldNum="0"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Tartalom helye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7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C427C2-6C6B-4513-A318-108DD0A3B720}" type="datetime1">
              <a:rPr lang="hu-HU"/>
              <a:pPr>
                <a:defRPr/>
              </a:pPr>
              <a:t>2020. 11. 02.</a:t>
            </a:fld>
            <a:endParaRPr lang="hu-HU"/>
          </a:p>
        </p:txBody>
      </p:sp>
      <p:sp>
        <p:nvSpPr>
          <p:cNvPr id="8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9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3F1CFD-484B-44D8-9E45-E5027DEEAB8C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3091567521"/>
      </p:ext>
    </p:extLst>
  </p:cSld>
  <p:clrMapOvr>
    <a:masterClrMapping/>
  </p:clrMapOvr>
  <p:hf sldNum="0"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F468D-F9B5-46E0-AD69-24BE1DECE706}" type="datetime1">
              <a:rPr lang="hu-HU"/>
              <a:pPr>
                <a:defRPr/>
              </a:pPr>
              <a:t>2020. 11. 02.</a:t>
            </a:fld>
            <a:endParaRPr lang="hu-HU"/>
          </a:p>
        </p:txBody>
      </p:sp>
      <p:sp>
        <p:nvSpPr>
          <p:cNvPr id="4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5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FADD4A-6BFB-45A8-89C2-0FB577596FF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435730550"/>
      </p:ext>
    </p:extLst>
  </p:cSld>
  <p:clrMapOvr>
    <a:masterClrMapping/>
  </p:clrMapOvr>
  <p:hf sldNum="0"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2ECDC-236E-41B9-AC3C-C90CF011C813}" type="datetime1">
              <a:rPr lang="hu-HU"/>
              <a:pPr>
                <a:defRPr/>
              </a:pPr>
              <a:t>2020. 11. 02.</a:t>
            </a:fld>
            <a:endParaRPr lang="hu-HU"/>
          </a:p>
        </p:txBody>
      </p:sp>
      <p:sp>
        <p:nvSpPr>
          <p:cNvPr id="3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4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CD83B-3C70-44B7-B8C4-8D976E0234C5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406413266"/>
      </p:ext>
    </p:extLst>
  </p:cSld>
  <p:clrMapOvr>
    <a:masterClrMapping/>
  </p:clrMapOvr>
  <p:hf sldNum="0"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3" name="Szöveg helye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  <a:endParaRPr lang="en-US"/>
          </a:p>
        </p:txBody>
      </p:sp>
      <p:sp>
        <p:nvSpPr>
          <p:cNvPr id="5" name="Dátum helye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F4A8F5-83AC-4ED0-97E8-9FD49C0A38DA}" type="datetime1">
              <a:rPr lang="hu-HU"/>
              <a:pPr>
                <a:defRPr/>
              </a:pPr>
              <a:t>2020. 11. 02.</a:t>
            </a:fld>
            <a:endParaRPr lang="hu-HU"/>
          </a:p>
        </p:txBody>
      </p:sp>
      <p:sp>
        <p:nvSpPr>
          <p:cNvPr id="6" name="Élőláb helye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7" name="Dia számának helye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DFD3E9-70DB-4912-A7B2-A41987F8913A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374723891"/>
      </p:ext>
    </p:extLst>
  </p:cSld>
  <p:clrMapOvr>
    <a:masterClrMapping/>
  </p:clrMapOvr>
  <p:hf sldNum="0"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gy sarkán kerekítve levágott téglalap 13"/>
          <p:cNvSpPr/>
          <p:nvPr/>
        </p:nvSpPr>
        <p:spPr>
          <a:xfrm rot="420000" flipV="1">
            <a:off x="3165475" y="1108075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Derékszögű háromszög 5"/>
          <p:cNvSpPr/>
          <p:nvPr/>
        </p:nvSpPr>
        <p:spPr>
          <a:xfrm rot="420000" flipV="1">
            <a:off x="8004175" y="5359400"/>
            <a:ext cx="155575" cy="155575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Szabadkézi sokszög 6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lIns="45720" rIns="45720" bIns="45720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hu-HU"/>
              <a:t>Mintacím szerkesztése</a:t>
            </a:r>
            <a:endParaRPr lang="en-US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hu-HU" noProof="0"/>
              <a:t>Kép beszúrásához kattintson az ikonra</a:t>
            </a:r>
            <a:endParaRPr lang="en-US" noProof="0" dirty="0"/>
          </a:p>
        </p:txBody>
      </p:sp>
      <p:sp>
        <p:nvSpPr>
          <p:cNvPr id="9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D488A8-A055-497E-AC5E-046454789148}" type="datetime1">
              <a:rPr lang="hu-HU"/>
              <a:pPr>
                <a:defRPr/>
              </a:pPr>
              <a:t>2020. 11. 02.</a:t>
            </a:fld>
            <a:endParaRPr lang="hu-HU"/>
          </a:p>
        </p:txBody>
      </p:sp>
      <p:sp>
        <p:nvSpPr>
          <p:cNvPr id="10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1" name="Dia számának helye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>
            <a:lvl1pPr>
              <a:defRPr/>
            </a:lvl1pPr>
          </a:lstStyle>
          <a:p>
            <a:fld id="{DB8F4B52-FF9B-4D99-AC32-C4CFA322D116}" type="slidenum">
              <a:rPr lang="hu-HU" altLang="hu-HU"/>
              <a:pPr/>
              <a:t>‹#›</a:t>
            </a:fld>
            <a:endParaRPr lang="hu-HU" altLang="hu-HU"/>
          </a:p>
        </p:txBody>
      </p:sp>
    </p:spTree>
    <p:extLst>
      <p:ext uri="{BB962C8B-B14F-4D97-AF65-F5344CB8AC3E}">
        <p14:creationId xmlns:p14="http://schemas.microsoft.com/office/powerpoint/2010/main" val="2950559554"/>
      </p:ext>
    </p:extLst>
  </p:cSld>
  <p:clrMapOvr>
    <a:masterClrMapping/>
  </p:clrMapOvr>
  <p:hf sldNum="0"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zabadkézi sokszög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8" name="Szabadkézi sokszög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eaLnBrk="1" hangingPunct="1">
              <a:defRPr/>
            </a:pPr>
            <a:endParaRPr lang="en-US">
              <a:latin typeface="+mn-lt"/>
            </a:endParaRPr>
          </a:p>
        </p:txBody>
      </p:sp>
      <p:sp>
        <p:nvSpPr>
          <p:cNvPr id="1028" name="Cím helye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Mintacím szerkesztése</a:t>
            </a:r>
            <a:endParaRPr lang="en-US" altLang="hu-HU"/>
          </a:p>
        </p:txBody>
      </p:sp>
      <p:sp>
        <p:nvSpPr>
          <p:cNvPr id="1029" name="Szöveg helye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u-HU" altLang="hu-HU"/>
              <a:t>Mintaszöveg szerkesztése</a:t>
            </a:r>
          </a:p>
          <a:p>
            <a:pPr lvl="1"/>
            <a:r>
              <a:rPr lang="hu-HU" altLang="hu-HU"/>
              <a:t>Második szint</a:t>
            </a:r>
          </a:p>
          <a:p>
            <a:pPr lvl="2"/>
            <a:r>
              <a:rPr lang="hu-HU" altLang="hu-HU"/>
              <a:t>Harmadik szint</a:t>
            </a:r>
          </a:p>
          <a:p>
            <a:pPr lvl="3"/>
            <a:r>
              <a:rPr lang="hu-HU" altLang="hu-HU"/>
              <a:t>Negyedik szint</a:t>
            </a:r>
          </a:p>
          <a:p>
            <a:pPr lvl="4"/>
            <a:r>
              <a:rPr lang="hu-HU" altLang="hu-HU"/>
              <a:t>Ötödik szint</a:t>
            </a:r>
            <a:endParaRPr lang="en-US" altLang="hu-HU"/>
          </a:p>
        </p:txBody>
      </p:sp>
      <p:sp>
        <p:nvSpPr>
          <p:cNvPr id="10" name="Dátum helye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fld id="{A07AE34A-622D-4DEC-B1B5-5BDF02A3D36B}" type="datetime1">
              <a:rPr lang="hu-HU"/>
              <a:pPr>
                <a:defRPr/>
              </a:pPr>
              <a:t>2020. 11. 02.</a:t>
            </a:fld>
            <a:endParaRPr lang="hu-HU"/>
          </a:p>
        </p:txBody>
      </p:sp>
      <p:sp>
        <p:nvSpPr>
          <p:cNvPr id="22" name="Élőláb helye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pPr>
              <a:defRPr/>
            </a:pPr>
            <a:endParaRPr lang="hu-HU"/>
          </a:p>
        </p:txBody>
      </p:sp>
      <p:sp>
        <p:nvSpPr>
          <p:cNvPr id="18" name="Dia számának helye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</a:defRPr>
            </a:lvl1pPr>
          </a:lstStyle>
          <a:p>
            <a:fld id="{2319844B-F395-4097-A726-583772F839E1}" type="slidenum">
              <a:rPr lang="hu-HU" altLang="hu-HU"/>
              <a:pPr/>
              <a:t>‹#›</a:t>
            </a:fld>
            <a:endParaRPr lang="hu-HU" altLang="hu-HU"/>
          </a:p>
        </p:txBody>
      </p:sp>
      <p:grpSp>
        <p:nvGrpSpPr>
          <p:cNvPr id="1033" name="Csoportba foglalás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Szabadkézi sokszög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  <p:sp>
          <p:nvSpPr>
            <p:cNvPr id="13" name="Szabadkézi sokszög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1" hangingPunct="1">
                <a:defRPr/>
              </a:pPr>
              <a:endParaRPr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1" r:id="rId1"/>
    <p:sldLayoutId id="2147484033" r:id="rId2"/>
    <p:sldLayoutId id="2147484042" r:id="rId3"/>
    <p:sldLayoutId id="2147484034" r:id="rId4"/>
    <p:sldLayoutId id="2147484035" r:id="rId5"/>
    <p:sldLayoutId id="2147484036" r:id="rId6"/>
    <p:sldLayoutId id="2147484037" r:id="rId7"/>
    <p:sldLayoutId id="2147484038" r:id="rId8"/>
    <p:sldLayoutId id="2147484043" r:id="rId9"/>
    <p:sldLayoutId id="2147484039" r:id="rId10"/>
    <p:sldLayoutId id="2147484040" r:id="rId11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Content Placeholder 11"/>
          <p:cNvSpPr>
            <a:spLocks noGrp="1"/>
          </p:cNvSpPr>
          <p:nvPr>
            <p:ph idx="1"/>
          </p:nvPr>
        </p:nvSpPr>
        <p:spPr>
          <a:xfrm>
            <a:off x="457200" y="2924175"/>
            <a:ext cx="8229600" cy="3400425"/>
          </a:xfrm>
        </p:spPr>
        <p:txBody>
          <a:bodyPr/>
          <a:lstStyle/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hu-HU" altLang="hu-HU" sz="2400" dirty="0">
                <a:latin typeface="Verdana" panose="020B0604030504040204" pitchFamily="34" charset="0"/>
              </a:rPr>
              <a:t>Tóth László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r>
              <a:rPr lang="hu-HU" altLang="hu-HU" sz="2400" dirty="0">
                <a:latin typeface="Verdana" panose="020B0604030504040204" pitchFamily="34" charset="0"/>
              </a:rPr>
              <a:t>Számítógépes Algoritmusok és Mesterséges Intelligencia Tanszék</a:t>
            </a: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sz="2400" dirty="0">
              <a:latin typeface="Verdana" panose="020B0604030504040204" pitchFamily="34" charset="0"/>
            </a:endParaRPr>
          </a:p>
          <a:p>
            <a:pPr algn="ctr" eaLnBrk="1" hangingPunct="1">
              <a:buFont typeface="Arial" panose="020B0604020202020204" pitchFamily="34" charset="0"/>
              <a:buNone/>
            </a:pPr>
            <a:endParaRPr lang="hu-HU" altLang="hu-HU" dirty="0">
              <a:latin typeface="Sentinel Book"/>
            </a:endParaRPr>
          </a:p>
          <a:p>
            <a:pPr eaLnBrk="1" hangingPunct="1"/>
            <a:endParaRPr lang="hu-HU" altLang="hu-HU" dirty="0">
              <a:latin typeface="Sentinel Book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5124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5" name="Cím 8"/>
          <p:cNvSpPr>
            <a:spLocks noGrp="1"/>
          </p:cNvSpPr>
          <p:nvPr>
            <p:ph type="title"/>
          </p:nvPr>
        </p:nvSpPr>
        <p:spPr>
          <a:xfrm>
            <a:off x="468313" y="1844675"/>
            <a:ext cx="8229600" cy="649288"/>
          </a:xfrm>
        </p:spPr>
        <p:txBody>
          <a:bodyPr/>
          <a:lstStyle/>
          <a:p>
            <a:pPr algn="ctr" eaLnBrk="1" hangingPunct="1"/>
            <a:r>
              <a:rPr lang="hu-HU" altLang="hu-HU" sz="3200" dirty="0" err="1" smtClean="0"/>
              <a:t>Improving</a:t>
            </a:r>
            <a:r>
              <a:rPr lang="hu-HU" altLang="hu-HU" sz="3200" dirty="0" smtClean="0"/>
              <a:t> </a:t>
            </a:r>
            <a:r>
              <a:rPr lang="hu-HU" altLang="hu-HU" sz="3200" dirty="0" err="1" smtClean="0"/>
              <a:t>the</a:t>
            </a:r>
            <a:r>
              <a:rPr lang="hu-HU" altLang="hu-HU" sz="3200" dirty="0" smtClean="0"/>
              <a:t> </a:t>
            </a:r>
            <a:r>
              <a:rPr lang="hu-HU" altLang="hu-HU" sz="3200" dirty="0"/>
              <a:t>HMM </a:t>
            </a:r>
            <a:r>
              <a:rPr lang="hu-HU" altLang="hu-HU" sz="3200" dirty="0" err="1" smtClean="0"/>
              <a:t>Phone</a:t>
            </a:r>
            <a:r>
              <a:rPr lang="hu-HU" altLang="hu-HU" sz="3200" dirty="0" smtClean="0"/>
              <a:t> </a:t>
            </a:r>
            <a:r>
              <a:rPr lang="hu-HU" altLang="hu-HU" sz="3200" dirty="0" err="1" smtClean="0"/>
              <a:t>Models</a:t>
            </a:r>
            <a:endParaRPr lang="hu-HU" altLang="hu-HU" sz="32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349758" cy="5003800"/>
          </a:xfrm>
        </p:spPr>
        <p:txBody>
          <a:bodyPr/>
          <a:lstStyle/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we perform the tying for each phone separately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also separately for the 1-2-3 states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even this way, there are too many possible divisions into subsets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so we will not be able to evaluate all of them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Because of this, we will perform hierarchic clustering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can be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agglomerative or divisive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use divisive clustering: initially all the </a:t>
            </a:r>
            <a:b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states are in one set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each step we divide one of the subsets </a:t>
            </a:r>
            <a:b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into two subsets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Advantages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Easier decision in each step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which subset</a:t>
            </a:r>
            <a:b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divide and how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each step we can decide to stop or to</a:t>
            </a:r>
            <a:b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go on with the divisions</a:t>
            </a:r>
            <a:endParaRPr lang="en-US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 smtClean="0">
                <a:solidFill>
                  <a:schemeClr val="tx1"/>
                </a:solidFill>
              </a:rPr>
              <a:t>State tying by</a:t>
            </a:r>
            <a:r>
              <a:rPr lang="hu-HU" altLang="hu-HU" sz="3600" dirty="0" smtClean="0">
                <a:solidFill>
                  <a:schemeClr val="tx1"/>
                </a:solidFill>
              </a:rPr>
              <a:t> </a:t>
            </a:r>
            <a:r>
              <a:rPr lang="en-US" altLang="hu-HU" sz="3600" dirty="0" smtClean="0">
                <a:solidFill>
                  <a:schemeClr val="tx1"/>
                </a:solidFill>
              </a:rPr>
              <a:t>hierarchic clustering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pic>
        <p:nvPicPr>
          <p:cNvPr id="3" name="Kép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64088" y="4008601"/>
            <a:ext cx="3453375" cy="23727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097301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349758" cy="5003800"/>
          </a:xfrm>
        </p:spPr>
        <p:txBody>
          <a:bodyPr/>
          <a:lstStyle/>
          <a:p>
            <a:pPr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can we decide which state set should be divided further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can be based on phonetic knowledge </a:t>
            </a:r>
            <a:b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are produced similarly, so they can </a:t>
            </a:r>
            <a:b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be kept together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Or based on some mathematical metric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The similarity of the distributions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HTK 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combines the two approaches in its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decision 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tree-based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tying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method</a:t>
            </a:r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decision tree divides the actual states of a </a:t>
            </a:r>
            <a:b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triphone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step-by-step into smaller subsets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each node the actual set is split into two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example: middle states of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</a:t>
            </a:r>
            <a:r>
              <a:rPr lang="hu-HU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aw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en-US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triphones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Phonetic questions about the left-right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(L,R)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neighbors 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Consonant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altLang="hu-H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asal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Stop</a:t>
            </a:r>
            <a:r>
              <a:rPr lang="hu-HU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?)</a:t>
            </a:r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states that remain in one cluster at the leaves</a:t>
            </a:r>
            <a:b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of the tree will be tied</a:t>
            </a:r>
            <a:endParaRPr lang="hu-HU" altLang="hu-HU" sz="16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will have to specify the phonetic questions. However, the decision tree is built automatically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 smtClean="0">
                <a:solidFill>
                  <a:schemeClr val="tx1"/>
                </a:solidFill>
              </a:rPr>
              <a:t>Decision tree-based state tying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49677" y="1844824"/>
            <a:ext cx="3419475" cy="4029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2320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349758" cy="5003800"/>
          </a:xfrm>
        </p:spPr>
        <p:txBody>
          <a:bodyPr/>
          <a:lstStyle/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will have to provide a set of possible phonetic questions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these, the decision tree is built by HTK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each node it evaluates all the possible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uestions from the question set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it will split the set using the most suitable question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can specify a lot of questions, and even bad questions, it will only slow the </a:t>
            </a:r>
            <a:r>
              <a:rPr lang="en-US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tree building, but does not results in poorer clustering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Evaluating the usefulness of a splitting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based on the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likelihood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gain</a:t>
            </a:r>
            <a:endParaRPr lang="hu-HU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compare the fitness of all the data by one Gaussian (left), versus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splitting the</a:t>
            </a:r>
            <a:b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 in two, and describing the two sets by 1-1 Gaussians (right)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question that gives the largest</a:t>
            </a:r>
            <a:b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increase in model fitness (likelihood)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be selected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 can be calculated fast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fitting Gaussians on data is fast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we finished with the clustering, it will be possible to increase the number of</a:t>
            </a:r>
            <a:b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Gaussian components to get the final GMM models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Stopping criteria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too few examples,  or too small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likelihood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gain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>
                <a:solidFill>
                  <a:schemeClr val="tx1"/>
                </a:solidFill>
              </a:rPr>
              <a:t>Decision tree-based state </a:t>
            </a:r>
            <a:r>
              <a:rPr lang="en-US" altLang="hu-HU" sz="3600" dirty="0" smtClean="0">
                <a:solidFill>
                  <a:schemeClr val="tx1"/>
                </a:solidFill>
              </a:rPr>
              <a:t>tying </a:t>
            </a:r>
            <a:r>
              <a:rPr lang="hu-HU" altLang="hu-HU" sz="3600" dirty="0" smtClean="0">
                <a:solidFill>
                  <a:schemeClr val="tx1"/>
                </a:solidFill>
              </a:rPr>
              <a:t>2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32040" y="4509120"/>
            <a:ext cx="1944216" cy="770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59523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349758" cy="5003800"/>
          </a:xfrm>
        </p:spPr>
        <p:txBody>
          <a:bodyPr/>
          <a:lstStyle/>
          <a:p>
            <a:pPr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great advantage of the state tying approach is that we can adjust the number of tied states (called </a:t>
            </a:r>
            <a:r>
              <a:rPr lang="en-US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senons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and so the number of the trainable parameters in the models to the actual size of the training database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hour of training data: </a:t>
            </a:r>
            <a:r>
              <a:rPr lang="en-US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monophone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models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150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states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hours of training data: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≈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500-1000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senon</a:t>
            </a:r>
            <a:endParaRPr lang="en-US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hours of training data :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≈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1000-3000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senon</a:t>
            </a:r>
            <a:endParaRPr lang="en-US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300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hours of training data :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≈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5000-10000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senon</a:t>
            </a:r>
            <a:endParaRPr lang="en-US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 to select the number of Gaussian components per state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hours of training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≈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4-8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gauss /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senon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hours of training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≈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8-16 gauss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/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senon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300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hours of training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data: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≈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32-64 gauss /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senon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 interesting design issue is that when the amount of training data increases, which is better: increasing the number of </a:t>
            </a:r>
            <a:r>
              <a:rPr lang="en-US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senons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or the number of Gaussians?</a:t>
            </a:r>
            <a:endParaRPr lang="en-US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>
                <a:solidFill>
                  <a:schemeClr val="tx1"/>
                </a:solidFill>
              </a:rPr>
              <a:t>Decision tree-based state tying </a:t>
            </a:r>
            <a:r>
              <a:rPr lang="hu-HU" altLang="hu-HU" sz="3600" dirty="0" smtClean="0">
                <a:solidFill>
                  <a:schemeClr val="tx1"/>
                </a:solidFill>
              </a:rPr>
              <a:t>3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075887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349758" cy="5003800"/>
          </a:xfrm>
        </p:spPr>
        <p:txBody>
          <a:bodyPr/>
          <a:lstStyle/>
          <a:p>
            <a:pPr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may have </a:t>
            </a:r>
            <a:r>
              <a:rPr lang="en-US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triphones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that did not occur in the training set at all, but they are required during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testing.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further advantage of the decision tree-based tying method is that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decision tree can be used to find the closest existing model to these never seen </a:t>
            </a:r>
            <a:r>
              <a:rPr lang="en-US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triphones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(we will used these to recognize these unseen </a:t>
            </a:r>
            <a:r>
              <a:rPr lang="en-US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triphones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Its largest drawback is that it requires some sort of phonetic knowledge to create the question set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More recent speech recognizers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Kaldi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have now solutions to perform the state clustering in a fully automatic manner</a:t>
            </a:r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Using tied states is a standard method in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HMM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-based recognition systems, and compared to </a:t>
            </a:r>
            <a:r>
              <a:rPr lang="en-US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monophone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modeling, it can result in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10-30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%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decrease in the word recognition error rate</a:t>
            </a:r>
            <a:endParaRPr lang="en-US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en-US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>
                <a:solidFill>
                  <a:schemeClr val="tx1"/>
                </a:solidFill>
              </a:rPr>
              <a:t>Decision tree-based state tying </a:t>
            </a:r>
            <a:r>
              <a:rPr lang="hu-HU" altLang="hu-HU" sz="3600" dirty="0" smtClean="0">
                <a:solidFill>
                  <a:schemeClr val="tx1"/>
                </a:solidFill>
              </a:rPr>
              <a:t>4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3542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4479925"/>
          </a:xfrm>
        </p:spPr>
        <p:txBody>
          <a:bodyPr/>
          <a:lstStyle/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the previous lecture we saw how 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can use HMMs in speech recognition. Today we discuss two further refinements to the models. One of them is the modelling of silence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 between words.</a:t>
            </a:r>
            <a:endParaRPr lang="en-US" altLang="hu-HU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continuous speech we normally do not make pauses between words, but sometimes we do (typically between phrasal units)</a:t>
            </a:r>
          </a:p>
          <a:p>
            <a:pPr lvl="1" eaLnBrk="1" hangingPunct="1"/>
            <a:r>
              <a:rPr lang="en-US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„I said he will be late” – „I said [</a:t>
            </a:r>
            <a:r>
              <a:rPr lang="en-US" altLang="hu-HU" sz="16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</a:t>
            </a:r>
            <a:r>
              <a:rPr lang="en-US" altLang="hu-HU" sz="1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 he will be late”</a:t>
            </a: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is an issue of speaking style, both versions are correct</a:t>
            </a: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the recognizers should be able to handle both cases</a:t>
            </a:r>
            <a:endParaRPr lang="en-US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mapping between the words and phones is given in the pronunciation dictionary</a:t>
            </a: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could to add each word in two versions, with and without silence (</a:t>
            </a:r>
            <a:r>
              <a:rPr lang="en-US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denotes silence):</a:t>
            </a:r>
          </a:p>
          <a:p>
            <a:pPr lvl="1" eaLnBrk="1" hangingPunct="1"/>
            <a:r>
              <a:rPr lang="en-US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ezer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E z E r</a:t>
            </a:r>
          </a:p>
          <a:p>
            <a:pPr lvl="1" eaLnBrk="1" hangingPunct="1"/>
            <a:r>
              <a:rPr lang="en-US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ezer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E z E r </a:t>
            </a:r>
            <a:r>
              <a:rPr lang="en-US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</a:t>
            </a:r>
            <a:endParaRPr lang="en-US" altLang="hu-HU" sz="1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 HTK has a more tricky solution called the 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 pause”</a:t>
            </a:r>
            <a:endParaRPr lang="en-US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hu-HU" altLang="hu-HU" sz="3600" dirty="0" smtClean="0">
                <a:solidFill>
                  <a:schemeClr val="tx1"/>
                </a:solidFill>
              </a:rPr>
              <a:t>Th</a:t>
            </a:r>
            <a:r>
              <a:rPr lang="hu-HU" altLang="hu-HU" sz="3600" dirty="0" smtClean="0">
                <a:solidFill>
                  <a:schemeClr val="tx1"/>
                </a:solidFill>
              </a:rPr>
              <a:t>e </a:t>
            </a:r>
            <a:r>
              <a:rPr lang="hu-HU" altLang="hu-HU" sz="3600" dirty="0" err="1" smtClean="0">
                <a:solidFill>
                  <a:schemeClr val="tx1"/>
                </a:solidFill>
              </a:rPr>
              <a:t>problem</a:t>
            </a:r>
            <a:r>
              <a:rPr lang="hu-HU" altLang="hu-HU" sz="3600" dirty="0" smtClean="0">
                <a:solidFill>
                  <a:schemeClr val="tx1"/>
                </a:solidFill>
              </a:rPr>
              <a:t> of </a:t>
            </a:r>
            <a:r>
              <a:rPr lang="hu-HU" altLang="hu-HU" sz="3600" dirty="0" err="1" smtClean="0">
                <a:solidFill>
                  <a:schemeClr val="tx1"/>
                </a:solidFill>
              </a:rPr>
              <a:t>silences</a:t>
            </a:r>
            <a:r>
              <a:rPr lang="hu-HU" altLang="hu-HU" sz="3600" dirty="0" smtClean="0">
                <a:solidFill>
                  <a:schemeClr val="tx1"/>
                </a:solidFill>
              </a:rPr>
              <a:t> </a:t>
            </a:r>
            <a:r>
              <a:rPr lang="hu-HU" altLang="hu-HU" sz="3600" dirty="0" err="1" smtClean="0">
                <a:solidFill>
                  <a:schemeClr val="tx1"/>
                </a:solidFill>
              </a:rPr>
              <a:t>between</a:t>
            </a:r>
            <a:r>
              <a:rPr lang="hu-HU" altLang="hu-HU" sz="3600" dirty="0" smtClean="0">
                <a:solidFill>
                  <a:schemeClr val="tx1"/>
                </a:solidFill>
              </a:rPr>
              <a:t> </a:t>
            </a:r>
            <a:r>
              <a:rPr lang="hu-HU" altLang="hu-HU" sz="3600" dirty="0" err="1" smtClean="0">
                <a:solidFill>
                  <a:schemeClr val="tx1"/>
                </a:solidFill>
              </a:rPr>
              <a:t>words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932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4479925"/>
          </a:xfrm>
        </p:spPr>
        <p:txBody>
          <a:bodyPr/>
          <a:lstStyle/>
          <a:p>
            <a:pPr eaLnBrk="1" hangingPunct="1"/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HTK 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uses a standard 3-state model to handle silence at the beginning and end of sentences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exactly the same model as for all the phones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Any sequence generated by this </a:t>
            </a:r>
            <a:b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should consist of at least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 vectors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To model the optional pause between words, HTK introduces a special model called the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short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pause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Instead of the usual 3 states, it has only </a:t>
            </a:r>
            <a:b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emitting state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it has a transition that allows the</a:t>
            </a:r>
            <a:b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skipping of this state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the system can go though this model by generating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0,1,2,3…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observations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This way, we can add this shot pause model to the end of each word in the </a:t>
            </a:r>
            <a:r>
              <a:rPr lang="en-US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pronunctiation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dictionary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er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 z E r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sp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93700" lvl="1" indent="0" eaLnBrk="1" hangingPunct="1">
              <a:buNone/>
            </a:pP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 smtClean="0">
                <a:solidFill>
                  <a:schemeClr val="tx1"/>
                </a:solidFill>
              </a:rPr>
              <a:t>The short pause model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pic>
        <p:nvPicPr>
          <p:cNvPr id="2" name="Kép 1">
            <a:extLst>
              <a:ext uri="{FF2B5EF4-FFF2-40B4-BE49-F238E27FC236}">
                <a16:creationId xmlns:a16="http://schemas.microsoft.com/office/drawing/2014/main" id="{5DF4AC3B-2222-40D5-836B-32DF45DC94A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65424" y="2286546"/>
            <a:ext cx="3305175" cy="838200"/>
          </a:xfrm>
          <a:prstGeom prst="rect">
            <a:avLst/>
          </a:prstGeom>
        </p:spPr>
      </p:pic>
      <p:pic>
        <p:nvPicPr>
          <p:cNvPr id="4" name="Kép 3">
            <a:extLst>
              <a:ext uri="{FF2B5EF4-FFF2-40B4-BE49-F238E27FC236}">
                <a16:creationId xmlns:a16="http://schemas.microsoft.com/office/drawing/2014/main" id="{BA46F213-BF68-438A-B5C3-AB375674DFB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220072" y="3907200"/>
            <a:ext cx="1800200" cy="907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793889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229600" cy="4479925"/>
          </a:xfrm>
        </p:spPr>
        <p:txBody>
          <a:bodyPr/>
          <a:lstStyle/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far we assumed that we assign one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3-state left-to-right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each phone, so the number of models equals the number of phones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 a </a:t>
            </a:r>
            <a:r>
              <a:rPr lang="en-US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tzpical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language, it is around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50)</a:t>
            </a: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These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models are known as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context-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independent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CI)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models, or they are also known as </a:t>
            </a:r>
            <a:r>
              <a:rPr lang="en-US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monophone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models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also talked about </a:t>
            </a:r>
            <a:r>
              <a:rPr lang="en-US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coarticulation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phenomenon that the beginning of a phone gets similar to the previous phone, and the end of a phone becomes similar to the subsequent phone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That is, the beginning and end of each phone is slightly modified, and this modification depends on the neighboring phones (the context)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using </a:t>
            </a:r>
            <a:r>
              <a:rPr lang="en-US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monophone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models, all variants of these modifications should be handled by one model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basic idea of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context-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dependent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CD)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or </a:t>
            </a:r>
            <a:r>
              <a:rPr lang="en-US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triphone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modeling is to build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several models for one phone, assigning a model variant to any possible context</a:t>
            </a:r>
            <a:endParaRPr lang="en-US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itle 3"/>
          <p:cNvSpPr txBox="1">
            <a:spLocks/>
          </p:cNvSpPr>
          <p:nvPr/>
        </p:nvSpPr>
        <p:spPr>
          <a:xfrm>
            <a:off x="-642938" y="5429250"/>
            <a:ext cx="8229601" cy="1143000"/>
          </a:xfrm>
          <a:prstGeom prst="rect">
            <a:avLst/>
          </a:prstGeom>
        </p:spPr>
        <p:txBody>
          <a:bodyPr anchor="ctr">
            <a:norm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endParaRPr lang="hu-HU" sz="4400" dirty="0">
              <a:latin typeface="Verdana" pitchFamily="34" charset="0"/>
              <a:ea typeface="+mj-ea"/>
              <a:cs typeface="+mj-cs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 smtClean="0">
                <a:solidFill>
                  <a:schemeClr val="tx1"/>
                </a:solidFill>
              </a:rPr>
              <a:t>Context-independent phone models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60051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349758" cy="4479925"/>
          </a:xfrm>
        </p:spPr>
        <p:txBody>
          <a:bodyPr/>
          <a:lstStyle/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So far we had only one model for the phone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[a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When using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CD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s,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will have one model for each possible context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will denote the previous phone by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–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and the subsequent phone by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+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will have separate models for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b-a+b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b-a+c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b-a+d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c-a+b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b-a+c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…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so on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Warning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notation is slightly misleading: it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oes not mean that we model 3 phones in one; these are still the models of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[a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]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but in different contexts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the phonetic transcript of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“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ezer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”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be like this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… 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sil-E+z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E-z+E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z-E+r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E-r+sil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...</a:t>
            </a:r>
            <a:endParaRPr lang="en-US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 smtClean="0">
                <a:solidFill>
                  <a:schemeClr val="tx1"/>
                </a:solidFill>
              </a:rPr>
              <a:t>Context-dependent </a:t>
            </a:r>
            <a:r>
              <a:rPr lang="en-US" altLang="hu-HU" sz="3600" dirty="0">
                <a:solidFill>
                  <a:schemeClr val="tx1"/>
                </a:solidFill>
              </a:rPr>
              <a:t>phone models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pic>
        <p:nvPicPr>
          <p:cNvPr id="2" name="Kép 1">
            <a:extLst>
              <a:ext uri="{FF2B5EF4-FFF2-40B4-BE49-F238E27FC236}">
                <a16:creationId xmlns:a16="http://schemas.microsoft.com/office/drawing/2014/main" id="{4223B0C2-93DD-4F31-B64E-F9B813E7746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934363" y="4149080"/>
            <a:ext cx="5439977" cy="22773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9128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349758" cy="4479925"/>
          </a:xfrm>
        </p:spPr>
        <p:txBody>
          <a:bodyPr/>
          <a:lstStyle/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Let’s assume that we have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 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phones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 the number of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monophone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models is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However, the number of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trifón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modell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is approximately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</a:t>
            </a:r>
            <a:r>
              <a:rPr lang="hu-HU" altLang="hu-HU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=125 000</a:t>
            </a: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What about the number of trainable parameters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Let’s assume that we have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features and we use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3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-state models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use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Gauss-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components in each stat, with a diagonal covariance matrix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Gauss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will have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39+39+1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parameters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mean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variance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hu-HU" altLang="hu-HU" sz="1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weight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state will have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5*(39+39+1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parameters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model will have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3*5*(39+39+1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parameters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Multiplying by the number of models, we get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50*3*5*(39+39+1) = 59 250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emission parameters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Compared to thi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s, the number of state transition parameters is negligible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With CD models, we will have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125000*3*5*(39+39+1)=148 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million</a:t>
            </a:r>
            <a: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u-HU" alt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parameters!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endParaRPr lang="en-US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>
                <a:solidFill>
                  <a:schemeClr val="tx1"/>
                </a:solidFill>
              </a:rPr>
              <a:t>Context-dependent phone models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5900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349758" cy="4479925"/>
          </a:xfrm>
        </p:spPr>
        <p:txBody>
          <a:bodyPr/>
          <a:lstStyle/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Let’s assume that we have a fixed amount of training data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If we use CI models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Few models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lot of training examples per model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We will have enough examples for each phone even in a small training dataset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However, one model has to cover all context variants of a phone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difficult machine learning task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If we use CD models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Each models has to describe only one context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easier machine learning task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But we have lot of models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very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few examples for most of the models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For rare phone connections, it may happen that we find no training examples even in hundred hours of training data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!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We won’t be able to train these models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We need some transition between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monophone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and </a:t>
            </a:r>
            <a:r>
              <a:rPr lang="en-US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triphone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models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And the solution is the parameter tying of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HMM </a:t>
            </a:r>
            <a:r>
              <a:rPr lang="hu-HU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model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endParaRPr lang="en-US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 smtClean="0">
                <a:solidFill>
                  <a:schemeClr val="tx1"/>
                </a:solidFill>
              </a:rPr>
              <a:t>CI</a:t>
            </a:r>
            <a:r>
              <a:rPr lang="hu-HU" altLang="hu-HU" sz="3600" dirty="0" smtClean="0">
                <a:solidFill>
                  <a:schemeClr val="tx1"/>
                </a:solidFill>
              </a:rPr>
              <a:t> </a:t>
            </a:r>
            <a:r>
              <a:rPr lang="en-US" altLang="hu-HU" sz="3600" dirty="0" smtClean="0">
                <a:solidFill>
                  <a:schemeClr val="tx1"/>
                </a:solidFill>
              </a:rPr>
              <a:t>versus</a:t>
            </a:r>
            <a:r>
              <a:rPr lang="hu-HU" altLang="hu-HU" sz="3600" dirty="0" smtClean="0">
                <a:solidFill>
                  <a:schemeClr val="tx1"/>
                </a:solidFill>
              </a:rPr>
              <a:t> </a:t>
            </a:r>
            <a:r>
              <a:rPr lang="en-US" altLang="hu-HU" sz="3600" dirty="0" smtClean="0">
                <a:solidFill>
                  <a:schemeClr val="tx1"/>
                </a:solidFill>
              </a:rPr>
              <a:t>CD models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316646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349758" cy="5003800"/>
          </a:xfrm>
        </p:spPr>
        <p:txBody>
          <a:bodyPr/>
          <a:lstStyle/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Basic idea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perform clustering over the </a:t>
            </a:r>
            <a:r>
              <a:rPr lang="en-US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triphones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of each phone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And we fuse (“tie”) the models within each cluster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Fusing everything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monophone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model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Fusing nothing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triphone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Anything between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hu-HU" altLang="hu-HU" sz="1800" dirty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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tied </a:t>
            </a:r>
            <a:r>
              <a:rPr lang="en-US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triphone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model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More generally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: 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Not only full models can be tied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but it can be generalized to the tying of certain types of parameters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For example, we can tie the parameters of the Gaussian of two states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Or you can tie only the variances, but not the means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Or you can tie the state transition </a:t>
            </a:r>
            <a:r>
              <a:rPr lang="en-US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probabilites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of two models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…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The most widespread in practice it to tie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states (state tying)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We </a:t>
            </a:r>
            <a:r>
              <a:rPr lang="en-US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peform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the clustering separately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to the 1th,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2</a:t>
            </a:r>
            <a:r>
              <a:rPr lang="en-US" altLang="hu-HU" sz="1800" baseline="300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nd</a:t>
            </a:r>
            <a:r>
              <a:rPr lang="en-US" altLang="hu-HU" sz="1800" baseline="300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, and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3</a:t>
            </a:r>
            <a:r>
              <a:rPr lang="en-US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rd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states of the </a:t>
            </a:r>
            <a:r>
              <a:rPr lang="en-US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triphones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 of each phone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The goal is to tie the Gaussian distributions, because they have lots of parameters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  <a:sym typeface="Wingdings" panose="05000000000000000000" pitchFamily="2" charset="2"/>
            </a:endParaRPr>
          </a:p>
          <a:p>
            <a:pPr lvl="1" eaLnBrk="1" hangingPunct="1"/>
            <a:endParaRPr lang="en-US" altLang="hu-HU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 smtClean="0">
                <a:solidFill>
                  <a:schemeClr val="tx1"/>
                </a:solidFill>
              </a:rPr>
              <a:t>Parameter tying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pic>
        <p:nvPicPr>
          <p:cNvPr id="3" name="Kép 2">
            <a:extLst>
              <a:ext uri="{FF2B5EF4-FFF2-40B4-BE49-F238E27FC236}">
                <a16:creationId xmlns:a16="http://schemas.microsoft.com/office/drawing/2014/main" id="{818BA58A-D644-4713-8826-CDA589C98C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84168" y="1916832"/>
            <a:ext cx="1872208" cy="16698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5956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11"/>
          <p:cNvSpPr>
            <a:spLocks noGrp="1"/>
          </p:cNvSpPr>
          <p:nvPr>
            <p:ph idx="1"/>
          </p:nvPr>
        </p:nvSpPr>
        <p:spPr>
          <a:xfrm>
            <a:off x="542722" y="1520825"/>
            <a:ext cx="8349758" cy="5003800"/>
          </a:xfrm>
        </p:spPr>
        <p:txBody>
          <a:bodyPr/>
          <a:lstStyle/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Initially, we have separate emission </a:t>
            </a:r>
            <a:b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probabilities for each state of each </a:t>
            </a:r>
            <a:b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triphone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Tying allows us to assign one </a:t>
            </a:r>
            <a:r>
              <a:rPr lang="en-US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</a:t>
            </a:r>
            <a:b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bution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to more than one state at the </a:t>
            </a:r>
            <a:b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same time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Technically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store the parameters of the distributions in arrays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and each state has a pointer to the array of its parameters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tying, the pointers of several states will point to the same array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/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After tying to states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can also fuse their training samples</a:t>
            </a:r>
            <a:r>
              <a:rPr lang="hu-HU" alt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!</a:t>
            </a:r>
            <a:endParaRPr lang="hu-HU" altLang="hu-H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altLang="hu-H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if we have to estimate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parameters of two distributions from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100-100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examples,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then after tying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we estimate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parameters of 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distribution from</a:t>
            </a:r>
            <a:r>
              <a:rPr lang="hu-HU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200 </a:t>
            </a:r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examples</a:t>
            </a:r>
            <a:endParaRPr lang="hu-HU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 eaLnBrk="1" hangingPunct="1"/>
            <a:r>
              <a:rPr lang="en-US" altLang="hu-HU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The number of parameters decreases, the number of examples per state increases</a:t>
            </a:r>
            <a:endParaRPr lang="en-US" altLang="hu-H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148" name="Picture 12" descr="szte_cimer.t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313" y="333375"/>
            <a:ext cx="776287" cy="774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149" name="Cím 8"/>
          <p:cNvSpPr>
            <a:spLocks noGrp="1"/>
          </p:cNvSpPr>
          <p:nvPr>
            <p:ph type="title"/>
          </p:nvPr>
        </p:nvSpPr>
        <p:spPr>
          <a:xfrm>
            <a:off x="539552" y="694721"/>
            <a:ext cx="8229600" cy="566737"/>
          </a:xfrm>
        </p:spPr>
        <p:txBody>
          <a:bodyPr/>
          <a:lstStyle/>
          <a:p>
            <a:pPr algn="ctr" eaLnBrk="1" hangingPunct="1"/>
            <a:r>
              <a:rPr lang="en-US" altLang="hu-HU" sz="3600" dirty="0" smtClean="0">
                <a:solidFill>
                  <a:schemeClr val="tx1"/>
                </a:solidFill>
              </a:rPr>
              <a:t>State tying</a:t>
            </a:r>
            <a:endParaRPr lang="hu-HU" altLang="hu-HU" sz="3600" dirty="0">
              <a:solidFill>
                <a:schemeClr val="tx1"/>
              </a:solidFill>
            </a:endParaRPr>
          </a:p>
        </p:txBody>
      </p:sp>
      <p:pic>
        <p:nvPicPr>
          <p:cNvPr id="6" name="Kép 5">
            <a:extLst>
              <a:ext uri="{FF2B5EF4-FFF2-40B4-BE49-F238E27FC236}">
                <a16:creationId xmlns:a16="http://schemas.microsoft.com/office/drawing/2014/main" id="{B2180673-76BD-496D-BF4E-2A4F30A5060A}"/>
              </a:ext>
            </a:extLst>
          </p:cNvPr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15223" y="1403497"/>
            <a:ext cx="3501193" cy="2385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1729865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Áramlás">
  <a:themeElements>
    <a:clrScheme name="Áramlás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Áramlás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Áramlás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ppt/theme/themeOverride2.xml><?xml version="1.0" encoding="utf-8"?>
<a:themeOverride xmlns:a="http://schemas.openxmlformats.org/drawingml/2006/main">
  <a:clrScheme name="Áramlás">
    <a:dk1>
      <a:sysClr val="windowText" lastClr="000000"/>
    </a:dk1>
    <a:lt1>
      <a:sysClr val="window" lastClr="FFFFFF"/>
    </a:lt1>
    <a:dk2>
      <a:srgbClr val="04617B"/>
    </a:dk2>
    <a:lt2>
      <a:srgbClr val="DBF5F9"/>
    </a:lt2>
    <a:accent1>
      <a:srgbClr val="0F6FC6"/>
    </a:accent1>
    <a:accent2>
      <a:srgbClr val="009DD9"/>
    </a:accent2>
    <a:accent3>
      <a:srgbClr val="0BD0D9"/>
    </a:accent3>
    <a:accent4>
      <a:srgbClr val="10CF9B"/>
    </a:accent4>
    <a:accent5>
      <a:srgbClr val="7CCA62"/>
    </a:accent5>
    <a:accent6>
      <a:srgbClr val="A5C249"/>
    </a:accent6>
    <a:hlink>
      <a:srgbClr val="E2D700"/>
    </a:hlink>
    <a:folHlink>
      <a:srgbClr val="85DFD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24311</TotalTime>
  <Words>1364</Words>
  <Application>Microsoft Office PowerPoint</Application>
  <PresentationFormat>Diavetítés a képernyőre (4:3 oldalarány)</PresentationFormat>
  <Paragraphs>138</Paragraphs>
  <Slides>14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8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14</vt:i4>
      </vt:variant>
    </vt:vector>
  </HeadingPairs>
  <TitlesOfParts>
    <vt:vector size="23" baseType="lpstr">
      <vt:lpstr>Arial</vt:lpstr>
      <vt:lpstr>Calibri</vt:lpstr>
      <vt:lpstr>Constantia</vt:lpstr>
      <vt:lpstr>Sentinel Book</vt:lpstr>
      <vt:lpstr>Times New Roman</vt:lpstr>
      <vt:lpstr>Verdana</vt:lpstr>
      <vt:lpstr>Wingdings</vt:lpstr>
      <vt:lpstr>Wingdings 2</vt:lpstr>
      <vt:lpstr>Áramlás</vt:lpstr>
      <vt:lpstr>Improving the HMM Phone Models</vt:lpstr>
      <vt:lpstr>The problem of silences between words</vt:lpstr>
      <vt:lpstr>The short pause model</vt:lpstr>
      <vt:lpstr>Context-independent phone models</vt:lpstr>
      <vt:lpstr>Context-dependent phone models</vt:lpstr>
      <vt:lpstr>Context-dependent phone models</vt:lpstr>
      <vt:lpstr>CI versus CD models</vt:lpstr>
      <vt:lpstr>Parameter tying</vt:lpstr>
      <vt:lpstr>State tying</vt:lpstr>
      <vt:lpstr>State tying by hierarchic clustering</vt:lpstr>
      <vt:lpstr>Decision tree-based state tying</vt:lpstr>
      <vt:lpstr>Decision tree-based state tying 2</vt:lpstr>
      <vt:lpstr>Decision tree-based state tying 3</vt:lpstr>
      <vt:lpstr>Decision tree-based state tying 4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Horváth Alexandra</dc:creator>
  <cp:lastModifiedBy>Lajszlo</cp:lastModifiedBy>
  <cp:revision>1505</cp:revision>
  <dcterms:created xsi:type="dcterms:W3CDTF">2011-08-30T15:18:14Z</dcterms:created>
  <dcterms:modified xsi:type="dcterms:W3CDTF">2020-11-02T10:27:12Z</dcterms:modified>
</cp:coreProperties>
</file>