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1" r:id="rId3"/>
    <p:sldId id="280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60"/>
  </p:normalViewPr>
  <p:slideViewPr>
    <p:cSldViewPr>
      <p:cViewPr varScale="1">
        <p:scale>
          <a:sx n="122" d="100"/>
          <a:sy n="122" d="100"/>
        </p:scale>
        <p:origin x="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4EC5DCC-6AD2-43D5-B6CC-1A3FB035902F}" type="datetimeFigureOut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A522061-0A73-4C95-BAE8-371F659A6A6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9E1D4-69CF-4A15-BD62-279D6296567E}" type="datetimeFigureOut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hu-H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D81709D-B61D-47E0-AED2-21059CFF7E8B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49564-DE40-42A4-B64B-1824335B4479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5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E9B829AB-074C-47E4-8EC5-7EBFE800CBC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75418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AAAA8-F6FE-40F8-928D-35A5AE3884BF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FF6C5-69AA-430F-8F77-3084186AD2A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78894551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9A972-E753-4D30-8509-5A615B500E43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82E6B-4F59-4718-A4AE-97A6268DFE2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83402419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3DD0F-E52C-44F0-AEE8-89BE8391FE90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8B6BF-E366-432A-850D-34B79889A28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3671186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66EE4-2AE4-4EE2-A08A-342DEF978330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9F436322-CD5C-48A8-A621-98067E2F743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62719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F5807-DAEA-4D81-A265-B6A957B6D4E8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DA865D-5C7C-44FF-B512-D77D3B31140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9510783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427C2-6C6B-4513-A318-108DD0A3B720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8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F1CFD-484B-44D8-9E45-E5027DEEAB8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91567521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F468D-F9B5-46E0-AD69-24BE1DECE706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4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ADD4A-6BFB-45A8-89C2-0FB577596FF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35730550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2ECDC-236E-41B9-AC3C-C90CF011C813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3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CD83B-3C70-44B7-B8C4-8D976E0234C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6413266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4A8F5-83AC-4ED0-97E8-9FD49C0A38DA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FD3E9-70DB-4912-A7B2-A41987F8913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74723891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 sarkán kerekítve levágott téglalap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erékszögű háromszög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Szabadkézi sokszög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9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488A8-A055-497E-AC5E-046454789148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10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DB8F4B52-FF9B-4D99-AC32-C4CFA322D11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0559554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Cím hely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  <a:endParaRPr lang="en-US" altLang="hu-HU"/>
          </a:p>
        </p:txBody>
      </p:sp>
      <p:sp>
        <p:nvSpPr>
          <p:cNvPr id="1029" name="Szöveg hely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  <a:endParaRPr lang="en-US" altLang="hu-HU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07AE34A-622D-4DEC-B1B5-5BDF02A3D36B}" type="datetime1">
              <a:rPr lang="hu-HU"/>
              <a:pPr>
                <a:defRPr/>
              </a:pPr>
              <a:t>2020. 11. 30.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fld id="{2319844B-F395-4097-A726-583772F839E1}" type="slidenum">
              <a:rPr lang="hu-HU" altLang="hu-HU"/>
              <a:pPr/>
              <a:t>‹#›</a:t>
            </a:fld>
            <a:endParaRPr lang="hu-HU" altLang="hu-HU"/>
          </a:p>
        </p:txBody>
      </p:sp>
      <p:grpSp>
        <p:nvGrpSpPr>
          <p:cNvPr id="1033" name="Csoportba foglalás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33" r:id="rId2"/>
    <p:sldLayoutId id="2147484042" r:id="rId3"/>
    <p:sldLayoutId id="2147484034" r:id="rId4"/>
    <p:sldLayoutId id="2147484035" r:id="rId5"/>
    <p:sldLayoutId id="2147484036" r:id="rId6"/>
    <p:sldLayoutId id="2147484037" r:id="rId7"/>
    <p:sldLayoutId id="2147484038" r:id="rId8"/>
    <p:sldLayoutId id="2147484043" r:id="rId9"/>
    <p:sldLayoutId id="2147484039" r:id="rId10"/>
    <p:sldLayoutId id="214748404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4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2.png"/><Relationship Id="rId3" Type="http://schemas.openxmlformats.org/officeDocument/2006/relationships/image" Target="../media/image4.png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png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17.wmf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11"/>
          <p:cNvSpPr>
            <a:spLocks noGrp="1"/>
          </p:cNvSpPr>
          <p:nvPr>
            <p:ph idx="1"/>
          </p:nvPr>
        </p:nvSpPr>
        <p:spPr>
          <a:xfrm>
            <a:off x="457200" y="2924175"/>
            <a:ext cx="8229600" cy="3400425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sz="2400" dirty="0">
              <a:latin typeface="Verdan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sz="2400" dirty="0">
              <a:latin typeface="Verdan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hu-HU" altLang="hu-HU" sz="2400" dirty="0">
                <a:latin typeface="Verdana" panose="020B0604030504040204" pitchFamily="34" charset="0"/>
              </a:rPr>
              <a:t>Tóth László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hu-HU" altLang="hu-HU" sz="2400" dirty="0">
                <a:latin typeface="Verdana" panose="020B0604030504040204" pitchFamily="34" charset="0"/>
              </a:rPr>
              <a:t>Számítógépes Algoritmusok és Mesterséges Intelligencia Tanszék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sz="2400" dirty="0">
              <a:latin typeface="Verdan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dirty="0">
              <a:latin typeface="Sentinel Book"/>
            </a:endParaRPr>
          </a:p>
          <a:p>
            <a:pPr eaLnBrk="1" hangingPunct="1"/>
            <a:endParaRPr lang="hu-HU" altLang="hu-HU" dirty="0">
              <a:latin typeface="Sentinel Book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5124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Cím 8"/>
          <p:cNvSpPr>
            <a:spLocks noGrp="1"/>
          </p:cNvSpPr>
          <p:nvPr>
            <p:ph type="title"/>
          </p:nvPr>
        </p:nvSpPr>
        <p:spPr>
          <a:xfrm>
            <a:off x="468313" y="1844675"/>
            <a:ext cx="8229600" cy="649288"/>
          </a:xfrm>
        </p:spPr>
        <p:txBody>
          <a:bodyPr/>
          <a:lstStyle/>
          <a:p>
            <a:pPr algn="ctr" eaLnBrk="1" hangingPunct="1"/>
            <a:r>
              <a:rPr lang="hu-HU" altLang="hu-HU" sz="3200" dirty="0"/>
              <a:t>P-CFG </a:t>
            </a:r>
            <a:r>
              <a:rPr lang="en-US" altLang="hu-HU" sz="3200" dirty="0"/>
              <a:t>and</a:t>
            </a:r>
            <a:r>
              <a:rPr lang="hu-HU" altLang="hu-HU" sz="3200" dirty="0"/>
              <a:t> </a:t>
            </a:r>
            <a:r>
              <a:rPr lang="hu-HU" altLang="hu-HU" sz="3200" dirty="0" err="1"/>
              <a:t>treebank</a:t>
            </a:r>
            <a:r>
              <a:rPr lang="en-US" altLang="hu-HU" sz="3200" dirty="0"/>
              <a:t>-based</a:t>
            </a:r>
            <a:r>
              <a:rPr lang="hu-HU" altLang="hu-HU" sz="3200" dirty="0"/>
              <a:t/>
            </a:r>
            <a:br>
              <a:rPr lang="hu-HU" altLang="hu-HU" sz="3200" dirty="0"/>
            </a:br>
            <a:r>
              <a:rPr lang="en-US" altLang="hu-HU" sz="3200" dirty="0"/>
              <a:t>methods in natural language processing</a:t>
            </a:r>
            <a:endParaRPr lang="hu-HU" altLang="hu-H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349758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P-CFG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good at modelling connections between levels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not within levels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it is context-independent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a </a:t>
            </a:r>
            <a:r>
              <a:rPr lang="hu-HU" altLang="hu-HU" sz="1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P-CFG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learn that yellow is more frequent that red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that apple is more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 than banana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it is unable to learn that a yellow banana is more probable than a red banana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/>
            <a:endParaRPr lang="hu-HU" altLang="hu-H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hu-HU" altLang="hu-H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hu-HU" altLang="hu-H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better at modelling</a:t>
            </a:r>
            <a:b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convext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it is unbale to </a:t>
            </a:r>
            <a:b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hierarchy</a:t>
            </a:r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rules learned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the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P-CFG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not similar to linguistic rules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because during training the model was not forced to approximate “real” </a:t>
            </a:r>
            <a:b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derivations -- actually, it did not see training examples of derivations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treebank-based modelling approach seeks to solve the problems mentioned above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The weaknesses of</a:t>
            </a:r>
            <a:r>
              <a:rPr lang="hu-HU" altLang="hu-HU" sz="3600" dirty="0">
                <a:solidFill>
                  <a:schemeClr val="tx1"/>
                </a:solidFill>
              </a:rPr>
              <a:t> P-CFG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12159" y="4228442"/>
            <a:ext cx="10914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352" y="2892395"/>
            <a:ext cx="3285592" cy="149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327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349758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treebank-based approaches are trained on datasets that contain real derivation trees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course, we will need such datasets,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as the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Penn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Treebank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English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also a similar Hungarian treebank called the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Szeged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Treebank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learn the subtrees of the derivation trees in the database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Actually, the training consists of collecting and counting all the subtrees</a:t>
            </a:r>
            <a:endParaRPr lang="hu-HU" altLang="hu-H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collected set of subtrees will be called the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treebank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evaluate/parse a sentence, we will try to construct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possible derivation trees of the word sequence based on the treebank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goal is parsing, we seek for the most probable derivation tree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goal is language modeling, we estimate the probability of the sentence by finding and calculating the probabilities of all its possible derivations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we directly use the training examples for the parsing, and there is no model building or abstraction step, this approach is also known as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data-oriented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parsing”</a:t>
            </a: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err="1">
                <a:solidFill>
                  <a:schemeClr val="tx1"/>
                </a:solidFill>
              </a:rPr>
              <a:t>Treebank</a:t>
            </a:r>
            <a:r>
              <a:rPr lang="en-US" altLang="hu-HU" sz="3600" dirty="0">
                <a:solidFill>
                  <a:schemeClr val="tx1"/>
                </a:solidFill>
              </a:rPr>
              <a:t>-based modelling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12159" y="4228442"/>
            <a:ext cx="10914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3412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349758" cy="4479925"/>
          </a:xfrm>
        </p:spPr>
        <p:txBody>
          <a:bodyPr/>
          <a:lstStyle/>
          <a:p>
            <a:pPr eaLnBrk="1" hangingPunct="1"/>
            <a:r>
              <a:rPr lang="en-US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Lets’s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assume that the initial database contains only these two trees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treebanks can be obtained from the trees by collecting all possible subtrees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we will also count the number of occurrences for the subtrees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we will estimate the probabilities based on these counts!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treebank constructed from the above two trees is shown in the next page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Building a t</a:t>
            </a:r>
            <a:r>
              <a:rPr lang="hu-HU" altLang="hu-HU" sz="3600" dirty="0" err="1">
                <a:solidFill>
                  <a:schemeClr val="tx1"/>
                </a:solidFill>
              </a:rPr>
              <a:t>reebank</a:t>
            </a:r>
            <a:r>
              <a:rPr lang="hu-HU" altLang="hu-HU" sz="3600" dirty="0">
                <a:solidFill>
                  <a:schemeClr val="tx1"/>
                </a:solidFill>
              </a:rPr>
              <a:t>: </a:t>
            </a:r>
            <a:r>
              <a:rPr lang="en-US" altLang="hu-HU" sz="3600" dirty="0">
                <a:solidFill>
                  <a:schemeClr val="tx1"/>
                </a:solidFill>
              </a:rPr>
              <a:t>example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12159" y="4228442"/>
            <a:ext cx="10914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2025898"/>
            <a:ext cx="4219575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147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err="1">
                <a:solidFill>
                  <a:schemeClr val="tx1"/>
                </a:solidFill>
              </a:rPr>
              <a:t>Treebank</a:t>
            </a:r>
            <a:r>
              <a:rPr lang="hu-HU" altLang="hu-HU" sz="3600" dirty="0">
                <a:solidFill>
                  <a:schemeClr val="tx1"/>
                </a:solidFill>
              </a:rPr>
              <a:t>-építés: példa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12159" y="4228442"/>
            <a:ext cx="10914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977" y="188640"/>
            <a:ext cx="6649247" cy="640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598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16178" y="1340768"/>
            <a:ext cx="8349758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can we derive a word sequence using the treebank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this, we introduce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substitution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grammar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G=&lt;N,T,S,R,P&gt;,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N: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finite set of non-terminals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T: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finite set of terminals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S: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symbol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R: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treebank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P: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substitution probabilities for all the trees in the treebank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operation of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G: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starting from the start symbol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substitute the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leftmost non-terminal by a subtree from the treebank which has root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until all the leaves contain only terminals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Estimating the probability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an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subtree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substitution: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let’s assume that we have only two trees with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root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T1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T2 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T1 occurred in the training data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times, T2 occurred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the probability of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T1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substitution will be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0.3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for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T2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 is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0.7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6285" y="549293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The tree substitution grammar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12159" y="4228442"/>
            <a:ext cx="10914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7777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16178" y="1340768"/>
            <a:ext cx="8349758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probability of a derivation: the product of the probabilities of the substitutions applied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Probability of a word sequence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sum of the probabilities of its possible derivations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can we calculate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calculate the probability of all the possible derivations, but the </a:t>
            </a:r>
            <a:b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these grows exponentially with m, so the task is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-hard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dynamic programming solution used in the case of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P-CFG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cannot be </a:t>
            </a:r>
            <a:b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applied here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exist approximate solutions that can calculate the probability only approximately, with some small error, but they are in polynomial time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6285" y="549293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The tree substitution grammar </a:t>
            </a:r>
            <a:r>
              <a:rPr lang="hu-HU" altLang="hu-HU" sz="3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12159" y="4228442"/>
            <a:ext cx="10914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417364"/>
              </p:ext>
            </p:extLst>
          </p:nvPr>
        </p:nvGraphicFramePr>
        <p:xfrm>
          <a:off x="3131840" y="2697574"/>
          <a:ext cx="11191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4" imgW="685800" imgH="253800" progId="Equation.3">
                  <p:embed/>
                </p:oleObj>
              </mc:Choice>
              <mc:Fallback>
                <p:oleObj name="Equation" r:id="rId4" imgW="685800" imgH="253800" progId="Equation.3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697574"/>
                        <a:ext cx="1119188" cy="403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7538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16178" y="1340768"/>
            <a:ext cx="8349758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test dataset may contain word that were not present in the train set,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they do not occur on the leaves of the trees in the treebank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not be able to analyze the sentences that contain these words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assume we have a dictionary for which the system should be prepared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assume that we have all the trees that contain only non-terminals, so the problem is only with the trees that contain at least one terminal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on the trees that contain at lest one terminal leaf, we create new trees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replace the terminal leaves with all the words of the dictionary, in all possible combinations, e.g.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eaLnBrk="1" hangingPunct="1"/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we also need probabilities for these new, artificially created trees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we can news discounting methods, similar to the ones we introduced for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6285" y="549293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The problem of</a:t>
            </a:r>
            <a:r>
              <a:rPr lang="hu-HU" altLang="hu-HU" sz="3600" dirty="0">
                <a:solidFill>
                  <a:schemeClr val="tx1"/>
                </a:solidFill>
              </a:rPr>
              <a:t> OOV </a:t>
            </a:r>
            <a:r>
              <a:rPr lang="en-US" altLang="hu-HU" sz="3600" dirty="0">
                <a:solidFill>
                  <a:schemeClr val="tx1"/>
                </a:solidFill>
              </a:rPr>
              <a:t>words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12159" y="4228442"/>
            <a:ext cx="10914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872" y="4077072"/>
            <a:ext cx="3028950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857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16178" y="1340768"/>
            <a:ext cx="8349758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treebank-based approach was popular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2000</a:t>
            </a:r>
          </a:p>
          <a:p>
            <a:pPr lvl="1" eaLnBrk="1" hangingPunct="1"/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in speech recognition, but for example, in machine translation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practice they were found to work much better than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P-CFG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produced better results even when the treebank was restricted to contain only trees with heights of 1-2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6285" y="549293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Practical usability of treebanks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12159" y="4228442"/>
            <a:ext cx="10914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108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229600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critics against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n-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processes only a couple of previous words,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it processes all of them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more distant words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would be more important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/>
            <a:r>
              <a:rPr lang="en-US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things </a:t>
            </a:r>
            <a:r>
              <a:rPr lang="en-US" altLang="hu-H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your attention </a:t>
            </a:r>
            <a:r>
              <a:rPr lang="en-US" altLang="hu-H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away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away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more related to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to the two words between them</a:t>
            </a:r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N-grams are not able to model the hierarchic structure of a sentence, just like a</a:t>
            </a:r>
            <a:r>
              <a:rPr lang="hu-HU" alt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derivation tree in the case of grammars</a:t>
            </a:r>
            <a:endParaRPr lang="hu-HU" altLang="hu-H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blocks are more closely related </a:t>
            </a:r>
            <a:b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others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Noun phrase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verb phrase, object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lvl="2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the words with closer relation </a:t>
            </a:r>
            <a:b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necessarily lie side-by-side</a:t>
            </a:r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The main</a:t>
            </a:r>
            <a:r>
              <a:rPr lang="hu-HU" altLang="hu-HU" sz="3600" dirty="0">
                <a:solidFill>
                  <a:schemeClr val="tx1"/>
                </a:solidFill>
              </a:rPr>
              <a:t> </a:t>
            </a:r>
            <a:r>
              <a:rPr lang="en-US" altLang="hu-HU" sz="3600" dirty="0">
                <a:solidFill>
                  <a:schemeClr val="tx1"/>
                </a:solidFill>
              </a:rPr>
              <a:t>weaknesses of </a:t>
            </a:r>
            <a:r>
              <a:rPr lang="hu-HU" altLang="hu-HU" sz="3600" dirty="0">
                <a:solidFill>
                  <a:schemeClr val="tx1"/>
                </a:solidFill>
              </a:rPr>
              <a:t>N-</a:t>
            </a:r>
            <a:r>
              <a:rPr lang="hu-HU" altLang="hu-HU" sz="3600" dirty="0" err="1">
                <a:solidFill>
                  <a:schemeClr val="tx1"/>
                </a:solidFill>
              </a:rPr>
              <a:t>gram</a:t>
            </a:r>
            <a:r>
              <a:rPr lang="en-US" altLang="hu-HU" sz="3600" dirty="0">
                <a:solidFill>
                  <a:schemeClr val="tx1"/>
                </a:solidFill>
              </a:rPr>
              <a:t>s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433" y="3645024"/>
            <a:ext cx="215265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01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229600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approach seeks to combine the advantages of formal grammars and statistical models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take a standard context-free grammar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(CFG)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extend the rules with probabilities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how we obtain the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P-CFG (</a:t>
            </a:r>
            <a:r>
              <a:rPr lang="hu-HU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probabilistic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CFG)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model</a:t>
            </a:r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 to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P-CFG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also able to return a probability for any word sequence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</a:t>
            </a:r>
            <a:r>
              <a:rPr lang="hu-HU" altLang="hu-H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,…,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hu-HU" altLang="hu-H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can we turn a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CFG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into a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P-CFG?</a:t>
            </a:r>
          </a:p>
          <a:p>
            <a:pPr lvl="1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each rule, we map probabilities to each variant of the right side,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given left side, the sum of the probabilities on the right side should be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  <a:b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guarantees that we obtain correct probability distributions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>
                <a:solidFill>
                  <a:schemeClr val="tx1"/>
                </a:solidFill>
              </a:rPr>
              <a:t>P-CFG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4437112"/>
            <a:ext cx="40290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932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229600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given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P-CFG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how can we calculate the probability of a word sequence or a derivation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grammar, we obtain a word sequence from the start symbol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trough derivation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applying a sequence of rules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eaLnBrk="1" hangingPunct="1"/>
            <a:r>
              <a:rPr lang="en-US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derivation of yellow banana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AN, </a:t>
            </a:r>
            <a:r>
              <a:rPr lang="en-US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Ayellow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Nbanana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derivation steps can also be shown on a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deriv</a:t>
            </a:r>
            <a:r>
              <a:rPr lang="en-US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ation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tree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lvl="1" eaLnBrk="1" hangingPunct="1"/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/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/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probability of a derivation is defined as the product of the probabilities of the applied rules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However, a word sequence my have several derivations. So we define the probability of a word sequence as the sum of the probabilities of its possible derivations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Probability of a word sequence / derivation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5252" y="3501008"/>
            <a:ext cx="985710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582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229600" cy="4479925"/>
          </a:xfrm>
        </p:spPr>
        <p:txBody>
          <a:bodyPr/>
          <a:lstStyle/>
          <a:p>
            <a:pPr eaLnBrk="1" hangingPunct="1"/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a word sequence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</a:t>
            </a:r>
            <a:r>
              <a:rPr lang="hu-HU" altLang="hu-H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1,m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 grammar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what is the probability that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hu-HU" altLang="hu-H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1,m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generated by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G?</a:t>
            </a: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required if we want to apply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language model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 given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sequence 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hu-HU" altLang="hu-HU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1,m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grammar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en-US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is the most probable derivation tree</a:t>
            </a:r>
            <a:r>
              <a:rPr lang="en-US" altLang="hu-H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what we need if we want to </a:t>
            </a:r>
            <a:r>
              <a:rPr lang="en-US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analyse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(“parse”) a sentence using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</a:p>
          <a:p>
            <a:pPr eaLnBrk="1" hangingPunct="1"/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a training corpus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</a:t>
            </a:r>
            <a:r>
              <a:rPr lang="hu-HU" altLang="hu-H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1,m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can we tune the parameters (probabilities)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that would assign a large probability to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</a:t>
            </a:r>
            <a:r>
              <a:rPr lang="hu-HU" altLang="hu-H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1,m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required during the training of the model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observe a close analogy to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HMM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HMM, the hidden variable was the state sequence, here it is the derivation tree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Questions we would like to answer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523733"/>
              </p:ext>
            </p:extLst>
          </p:nvPr>
        </p:nvGraphicFramePr>
        <p:xfrm>
          <a:off x="3419873" y="2204864"/>
          <a:ext cx="1368151" cy="404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4" imgW="837836" imgH="253890" progId="Equation.3">
                  <p:embed/>
                </p:oleObj>
              </mc:Choice>
              <mc:Fallback>
                <p:oleObj name="Equation" r:id="rId4" imgW="837836" imgH="25389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3" y="2204864"/>
                        <a:ext cx="1368151" cy="4042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144105"/>
              </p:ext>
            </p:extLst>
          </p:nvPr>
        </p:nvGraphicFramePr>
        <p:xfrm>
          <a:off x="3419873" y="3573016"/>
          <a:ext cx="1880679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6" imgW="1409088" imgH="330057" progId="Equation.3">
                  <p:embed/>
                </p:oleObj>
              </mc:Choice>
              <mc:Fallback>
                <p:oleObj name="Equation" r:id="rId6" imgW="1409088" imgH="33005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3" y="3573016"/>
                        <a:ext cx="1880679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925749"/>
              </p:ext>
            </p:extLst>
          </p:nvPr>
        </p:nvGraphicFramePr>
        <p:xfrm>
          <a:off x="3275856" y="4968989"/>
          <a:ext cx="180443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8" imgW="1345616" imgH="317362" progId="Equation.3">
                  <p:embed/>
                </p:oleObj>
              </mc:Choice>
              <mc:Fallback>
                <p:oleObj name="Equation" r:id="rId8" imgW="1345616" imgH="31736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968989"/>
                        <a:ext cx="1804436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4090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88192" y="2154003"/>
            <a:ext cx="8421766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assume that the grammar is in Chomsky normal form, so all of the rules have one of the form shown below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denotes the non-terminals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x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denotes the terminals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start symbol will be denoted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altLang="hu-H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hu-H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non-terminals is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n. </a:t>
            </a: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should calculate the sum of the probabilities of all possible derivations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number of possible derivations grows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exponentially with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fast calculation method which applies dynamic programming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b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the result in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similar to the forward-backward algorithm of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HMM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it calculates “inside-outside” probabilities</a:t>
            </a:r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88192" y="1102380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Calculating the probability of a word sequence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721701"/>
              </p:ext>
            </p:extLst>
          </p:nvPr>
        </p:nvGraphicFramePr>
        <p:xfrm>
          <a:off x="2987824" y="3466726"/>
          <a:ext cx="1157544" cy="28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6" name="Equation" r:id="rId4" imgW="799753" imgH="203112" progId="Equation.3">
                  <p:embed/>
                </p:oleObj>
              </mc:Choice>
              <mc:Fallback>
                <p:oleObj name="Equation" r:id="rId4" imgW="799753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466726"/>
                        <a:ext cx="1157544" cy="289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1" name="Objektum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301387"/>
              </p:ext>
            </p:extLst>
          </p:nvPr>
        </p:nvGraphicFramePr>
        <p:xfrm>
          <a:off x="4555535" y="3462125"/>
          <a:ext cx="886198" cy="305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Equation" r:id="rId6" imgW="583947" imgH="203112" progId="Equation.3">
                  <p:embed/>
                </p:oleObj>
              </mc:Choice>
              <mc:Fallback>
                <p:oleObj name="Equation" r:id="rId6" imgW="583947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5535" y="3462125"/>
                        <a:ext cx="886198" cy="3050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943535"/>
              </p:ext>
            </p:extLst>
          </p:nvPr>
        </p:nvGraphicFramePr>
        <p:xfrm>
          <a:off x="2555776" y="4883590"/>
          <a:ext cx="615528" cy="259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8" imgW="545863" imgH="228501" progId="Equation.3">
                  <p:embed/>
                </p:oleObj>
              </mc:Choice>
              <mc:Fallback>
                <p:oleObj name="Equation" r:id="rId8" imgW="545863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883590"/>
                        <a:ext cx="615528" cy="2591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7459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421766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consider the derivation tree of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</a:t>
            </a:r>
            <a:r>
              <a:rPr lang="hu-HU" altLang="hu-H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1,m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a part of it, the derivation of a sub-sequence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hu-HU" altLang="hu-H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p,q</a:t>
            </a:r>
            <a:r>
              <a:rPr lang="hu-HU" altLang="hu-H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 non-terminal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altLang="hu-HU" sz="20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define the </a:t>
            </a:r>
            <a:r>
              <a:rPr lang="el-GR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 probability as the probability that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hu-HU" altLang="hu-HU" sz="16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pq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derived from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altLang="hu-HU" sz="16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final result that we need is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The</a:t>
            </a:r>
            <a:r>
              <a:rPr lang="hu-HU" altLang="hu-HU" sz="3600" dirty="0">
                <a:solidFill>
                  <a:schemeClr val="tx1"/>
                </a:solidFill>
              </a:rPr>
              <a:t> </a:t>
            </a:r>
            <a:r>
              <a:rPr lang="hu-HU" altLang="hu-HU" sz="3600" dirty="0" err="1">
                <a:solidFill>
                  <a:schemeClr val="tx1"/>
                </a:solidFill>
              </a:rPr>
              <a:t>inside-outside</a:t>
            </a:r>
            <a:r>
              <a:rPr lang="hu-HU" altLang="hu-HU" sz="3600" dirty="0">
                <a:solidFill>
                  <a:schemeClr val="tx1"/>
                </a:solidFill>
              </a:rPr>
              <a:t> </a:t>
            </a:r>
            <a:r>
              <a:rPr lang="hu-HU" altLang="hu-HU" sz="3600" dirty="0" err="1">
                <a:solidFill>
                  <a:schemeClr val="tx1"/>
                </a:solidFill>
              </a:rPr>
              <a:t>algori</a:t>
            </a:r>
            <a:r>
              <a:rPr lang="en-US" altLang="hu-HU" sz="3600" dirty="0" err="1">
                <a:solidFill>
                  <a:schemeClr val="tx1"/>
                </a:solidFill>
              </a:rPr>
              <a:t>thm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447" y="2162627"/>
            <a:ext cx="2523809" cy="2180952"/>
          </a:xfrm>
          <a:prstGeom prst="rect">
            <a:avLst/>
          </a:prstGeom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941457" y="4719583"/>
            <a:ext cx="978166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204018"/>
              </p:ext>
            </p:extLst>
          </p:nvPr>
        </p:nvGraphicFramePr>
        <p:xfrm>
          <a:off x="3131840" y="4681124"/>
          <a:ext cx="1910463" cy="34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Equation" r:id="rId5" imgW="1562100" imgH="279400" progId="Equation.3">
                  <p:embed/>
                </p:oleObj>
              </mc:Choice>
              <mc:Fallback>
                <p:oleObj name="Equation" r:id="rId5" imgW="15621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681124"/>
                        <a:ext cx="1910463" cy="349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716016" y="4984880"/>
            <a:ext cx="967616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" name="Objektum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953424"/>
              </p:ext>
            </p:extLst>
          </p:nvPr>
        </p:nvGraphicFramePr>
        <p:xfrm>
          <a:off x="3258533" y="5289966"/>
          <a:ext cx="1516124" cy="312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Equation" r:id="rId7" imgW="1205977" imgH="253890" progId="Equation.3">
                  <p:embed/>
                </p:oleObj>
              </mc:Choice>
              <mc:Fallback>
                <p:oleObj name="Equation" r:id="rId7" imgW="1205977" imgH="25389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8533" y="5289966"/>
                        <a:ext cx="1516124" cy="3128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4147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421766" cy="4479925"/>
          </a:xfrm>
        </p:spPr>
        <p:txBody>
          <a:bodyPr/>
          <a:lstStyle/>
          <a:p>
            <a:pPr eaLnBrk="1" hangingPunct="1"/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calculated recursively as follows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p=q,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is, the sequence consists of one word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there is only one way to obtain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hu-HU" altLang="hu-HU" sz="16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</a:t>
            </a:r>
            <a:r>
              <a:rPr lang="hu-HU" altLang="hu-HU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hu-HU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altLang="hu-HU" sz="16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b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applying the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probability is</a:t>
            </a:r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&lt;q, so the sequence contains more than one word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the first applied rule must have the shape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pPr lvl="2"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derivation subtree looks like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 all possible 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all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that have the shape                        are possible, so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The</a:t>
            </a:r>
            <a:r>
              <a:rPr lang="hu-HU" altLang="hu-HU" sz="3600" dirty="0">
                <a:solidFill>
                  <a:schemeClr val="tx1"/>
                </a:solidFill>
              </a:rPr>
              <a:t> </a:t>
            </a:r>
            <a:r>
              <a:rPr lang="hu-HU" altLang="hu-HU" sz="3600" dirty="0" err="1">
                <a:solidFill>
                  <a:schemeClr val="tx1"/>
                </a:solidFill>
              </a:rPr>
              <a:t>inside-outside</a:t>
            </a:r>
            <a:r>
              <a:rPr lang="hu-HU" altLang="hu-HU" sz="3600" dirty="0">
                <a:solidFill>
                  <a:schemeClr val="tx1"/>
                </a:solidFill>
              </a:rPr>
              <a:t> </a:t>
            </a:r>
            <a:r>
              <a:rPr lang="hu-HU" altLang="hu-HU" sz="3600" dirty="0" err="1">
                <a:solidFill>
                  <a:schemeClr val="tx1"/>
                </a:solidFill>
              </a:rPr>
              <a:t>algori</a:t>
            </a:r>
            <a:r>
              <a:rPr lang="en-US" altLang="hu-HU" sz="3600" dirty="0" err="1">
                <a:solidFill>
                  <a:schemeClr val="tx1"/>
                </a:solidFill>
              </a:rPr>
              <a:t>thm</a:t>
            </a:r>
            <a:r>
              <a:rPr lang="en-US" altLang="hu-HU" sz="3600" dirty="0">
                <a:solidFill>
                  <a:schemeClr val="tx1"/>
                </a:solidFill>
              </a:rPr>
              <a:t> 2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941457" y="4719583"/>
            <a:ext cx="978166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716016" y="4984880"/>
            <a:ext cx="967616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827584" y="164565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" name="Objektum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794611"/>
              </p:ext>
            </p:extLst>
          </p:nvPr>
        </p:nvGraphicFramePr>
        <p:xfrm>
          <a:off x="827584" y="1604614"/>
          <a:ext cx="736834" cy="312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8" name="Equation" r:id="rId4" imgW="558558" imgH="241195" progId="Equation.3">
                  <p:embed/>
                </p:oleObj>
              </mc:Choice>
              <mc:Fallback>
                <p:oleObj name="Equation" r:id="rId4" imgW="558558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604614"/>
                        <a:ext cx="736834" cy="3122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Kép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953" y="1318083"/>
            <a:ext cx="2444790" cy="2112668"/>
          </a:xfrm>
          <a:prstGeom prst="rect">
            <a:avLst/>
          </a:prstGeom>
        </p:spPr>
      </p:pic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2429915" y="279109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" name="Objektum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487198"/>
              </p:ext>
            </p:extLst>
          </p:nvPr>
        </p:nvGraphicFramePr>
        <p:xfrm>
          <a:off x="2839947" y="2492633"/>
          <a:ext cx="773948" cy="290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9" name="Equation" r:id="rId7" imgW="685800" imgH="254000" progId="Equation.3">
                  <p:embed/>
                </p:oleObj>
              </mc:Choice>
              <mc:Fallback>
                <p:oleObj name="Equation" r:id="rId7" imgW="685800" imgH="254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9947" y="2492633"/>
                        <a:ext cx="773948" cy="2902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429915" y="2797980"/>
            <a:ext cx="939155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2" name="Objektum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149236"/>
              </p:ext>
            </p:extLst>
          </p:nvPr>
        </p:nvGraphicFramePr>
        <p:xfrm>
          <a:off x="2429915" y="2797981"/>
          <a:ext cx="2191679" cy="342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0" name="Equation" r:id="rId9" imgW="1651000" imgH="254000" progId="Equation.3">
                  <p:embed/>
                </p:oleObj>
              </mc:Choice>
              <mc:Fallback>
                <p:oleObj name="Equation" r:id="rId9" imgW="1651000" imgH="254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9915" y="2797981"/>
                        <a:ext cx="2191679" cy="3420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4442775" y="3444898"/>
            <a:ext cx="905925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4" name="Objektum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996182"/>
              </p:ext>
            </p:extLst>
          </p:nvPr>
        </p:nvGraphicFramePr>
        <p:xfrm>
          <a:off x="5395586" y="3428716"/>
          <a:ext cx="1124112" cy="262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1" name="Equation" r:id="rId11" imgW="850531" imgH="203112" progId="Equation.3">
                  <p:embed/>
                </p:oleObj>
              </mc:Choice>
              <mc:Fallback>
                <p:oleObj name="Equation" r:id="rId11" imgW="850531" imgH="20311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86" y="3428716"/>
                        <a:ext cx="1124112" cy="2622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" name="Kép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404" y="3651966"/>
            <a:ext cx="2295238" cy="2180952"/>
          </a:xfrm>
          <a:prstGeom prst="rect">
            <a:avLst/>
          </a:prstGeom>
        </p:spPr>
      </p:pic>
      <p:graphicFrame>
        <p:nvGraphicFramePr>
          <p:cNvPr id="29" name="Objektum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552194"/>
              </p:ext>
            </p:extLst>
          </p:nvPr>
        </p:nvGraphicFramePr>
        <p:xfrm>
          <a:off x="5847113" y="5775748"/>
          <a:ext cx="1124112" cy="262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2" name="Equation" r:id="rId14" imgW="850531" imgH="203112" progId="Equation.3">
                  <p:embed/>
                </p:oleObj>
              </mc:Choice>
              <mc:Fallback>
                <p:oleObj name="Equation" r:id="rId14" imgW="850531" imgH="203112" progId="Equation.3">
                  <p:embed/>
                  <p:pic>
                    <p:nvPicPr>
                      <p:cNvPr id="24" name="Objektum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7113" y="5775748"/>
                        <a:ext cx="1124112" cy="2622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2565903" y="6048573"/>
            <a:ext cx="929383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7" name="Objektum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472634"/>
              </p:ext>
            </p:extLst>
          </p:nvPr>
        </p:nvGraphicFramePr>
        <p:xfrm>
          <a:off x="2565903" y="5980871"/>
          <a:ext cx="4553734" cy="597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3" name="Equation" r:id="rId15" imgW="3479800" imgH="457200" progId="Equation.3">
                  <p:embed/>
                </p:oleObj>
              </mc:Choice>
              <mc:Fallback>
                <p:oleObj name="Equation" r:id="rId15" imgW="3479800" imgH="457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903" y="5980871"/>
                        <a:ext cx="4553734" cy="5972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5333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349758" cy="4479925"/>
          </a:xfrm>
        </p:spPr>
        <p:txBody>
          <a:bodyPr/>
          <a:lstStyle/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find the most likely derivation tree, we have to modify the previous algorithm so that it calculated the maximum instead of the sum</a:t>
            </a:r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the search, we should book the components that gave the largest </a:t>
            </a:r>
            <a:r>
              <a:rPr lang="en-US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probabi-lity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this would allow the trace back the most likely steps after the calculation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the model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assume that the rules are fixed, so we want to learn only the probabilities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used to train the HMMs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adjusted also to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P-CFG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experience with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P-CFG</a:t>
            </a:r>
            <a:r>
              <a:rPr lang="en-US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is relatively slow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iteration is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Unfortunately, it gets stuck in local optima very easily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Compared to grammars created by linguists, one should use a much larger amount of non-terminals to achieve acceptable results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rules obtained after training are not at all similar to the rules created by linguists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rules are not really interpretable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eaLnBrk="1" hangingPunct="1"/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Unfortunately,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behave worse than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</a:t>
            </a:r>
            <a:r>
              <a:rPr lang="en-US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when used as language models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en-US" altLang="hu-HU" sz="3600" dirty="0">
                <a:solidFill>
                  <a:schemeClr val="tx1"/>
                </a:solidFill>
              </a:rPr>
              <a:t>Questions</a:t>
            </a:r>
            <a:r>
              <a:rPr lang="hu-HU" altLang="hu-HU" sz="3600" dirty="0">
                <a:solidFill>
                  <a:schemeClr val="tx1"/>
                </a:solidFill>
              </a:rPr>
              <a:t> </a:t>
            </a:r>
            <a:r>
              <a:rPr lang="en-US" altLang="hu-HU" sz="3600" dirty="0">
                <a:solidFill>
                  <a:schemeClr val="tx1"/>
                </a:solidFill>
              </a:rPr>
              <a:t>#</a:t>
            </a:r>
            <a:r>
              <a:rPr lang="hu-HU" altLang="hu-HU" sz="3600" dirty="0">
                <a:solidFill>
                  <a:schemeClr val="tx1"/>
                </a:solidFill>
              </a:rPr>
              <a:t>2 </a:t>
            </a:r>
            <a:r>
              <a:rPr lang="en-US" altLang="hu-HU" sz="3600" dirty="0">
                <a:solidFill>
                  <a:schemeClr val="tx1"/>
                </a:solidFill>
              </a:rPr>
              <a:t>and</a:t>
            </a:r>
            <a:r>
              <a:rPr lang="hu-HU" altLang="hu-HU" sz="3600" dirty="0">
                <a:solidFill>
                  <a:schemeClr val="tx1"/>
                </a:solidFill>
              </a:rPr>
              <a:t> </a:t>
            </a:r>
            <a:r>
              <a:rPr lang="en-US" altLang="hu-HU" sz="3600" dirty="0">
                <a:solidFill>
                  <a:schemeClr val="tx1"/>
                </a:solidFill>
              </a:rPr>
              <a:t>#</a:t>
            </a:r>
            <a:r>
              <a:rPr lang="hu-HU" altLang="hu-HU" sz="3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5856" y="5013175"/>
            <a:ext cx="102231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9911" y="2492895"/>
            <a:ext cx="98753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79911" y="2821846"/>
            <a:ext cx="113324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907704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12159" y="4228442"/>
            <a:ext cx="10914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629416"/>
              </p:ext>
            </p:extLst>
          </p:nvPr>
        </p:nvGraphicFramePr>
        <p:xfrm>
          <a:off x="5237224" y="4228443"/>
          <a:ext cx="759744" cy="319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4" imgW="545863" imgH="228501" progId="Equation.3">
                  <p:embed/>
                </p:oleObj>
              </mc:Choice>
              <mc:Fallback>
                <p:oleObj name="Equation" r:id="rId4" imgW="545863" imgH="228501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7224" y="4228443"/>
                        <a:ext cx="759744" cy="3198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1493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24482</TotalTime>
  <Words>1501</Words>
  <Application>Microsoft Office PowerPoint</Application>
  <PresentationFormat>Diavetítés a képernyőre (4:3 oldalarány)</PresentationFormat>
  <Paragraphs>162</Paragraphs>
  <Slides>17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7" baseType="lpstr">
      <vt:lpstr>Arial</vt:lpstr>
      <vt:lpstr>Calibri</vt:lpstr>
      <vt:lpstr>Constantia</vt:lpstr>
      <vt:lpstr>Sentinel Book</vt:lpstr>
      <vt:lpstr>Times New Roman</vt:lpstr>
      <vt:lpstr>Verdana</vt:lpstr>
      <vt:lpstr>Wingdings</vt:lpstr>
      <vt:lpstr>Wingdings 2</vt:lpstr>
      <vt:lpstr>Áramlás</vt:lpstr>
      <vt:lpstr>Equation</vt:lpstr>
      <vt:lpstr>P-CFG and treebank-based methods in natural language processing</vt:lpstr>
      <vt:lpstr>The main weaknesses of N-grams</vt:lpstr>
      <vt:lpstr>P-CFG</vt:lpstr>
      <vt:lpstr>Probability of a word sequence / derivation</vt:lpstr>
      <vt:lpstr>Questions we would like to answer</vt:lpstr>
      <vt:lpstr>Calculating the probability of a word sequence</vt:lpstr>
      <vt:lpstr>The inside-outside algorithm</vt:lpstr>
      <vt:lpstr>The inside-outside algorithm 2</vt:lpstr>
      <vt:lpstr>Questions #2 and #3</vt:lpstr>
      <vt:lpstr>The weaknesses of P-CFG</vt:lpstr>
      <vt:lpstr>Treebank-based modelling</vt:lpstr>
      <vt:lpstr>Building a treebank: example</vt:lpstr>
      <vt:lpstr>Treebank-építés: példa</vt:lpstr>
      <vt:lpstr>The tree substitution grammar</vt:lpstr>
      <vt:lpstr>The tree substitution grammar 2</vt:lpstr>
      <vt:lpstr>The problem of OOV words</vt:lpstr>
      <vt:lpstr>Practical usability of treebanks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Horváth Alexandra</dc:creator>
  <cp:lastModifiedBy>Lajszlo</cp:lastModifiedBy>
  <cp:revision>1380</cp:revision>
  <dcterms:created xsi:type="dcterms:W3CDTF">2011-08-30T15:18:14Z</dcterms:created>
  <dcterms:modified xsi:type="dcterms:W3CDTF">2020-11-30T13:39:38Z</dcterms:modified>
</cp:coreProperties>
</file>