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2" d="100"/>
          <a:sy n="122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2020. 11. 30.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P-CFG </a:t>
            </a:r>
            <a:r>
              <a:rPr lang="en-US" altLang="hu-HU" sz="3200" dirty="0"/>
              <a:t>and</a:t>
            </a:r>
            <a:r>
              <a:rPr lang="hu-HU" altLang="hu-HU" sz="3200" dirty="0"/>
              <a:t> </a:t>
            </a:r>
            <a:r>
              <a:rPr lang="hu-HU" altLang="hu-HU" sz="3200" dirty="0" err="1"/>
              <a:t>treebank</a:t>
            </a:r>
            <a:r>
              <a:rPr lang="en-US" altLang="hu-HU" sz="3200" dirty="0"/>
              <a:t>-based</a:t>
            </a:r>
            <a:r>
              <a:rPr lang="hu-HU" altLang="hu-HU" sz="3200" dirty="0"/>
              <a:t/>
            </a:r>
            <a:br>
              <a:rPr lang="hu-HU" altLang="hu-HU" sz="3200" dirty="0"/>
            </a:br>
            <a:r>
              <a:rPr lang="en-US" altLang="hu-HU" sz="3200" dirty="0"/>
              <a:t>methods in natural language processing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good at modelling connections between levels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within levels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 is context-independent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a </a:t>
            </a:r>
            <a:r>
              <a:rPr lang="hu-HU" altLang="hu-HU" sz="1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learn that yellow is more frequent that red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that apple is more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than banana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unable to learn that a yellow banana is more probable than a red banana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better at modelling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convext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it is unbale to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hierarchy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learned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not similar to linguistic rules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because during training the model was not forced to approximate “real”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derivations -- actually, it did not see training examples of derivations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treebank-based modelling approach seeks to solve the problems mentioned above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weaknesses of</a:t>
            </a:r>
            <a:r>
              <a:rPr lang="hu-HU" altLang="hu-HU" sz="3600" dirty="0">
                <a:solidFill>
                  <a:schemeClr val="tx1"/>
                </a:solidFill>
              </a:rPr>
              <a:t> P-CFG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352" y="2892395"/>
            <a:ext cx="3285592" cy="14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2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treebank-based approaches are trained on datasets that contain real derivation trees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we will need such datasets,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English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also a similar Hungarian treebank called the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Szeged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learn the subtrees of the derivation trees in the database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Actually, the training consists of collecting and counting all the subtrees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collected set of subtrees will be called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evaluate/parse a sentence, we will try to construct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possible derivation trees of the word sequence based on the treebank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goal is parsing, we seek for the most probable derivation tree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goal is language modeling, we estimate the probability of the sentence by finding and calculating the probabilities of all its possible derivations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directly use the training examples for the parsing, and there is no model building or abstraction step, this approach is also known as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data-oriented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parsing”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Treebank</a:t>
            </a:r>
            <a:r>
              <a:rPr lang="en-US" altLang="hu-HU" sz="3600" dirty="0">
                <a:solidFill>
                  <a:schemeClr val="tx1"/>
                </a:solidFill>
              </a:rPr>
              <a:t>-based modelling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41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Lets’s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assume that the initial database contains only these two trees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treebanks can be obtained from the trees by collecting all possible subtrees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we will also count the number of occurrences for the subtrees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we will estimate the probabilities based on these counts!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 constructed from the above two trees is shown in the next page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Building a t</a:t>
            </a:r>
            <a:r>
              <a:rPr lang="hu-HU" altLang="hu-HU" sz="3600" dirty="0" err="1">
                <a:solidFill>
                  <a:schemeClr val="tx1"/>
                </a:solidFill>
              </a:rPr>
              <a:t>reebank</a:t>
            </a:r>
            <a:r>
              <a:rPr lang="hu-HU" altLang="hu-HU" sz="3600" dirty="0">
                <a:solidFill>
                  <a:schemeClr val="tx1"/>
                </a:solidFill>
              </a:rPr>
              <a:t>: </a:t>
            </a:r>
            <a:r>
              <a:rPr lang="en-US" altLang="hu-HU" sz="3600" dirty="0">
                <a:solidFill>
                  <a:schemeClr val="tx1"/>
                </a:solidFill>
              </a:rPr>
              <a:t>example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025898"/>
            <a:ext cx="42195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4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Treebank</a:t>
            </a:r>
            <a:r>
              <a:rPr lang="hu-HU" altLang="hu-HU" sz="3600" dirty="0">
                <a:solidFill>
                  <a:schemeClr val="tx1"/>
                </a:solidFill>
              </a:rPr>
              <a:t>-építés: példa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977" y="188640"/>
            <a:ext cx="6649247" cy="640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98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derive a word sequence using the treebank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this, we introduce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G=&lt;N,T,S,R,P&gt;,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finite set of non-terminals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finite set of terminals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symbol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 probabilities for all the trees in the treebank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operation of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G: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the start symbol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substitute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leftmost non-terminal by a subtree from the treebank which has root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all the leaves contain only terminals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probability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subtree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substitution: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let’s assume that we have only two trees with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T2 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occurred in the training data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times, T2 occurred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probability of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T1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substitution will be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0.3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for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T2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 is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0.7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tree substitution grammar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777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a derivation: the product of the probabilities of the substitutions applied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a word sequence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of the probabilities of its possible derivations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can we calculate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calculate the probability of all the possible derivations, but the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these grows exponentially with m, so the task is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-hard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dynamic programming solution used in the case of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cannot be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here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 approximate solutions that can calculate the probability only approximately, with some small error, but they are in polynomial time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tree substitution grammar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417364"/>
              </p:ext>
            </p:extLst>
          </p:nvPr>
        </p:nvGraphicFramePr>
        <p:xfrm>
          <a:off x="3131840" y="2697574"/>
          <a:ext cx="11191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685800" imgH="253800" progId="Equation.3">
                  <p:embed/>
                </p:oleObj>
              </mc:Choice>
              <mc:Fallback>
                <p:oleObj name="Equation" r:id="rId4" imgW="685800" imgH="25380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697574"/>
                        <a:ext cx="1119188" cy="40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538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dataset may contain word that were not present in the train set,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they do not occur on the leaves of the trees in the treebank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not be able to analyze the sentences that contain these words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we have a dictionary for which the system should be prepared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assume that we have all the trees that contain only non-terminals, so the problem is only with the trees that contain at least one terminal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on the trees that contain at lest one terminal leaf, we create new trees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replace the terminal leaves with all the words of the dictionary, in all possible combinations, e.g.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also need probabilities for these new, artificially created trees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we can news discounting methods, similar to the ones we introduced for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problem of</a:t>
            </a:r>
            <a:r>
              <a:rPr lang="hu-HU" altLang="hu-HU" sz="3600" dirty="0">
                <a:solidFill>
                  <a:schemeClr val="tx1"/>
                </a:solidFill>
              </a:rPr>
              <a:t> OOV </a:t>
            </a:r>
            <a:r>
              <a:rPr lang="en-US" altLang="hu-HU" sz="3600" dirty="0">
                <a:solidFill>
                  <a:schemeClr val="tx1"/>
                </a:solidFill>
              </a:rPr>
              <a:t>words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077072"/>
            <a:ext cx="30289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5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treebank-based approach was popular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in speech recognition, but for example, in machine translation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 they were found to work much better than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produced better results even when the treebank was restricted to contain only trees with heights of 1-2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Practical usability of treebanks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0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critics against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processes only a couple of previous words,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 processes all of them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more distant words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more important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</a:t>
            </a:r>
            <a:r>
              <a:rPr lang="en-US" altLang="hu-H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attention </a:t>
            </a:r>
            <a:r>
              <a:rPr lang="en-US" altLang="hu-H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more related to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to the two words between them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N-grams are not able to model the hierarchic structure of a sentence, just like a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tree in the case of grammars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blocks are more closely related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others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phrase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phrase, object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words with closer relation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necessarily lie side-by-side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main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weaknesses of </a:t>
            </a:r>
            <a:r>
              <a:rPr lang="hu-HU" altLang="hu-HU" sz="3600" dirty="0">
                <a:solidFill>
                  <a:schemeClr val="tx1"/>
                </a:solidFill>
              </a:rPr>
              <a:t>N-</a:t>
            </a:r>
            <a:r>
              <a:rPr lang="hu-HU" altLang="hu-HU" sz="3600" dirty="0" err="1">
                <a:solidFill>
                  <a:schemeClr val="tx1"/>
                </a:solidFill>
              </a:rPr>
              <a:t>gram</a:t>
            </a:r>
            <a:r>
              <a:rPr lang="en-US" altLang="hu-HU" sz="3600" dirty="0">
                <a:solidFill>
                  <a:schemeClr val="tx1"/>
                </a:solidFill>
              </a:rPr>
              <a:t>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433" y="3645024"/>
            <a:ext cx="21526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seeks to combine the advantages of formal grammars and statistical models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take a standard context-free grammar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(CFG)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extend the rules with probabilities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how we obtain the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 (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CFG)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model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able to return a probability for any word sequence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turn 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P-CFG?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rule, we map probabilities to each variant of the right side,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 left side, the sum of the probabilities on the right side should be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guarantees that we obtain correct probability distributions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P-CFG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4437112"/>
            <a:ext cx="40290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can we calculate the probability of a word sequence or a derivation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grammar, we obtain a word sequence from the start symbol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trough derivation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a sequence of rules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derivation of yellow banana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AN,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Ayellow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Nbanana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derivation steps can also be shown on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deriv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ation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tree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probability of a derivation is defined as the product of the probabilities of the applied rules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However, a word sequence my have several derivations. So we define the probability of a word sequence as the sum of the probabilities of its possible derivations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Probability of a word sequence / derivation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52" y="3501008"/>
            <a:ext cx="98571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word sequence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grammar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is the probability that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generated by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G?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required if we want to apply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language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grammar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most probable derivation tree</a:t>
            </a:r>
            <a:r>
              <a:rPr lang="en-US" altLang="hu-H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what we need if we want to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(“parse”) a sentence using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training corpus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tune the parameters (probabilities)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would assign a large probability 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required during the training of the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observe a close analogy 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HMM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HMM, the hidden variable was the state sequence, here it is the derivation tree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Questions we would like to answer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23733"/>
              </p:ext>
            </p:extLst>
          </p:nvPr>
        </p:nvGraphicFramePr>
        <p:xfrm>
          <a:off x="3419873" y="2204864"/>
          <a:ext cx="1368151" cy="404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4" imgW="837836" imgH="253890" progId="Equation.3">
                  <p:embed/>
                </p:oleObj>
              </mc:Choice>
              <mc:Fallback>
                <p:oleObj name="Equation" r:id="rId4" imgW="837836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2204864"/>
                        <a:ext cx="1368151" cy="404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144105"/>
              </p:ext>
            </p:extLst>
          </p:nvPr>
        </p:nvGraphicFramePr>
        <p:xfrm>
          <a:off x="3419873" y="3573016"/>
          <a:ext cx="188067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6" imgW="1409088" imgH="330057" progId="Equation.3">
                  <p:embed/>
                </p:oleObj>
              </mc:Choice>
              <mc:Fallback>
                <p:oleObj name="Equation" r:id="rId6" imgW="1409088" imgH="3300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3573016"/>
                        <a:ext cx="1880679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25749"/>
              </p:ext>
            </p:extLst>
          </p:nvPr>
        </p:nvGraphicFramePr>
        <p:xfrm>
          <a:off x="3275856" y="4968989"/>
          <a:ext cx="18044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8" imgW="1345616" imgH="317362" progId="Equation.3">
                  <p:embed/>
                </p:oleObj>
              </mc:Choice>
              <mc:Fallback>
                <p:oleObj name="Equation" r:id="rId8" imgW="1345616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968989"/>
                        <a:ext cx="1804436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09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88192" y="2154003"/>
            <a:ext cx="8421766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assume that the grammar is in Chomsky normal form, so all of the rules have one of the form shown below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denotes the non-terminals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denotes the terminals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start symbol will be denoted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non-terminals is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calculate the sum of the probabilities of all possible derivations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number of possible derivations grows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exponentially with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fast calculation method which applies dynamic programming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result in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similar to the forward-backward algorithm of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HMM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calculates “inside-outside” probabilities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88192" y="1102380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Calculating the probability of a word sequence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721701"/>
              </p:ext>
            </p:extLst>
          </p:nvPr>
        </p:nvGraphicFramePr>
        <p:xfrm>
          <a:off x="2987824" y="3466726"/>
          <a:ext cx="1157544" cy="28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4" imgW="799753" imgH="203112" progId="Equation.3">
                  <p:embed/>
                </p:oleObj>
              </mc:Choice>
              <mc:Fallback>
                <p:oleObj name="Equation" r:id="rId4" imgW="79975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466726"/>
                        <a:ext cx="1157544" cy="28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301387"/>
              </p:ext>
            </p:extLst>
          </p:nvPr>
        </p:nvGraphicFramePr>
        <p:xfrm>
          <a:off x="4555535" y="3462125"/>
          <a:ext cx="886198" cy="30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6" imgW="583947" imgH="203112" progId="Equation.3">
                  <p:embed/>
                </p:oleObj>
              </mc:Choice>
              <mc:Fallback>
                <p:oleObj name="Equation" r:id="rId6" imgW="583947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535" y="3462125"/>
                        <a:ext cx="886198" cy="305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43535"/>
              </p:ext>
            </p:extLst>
          </p:nvPr>
        </p:nvGraphicFramePr>
        <p:xfrm>
          <a:off x="2555776" y="4883590"/>
          <a:ext cx="615528" cy="259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8" imgW="545863" imgH="228501" progId="Equation.3">
                  <p:embed/>
                </p:oleObj>
              </mc:Choice>
              <mc:Fallback>
                <p:oleObj name="Equation" r:id="rId8" imgW="545863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883590"/>
                        <a:ext cx="615528" cy="259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45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421766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consider the derivation tree of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 part of it, the derivation of a sub-sequence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non-terminal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define the </a:t>
            </a:r>
            <a:r>
              <a:rPr lang="el-GR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 probability as the probability that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derived from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final result that we need 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inside-outside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algori</a:t>
            </a:r>
            <a:r>
              <a:rPr lang="en-US" altLang="hu-HU" sz="3600" dirty="0" err="1">
                <a:solidFill>
                  <a:schemeClr val="tx1"/>
                </a:solidFill>
              </a:rPr>
              <a:t>thm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47" y="2162627"/>
            <a:ext cx="2523809" cy="218095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57" y="4719583"/>
            <a:ext cx="9781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204018"/>
              </p:ext>
            </p:extLst>
          </p:nvPr>
        </p:nvGraphicFramePr>
        <p:xfrm>
          <a:off x="3131840" y="4681124"/>
          <a:ext cx="1910463" cy="3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5" imgW="1562100" imgH="279400" progId="Equation.3">
                  <p:embed/>
                </p:oleObj>
              </mc:Choice>
              <mc:Fallback>
                <p:oleObj name="Equation" r:id="rId5" imgW="15621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681124"/>
                        <a:ext cx="1910463" cy="34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716016" y="4984880"/>
            <a:ext cx="9676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53424"/>
              </p:ext>
            </p:extLst>
          </p:nvPr>
        </p:nvGraphicFramePr>
        <p:xfrm>
          <a:off x="3258533" y="5289966"/>
          <a:ext cx="1516124" cy="31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7" imgW="1205977" imgH="253890" progId="Equation.3">
                  <p:embed/>
                </p:oleObj>
              </mc:Choice>
              <mc:Fallback>
                <p:oleObj name="Equation" r:id="rId7" imgW="1205977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533" y="5289966"/>
                        <a:ext cx="1516124" cy="312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14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421766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calculated recursively as follows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p=q,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the sequence consists of one word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there is only one way to obtain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hu-HU" altLang="hu-H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applying the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probability is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&lt;q, so the sequence contains more than one word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first applied rule must have the shape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derivation subtree looks like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all possible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that have the shape                        are possible, so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inside-outside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algori</a:t>
            </a:r>
            <a:r>
              <a:rPr lang="en-US" altLang="hu-HU" sz="3600" dirty="0" err="1">
                <a:solidFill>
                  <a:schemeClr val="tx1"/>
                </a:solidFill>
              </a:rPr>
              <a:t>thm</a:t>
            </a:r>
            <a:r>
              <a:rPr lang="en-US" altLang="hu-HU" sz="3600" dirty="0">
                <a:solidFill>
                  <a:schemeClr val="tx1"/>
                </a:solidFill>
              </a:rPr>
              <a:t>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57" y="4719583"/>
            <a:ext cx="9781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716016" y="4984880"/>
            <a:ext cx="9676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27584" y="16456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94611"/>
              </p:ext>
            </p:extLst>
          </p:nvPr>
        </p:nvGraphicFramePr>
        <p:xfrm>
          <a:off x="827584" y="1604614"/>
          <a:ext cx="736834" cy="31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Equation" r:id="rId4" imgW="558558" imgH="241195" progId="Equation.3">
                  <p:embed/>
                </p:oleObj>
              </mc:Choice>
              <mc:Fallback>
                <p:oleObj name="Equation" r:id="rId4" imgW="55855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04614"/>
                        <a:ext cx="736834" cy="312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Kép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53" y="1318083"/>
            <a:ext cx="2444790" cy="2112668"/>
          </a:xfrm>
          <a:prstGeom prst="rect">
            <a:avLst/>
          </a:prstGeom>
        </p:spPr>
      </p:pic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429915" y="2791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487198"/>
              </p:ext>
            </p:extLst>
          </p:nvPr>
        </p:nvGraphicFramePr>
        <p:xfrm>
          <a:off x="2839947" y="2492633"/>
          <a:ext cx="773948" cy="2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Equation" r:id="rId7" imgW="685800" imgH="254000" progId="Equation.3">
                  <p:embed/>
                </p:oleObj>
              </mc:Choice>
              <mc:Fallback>
                <p:oleObj name="Equation" r:id="rId7" imgW="6858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947" y="2492633"/>
                        <a:ext cx="773948" cy="290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429915" y="2797980"/>
            <a:ext cx="93915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149236"/>
              </p:ext>
            </p:extLst>
          </p:nvPr>
        </p:nvGraphicFramePr>
        <p:xfrm>
          <a:off x="2429915" y="2797981"/>
          <a:ext cx="2191679" cy="34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Equation" r:id="rId9" imgW="1651000" imgH="254000" progId="Equation.3">
                  <p:embed/>
                </p:oleObj>
              </mc:Choice>
              <mc:Fallback>
                <p:oleObj name="Equation" r:id="rId9" imgW="16510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915" y="2797981"/>
                        <a:ext cx="2191679" cy="342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442775" y="3444898"/>
            <a:ext cx="90592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" name="Objektu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96182"/>
              </p:ext>
            </p:extLst>
          </p:nvPr>
        </p:nvGraphicFramePr>
        <p:xfrm>
          <a:off x="5395586" y="3428716"/>
          <a:ext cx="1124112" cy="26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Equation" r:id="rId11" imgW="850531" imgH="203112" progId="Equation.3">
                  <p:embed/>
                </p:oleObj>
              </mc:Choice>
              <mc:Fallback>
                <p:oleObj name="Equation" r:id="rId11" imgW="85053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86" y="3428716"/>
                        <a:ext cx="1124112" cy="262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Kép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404" y="3651966"/>
            <a:ext cx="2295238" cy="2180952"/>
          </a:xfrm>
          <a:prstGeom prst="rect">
            <a:avLst/>
          </a:prstGeom>
        </p:spPr>
      </p:pic>
      <p:graphicFrame>
        <p:nvGraphicFramePr>
          <p:cNvPr id="29" name="Objektum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552194"/>
              </p:ext>
            </p:extLst>
          </p:nvPr>
        </p:nvGraphicFramePr>
        <p:xfrm>
          <a:off x="5847113" y="5775748"/>
          <a:ext cx="1124112" cy="26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Equation" r:id="rId14" imgW="850531" imgH="203112" progId="Equation.3">
                  <p:embed/>
                </p:oleObj>
              </mc:Choice>
              <mc:Fallback>
                <p:oleObj name="Equation" r:id="rId14" imgW="850531" imgH="203112" progId="Equation.3">
                  <p:embed/>
                  <p:pic>
                    <p:nvPicPr>
                      <p:cNvPr id="24" name="Objektum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7113" y="5775748"/>
                        <a:ext cx="1124112" cy="262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565903" y="6048573"/>
            <a:ext cx="92938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472634"/>
              </p:ext>
            </p:extLst>
          </p:nvPr>
        </p:nvGraphicFramePr>
        <p:xfrm>
          <a:off x="2565903" y="5980871"/>
          <a:ext cx="4553734" cy="59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Equation" r:id="rId15" imgW="3479800" imgH="457200" progId="Equation.3">
                  <p:embed/>
                </p:oleObj>
              </mc:Choice>
              <mc:Fallback>
                <p:oleObj name="Equation" r:id="rId15" imgW="34798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903" y="5980871"/>
                        <a:ext cx="4553734" cy="597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3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the most likely derivation tree, we have to modify the previous algorithm so that it calculated the maximum instead of the sum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search, we should book the components that gave the largest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probabi-lity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this would allow the trace back the most likely steps after the calculation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the model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assume that the rules are fixed, so we want to learn only the probabilities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used to train the HMMs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adjusted also to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experience with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P-CFG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is relatively slow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iteration is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it gets stuck in local optima very easily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grammars created by linguists, one should use a much larger amount of non-terminals to achieve acceptable results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obtained after training are not at all similar to the rules created by linguists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rules are not really interpretable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behave worse than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when used as language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Questions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#</a:t>
            </a:r>
            <a:r>
              <a:rPr lang="hu-HU" altLang="hu-HU" sz="3600" dirty="0">
                <a:solidFill>
                  <a:schemeClr val="tx1"/>
                </a:solidFill>
              </a:rPr>
              <a:t>2 </a:t>
            </a:r>
            <a:r>
              <a:rPr lang="en-US" altLang="hu-HU" sz="3600" dirty="0">
                <a:solidFill>
                  <a:schemeClr val="tx1"/>
                </a:solidFill>
              </a:rPr>
              <a:t>and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#</a:t>
            </a:r>
            <a:r>
              <a:rPr lang="hu-HU" altLang="hu-H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629416"/>
              </p:ext>
            </p:extLst>
          </p:nvPr>
        </p:nvGraphicFramePr>
        <p:xfrm>
          <a:off x="5237224" y="4228443"/>
          <a:ext cx="759744" cy="31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545863" imgH="228501" progId="Equation.3">
                  <p:embed/>
                </p:oleObj>
              </mc:Choice>
              <mc:Fallback>
                <p:oleObj name="Equation" r:id="rId4" imgW="545863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224" y="4228443"/>
                        <a:ext cx="759744" cy="319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4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24482</TotalTime>
  <Words>1501</Words>
  <Application>Microsoft Office PowerPoint</Application>
  <PresentationFormat>Diavetítés a képernyőre (4:3 oldalarány)</PresentationFormat>
  <Paragraphs>162</Paragraphs>
  <Slides>17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Equation</vt:lpstr>
      <vt:lpstr>P-CFG and treebank-based methods in natural language processing</vt:lpstr>
      <vt:lpstr>The main weaknesses of N-grams</vt:lpstr>
      <vt:lpstr>P-CFG</vt:lpstr>
      <vt:lpstr>Probability of a word sequence / derivation</vt:lpstr>
      <vt:lpstr>Questions we would like to answer</vt:lpstr>
      <vt:lpstr>Calculating the probability of a word sequence</vt:lpstr>
      <vt:lpstr>The inside-outside algorithm</vt:lpstr>
      <vt:lpstr>The inside-outside algorithm 2</vt:lpstr>
      <vt:lpstr>Questions #2 and #3</vt:lpstr>
      <vt:lpstr>The weaknesses of P-CFG</vt:lpstr>
      <vt:lpstr>Treebank-based modelling</vt:lpstr>
      <vt:lpstr>Building a treebank: example</vt:lpstr>
      <vt:lpstr>Treebank-építés: példa</vt:lpstr>
      <vt:lpstr>The tree substitution grammar</vt:lpstr>
      <vt:lpstr>The tree substitution grammar 2</vt:lpstr>
      <vt:lpstr>The problem of OOV words</vt:lpstr>
      <vt:lpstr>Practical usability of treebanks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1380</cp:revision>
  <dcterms:created xsi:type="dcterms:W3CDTF">2011-08-30T15:18:14Z</dcterms:created>
  <dcterms:modified xsi:type="dcterms:W3CDTF">2020-11-30T13:39:38Z</dcterms:modified>
</cp:coreProperties>
</file>