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</p:sldIdLst>
  <p:sldSz cx="9144000" cy="6858000" type="screen4x3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6" autoAdjust="0"/>
    <p:restoredTop sz="94660"/>
  </p:normalViewPr>
  <p:slideViewPr>
    <p:cSldViewPr>
      <p:cViewPr varScale="1">
        <p:scale>
          <a:sx n="81" d="100"/>
          <a:sy n="81" d="100"/>
        </p:scale>
        <p:origin x="1502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4EC5DCC-6AD2-43D5-B6CC-1A3FB035902F}" type="datetimeFigureOut">
              <a:rPr lang="hu-HU"/>
              <a:pPr>
                <a:defRPr/>
              </a:pPr>
              <a:t>2020. 10. 25.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A522061-0A73-4C95-BAE8-371F659A6A6A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7C9E1D4-69CF-4A15-BD62-279D6296567E}" type="datetimeFigureOut">
              <a:rPr lang="hu-HU"/>
              <a:pPr>
                <a:defRPr/>
              </a:pPr>
              <a:t>2020. 10. 25.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hu-H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DD81709D-B61D-47E0-AED2-21059CFF7E8B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u-HU"/>
              <a:t>Alcím mintájának szerkesztése</a:t>
            </a:r>
            <a:endParaRPr lang="en-US"/>
          </a:p>
        </p:txBody>
      </p:sp>
      <p:sp>
        <p:nvSpPr>
          <p:cNvPr id="4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49564-DE40-42A4-B64B-1824335B4479}" type="datetime1">
              <a:rPr lang="hu-HU"/>
              <a:pPr>
                <a:defRPr/>
              </a:pPr>
              <a:t>2020. 10. 25.</a:t>
            </a:fld>
            <a:endParaRPr lang="hu-HU"/>
          </a:p>
        </p:txBody>
      </p:sp>
      <p:sp>
        <p:nvSpPr>
          <p:cNvPr id="5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E9B829AB-074C-47E4-8EC5-7EBFE800CBC3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754182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AAAA8-F6FE-40F8-928D-35A5AE3884BF}" type="datetime1">
              <a:rPr lang="hu-HU"/>
              <a:pPr>
                <a:defRPr/>
              </a:pPr>
              <a:t>2020. 10. 25.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3FF6C5-69AA-430F-8F77-3084186AD2AE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778894551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9A972-E753-4D30-8509-5A615B500E43}" type="datetime1">
              <a:rPr lang="hu-HU"/>
              <a:pPr>
                <a:defRPr/>
              </a:pPr>
              <a:t>2020. 10. 25.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82E6B-4F59-4718-A4AE-97A6268DFE23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883402419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3DD0F-E52C-44F0-AEE8-89BE8391FE90}" type="datetime1">
              <a:rPr lang="hu-HU"/>
              <a:pPr>
                <a:defRPr/>
              </a:pPr>
              <a:t>2020. 10. 25.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08B6BF-E366-432A-850D-34B79889A28C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536711862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66EE4-2AE4-4EE2-A08A-342DEF978330}" type="datetime1">
              <a:rPr lang="hu-HU"/>
              <a:pPr>
                <a:defRPr/>
              </a:pPr>
              <a:t>2020. 10. 25.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9F436322-CD5C-48A8-A621-98067E2F7437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9627191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F5807-DAEA-4D81-A265-B6A957B6D4E8}" type="datetime1">
              <a:rPr lang="hu-HU"/>
              <a:pPr>
                <a:defRPr/>
              </a:pPr>
              <a:t>2020. 10. 25.</a:t>
            </a:fld>
            <a:endParaRPr lang="hu-HU"/>
          </a:p>
        </p:txBody>
      </p:sp>
      <p:sp>
        <p:nvSpPr>
          <p:cNvPr id="6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DA865D-5C7C-44FF-B512-D77D3B31140B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095107834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7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427C2-6C6B-4513-A318-108DD0A3B720}" type="datetime1">
              <a:rPr lang="hu-HU"/>
              <a:pPr>
                <a:defRPr/>
              </a:pPr>
              <a:t>2020. 10. 25.</a:t>
            </a:fld>
            <a:endParaRPr lang="hu-HU"/>
          </a:p>
        </p:txBody>
      </p:sp>
      <p:sp>
        <p:nvSpPr>
          <p:cNvPr id="8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3F1CFD-484B-44D8-9E45-E5027DEEAB8C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091567521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F468D-F9B5-46E0-AD69-24BE1DECE706}" type="datetime1">
              <a:rPr lang="hu-HU"/>
              <a:pPr>
                <a:defRPr/>
              </a:pPr>
              <a:t>2020. 10. 25.</a:t>
            </a:fld>
            <a:endParaRPr lang="hu-HU"/>
          </a:p>
        </p:txBody>
      </p:sp>
      <p:sp>
        <p:nvSpPr>
          <p:cNvPr id="4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FADD4A-6BFB-45A8-89C2-0FB577596FF6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435730550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2ECDC-236E-41B9-AC3C-C90CF011C813}" type="datetime1">
              <a:rPr lang="hu-HU"/>
              <a:pPr>
                <a:defRPr/>
              </a:pPr>
              <a:t>2020. 10. 25.</a:t>
            </a:fld>
            <a:endParaRPr lang="hu-HU"/>
          </a:p>
        </p:txBody>
      </p:sp>
      <p:sp>
        <p:nvSpPr>
          <p:cNvPr id="3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5CD83B-3C70-44B7-B8C4-8D976E0234C5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06413266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4A8F5-83AC-4ED0-97E8-9FD49C0A38DA}" type="datetime1">
              <a:rPr lang="hu-HU"/>
              <a:pPr>
                <a:defRPr/>
              </a:pPr>
              <a:t>2020. 10. 25.</a:t>
            </a:fld>
            <a:endParaRPr lang="hu-HU"/>
          </a:p>
        </p:txBody>
      </p:sp>
      <p:sp>
        <p:nvSpPr>
          <p:cNvPr id="6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DFD3E9-70DB-4912-A7B2-A41987F8913A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374723891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gy sarkán kerekítve levágott téglalap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Derékszögű háromszög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Szabadkézi sokszög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US" noProof="0" dirty="0"/>
          </a:p>
        </p:txBody>
      </p:sp>
      <p:sp>
        <p:nvSpPr>
          <p:cNvPr id="9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488A8-A055-497E-AC5E-046454789148}" type="datetime1">
              <a:rPr lang="hu-HU"/>
              <a:pPr>
                <a:defRPr/>
              </a:pPr>
              <a:t>2020. 10. 25.</a:t>
            </a:fld>
            <a:endParaRPr lang="hu-HU"/>
          </a:p>
        </p:txBody>
      </p:sp>
      <p:sp>
        <p:nvSpPr>
          <p:cNvPr id="10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1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DB8F4B52-FF9B-4D99-AC32-C4CFA322D116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950559554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1028" name="Cím helye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  <a:endParaRPr lang="en-US" altLang="hu-HU"/>
          </a:p>
        </p:txBody>
      </p:sp>
      <p:sp>
        <p:nvSpPr>
          <p:cNvPr id="1029" name="Szöveg helye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  <a:endParaRPr lang="en-US" altLang="hu-HU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A07AE34A-622D-4DEC-B1B5-5BDF02A3D36B}" type="datetime1">
              <a:rPr lang="hu-HU"/>
              <a:pPr>
                <a:defRPr/>
              </a:pPr>
              <a:t>2020. 10. 25.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</a:defRPr>
            </a:lvl1pPr>
          </a:lstStyle>
          <a:p>
            <a:fld id="{2319844B-F395-4097-A726-583772F839E1}" type="slidenum">
              <a:rPr lang="hu-HU" altLang="hu-HU"/>
              <a:pPr/>
              <a:t>‹#›</a:t>
            </a:fld>
            <a:endParaRPr lang="hu-HU" altLang="hu-HU"/>
          </a:p>
        </p:txBody>
      </p:sp>
      <p:grpSp>
        <p:nvGrpSpPr>
          <p:cNvPr id="1033" name="Csoportba foglalás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1" r:id="rId1"/>
    <p:sldLayoutId id="2147484033" r:id="rId2"/>
    <p:sldLayoutId id="2147484042" r:id="rId3"/>
    <p:sldLayoutId id="2147484034" r:id="rId4"/>
    <p:sldLayoutId id="2147484035" r:id="rId5"/>
    <p:sldLayoutId id="2147484036" r:id="rId6"/>
    <p:sldLayoutId id="2147484037" r:id="rId7"/>
    <p:sldLayoutId id="2147484038" r:id="rId8"/>
    <p:sldLayoutId id="2147484043" r:id="rId9"/>
    <p:sldLayoutId id="2147484039" r:id="rId10"/>
    <p:sldLayoutId id="2147484040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8.png"/><Relationship Id="rId4" Type="http://schemas.openxmlformats.org/officeDocument/2006/relationships/oleObject" Target="../embeddings/oleObject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11"/>
          <p:cNvSpPr>
            <a:spLocks noGrp="1"/>
          </p:cNvSpPr>
          <p:nvPr>
            <p:ph idx="1"/>
          </p:nvPr>
        </p:nvSpPr>
        <p:spPr>
          <a:xfrm>
            <a:off x="457200" y="2924175"/>
            <a:ext cx="8229600" cy="3400425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endParaRPr lang="hu-HU" altLang="hu-HU" sz="2400" dirty="0">
              <a:latin typeface="Verdana" panose="020B060403050404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endParaRPr lang="hu-HU" altLang="hu-HU" sz="2400" dirty="0">
              <a:latin typeface="Verdana" panose="020B060403050404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hu-HU" altLang="hu-HU" sz="2400" dirty="0">
                <a:latin typeface="Verdana" panose="020B0604030504040204" pitchFamily="34" charset="0"/>
              </a:rPr>
              <a:t>Tóth László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hu-HU" altLang="hu-HU" sz="2400" dirty="0">
                <a:latin typeface="Verdana" panose="020B0604030504040204" pitchFamily="34" charset="0"/>
              </a:rPr>
              <a:t>Számítógépes Algoritmusok és Mesterséges Intelligencia Tanszék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endParaRPr lang="hu-HU" altLang="hu-HU" sz="2400" dirty="0">
              <a:latin typeface="Verdana" panose="020B060403050404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endParaRPr lang="hu-HU" altLang="hu-HU" dirty="0">
              <a:latin typeface="Sentinel Book"/>
            </a:endParaRPr>
          </a:p>
          <a:p>
            <a:pPr eaLnBrk="1" hangingPunct="1"/>
            <a:endParaRPr lang="hu-HU" altLang="hu-HU" dirty="0">
              <a:latin typeface="Sentinel Book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5124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Cím 8"/>
          <p:cNvSpPr>
            <a:spLocks noGrp="1"/>
          </p:cNvSpPr>
          <p:nvPr>
            <p:ph type="title"/>
          </p:nvPr>
        </p:nvSpPr>
        <p:spPr>
          <a:xfrm>
            <a:off x="468313" y="1844675"/>
            <a:ext cx="8229600" cy="649288"/>
          </a:xfrm>
        </p:spPr>
        <p:txBody>
          <a:bodyPr/>
          <a:lstStyle/>
          <a:p>
            <a:pPr algn="ctr" eaLnBrk="1" hangingPunct="1"/>
            <a:r>
              <a:rPr lang="hu-HU" altLang="hu-HU" sz="3200" dirty="0" err="1"/>
              <a:t>Application</a:t>
            </a:r>
            <a:r>
              <a:rPr lang="hu-HU" altLang="hu-HU" sz="3200" dirty="0"/>
              <a:t> of </a:t>
            </a:r>
            <a:r>
              <a:rPr lang="hu-HU" altLang="hu-HU" sz="3200" dirty="0" err="1"/>
              <a:t>Hidden</a:t>
            </a:r>
            <a:r>
              <a:rPr lang="hu-HU" altLang="hu-HU" sz="3200" dirty="0"/>
              <a:t> </a:t>
            </a:r>
            <a:r>
              <a:rPr lang="hu-HU" altLang="hu-HU" sz="3200" dirty="0" err="1"/>
              <a:t>Markov</a:t>
            </a:r>
            <a:r>
              <a:rPr lang="hu-HU" altLang="hu-HU" sz="3200" dirty="0"/>
              <a:t> </a:t>
            </a:r>
            <a:r>
              <a:rPr lang="hu-HU" altLang="hu-HU" sz="3200" dirty="0" err="1"/>
              <a:t>models</a:t>
            </a:r>
            <a:r>
              <a:rPr lang="hu-HU" altLang="hu-HU" sz="3200" dirty="0"/>
              <a:t> </a:t>
            </a:r>
            <a:br>
              <a:rPr lang="hu-HU" altLang="hu-HU" sz="3200" dirty="0"/>
            </a:br>
            <a:r>
              <a:rPr lang="hu-HU" altLang="hu-HU" sz="3200" dirty="0" err="1"/>
              <a:t>for</a:t>
            </a:r>
            <a:r>
              <a:rPr lang="hu-HU" altLang="hu-HU" sz="3200" dirty="0"/>
              <a:t> </a:t>
            </a:r>
            <a:r>
              <a:rPr lang="hu-HU" altLang="hu-HU" sz="3200" dirty="0" err="1"/>
              <a:t>speech</a:t>
            </a:r>
            <a:r>
              <a:rPr lang="hu-HU" altLang="hu-HU" sz="3200" dirty="0"/>
              <a:t> </a:t>
            </a:r>
            <a:r>
              <a:rPr lang="hu-HU" altLang="hu-HU" sz="3200" dirty="0" err="1"/>
              <a:t>recognition</a:t>
            </a:r>
            <a:endParaRPr lang="hu-HU" altLang="hu-HU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226430" cy="4479925"/>
          </a:xfrm>
        </p:spPr>
        <p:txBody>
          <a:bodyPr/>
          <a:lstStyle/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isolated speech recognition, we evaluated the</a:t>
            </a:r>
            <a:b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 of each word, and we selected the one with </a:t>
            </a:r>
            <a:b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largest probability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case of continuous speech, one word follows the other, so we have one huge model, a loop created from the words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Recognizing an observation sequence of duration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b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examining all state sequences of duration T in the </a:t>
            </a:r>
            <a:b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graph and find the one with the highest probability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search is also known as decoding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huge graphs this can be very slow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Without the help of the dictionary and the language </a:t>
            </a:r>
            <a:b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 the search space increases exponentially with duration T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Dictionary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language model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during search only phone sequences that correspond to correct words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word sequences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taken into consideration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Statistical language model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moving from one word to the another, the probability of the path is multiplied by the word transition probability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>
                <a:solidFill>
                  <a:schemeClr val="tx1"/>
                </a:solidFill>
              </a:rPr>
              <a:t>LVCSR</a:t>
            </a: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4168" y="1490365"/>
            <a:ext cx="1071456" cy="1063857"/>
          </a:xfrm>
          <a:prstGeom prst="rect">
            <a:avLst/>
          </a:prstGeom>
        </p:spPr>
      </p:pic>
      <p:pic>
        <p:nvPicPr>
          <p:cNvPr id="3" name="Kép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56177" y="2928939"/>
            <a:ext cx="2232248" cy="2106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224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226430" cy="4716487"/>
          </a:xfrm>
        </p:spPr>
        <p:txBody>
          <a:bodyPr/>
          <a:lstStyle/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graph can also be displayed in an “unwrapped” form as a search tree</a:t>
            </a:r>
            <a:b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dots correspond to word endings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Without restrictions, the tree grows exponentially as </a:t>
            </a:r>
            <a:b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go ahead in time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Developing a decoder which is both fast and has a small</a:t>
            </a:r>
            <a:b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memory requirement is technically the most complicated</a:t>
            </a:r>
            <a:b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 of developing a speech recognition system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search tree can be dynamically extended on the  </a:t>
            </a:r>
            <a:b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front side, and dynamically decomposed on the back side </a:t>
            </a:r>
            <a:b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during the search process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Even with these sophisticated implementations, examining all possible paths is not possible, so we have to apply search space reduction methods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search methods and the search space reduction (pruning) methods are essentially the same as the well-known search methods 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breadth-first search, depth-first search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little modifications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en-US" altLang="hu-HU" sz="3600" dirty="0">
                <a:solidFill>
                  <a:schemeClr val="tx1"/>
                </a:solidFill>
              </a:rPr>
              <a:t>Decoding and search space reduction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5600" y="1916832"/>
            <a:ext cx="2247900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8436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365410" cy="4479925"/>
          </a:xfrm>
        </p:spPr>
        <p:txBody>
          <a:bodyPr/>
          <a:lstStyle/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the more widespread solution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Here it is called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time-synchronous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search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expand all paths in parallel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moving one step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observation vector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ahead in time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basically an extension to the Viterbi algorithm, so </a:t>
            </a:r>
            <a:b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it can go through word boundaries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original algorithm is extended by dynamic tree </a:t>
            </a:r>
            <a:b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building and pruning components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 to reduce the search space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pruning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beam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search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Its parameter is the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beam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width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(b)</a:t>
            </a: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path has a probability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Let’s denote the probability of the best path by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hu-HU" altLang="hu-HU" sz="18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retain only those paths for which the probability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satisfies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hu-HU" altLang="hu-HU" sz="18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hu-HU" altLang="hu-HU" sz="1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–b</a:t>
            </a: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might loose the best path, but it works well in practice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tuning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can balance between fast and accurate operation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en-US" altLang="hu-HU" sz="3600" dirty="0">
                <a:solidFill>
                  <a:schemeClr val="tx1"/>
                </a:solidFill>
              </a:rPr>
              <a:t>Breadth-first search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7950" y="1413367"/>
            <a:ext cx="2257425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8630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366271"/>
            <a:ext cx="8365410" cy="4479925"/>
          </a:xfrm>
        </p:spPr>
        <p:txBody>
          <a:bodyPr/>
          <a:lstStyle/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always expand the best path so far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really depth-first, rather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best-first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search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speech recognition it is called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stack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decoding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stack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an ordered list, where we store the </a:t>
            </a:r>
            <a:b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examined path candidates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always expand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uppermost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most likely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Pruning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limit the size of the stack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remove the most likely path from the stack</a:t>
            </a:r>
            <a:endParaRPr lang="hu-HU" altLang="hu-H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expand it, and put the expansions back in the stack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re-order the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stack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keeping only the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best paths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beam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pruning we prune by the probability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here by the number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Multi-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stack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decoding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probabilities of the paths with different durations are not really comparable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this solution creates separate stacks for all possible durations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can be improved further if we find a good heuristics to estimate the probability of the remaining path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(A*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search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42722" y="591571"/>
            <a:ext cx="8229600" cy="566737"/>
          </a:xfrm>
        </p:spPr>
        <p:txBody>
          <a:bodyPr/>
          <a:lstStyle/>
          <a:p>
            <a:pPr algn="ctr" eaLnBrk="1" hangingPunct="1"/>
            <a:r>
              <a:rPr lang="en-US" altLang="hu-HU" sz="3600" dirty="0">
                <a:solidFill>
                  <a:schemeClr val="tx1"/>
                </a:solidFill>
              </a:rPr>
              <a:t>Depth-first search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7950" y="1413367"/>
            <a:ext cx="2257425" cy="2590800"/>
          </a:xfrm>
          <a:prstGeom prst="rect">
            <a:avLst/>
          </a:prstGeom>
        </p:spPr>
      </p:pic>
      <p:pic>
        <p:nvPicPr>
          <p:cNvPr id="2" name="Kép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86662" y="3976423"/>
            <a:ext cx="742950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7913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365410" cy="4479925"/>
          </a:xfrm>
        </p:spPr>
        <p:txBody>
          <a:bodyPr/>
          <a:lstStyle/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Sometimes we want to combine different search algorithms of different models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example, we might have two quite different search algorithms</a:t>
            </a:r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we might have a fast but inaccurate, and a slow but accurate model</a:t>
            </a:r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simplest solution to combine them is to apply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multi-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pass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search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 eaLnBrk="1" hangingPunct="1"/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First, we perform the recognition with one of the models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 the fast but inaccurate model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eaLnBrk="1" hangingPunct="1"/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the output, we return not only the best path, but the N best paths</a:t>
            </a:r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evaluate the second, slower but more accurate model only over the </a:t>
            </a:r>
            <a:r>
              <a:rPr lang="en-US" altLang="hu-H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hypoteses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retained by the first model (so we use the first model to reduce the hypothesis space)</a:t>
            </a:r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-best paths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be stored in the form of an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„N-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best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list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lvl="1" eaLnBrk="1" hangingPunct="1"/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can also store them as a word lattice, which is harder to read for humans, but it is more dense and more efficient for further processing by computers (example on next slide)</a:t>
            </a:r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can also use the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N-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best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representation when we want to post-process the output of the recognizer by some linguistic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 syntactic/semantic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analyzer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cannot be directly combined by the recognizer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en-US" altLang="hu-HU" sz="3600" dirty="0">
                <a:solidFill>
                  <a:schemeClr val="tx1"/>
                </a:solidFill>
              </a:rPr>
              <a:t>Multi-pass search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1685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>
                <a:solidFill>
                  <a:schemeClr val="tx1"/>
                </a:solidFill>
              </a:rPr>
              <a:t>N-</a:t>
            </a:r>
            <a:r>
              <a:rPr lang="hu-HU" altLang="hu-HU" sz="3600" dirty="0" err="1">
                <a:solidFill>
                  <a:schemeClr val="tx1"/>
                </a:solidFill>
              </a:rPr>
              <a:t>best</a:t>
            </a:r>
            <a:r>
              <a:rPr lang="hu-HU" altLang="hu-HU" sz="3600" dirty="0">
                <a:solidFill>
                  <a:schemeClr val="tx1"/>
                </a:solidFill>
              </a:rPr>
              <a:t> </a:t>
            </a:r>
            <a:r>
              <a:rPr lang="hu-HU" altLang="hu-HU" sz="3600" dirty="0" err="1">
                <a:solidFill>
                  <a:schemeClr val="tx1"/>
                </a:solidFill>
              </a:rPr>
              <a:t>list</a:t>
            </a:r>
            <a:r>
              <a:rPr lang="hu-HU" altLang="hu-HU" sz="3600" dirty="0">
                <a:solidFill>
                  <a:schemeClr val="tx1"/>
                </a:solidFill>
              </a:rPr>
              <a:t>, N-</a:t>
            </a:r>
            <a:r>
              <a:rPr lang="hu-HU" altLang="hu-HU" sz="3600" dirty="0" err="1">
                <a:solidFill>
                  <a:schemeClr val="tx1"/>
                </a:solidFill>
              </a:rPr>
              <a:t>best</a:t>
            </a:r>
            <a:r>
              <a:rPr lang="hu-HU" altLang="hu-HU" sz="3600" dirty="0">
                <a:solidFill>
                  <a:schemeClr val="tx1"/>
                </a:solidFill>
              </a:rPr>
              <a:t> </a:t>
            </a:r>
            <a:r>
              <a:rPr lang="hu-HU" altLang="hu-HU" sz="3600" dirty="0" err="1">
                <a:solidFill>
                  <a:schemeClr val="tx1"/>
                </a:solidFill>
              </a:rPr>
              <a:t>lattice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3" name="Objektum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0473058"/>
              </p:ext>
            </p:extLst>
          </p:nvPr>
        </p:nvGraphicFramePr>
        <p:xfrm>
          <a:off x="412309" y="2031880"/>
          <a:ext cx="8319381" cy="28863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" name="Bitkép" r:id="rId4" imgW="8047619" imgH="2790476" progId="Paint.Picture">
                  <p:embed/>
                </p:oleObj>
              </mc:Choice>
              <mc:Fallback>
                <p:oleObj name="Bitkép" r:id="rId4" imgW="8047619" imgH="2790476" progId="Paint.Picture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309" y="2031880"/>
                        <a:ext cx="8319381" cy="28863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21461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39552" y="1189037"/>
            <a:ext cx="8365410" cy="4479925"/>
          </a:xfrm>
        </p:spPr>
        <p:txBody>
          <a:bodyPr/>
          <a:lstStyle/>
          <a:p>
            <a:pPr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HTK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’s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 of breadth-first search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Extends the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Viterbi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algorithm so that it can go through word boundaries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token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are little records that traverse the graph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store the probability of the path traversed so far,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visited words and their star-end times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Rules of operation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 eaLnBrk="1" hangingPunct="1"/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token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move ahead one step </a:t>
            </a:r>
            <a:b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synchrony 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breadth-first search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eaLnBrk="1" hangingPunct="1"/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actual probability is multiplied by</a:t>
            </a:r>
            <a:b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emission probability of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hu-HU" altLang="hu-HU" sz="16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the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 </a:t>
            </a:r>
            <a:b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transition prob. 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implemented as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</a:t>
            </a:r>
            <a:r>
              <a:rPr lang="hu-HU" altLang="hu-H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logprob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eaLnBrk="1" hangingPunct="1"/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forks copies of the token are created </a:t>
            </a:r>
            <a:b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each path 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expanding paths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eaLnBrk="1" hangingPunct="1"/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two tokens meat and they store the </a:t>
            </a:r>
            <a:b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same word sequence, we keep only the one</a:t>
            </a:r>
            <a:b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maximum probability</a:t>
            </a:r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the end or words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(□), 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store the word in the token and apply the LM probability</a:t>
            </a:r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Beam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search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each step, we can discard the low probability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token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we processed 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hu-HU" altLang="hu-HU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hu-HU" altLang="hu-H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hu-HU" altLang="hu-HU" sz="16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we throw all tokens that are not at word ending positions 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(□)</a:t>
            </a:r>
          </a:p>
          <a:p>
            <a:pPr lvl="1" eaLnBrk="1" hangingPunct="1"/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all tokens start with the same word, we can display the word and free up memory</a:t>
            </a:r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607457" y="541338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>
                <a:solidFill>
                  <a:schemeClr val="tx1"/>
                </a:solidFill>
              </a:rPr>
              <a:t>The </a:t>
            </a:r>
            <a:r>
              <a:rPr lang="hu-HU" altLang="hu-HU" sz="3600" dirty="0" err="1">
                <a:solidFill>
                  <a:schemeClr val="tx1"/>
                </a:solidFill>
              </a:rPr>
              <a:t>token</a:t>
            </a:r>
            <a:r>
              <a:rPr lang="hu-HU" altLang="hu-HU" sz="3600" dirty="0">
                <a:solidFill>
                  <a:schemeClr val="tx1"/>
                </a:solidFill>
              </a:rPr>
              <a:t> </a:t>
            </a:r>
            <a:r>
              <a:rPr lang="hu-HU" altLang="hu-HU" sz="3600" dirty="0" err="1">
                <a:solidFill>
                  <a:schemeClr val="tx1"/>
                </a:solidFill>
              </a:rPr>
              <a:t>passing</a:t>
            </a:r>
            <a:r>
              <a:rPr lang="hu-HU" altLang="hu-HU" sz="3600" dirty="0">
                <a:solidFill>
                  <a:schemeClr val="tx1"/>
                </a:solidFill>
              </a:rPr>
              <a:t> </a:t>
            </a:r>
            <a:r>
              <a:rPr lang="en-US" altLang="hu-HU" sz="3600" dirty="0">
                <a:solidFill>
                  <a:schemeClr val="tx1"/>
                </a:solidFill>
              </a:rPr>
              <a:t>algorithm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  <p:pic>
        <p:nvPicPr>
          <p:cNvPr id="2" name="Kép 1">
            <a:extLst>
              <a:ext uri="{FF2B5EF4-FFF2-40B4-BE49-F238E27FC236}">
                <a16:creationId xmlns:a16="http://schemas.microsoft.com/office/drawing/2014/main" id="{AFF58F58-51B2-4485-BB77-50EA5BB48E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0032" y="2492896"/>
            <a:ext cx="3672408" cy="2492902"/>
          </a:xfrm>
          <a:prstGeom prst="rect">
            <a:avLst/>
          </a:prstGeom>
        </p:spPr>
      </p:pic>
      <p:pic>
        <p:nvPicPr>
          <p:cNvPr id="3" name="Kép 2">
            <a:extLst>
              <a:ext uri="{FF2B5EF4-FFF2-40B4-BE49-F238E27FC236}">
                <a16:creationId xmlns:a16="http://schemas.microsoft.com/office/drawing/2014/main" id="{258BD465-C2DD-4A06-9A14-5C3D8E25AA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11299" y="5075086"/>
            <a:ext cx="2352675" cy="37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1001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7989718" cy="4479925"/>
          </a:xfrm>
        </p:spPr>
        <p:txBody>
          <a:bodyPr/>
          <a:lstStyle/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HMM 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similar to an automaton, but there are important differences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automaton is an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acceptor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“swallows” the incoming symbols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weighted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finite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automata 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(or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acceptor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WFSA)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extensions of classic automata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allows assigning weights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our case, probabilities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state transitions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this extension, they can represent Markov chains with them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the HMMs also have emissions…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a further extension to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WFSA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s,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obtain the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weighted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finite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transducer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WFST)</a:t>
            </a: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Besides the input symbol and the weight, there is also an output symbol assigned to each state transition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the WFST can transform an input sequence into an output sequence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can be shown that any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HMM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be represented by an equivalent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WFST</a:t>
            </a: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en-US" altLang="hu-HU" sz="3600" dirty="0">
                <a:solidFill>
                  <a:schemeClr val="tx1"/>
                </a:solidFill>
              </a:rPr>
              <a:t>Weighted finite state transducers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7609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365410" cy="4479925"/>
          </a:xfrm>
        </p:spPr>
        <p:txBody>
          <a:bodyPr/>
          <a:lstStyle/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continuous speech recognition we have to combine several model components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G: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language model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specifies how </a:t>
            </a:r>
            <a:b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words follow each other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L: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lexicon or pronunciation dictionary;</a:t>
            </a:r>
            <a:b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words may have several pronunciations</a:t>
            </a:r>
            <a:b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assigned probabilities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C: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context-dependent phone models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will have several models for the </a:t>
            </a:r>
            <a:b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same phone, depending on the context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see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next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lecture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])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H: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phone model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HMM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of the above components can be represented as a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WFST</a:t>
            </a:r>
          </a:p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should be embedded into each other to obtain the final large graph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will have to perform the Viterbi search in this huge compound graph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>
                <a:solidFill>
                  <a:schemeClr val="tx1"/>
                </a:solidFill>
              </a:rPr>
              <a:t>WFST</a:t>
            </a:r>
            <a:r>
              <a:rPr lang="en-US" altLang="hu-HU" sz="3600" dirty="0">
                <a:solidFill>
                  <a:schemeClr val="tx1"/>
                </a:solidFill>
              </a:rPr>
              <a:t>s</a:t>
            </a:r>
            <a:r>
              <a:rPr lang="hu-HU" altLang="hu-HU" sz="3600" dirty="0">
                <a:solidFill>
                  <a:schemeClr val="tx1"/>
                </a:solidFill>
              </a:rPr>
              <a:t> </a:t>
            </a:r>
            <a:r>
              <a:rPr lang="en-US" altLang="hu-HU" sz="3600" dirty="0">
                <a:solidFill>
                  <a:schemeClr val="tx1"/>
                </a:solidFill>
              </a:rPr>
              <a:t>in speech recognition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  <p:pic>
        <p:nvPicPr>
          <p:cNvPr id="2" name="Kép 1">
            <a:extLst>
              <a:ext uri="{FF2B5EF4-FFF2-40B4-BE49-F238E27FC236}">
                <a16:creationId xmlns:a16="http://schemas.microsoft.com/office/drawing/2014/main" id="{FF733216-CF9D-419B-9DDA-A8B865DA17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9570" y="1955329"/>
            <a:ext cx="3803942" cy="2582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9123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365410" cy="4479925"/>
          </a:xfrm>
        </p:spPr>
        <p:txBody>
          <a:bodyPr/>
          <a:lstStyle/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WFST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our search graph is obtained as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min(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(H○C ○ L ○ G)</a:t>
            </a: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○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denotes composition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composition, the resulting graph should be made deterministic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performed by the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operation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Finally, the graph can be minimized (min), which may significantly reduce its size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exist standard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WFST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libraries to perform these operations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we use these, then we won’t have to implement all the graph construction steps for building the recognition graph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why (for example) the popular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Kaldi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speech recognizer implements its decoder via WFSTs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Recommended reading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https://medium.com/@jonathan_hui/speech-recognition-weighted-finite-state-transducers-wfst-a4ece08a89b7</a:t>
            </a: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>
                <a:solidFill>
                  <a:schemeClr val="tx1"/>
                </a:solidFill>
              </a:rPr>
              <a:t>WFST</a:t>
            </a:r>
            <a:r>
              <a:rPr lang="en-US" altLang="hu-HU" sz="3600" dirty="0">
                <a:solidFill>
                  <a:schemeClr val="tx1"/>
                </a:solidFill>
              </a:rPr>
              <a:t>s</a:t>
            </a:r>
            <a:r>
              <a:rPr lang="hu-HU" altLang="hu-HU" sz="3600" dirty="0">
                <a:solidFill>
                  <a:schemeClr val="tx1"/>
                </a:solidFill>
              </a:rPr>
              <a:t> </a:t>
            </a:r>
            <a:r>
              <a:rPr lang="en-US" altLang="hu-HU" sz="3600" dirty="0">
                <a:solidFill>
                  <a:schemeClr val="tx1"/>
                </a:solidFill>
              </a:rPr>
              <a:t>in speech recognition </a:t>
            </a:r>
            <a:r>
              <a:rPr lang="hu-HU" altLang="hu-HU" sz="3600" dirty="0">
                <a:solidFill>
                  <a:schemeClr val="tx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909568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229600" cy="4479925"/>
          </a:xfrm>
        </p:spPr>
        <p:txBody>
          <a:bodyPr/>
          <a:lstStyle/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previous lecture introduced the general mathematical background of Hidden Markov Models</a:t>
            </a: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also brought a lot of examples from speech recognition, so you may now guess how HMMs are applied to speech signals</a:t>
            </a:r>
          </a:p>
          <a:p>
            <a:pPr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Today we see how they are applied specifically to speech recognition</a:t>
            </a: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Obviously, the observation vectors will correspond to the spectral feature vectors</a:t>
            </a: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how many states do we need, and what should they correspond to?</a:t>
            </a: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should the topology (structure) of the model be?</a:t>
            </a: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the optimal models for words of phones?</a:t>
            </a: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recognizing continuous speech, how can we construct words and sentences from the phones, and how can we perform the recognition?</a:t>
            </a:r>
          </a:p>
          <a:p>
            <a:pPr eaLnBrk="1" hangingPunct="1"/>
            <a:endParaRPr lang="en-US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err="1">
                <a:solidFill>
                  <a:schemeClr val="tx1"/>
                </a:solidFill>
              </a:rPr>
              <a:t>Introduction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932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229600" cy="4642454"/>
          </a:xfrm>
        </p:spPr>
        <p:txBody>
          <a:bodyPr/>
          <a:lstStyle/>
          <a:p>
            <a:pPr eaLnBrk="1" hangingPunct="1"/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Let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’s first assume that we want to recognize only a small set of isolated words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Then we can use the same recognition scheme as that we used for DTW, simply replacing the templates by HMMs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each word we assign a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we train this model with the examples that belong to this words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recognition phase, we compare the incoming unknown sequence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each model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is, we calculate the probability that the actual observation sequence was generated by the given model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see the 1</a:t>
            </a:r>
            <a:r>
              <a:rPr lang="en-US" altLang="hu-HU" sz="1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problem, calculating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P(O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λ)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multiply this value by the prior probability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P(λ)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see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Bayes rule we discussed earlier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way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apart from the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P(O)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constant multiplier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we obtain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P(λ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|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O)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each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the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Bayes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decision rule,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should select the model with the maximal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P(λ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|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O)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the result of the recognition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err="1">
                <a:solidFill>
                  <a:schemeClr val="tx1"/>
                </a:solidFill>
              </a:rPr>
              <a:t>Recognizing</a:t>
            </a:r>
            <a:r>
              <a:rPr lang="hu-HU" altLang="hu-HU" sz="3600" dirty="0">
                <a:solidFill>
                  <a:schemeClr val="tx1"/>
                </a:solidFill>
              </a:rPr>
              <a:t> </a:t>
            </a:r>
            <a:r>
              <a:rPr lang="hu-HU" altLang="hu-HU" sz="3600" dirty="0" err="1">
                <a:solidFill>
                  <a:schemeClr val="tx1"/>
                </a:solidFill>
              </a:rPr>
              <a:t>isolated</a:t>
            </a:r>
            <a:r>
              <a:rPr lang="hu-HU" altLang="hu-HU" sz="3600" dirty="0">
                <a:solidFill>
                  <a:schemeClr val="tx1"/>
                </a:solidFill>
              </a:rPr>
              <a:t> </a:t>
            </a:r>
            <a:r>
              <a:rPr lang="hu-HU" altLang="hu-HU" sz="3600" dirty="0" err="1">
                <a:solidFill>
                  <a:schemeClr val="tx1"/>
                </a:solidFill>
              </a:rPr>
              <a:t>words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165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229600" cy="4860503"/>
          </a:xfrm>
        </p:spPr>
        <p:txBody>
          <a:bodyPr/>
          <a:lstStyle/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proposed model structure for words?</a:t>
            </a: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Examples from an old book, for short words consisting of 1-2 phones:</a:t>
            </a:r>
          </a:p>
          <a:p>
            <a:pPr eaLnBrk="1" hangingPunct="1"/>
            <a:endParaRPr lang="en-US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Topology: always goes from the left to the right</a:t>
            </a:r>
          </a:p>
          <a:p>
            <a:pPr lvl="1" eaLnBrk="1" hangingPunct="1"/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either stay in the actual state for several steps, or move on to the right</a:t>
            </a:r>
          </a:p>
          <a:p>
            <a:pPr lvl="1" eaLnBrk="1" hangingPunct="1"/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may allow the skipping of states to handle pronunciation variants with dropped phones</a:t>
            </a:r>
          </a:p>
          <a:p>
            <a:pPr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state should model short segments with </a:t>
            </a:r>
            <a:b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only minimal spectral changes</a:t>
            </a:r>
          </a:p>
          <a:p>
            <a:pPr lvl="1" eaLnBrk="1" hangingPunct="1"/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Simplest case: 1 state / phone</a:t>
            </a:r>
          </a:p>
          <a:p>
            <a:pPr lvl="1" eaLnBrk="1" hangingPunct="1"/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we get better results using 2-3 states</a:t>
            </a:r>
            <a:b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 phone</a:t>
            </a:r>
          </a:p>
          <a:p>
            <a:pPr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Explanation: If you exchange the order of vectors emitted in the same state, you obtain the same probability:  … </a:t>
            </a:r>
            <a:r>
              <a:rPr lang="en-US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hu-HU" sz="18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en-US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hu-HU" sz="18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</a:t>
            </a:r>
            <a:r>
              <a:rPr lang="en-US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hu-HU" sz="18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ee</a:t>
            </a:r>
            <a:r>
              <a:rPr lang="en-US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hu-HU" sz="18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</a:t>
            </a:r>
            <a:r>
              <a:rPr lang="en-US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hu-HU" sz="18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ee</a:t>
            </a:r>
            <a:r>
              <a:rPr lang="en-US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hu-HU" sz="18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 </a:t>
            </a:r>
            <a:r>
              <a:rPr lang="en-US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hu-HU" sz="18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ee</a:t>
            </a:r>
            <a:r>
              <a:rPr lang="en-US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hu-HU" sz="18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(4) </a:t>
            </a:r>
            <a:r>
              <a:rPr lang="en-US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hu-HU" sz="18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</a:t>
            </a: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>
                <a:solidFill>
                  <a:schemeClr val="tx1"/>
                </a:solidFill>
              </a:rPr>
              <a:t>HMM</a:t>
            </a:r>
            <a:r>
              <a:rPr lang="en-US" altLang="hu-HU" sz="3600" dirty="0">
                <a:solidFill>
                  <a:schemeClr val="tx1"/>
                </a:solidFill>
              </a:rPr>
              <a:t>s</a:t>
            </a:r>
            <a:r>
              <a:rPr lang="hu-HU" altLang="hu-HU" sz="3600" dirty="0">
                <a:solidFill>
                  <a:schemeClr val="tx1"/>
                </a:solidFill>
              </a:rPr>
              <a:t> </a:t>
            </a:r>
            <a:r>
              <a:rPr lang="hu-HU" altLang="hu-HU" sz="3600" dirty="0" err="1">
                <a:solidFill>
                  <a:schemeClr val="tx1"/>
                </a:solidFill>
              </a:rPr>
              <a:t>for</a:t>
            </a:r>
            <a:r>
              <a:rPr lang="hu-HU" altLang="hu-HU" sz="3600" dirty="0">
                <a:solidFill>
                  <a:schemeClr val="tx1"/>
                </a:solidFill>
              </a:rPr>
              <a:t> </a:t>
            </a:r>
            <a:r>
              <a:rPr lang="en-US" altLang="hu-HU" sz="3600" dirty="0">
                <a:solidFill>
                  <a:schemeClr val="tx1"/>
                </a:solidFill>
              </a:rPr>
              <a:t>isolated word recognition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8064" y="4097383"/>
            <a:ext cx="2971800" cy="1533525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9672" y="2348880"/>
            <a:ext cx="5215436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313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229600" cy="4479925"/>
          </a:xfrm>
        </p:spPr>
        <p:txBody>
          <a:bodyPr/>
          <a:lstStyle/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if we want to recognize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whole sentences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sequences of words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built over a vocabulary of hundred thousands of words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large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vocabulary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continuous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speech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recognition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LVCSR</a:t>
            </a: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this, we have to change the models, the training and the recognition process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impossible to collect enough training samples for all possible words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have to build our systems from smaller units, phone-level models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increases the number of training samples per model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will train these phone models in a special way, using embedded training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During recognition, we cannot calculate the probability of each possible sentence, and then choose the one with the largest probability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Instead of calculating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P(o</a:t>
            </a:r>
            <a:r>
              <a:rPr lang="hu-HU" altLang="hu-HU" sz="1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hu-HU" altLang="hu-HU" sz="18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λ)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just look for the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hu-HU" altLang="hu-HU" sz="1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hu-HU" altLang="hu-HU" sz="18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 sequence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the largest probability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see the 2</a:t>
            </a:r>
            <a:r>
              <a:rPr lang="en-US" altLang="hu-HU" sz="1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problem of HMMs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Viterbi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algorithm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can construct one huge model (graph) from the phone models, and the recognition task can be formulated as a search problem in this graph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Recognition is frequently called “decoding”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this context</a:t>
            </a:r>
            <a:endParaRPr lang="hu-HU" altLang="hu-H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en-US" altLang="hu-HU" sz="3600" dirty="0">
                <a:solidFill>
                  <a:schemeClr val="tx1"/>
                </a:solidFill>
              </a:rPr>
              <a:t>Large vocabulary continuous speech recognition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569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229600" cy="4479925"/>
          </a:xfrm>
        </p:spPr>
        <p:txBody>
          <a:bodyPr/>
          <a:lstStyle/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Instead of words, we create models for shorter units, the phones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simplest approach would be to have a one-state model for each phone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model stays in the state for a couple of steps, then moves on (leaves the phone)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3700" lvl="1" indent="0" eaLnBrk="1" hangingPunct="1">
              <a:buNone/>
            </a:pP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However, the 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„3-state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left-to-right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 gives slightly better results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en-US" altLang="hu-HU" sz="3600" dirty="0">
                <a:solidFill>
                  <a:schemeClr val="tx1"/>
                </a:solidFill>
              </a:rPr>
              <a:t>Phone models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3422" y="2569472"/>
            <a:ext cx="2376264" cy="950506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1148" y="3929812"/>
            <a:ext cx="2781300" cy="771525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15098" y="2486208"/>
            <a:ext cx="1657350" cy="1038225"/>
          </a:xfrm>
          <a:prstGeom prst="rect">
            <a:avLst/>
          </a:prstGeom>
        </p:spPr>
      </p:pic>
      <p:sp>
        <p:nvSpPr>
          <p:cNvPr id="12" name="Content Placeholder 11"/>
          <p:cNvSpPr txBox="1">
            <a:spLocks/>
          </p:cNvSpPr>
          <p:nvPr/>
        </p:nvSpPr>
        <p:spPr bwMode="auto">
          <a:xfrm>
            <a:off x="3495603" y="3917776"/>
            <a:ext cx="5122912" cy="844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eaLnBrk="1" hangingPunct="1"/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Explanation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due to coarticulation, the beginning and end of the phone is modified by the neighboring phones, it is worth modelling the parts separately</a:t>
            </a:r>
            <a:endParaRPr lang="hu-HU" altLang="hu-HU" sz="1600" dirty="0">
              <a:latin typeface="Verdana" panose="020B060403050404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endParaRPr lang="hu-HU" altLang="hu-HU" sz="2400" dirty="0">
              <a:latin typeface="Verdana" panose="020B060403050404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endParaRPr lang="hu-HU" altLang="hu-HU" sz="2400" dirty="0">
              <a:latin typeface="Verdana" panose="020B060403050404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endParaRPr lang="hu-HU" altLang="hu-HU" dirty="0">
              <a:latin typeface="Sentinel Book"/>
            </a:endParaRPr>
          </a:p>
          <a:p>
            <a:pPr eaLnBrk="1" hangingPunct="1"/>
            <a:endParaRPr lang="hu-HU" altLang="hu-HU" dirty="0">
              <a:latin typeface="Sentinel Book"/>
            </a:endParaRPr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15616" y="4844858"/>
            <a:ext cx="1224136" cy="1685175"/>
          </a:xfrm>
          <a:prstGeom prst="rect">
            <a:avLst/>
          </a:prstGeom>
        </p:spPr>
      </p:pic>
      <p:sp>
        <p:nvSpPr>
          <p:cNvPr id="15" name="Content Placeholder 11"/>
          <p:cNvSpPr txBox="1">
            <a:spLocks/>
          </p:cNvSpPr>
          <p:nvPr/>
        </p:nvSpPr>
        <p:spPr bwMode="auto">
          <a:xfrm>
            <a:off x="2140471" y="4732701"/>
            <a:ext cx="6511552" cy="1660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eaLnBrk="1" hangingPunct="1"/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Explanation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one-state model, the probability of generating a phone with duration </a:t>
            </a:r>
            <a:r>
              <a:rPr lang="hu-HU" altLang="hu-H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hu-HU" altLang="hu-HU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u-HU" altLang="hu-HU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u-HU" altLang="hu-HU" sz="1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t-1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gives an exponential duration model 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the model will prefer shorter phones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eaLnBrk="1" hangingPunct="1"/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However, if you create a histogram of phone durations over some database, you will get figures like that shown on the left</a:t>
            </a:r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-state model, each phone must consist of at least 3 vectors, so this slightly corrects the exponential model at the durations of 1-2</a:t>
            </a:r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endParaRPr lang="hu-HU" altLang="hu-HU" sz="1600" dirty="0">
              <a:latin typeface="Verdana" panose="020B060403050404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endParaRPr lang="hu-HU" altLang="hu-HU" sz="2400" dirty="0">
              <a:latin typeface="Verdana" panose="020B060403050404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endParaRPr lang="hu-HU" altLang="hu-HU" sz="2400" dirty="0">
              <a:latin typeface="Verdana" panose="020B060403050404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endParaRPr lang="hu-HU" altLang="hu-HU" b="1" dirty="0">
              <a:latin typeface="Sentinel Book"/>
            </a:endParaRPr>
          </a:p>
          <a:p>
            <a:pPr eaLnBrk="1" hangingPunct="1"/>
            <a:endParaRPr lang="hu-HU" altLang="hu-HU" b="1" dirty="0">
              <a:latin typeface="Sentinel Book"/>
            </a:endParaRPr>
          </a:p>
        </p:txBody>
      </p:sp>
    </p:spTree>
    <p:extLst>
      <p:ext uri="{BB962C8B-B14F-4D97-AF65-F5344CB8AC3E}">
        <p14:creationId xmlns:p14="http://schemas.microsoft.com/office/powerpoint/2010/main" val="3679388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133734" cy="4479925"/>
          </a:xfrm>
        </p:spPr>
        <p:txBody>
          <a:bodyPr/>
          <a:lstStyle/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train each phone model separately, we should collect training samples for each of them 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would have to cut our training recordings into pieces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at least we would have to annotate the position of each phone, which would require enormous amount of manual work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Fortunately, we can do it the other way round, so instead of slicing up the sound recordings, 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can also concatenate the phone models!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each training recording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 a whole sentence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connect the corresponding phone models to get the correct model of the sentence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2" eaLnBrk="1" hangingPunct="1"/>
            <a:r>
              <a:rPr lang="en-US" altLang="hu-H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 if I have a recording of the word “dog”</a:t>
            </a:r>
            <a:r>
              <a:rPr lang="hu-HU" altLang="hu-H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then I connect the phone models</a:t>
            </a:r>
            <a:br>
              <a:rPr lang="hu-HU" altLang="hu-H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en-US" altLang="hu-H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hu-HU" altLang="hu-H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hu-H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hu-HU" altLang="hu-H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hu-H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hu-HU" altLang="hu-H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altLang="hu-H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train this connected model with the recording</a:t>
            </a:r>
            <a:endParaRPr lang="hu-HU" altLang="hu-H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called “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embedded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training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because we train the phone models implicitly, embedded into a longer sequence of models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course, after training the models they can be taken apart again, and we can construct new words or sentences from them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allows us to recognize words that were not present in the training database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en-US" altLang="hu-HU" sz="3600" dirty="0">
                <a:solidFill>
                  <a:schemeClr val="tx1"/>
                </a:solidFill>
              </a:rPr>
              <a:t>Embedded training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475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226430" cy="5003800"/>
          </a:xfrm>
        </p:spPr>
        <p:txBody>
          <a:bodyPr/>
          <a:lstStyle/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training algorithm is iterative, so it requires initial parameter values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have a sequence of observation vectors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the corresponding sequence of connected phone models, but we don’t know the actual position of the phones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Naive approach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let’s assume that each</a:t>
            </a:r>
            <a:b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phone has the same length, and divide</a:t>
            </a:r>
            <a:b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recording into uniform chunks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Train the models using these chunks, this way we will get the initial values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short recordings, especially at the beginning and end,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uniform segmentation will be more or less correct; the longer the recording the larger the chance is that we get an incorrect alignment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Flat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start” 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initialization in HTK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initializes all phone models with the same set of parameters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/>
            <a:r>
              <a:rPr lang="en-US" altLang="hu-H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Estimating the emission distributions</a:t>
            </a:r>
            <a:r>
              <a:rPr lang="hu-HU" altLang="hu-H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hu-H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fits a Gaussian curve on ALL the training vectors</a:t>
            </a:r>
            <a:endParaRPr lang="hu-HU" altLang="hu-H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/>
            <a:r>
              <a:rPr lang="en-US" altLang="hu-H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Estimating the probability of staying and moving: it uses the same values for all states</a:t>
            </a:r>
            <a:endParaRPr lang="hu-HU" altLang="hu-H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we fit these uniform phone models to the actual training data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then we obtain a uniform division, very similar to uniform segmentation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en-US" altLang="hu-HU" sz="3600" dirty="0">
                <a:solidFill>
                  <a:schemeClr val="tx1"/>
                </a:solidFill>
              </a:rPr>
              <a:t>Initialization of embedded training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2080" y="2470135"/>
            <a:ext cx="2016224" cy="983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206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133734" cy="4479925"/>
          </a:xfrm>
        </p:spPr>
        <p:txBody>
          <a:bodyPr/>
          <a:lstStyle/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Starting from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flat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start” 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initialization, why does the training converge?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Let’s assume that we are starting the training from uniform segmentation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 eaLnBrk="1" hangingPunct="1"/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above example, the models of  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S, E, N 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get correct training examples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 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receives some incorrect vectors, but the correct ones are still in majority</a:t>
            </a:r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training the models with this segmentation, we realign the models, for example by using the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Viterbi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algorithm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steps is known as forced alignment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the phone sequence is given and we want to force this to the actual observation sequence</a:t>
            </a:r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the model topology is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hu-HU" altLang="hu-H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left-to-right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even skipping </a:t>
            </a:r>
            <a:b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states is not allowed, 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model can only play with </a:t>
            </a:r>
            <a:r>
              <a:rPr lang="en-US" altLang="hu-H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shitfting</a:t>
            </a:r>
            <a:b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boundaries</a:t>
            </a:r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above example, it will obtain the proper alignment</a:t>
            </a:r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the model topology is so restricted, and at least some models are relatively well initialized, the alignment will gradually improve during the realignment steps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en-US" altLang="hu-HU" sz="3600" dirty="0">
                <a:solidFill>
                  <a:schemeClr val="tx1"/>
                </a:solidFill>
              </a:rPr>
              <a:t>Initialization of embedded training </a:t>
            </a:r>
            <a:r>
              <a:rPr lang="hu-HU" altLang="hu-HU" sz="3600" dirty="0">
                <a:solidFill>
                  <a:schemeClr val="tx1"/>
                </a:solidFill>
              </a:rPr>
              <a:t>2</a:t>
            </a: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9669" y="2132857"/>
            <a:ext cx="1919405" cy="936103"/>
          </a:xfrm>
          <a:prstGeom prst="rect">
            <a:avLst/>
          </a:prstGeom>
        </p:spPr>
      </p:pic>
      <p:pic>
        <p:nvPicPr>
          <p:cNvPr id="2" name="Kép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09481" y="4725144"/>
            <a:ext cx="2466975" cy="109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4240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23548</TotalTime>
  <Words>2836</Words>
  <Application>Microsoft Office PowerPoint</Application>
  <PresentationFormat>Diavetítés a képernyőre (4:3 oldalarány)</PresentationFormat>
  <Paragraphs>196</Paragraphs>
  <Slides>19</Slides>
  <Notes>0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19</vt:i4>
      </vt:variant>
    </vt:vector>
  </HeadingPairs>
  <TitlesOfParts>
    <vt:vector size="28" baseType="lpstr">
      <vt:lpstr>Arial</vt:lpstr>
      <vt:lpstr>Calibri</vt:lpstr>
      <vt:lpstr>Constantia</vt:lpstr>
      <vt:lpstr>Sentinel Book</vt:lpstr>
      <vt:lpstr>Times New Roman</vt:lpstr>
      <vt:lpstr>Verdana</vt:lpstr>
      <vt:lpstr>Wingdings 2</vt:lpstr>
      <vt:lpstr>Áramlás</vt:lpstr>
      <vt:lpstr>Bitkép</vt:lpstr>
      <vt:lpstr>Application of Hidden Markov models  for speech recognition</vt:lpstr>
      <vt:lpstr>Introduction</vt:lpstr>
      <vt:lpstr>Recognizing isolated words</vt:lpstr>
      <vt:lpstr>HMMs for isolated word recognition</vt:lpstr>
      <vt:lpstr>Large vocabulary continuous speech recognition</vt:lpstr>
      <vt:lpstr>Phone models</vt:lpstr>
      <vt:lpstr>Embedded training</vt:lpstr>
      <vt:lpstr>Initialization of embedded training</vt:lpstr>
      <vt:lpstr>Initialization of embedded training 2</vt:lpstr>
      <vt:lpstr>LVCSR</vt:lpstr>
      <vt:lpstr>Decoding and search space reduction</vt:lpstr>
      <vt:lpstr>Breadth-first search</vt:lpstr>
      <vt:lpstr>Depth-first search</vt:lpstr>
      <vt:lpstr>Multi-pass search</vt:lpstr>
      <vt:lpstr>N-best list, N-best lattice</vt:lpstr>
      <vt:lpstr>The token passing algorithm</vt:lpstr>
      <vt:lpstr>Weighted finite state transducers</vt:lpstr>
      <vt:lpstr>WFSTs in speech recognition</vt:lpstr>
      <vt:lpstr>WFSTs in speech recognition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Horváth Alexandra</dc:creator>
  <cp:lastModifiedBy>Karácsony Csilla</cp:lastModifiedBy>
  <cp:revision>1430</cp:revision>
  <dcterms:created xsi:type="dcterms:W3CDTF">2011-08-30T15:18:14Z</dcterms:created>
  <dcterms:modified xsi:type="dcterms:W3CDTF">2020-10-25T19:26:30Z</dcterms:modified>
</cp:coreProperties>
</file>