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859" r:id="rId2"/>
    <p:sldId id="1109" r:id="rId3"/>
    <p:sldId id="1189" r:id="rId4"/>
    <p:sldId id="1191" r:id="rId5"/>
    <p:sldId id="1201" r:id="rId6"/>
    <p:sldId id="1138" r:id="rId7"/>
    <p:sldId id="1202" r:id="rId8"/>
    <p:sldId id="1203" r:id="rId9"/>
    <p:sldId id="1170" r:id="rId10"/>
    <p:sldId id="1166" r:id="rId11"/>
    <p:sldId id="1050" r:id="rId12"/>
    <p:sldId id="970" r:id="rId13"/>
    <p:sldId id="983" r:id="rId14"/>
    <p:sldId id="1204" r:id="rId15"/>
    <p:sldId id="11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634" autoAdjust="0"/>
  </p:normalViewPr>
  <p:slideViewPr>
    <p:cSldViewPr>
      <p:cViewPr varScale="1">
        <p:scale>
          <a:sx n="90" d="100"/>
          <a:sy n="90" d="100"/>
        </p:scale>
        <p:origin x="-5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817EE-9F03-44D2-81DE-B3C25AD745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1FD9A96-E816-425D-8284-AE0D1A427723}" type="pres">
      <dgm:prSet presAssocID="{62D817EE-9F03-44D2-81DE-B3C25AD745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ABDBBCF2-91F1-43EF-809F-8C5CB80CB3B0}" type="presOf" srcId="{62D817EE-9F03-44D2-81DE-B3C25AD7457F}" destId="{C1FD9A96-E816-425D-8284-AE0D1A42772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817EE-9F03-44D2-81DE-B3C25AD745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1FD9A96-E816-425D-8284-AE0D1A427723}" type="pres">
      <dgm:prSet presAssocID="{62D817EE-9F03-44D2-81DE-B3C25AD745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37679AB3-8303-4B87-9DD5-E6D33A0059AB}" type="presOf" srcId="{62D817EE-9F03-44D2-81DE-B3C25AD7457F}" destId="{C1FD9A96-E816-425D-8284-AE0D1A427723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3DF4-929B-480C-B046-1C23464C7D35}" type="datetimeFigureOut">
              <a:rPr lang="hu-HU" smtClean="0"/>
              <a:pPr/>
              <a:t>2016. 05. 11.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82BA-C268-416A-9B8C-8201AD7EA4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6926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0C8A9-A6DB-4AA1-8F9B-E524362F96E8}" type="slidenum">
              <a:rPr lang="hu-HU" altLang="hu-HU"/>
              <a:pPr/>
              <a:t>7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782BA-C268-416A-9B8C-8201AD7EA419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D8C-5941-4DF6-8BBF-5570296E1808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5710-4B3D-4E39-88EA-58A415ED9DCD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7CA3-3788-4521-9F1A-BB797CFED3C2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8AA-500C-4687-A974-34A75A0A1704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C3AA-D924-43BE-89D8-D0150E98DD63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8282-85D0-4EC0-8D66-5FC19F640EE8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E371-6265-4017-8C85-8B4A0B06E61E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58D5-4F8C-4843-97E8-0995B7D0889E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4665-C3A6-457B-B468-685853028BC1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8919-E86D-414A-9652-04421E5FF319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7752-124A-4797-945C-A902C78B8261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E335-79BF-4F10-A8D5-AE6D41EB41A2}" type="datetime1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-szeged.hu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  <a:solidFill>
            <a:schemeClr val="bg1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Automatic screening of Alzheimer's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en-US" sz="4000" dirty="0" smtClean="0"/>
              <a:t>disease </a:t>
            </a:r>
            <a:r>
              <a:rPr lang="en-US" sz="4000" dirty="0" smtClean="0"/>
              <a:t>using speech recognition </a:t>
            </a:r>
            <a:r>
              <a:rPr lang="en-US" sz="6000" dirty="0" smtClean="0"/>
              <a:t> 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696200" cy="28956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ászló</a:t>
            </a:r>
            <a:r>
              <a:rPr lang="hu-H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Tóth</a:t>
            </a:r>
            <a:endParaRPr lang="hu-HU" sz="8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6400" dirty="0" smtClean="0">
                <a:solidFill>
                  <a:schemeClr val="tx1"/>
                </a:solidFill>
              </a:rPr>
              <a:t>MTA-SZTE Research Group </a:t>
            </a:r>
            <a:r>
              <a:rPr lang="hu-HU" sz="6400" dirty="0" err="1" smtClean="0">
                <a:solidFill>
                  <a:schemeClr val="tx1"/>
                </a:solidFill>
              </a:rPr>
              <a:t>on</a:t>
            </a:r>
            <a:r>
              <a:rPr lang="hu-HU" sz="6400" dirty="0" smtClean="0">
                <a:solidFill>
                  <a:schemeClr val="tx1"/>
                </a:solidFill>
              </a:rPr>
              <a:t> </a:t>
            </a:r>
            <a:r>
              <a:rPr lang="hu-HU" sz="6400" dirty="0" err="1" smtClean="0">
                <a:solidFill>
                  <a:schemeClr val="tx1"/>
                </a:solidFill>
              </a:rPr>
              <a:t>Artificial</a:t>
            </a:r>
            <a:r>
              <a:rPr lang="hu-HU" sz="6400" dirty="0" smtClean="0">
                <a:solidFill>
                  <a:schemeClr val="tx1"/>
                </a:solidFill>
              </a:rPr>
              <a:t> </a:t>
            </a:r>
            <a:r>
              <a:rPr lang="hu-HU" sz="6400" dirty="0" err="1" smtClean="0">
                <a:solidFill>
                  <a:schemeClr val="tx1"/>
                </a:solidFill>
              </a:rPr>
              <a:t>Intelligence</a:t>
            </a:r>
            <a:endParaRPr lang="hu-HU" sz="6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Szeged</a:t>
            </a:r>
            <a:r>
              <a:rPr lang="hu-HU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Academy</a:t>
            </a:r>
            <a:r>
              <a:rPr lang="hu-HU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Sciences</a:t>
            </a:r>
            <a:endParaRPr lang="hu-HU" sz="6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Hungary</a:t>
            </a:r>
            <a:endParaRPr lang="hu-HU" sz="6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SZTE%20cim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10000"/>
            <a:ext cx="1082412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group on AI: automatic measurement of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28600" y="18288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extraction using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speech recognition</a:t>
            </a: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200" lvl="1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the latest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learning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</a:p>
          <a:p>
            <a:pPr marL="817200" lvl="1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so-called hybrid HMM/DNN method</a:t>
            </a:r>
          </a:p>
          <a:p>
            <a:pPr marL="817200" lvl="1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20-30% lower error rates than before (HMM only)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recognizer is adjusted to the task</a:t>
            </a:r>
          </a:p>
          <a:p>
            <a:pPr marL="817200" lvl="1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ocus on finding the pauses, filled pauses and phone boundaries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acoustic markers listed earlier can be calculated from the ASR output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patients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Téglalap 21"/>
          <p:cNvSpPr/>
          <p:nvPr/>
        </p:nvSpPr>
        <p:spPr>
          <a:xfrm>
            <a:off x="228600" y="16002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machine learning task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Relatively few training samples (50 healthy, 50 MCI)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used methods like SVM and Random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orest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classification results are around 80%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from perfect but…</a:t>
            </a:r>
          </a:p>
          <a:p>
            <a:pPr marL="817200" lvl="1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we want to use it only for screening!</a:t>
            </a:r>
          </a:p>
          <a:p>
            <a:pPr marL="817200" lvl="1" indent="-3600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Suspicious subjects are forwarded to a doctor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971800"/>
            <a:ext cx="4191000" cy="17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hu-H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S-GAP: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S-GAP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Rapid</a:t>
            </a:r>
          </a:p>
          <a:p>
            <a:r>
              <a:rPr lang="hu-HU" dirty="0" smtClean="0"/>
              <a:t>Real </a:t>
            </a:r>
            <a:r>
              <a:rPr lang="hu-HU" dirty="0" err="1" smtClean="0"/>
              <a:t>time</a:t>
            </a:r>
            <a:endParaRPr lang="hu-HU" dirty="0" smtClean="0"/>
          </a:p>
          <a:p>
            <a:r>
              <a:rPr lang="hu-HU" dirty="0" err="1" smtClean="0"/>
              <a:t>Cheap</a:t>
            </a:r>
            <a:endParaRPr lang="hu-HU" dirty="0" smtClean="0"/>
          </a:p>
          <a:p>
            <a:r>
              <a:rPr lang="hu-HU" dirty="0" err="1" smtClean="0"/>
              <a:t>Simple</a:t>
            </a:r>
            <a:endParaRPr lang="hu-HU" dirty="0" smtClean="0"/>
          </a:p>
          <a:p>
            <a:r>
              <a:rPr lang="hu-HU" dirty="0" err="1" smtClean="0"/>
              <a:t>Objective</a:t>
            </a:r>
            <a:endParaRPr lang="hu-HU" dirty="0" smtClean="0"/>
          </a:p>
          <a:p>
            <a:r>
              <a:rPr lang="hu-HU" dirty="0" err="1" smtClean="0"/>
              <a:t>Noninvasive</a:t>
            </a:r>
            <a:endParaRPr lang="hu-HU" dirty="0" smtClean="0"/>
          </a:p>
          <a:p>
            <a:r>
              <a:rPr lang="hu-HU" dirty="0" err="1" smtClean="0"/>
              <a:t>Minimal</a:t>
            </a:r>
            <a:r>
              <a:rPr lang="hu-HU" dirty="0" smtClean="0"/>
              <a:t> </a:t>
            </a:r>
            <a:r>
              <a:rPr lang="hu-HU" dirty="0" err="1" smtClean="0"/>
              <a:t>discomfort</a:t>
            </a:r>
            <a:endParaRPr lang="hu-HU" dirty="0" smtClean="0"/>
          </a:p>
          <a:p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side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/>
          <a:lstStyle/>
          <a:p>
            <a:pPr algn="ctr"/>
            <a:r>
              <a:rPr lang="hu-HU" dirty="0" err="1" smtClean="0"/>
              <a:t>Invasive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71362" name="Picture 2" descr="http://kocsisszabougyved.hu/wp-content/uploads/Merl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09548" y="1676400"/>
            <a:ext cx="1572052" cy="17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An external file that holds a picture, illustration, etc.&#10;Object name is nihms-266499-f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038600"/>
            <a:ext cx="224852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/>
          <a:srcRect b="49646"/>
          <a:stretch>
            <a:fillRect/>
          </a:stretch>
        </p:blipFill>
        <p:spPr bwMode="auto">
          <a:xfrm>
            <a:off x="1676400" y="1676400"/>
            <a:ext cx="2438400" cy="54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1364" name="Picture 4" descr="http://www.lakartidningen.se/OldWebArticleImages/2/2013/large/LKT0604s217_21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09800"/>
            <a:ext cx="1998046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63172" name="Picture 4" descr="https://static-secure.guim.co.uk/sys-images/MONEY/Pix/pictures/2013/6/25/1372163844181/elderly-woman-on-phone-008.jpg"/>
          <p:cNvPicPr>
            <a:picLocks noChangeAspect="1" noChangeArrowheads="1"/>
          </p:cNvPicPr>
          <p:nvPr/>
        </p:nvPicPr>
        <p:blipFill>
          <a:blip r:embed="rId3" cstate="print"/>
          <a:srcRect l="27826" r="21739"/>
          <a:stretch>
            <a:fillRect/>
          </a:stretch>
        </p:blipFill>
        <p:spPr bwMode="auto">
          <a:xfrm>
            <a:off x="6705600" y="3657600"/>
            <a:ext cx="22098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3174" name="Picture 6" descr="http://images.wisegeek.com/elderly-man-talking-on-phone.jpg"/>
          <p:cNvPicPr>
            <a:picLocks noChangeAspect="1" noChangeArrowheads="1"/>
          </p:cNvPicPr>
          <p:nvPr/>
        </p:nvPicPr>
        <p:blipFill>
          <a:blip r:embed="rId4" cstate="print"/>
          <a:srcRect r="21127"/>
          <a:stretch>
            <a:fillRect/>
          </a:stretch>
        </p:blipFill>
        <p:spPr bwMode="auto">
          <a:xfrm>
            <a:off x="228600" y="1295400"/>
            <a:ext cx="2819400" cy="382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alsn.mda.org/files/alsn/imagecache/story_main_image_620x/brain,%20computer,%20alsno%20lead%20art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267200"/>
            <a:ext cx="3591894" cy="184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/>
          <a:srcRect l="841" t="5035" r="8725" b="51534"/>
          <a:stretch>
            <a:fillRect/>
          </a:stretch>
        </p:blipFill>
        <p:spPr bwMode="auto">
          <a:xfrm>
            <a:off x="2743200" y="3200400"/>
            <a:ext cx="4267200" cy="113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3176" name="Picture 8" descr="https://lh5.ggpht.com/tdcYnS--IiFaUdUNMhNcebyJ-sDPETHh5J-ABJETPrGLByEHjO0Us7P9XHB232T2PmI=h900"/>
          <p:cNvPicPr>
            <a:picLocks noChangeAspect="1" noChangeArrowheads="1"/>
          </p:cNvPicPr>
          <p:nvPr/>
        </p:nvPicPr>
        <p:blipFill>
          <a:blip r:embed="rId7" cstate="print"/>
          <a:srcRect l="37931" r="6897"/>
          <a:stretch>
            <a:fillRect/>
          </a:stretch>
        </p:blipFill>
        <p:spPr bwMode="auto">
          <a:xfrm>
            <a:off x="4191000" y="1676400"/>
            <a:ext cx="1676400" cy="170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3178" name="Picture 10" descr="http://windermeremedicalcenter.com/wp-content/uploads/2013/10/Internal-Medicine-Page-Pic-300x2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066800"/>
            <a:ext cx="2857500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églalap 10"/>
          <p:cNvSpPr/>
          <p:nvPr/>
        </p:nvSpPr>
        <p:spPr>
          <a:xfrm>
            <a:off x="762000" y="990600"/>
            <a:ext cx="6180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Analyzer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124200" y="4114800"/>
            <a:ext cx="355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capture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online performance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S-GAP 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</a:t>
            </a: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http://asr-gooyesh.com/fa/wp-content/uploads/2015/03/Mob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124200" cy="2499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classics.upenn.edu/myth/content/info/media/ielangu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63260"/>
            <a:ext cx="4191000" cy="2868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would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like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collaborate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…</a:t>
            </a:r>
          </a:p>
        </p:txBody>
      </p:sp>
      <p:sp>
        <p:nvSpPr>
          <p:cNvPr id="9" name="Téglalap 8"/>
          <p:cNvSpPr/>
          <p:nvPr/>
        </p:nvSpPr>
        <p:spPr>
          <a:xfrm>
            <a:off x="958423" y="4267200"/>
            <a:ext cx="6918689" cy="40011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investors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ánk 9"/>
          <p:cNvSpPr/>
          <p:nvPr/>
        </p:nvSpPr>
        <p:spPr>
          <a:xfrm>
            <a:off x="3200400" y="1447800"/>
            <a:ext cx="2514600" cy="2438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24200" y="2310825"/>
            <a:ext cx="2743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chemeClr val="bg1"/>
                </a:solidFill>
              </a:rPr>
              <a:t>Speech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Gap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Analyzer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Programme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softEdge rad="317500"/>
          </a:effectLst>
        </p:spPr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2209800" y="990600"/>
          <a:ext cx="6553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228600" y="18288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(AD)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impairment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(MCI)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MCI</a:t>
            </a:r>
          </a:p>
          <a:p>
            <a:pPr marL="817200" lvl="1" indent="-360000">
              <a:buFont typeface="Arial" pitchFamily="34" charset="0"/>
              <a:buChar char="•"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a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200" lvl="1" indent="-360000">
              <a:buFont typeface="Arial" pitchFamily="34" charset="0"/>
              <a:buChar char="•"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cheap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pre-filtering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3538" name="Picture 2" descr="http://blog.vistage.com/wp-content/uploads/2013/03/Business-Communic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85899"/>
            <a:ext cx="2857500" cy="240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1219200" y="2819400"/>
            <a:ext cx="1799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endParaRPr lang="hu-H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3999" y="1981200"/>
            <a:ext cx="3750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</a:t>
            </a:r>
            <a:r>
              <a:rPr lang="hu-H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hu-H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143000" y="1752600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  <a:endParaRPr lang="hu-H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86400" y="3276600"/>
            <a:ext cx="197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cognition</a:t>
            </a:r>
            <a:endParaRPr lang="hu-H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</a:t>
            </a: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neuropsychological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620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reflected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speech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 main questions of our research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2209800" y="990600"/>
          <a:ext cx="6553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228600" y="1828800"/>
            <a:ext cx="8534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150000"/>
              </a:lnSpc>
              <a:buFont typeface="+mj-lt"/>
              <a:buAutoNum type="arabicPeriod"/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any speech-based biomarkers of MCI?</a:t>
            </a:r>
            <a:endParaRPr lang="hu-H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>
              <a:lnSpc>
                <a:spcPct val="150000"/>
              </a:lnSpc>
              <a:buFont typeface="+mj-lt"/>
              <a:buAutoNum type="arabicPeriod"/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extract these biomarkers automatically?</a:t>
            </a:r>
          </a:p>
          <a:p>
            <a:pPr marL="360000" indent="-360000">
              <a:lnSpc>
                <a:spcPct val="150000"/>
              </a:lnSpc>
              <a:buFont typeface="+mj-lt"/>
              <a:buAutoNum type="arabicPeriod"/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biomarkers, can we automate the healthy/MCI decision?</a:t>
            </a:r>
            <a:endParaRPr lang="hu-H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Fortunately, our answer is yes in all cases</a:t>
            </a:r>
            <a:endParaRPr lang="hu-H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/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800" y="1219200"/>
            <a:ext cx="1905000" cy="2151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2216"/>
            <a:ext cx="1752600" cy="2198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1066800"/>
            <a:ext cx="1798988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78768"/>
            <a:ext cx="1828800" cy="2393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2033016" cy="2327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50875"/>
            <a:ext cx="1905000" cy="2197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zövegdoboz 17"/>
          <p:cNvSpPr txBox="1"/>
          <p:nvPr/>
        </p:nvSpPr>
        <p:spPr>
          <a:xfrm>
            <a:off x="6096000" y="2971800"/>
            <a:ext cx="248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Greta </a:t>
            </a:r>
            <a:r>
              <a:rPr lang="hu-HU" sz="1400" b="1" dirty="0" err="1" smtClean="0"/>
              <a:t>Szatloczki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 </a:t>
            </a:r>
            <a:r>
              <a:rPr lang="hu-HU" sz="1400" b="1" dirty="0" err="1" smtClean="0"/>
              <a:t>student</a:t>
            </a:r>
            <a:endParaRPr lang="hu-HU" sz="14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04800" y="5943600"/>
            <a:ext cx="2370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Ildiko</a:t>
            </a:r>
            <a:r>
              <a:rPr lang="hu-HU" sz="1400" b="1" dirty="0" smtClean="0"/>
              <a:t> Hoffmann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362200" y="5940623"/>
            <a:ext cx="248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Laszlo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Toth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248400" y="58644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Veronika Vincze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124200" y="3200400"/>
            <a:ext cx="2426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Prof. Janos </a:t>
            </a:r>
            <a:r>
              <a:rPr lang="hu-HU" sz="1400" b="1" dirty="0" err="1" smtClean="0"/>
              <a:t>Kalman</a:t>
            </a:r>
            <a:r>
              <a:rPr lang="hu-HU" sz="1400" b="1" dirty="0" smtClean="0"/>
              <a:t> M.D.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47363" y="3045023"/>
            <a:ext cx="2419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Magdolna </a:t>
            </a:r>
            <a:r>
              <a:rPr lang="hu-HU" sz="1400" b="1" dirty="0" err="1" smtClean="0"/>
              <a:t>Pakaski</a:t>
            </a:r>
            <a:r>
              <a:rPr lang="hu-HU" sz="1400" b="1" dirty="0" smtClean="0"/>
              <a:t> M.D.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  <p:sp>
        <p:nvSpPr>
          <p:cNvPr id="25" name="Cím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interdisciplinary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876800" y="3581400"/>
            <a:ext cx="1981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Research Group on</a:t>
            </a:r>
            <a:r>
              <a:rPr lang="hu-HU" sz="1400" b="1" dirty="0" smtClean="0"/>
              <a:t> </a:t>
            </a:r>
            <a:r>
              <a:rPr lang="en-US" sz="1400" b="1" dirty="0" smtClean="0"/>
              <a:t>Artificial Intelligence </a:t>
            </a:r>
            <a:endParaRPr lang="hu-HU" sz="1400" b="1" dirty="0"/>
          </a:p>
        </p:txBody>
      </p:sp>
      <p:sp>
        <p:nvSpPr>
          <p:cNvPr id="27" name="Téglalap 26"/>
          <p:cNvSpPr/>
          <p:nvPr/>
        </p:nvSpPr>
        <p:spPr>
          <a:xfrm>
            <a:off x="2819400" y="1066800"/>
            <a:ext cx="31242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1400" b="1" dirty="0" err="1" smtClean="0"/>
              <a:t>Dept</a:t>
            </a:r>
            <a:r>
              <a:rPr lang="hu-HU" sz="1400" b="1" dirty="0" smtClean="0"/>
              <a:t>. of </a:t>
            </a:r>
            <a:r>
              <a:rPr lang="hu-HU" sz="1400" b="1" dirty="0" err="1" smtClean="0"/>
              <a:t>Psychiatry</a:t>
            </a:r>
            <a:endParaRPr lang="hu-HU" sz="1400" b="1" dirty="0"/>
          </a:p>
        </p:txBody>
      </p:sp>
      <p:sp>
        <p:nvSpPr>
          <p:cNvPr id="28" name="Téglalap 27"/>
          <p:cNvSpPr/>
          <p:nvPr/>
        </p:nvSpPr>
        <p:spPr>
          <a:xfrm>
            <a:off x="76200" y="6248400"/>
            <a:ext cx="31242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1400" b="1" dirty="0" err="1" smtClean="0"/>
              <a:t>Dept</a:t>
            </a:r>
            <a:r>
              <a:rPr lang="hu-HU" sz="1400" b="1" dirty="0" smtClean="0"/>
              <a:t>. of </a:t>
            </a:r>
            <a:r>
              <a:rPr lang="hu-HU" sz="1400" b="1" dirty="0" err="1" smtClean="0"/>
              <a:t>Linguistics</a:t>
            </a:r>
            <a:endParaRPr lang="hu-HU" sz="1400" b="1" dirty="0"/>
          </a:p>
        </p:txBody>
      </p:sp>
      <p:sp>
        <p:nvSpPr>
          <p:cNvPr id="4098" name="AutoShape 2" descr="foto-g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0" name="AutoShape 4" descr="foto-g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1" name="Picture 5" descr="d:\Asztal\foto-g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038600"/>
            <a:ext cx="1676400" cy="2359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Szövegdoboz 23"/>
          <p:cNvSpPr txBox="1"/>
          <p:nvPr/>
        </p:nvSpPr>
        <p:spPr>
          <a:xfrm>
            <a:off x="3810000" y="62454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Gabor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Gosztolya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Ph.D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2724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of. Psychiatry: collection of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MCI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10872" cy="40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533400" y="5562600"/>
            <a:ext cx="80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Acoustic changes: h</a:t>
            </a:r>
            <a:r>
              <a:rPr lang="hu-HU" dirty="0" err="1" smtClean="0"/>
              <a:t>esitations</a:t>
            </a:r>
            <a:r>
              <a:rPr lang="hu-HU" dirty="0" smtClean="0"/>
              <a:t> </a:t>
            </a:r>
            <a:r>
              <a:rPr lang="en-US" dirty="0" smtClean="0"/>
              <a:t>(</a:t>
            </a:r>
            <a:r>
              <a:rPr lang="hu-HU" dirty="0" err="1" smtClean="0"/>
              <a:t>silent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filled</a:t>
            </a:r>
            <a:r>
              <a:rPr lang="hu-HU" dirty="0" smtClean="0"/>
              <a:t> </a:t>
            </a:r>
            <a:r>
              <a:rPr lang="hu-HU" dirty="0" err="1" smtClean="0"/>
              <a:t>pauses</a:t>
            </a:r>
            <a:r>
              <a:rPr lang="en-US" dirty="0" smtClean="0"/>
              <a:t>)</a:t>
            </a:r>
            <a:r>
              <a:rPr lang="hu-HU" dirty="0" smtClean="0"/>
              <a:t>, </a:t>
            </a:r>
            <a:r>
              <a:rPr lang="hu-HU" dirty="0" err="1" smtClean="0"/>
              <a:t>strechings</a:t>
            </a:r>
            <a:r>
              <a:rPr lang="hu-HU" dirty="0" smtClean="0"/>
              <a:t>,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starts</a:t>
            </a:r>
            <a:endParaRPr lang="en-US" dirty="0" smtClean="0"/>
          </a:p>
          <a:p>
            <a:r>
              <a:rPr lang="en-US" dirty="0" smtClean="0"/>
              <a:t>Linguistic changes: </a:t>
            </a:r>
            <a:r>
              <a:rPr lang="hu-HU" dirty="0" err="1" smtClean="0"/>
              <a:t>weasel</a:t>
            </a:r>
            <a:r>
              <a:rPr lang="hu-HU" dirty="0" smtClean="0"/>
              <a:t> </a:t>
            </a:r>
            <a:r>
              <a:rPr lang="hu-HU" dirty="0" err="1" smtClean="0"/>
              <a:t>hedge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endParaRPr lang="en-US" dirty="0" smtClean="0"/>
          </a:p>
          <a:p>
            <a:r>
              <a:rPr lang="en-US" dirty="0" smtClean="0"/>
              <a:t>Emotional changes: a change in prosody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625600"/>
            <a:ext cx="9061450" cy="403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Cím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en-US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Linguistics: </a:t>
            </a:r>
            <a:r>
              <a:rPr lang="en-US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emporal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analyis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peech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ignal</a:t>
            </a:r>
            <a:r>
              <a:rPr lang="en-US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alt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29200" y="3897868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Duration</a:t>
            </a:r>
            <a:r>
              <a:rPr lang="hu-HU" b="1" dirty="0" smtClean="0">
                <a:solidFill>
                  <a:schemeClr val="bg1"/>
                </a:solidFill>
              </a:rPr>
              <a:t> of </a:t>
            </a:r>
            <a:r>
              <a:rPr lang="hu-HU" b="1" dirty="0" err="1" smtClean="0">
                <a:solidFill>
                  <a:schemeClr val="bg1"/>
                </a:solidFill>
              </a:rPr>
              <a:t>utterance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962400" y="3886200"/>
            <a:ext cx="381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16" name="Balra-jobbra nyíl 15"/>
          <p:cNvSpPr/>
          <p:nvPr/>
        </p:nvSpPr>
        <p:spPr>
          <a:xfrm>
            <a:off x="838200" y="3706368"/>
            <a:ext cx="1905000" cy="484632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Balra-jobbra nyíl 16"/>
          <p:cNvSpPr/>
          <p:nvPr/>
        </p:nvSpPr>
        <p:spPr>
          <a:xfrm>
            <a:off x="2819400" y="2819400"/>
            <a:ext cx="1143000" cy="484632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Balra-jobbra nyíl 17"/>
          <p:cNvSpPr/>
          <p:nvPr/>
        </p:nvSpPr>
        <p:spPr>
          <a:xfrm>
            <a:off x="3962400" y="3886200"/>
            <a:ext cx="457200" cy="48463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1219200" y="4267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38200" y="4419600"/>
            <a:ext cx="1905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Duration</a:t>
            </a:r>
            <a:r>
              <a:rPr lang="hu-HU" b="1" dirty="0" smtClean="0">
                <a:solidFill>
                  <a:schemeClr val="bg1"/>
                </a:solidFill>
              </a:rPr>
              <a:t> of </a:t>
            </a:r>
            <a:r>
              <a:rPr lang="hu-HU" b="1" dirty="0" err="1" smtClean="0">
                <a:solidFill>
                  <a:schemeClr val="bg1"/>
                </a:solidFill>
              </a:rPr>
              <a:t>utterance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895600" y="41910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819400" y="3352800"/>
            <a:ext cx="1143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</a:rPr>
              <a:t>Silent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pause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00400" y="4419600"/>
            <a:ext cx="1905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</a:rPr>
              <a:t>Filled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pause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1" name="Balra-jobbra nyíl 20"/>
          <p:cNvSpPr/>
          <p:nvPr/>
        </p:nvSpPr>
        <p:spPr>
          <a:xfrm>
            <a:off x="4495800" y="3429000"/>
            <a:ext cx="3810000" cy="484632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5867400" y="4343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826" name="Picture 2" descr="http://img.medscape.com/news/2015/dt_150306_alzheimers_brain_puzzle_800x600.jpg"/>
          <p:cNvPicPr>
            <a:picLocks noChangeAspect="1" noChangeArrowheads="1"/>
          </p:cNvPicPr>
          <p:nvPr/>
        </p:nvPicPr>
        <p:blipFill>
          <a:blip r:embed="rId3" cstate="print"/>
          <a:srcRect l="41667" r="12037" b="13475"/>
          <a:stretch>
            <a:fillRect/>
          </a:stretch>
        </p:blipFill>
        <p:spPr bwMode="auto">
          <a:xfrm flipH="1">
            <a:off x="1066800" y="-76200"/>
            <a:ext cx="6471536" cy="701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2634534" y="1002268"/>
            <a:ext cx="170886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dirty="0" smtClean="0"/>
              <a:t>a</a:t>
            </a:r>
            <a:r>
              <a:rPr lang="en-US" dirty="0" err="1" smtClean="0"/>
              <a:t>rticulation</a:t>
            </a:r>
            <a:r>
              <a:rPr lang="en-US" dirty="0" smtClean="0"/>
              <a:t> rate</a:t>
            </a:r>
            <a:endParaRPr lang="hu-HU" dirty="0" smtClean="0"/>
          </a:p>
        </p:txBody>
      </p:sp>
      <p:sp>
        <p:nvSpPr>
          <p:cNvPr id="7" name="Téglalap 6"/>
          <p:cNvSpPr/>
          <p:nvPr/>
        </p:nvSpPr>
        <p:spPr>
          <a:xfrm>
            <a:off x="4800600" y="914400"/>
            <a:ext cx="157036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speech tempo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981200" y="2895600"/>
            <a:ext cx="224317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u-HU" dirty="0" err="1" smtClean="0"/>
              <a:t>duration</a:t>
            </a:r>
            <a:r>
              <a:rPr lang="en-US" dirty="0" smtClean="0"/>
              <a:t> of utterance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09600" y="2145268"/>
            <a:ext cx="2546531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duration of silent pauses 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86354" y="2438400"/>
            <a:ext cx="160024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hesitation rate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4420025" y="3200400"/>
            <a:ext cx="243797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u-HU" dirty="0" smtClean="0"/>
              <a:t>n</a:t>
            </a:r>
            <a:r>
              <a:rPr lang="en-US" dirty="0" smtClean="0"/>
              <a:t>umber of silent pauses</a:t>
            </a:r>
            <a:endParaRPr lang="hu-HU" dirty="0" smtClean="0"/>
          </a:p>
        </p:txBody>
      </p:sp>
      <p:sp>
        <p:nvSpPr>
          <p:cNvPr id="12" name="Téglalap 11"/>
          <p:cNvSpPr/>
          <p:nvPr/>
        </p:nvSpPr>
        <p:spPr>
          <a:xfrm>
            <a:off x="5442736" y="1600200"/>
            <a:ext cx="2558264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duration of filled pauses 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209800" y="4114800"/>
            <a:ext cx="244971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u-HU" dirty="0" smtClean="0"/>
              <a:t>n</a:t>
            </a:r>
            <a:r>
              <a:rPr lang="en-US" dirty="0" smtClean="0"/>
              <a:t>umber of filled pauses</a:t>
            </a:r>
            <a:endParaRPr lang="hu-HU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0" y="5181600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hu-HU" sz="3200" b="1" dirty="0"/>
          </a:p>
        </p:txBody>
      </p:sp>
      <p:sp>
        <p:nvSpPr>
          <p:cNvPr id="15" name="Cím 14"/>
          <p:cNvSpPr>
            <a:spLocks noGrp="1"/>
          </p:cNvSpPr>
          <p:nvPr>
            <p:ph type="title"/>
          </p:nvPr>
        </p:nvSpPr>
        <p:spPr>
          <a:xfrm>
            <a:off x="-152400" y="762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correlate with MCI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1600" dirty="0"/>
          </a:p>
        </p:txBody>
      </p:sp>
      <p:sp>
        <p:nvSpPr>
          <p:cNvPr id="17" name="Fánk 16"/>
          <p:cNvSpPr/>
          <p:nvPr/>
        </p:nvSpPr>
        <p:spPr>
          <a:xfrm>
            <a:off x="3886200" y="1676400"/>
            <a:ext cx="1143000" cy="990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581400" y="2054423"/>
            <a:ext cx="16764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>
                <a:solidFill>
                  <a:schemeClr val="bg1"/>
                </a:solidFill>
              </a:rPr>
              <a:t>Speech</a:t>
            </a:r>
            <a:r>
              <a:rPr lang="hu-HU" sz="1400" b="1" dirty="0" smtClean="0">
                <a:solidFill>
                  <a:schemeClr val="bg1"/>
                </a:solidFill>
              </a:rPr>
              <a:t> </a:t>
            </a:r>
            <a:r>
              <a:rPr lang="hu-HU" sz="1400" b="1" dirty="0" err="1" smtClean="0">
                <a:solidFill>
                  <a:schemeClr val="bg1"/>
                </a:solidFill>
              </a:rPr>
              <a:t>Gap</a:t>
            </a:r>
            <a:r>
              <a:rPr lang="hu-HU" sz="1400" b="1" dirty="0" smtClean="0">
                <a:solidFill>
                  <a:schemeClr val="bg1"/>
                </a:solidFill>
              </a:rPr>
              <a:t> Test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112890" y="4736068"/>
            <a:ext cx="284430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u-HU" dirty="0" smtClean="0"/>
              <a:t>ratio of</a:t>
            </a:r>
            <a:r>
              <a:rPr lang="en-US" dirty="0" smtClean="0"/>
              <a:t> pause</a:t>
            </a:r>
            <a:r>
              <a:rPr lang="hu-HU" dirty="0" smtClean="0"/>
              <a:t> and </a:t>
            </a:r>
            <a:r>
              <a:rPr lang="hu-HU" dirty="0" err="1" smtClean="0"/>
              <a:t>utterance</a:t>
            </a:r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581400"/>
            <a:ext cx="1671054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zövegdoboz 20"/>
          <p:cNvSpPr txBox="1"/>
          <p:nvPr/>
        </p:nvSpPr>
        <p:spPr>
          <a:xfrm>
            <a:off x="304800" y="6019800"/>
            <a:ext cx="150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Hoffmann et </a:t>
            </a:r>
            <a:r>
              <a:rPr lang="hu-HU" sz="1200" dirty="0" err="1" smtClean="0"/>
              <a:t>al</a:t>
            </a:r>
            <a:r>
              <a:rPr lang="hu-HU" sz="1200" dirty="0" smtClean="0"/>
              <a:t>. 2016</a:t>
            </a:r>
          </a:p>
          <a:p>
            <a:r>
              <a:rPr lang="hu-HU" sz="1200" dirty="0" smtClean="0"/>
              <a:t>Tóth et </a:t>
            </a:r>
            <a:r>
              <a:rPr lang="hu-HU" sz="1200" dirty="0" err="1" smtClean="0"/>
              <a:t>al</a:t>
            </a:r>
            <a:r>
              <a:rPr lang="hu-HU" sz="1200" dirty="0" smtClean="0"/>
              <a:t>. 2015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marker: the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hesitation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</a:t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Language - Kálmán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676400"/>
            <a:ext cx="508966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7239000" y="4572000"/>
            <a:ext cx="1506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Hoffmann et </a:t>
            </a:r>
            <a:r>
              <a:rPr lang="hu-HU" sz="1200" dirty="0" err="1" smtClean="0"/>
              <a:t>al</a:t>
            </a:r>
            <a:r>
              <a:rPr lang="hu-HU" sz="1200" dirty="0" smtClean="0"/>
              <a:t>. 2010</a:t>
            </a:r>
            <a:endParaRPr lang="hu-HU" sz="1200" dirty="0"/>
          </a:p>
        </p:txBody>
      </p:sp>
      <p:sp>
        <p:nvSpPr>
          <p:cNvPr id="11" name="Téglalap 10"/>
          <p:cNvSpPr/>
          <p:nvPr/>
        </p:nvSpPr>
        <p:spPr>
          <a:xfrm>
            <a:off x="304800" y="5177135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b="1" dirty="0" smtClean="0"/>
              <a:t>Hesitation: </a:t>
            </a:r>
            <a:r>
              <a:rPr lang="en-US" sz="1400" dirty="0" smtClean="0"/>
              <a:t>pauses or ‘gaps’ in speech (either</a:t>
            </a:r>
            <a:r>
              <a:rPr lang="hu-HU" sz="1400" dirty="0" smtClean="0"/>
              <a:t> </a:t>
            </a:r>
            <a:r>
              <a:rPr lang="hu-HU" sz="1400" dirty="0" err="1" smtClean="0"/>
              <a:t>silent</a:t>
            </a:r>
            <a:r>
              <a:rPr lang="hu-HU" sz="1400" dirty="0" smtClean="0"/>
              <a:t> </a:t>
            </a:r>
            <a:r>
              <a:rPr lang="en-US" sz="1400" dirty="0" smtClean="0"/>
              <a:t>or</a:t>
            </a:r>
            <a:r>
              <a:rPr lang="hu-HU" sz="1400" dirty="0" smtClean="0"/>
              <a:t> </a:t>
            </a:r>
            <a:r>
              <a:rPr lang="hu-HU" sz="1400" dirty="0" err="1" smtClean="0"/>
              <a:t>filled</a:t>
            </a:r>
            <a:r>
              <a:rPr lang="hu-HU" sz="1400" dirty="0" smtClean="0"/>
              <a:t>).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5638800"/>
            <a:ext cx="9144000" cy="10668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Speech-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kumimoji="0" 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new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approach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MCI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detection from speech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15425</TotalTime>
  <Words>624</Words>
  <Application>Microsoft Office PowerPoint</Application>
  <PresentationFormat>Diavetítés a képernyőre (4:3 oldalarány)</PresentationFormat>
  <Paragraphs>146</Paragraphs>
  <Slides>15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 Theme</vt:lpstr>
      <vt:lpstr>Automatic screening of Alzheimer's  disease using speech recognition  </vt:lpstr>
      <vt:lpstr>Motivation and goals</vt:lpstr>
      <vt:lpstr>3. dia</vt:lpstr>
      <vt:lpstr>The 3 main questions of our research</vt:lpstr>
      <vt:lpstr>Our (interdisciplinary) team</vt:lpstr>
      <vt:lpstr>Dept of. Psychiatry: collection of speech samples in MCI</vt:lpstr>
      <vt:lpstr>Dept of Linguistics: temporal analyis of the speech signals </vt:lpstr>
      <vt:lpstr>  Acoustic markes that correlate with MCI   </vt:lpstr>
      <vt:lpstr>Most important marker: the hesitation ratio </vt:lpstr>
      <vt:lpstr> Research group on AI: automatic measurement of „gaps” in speech</vt:lpstr>
      <vt:lpstr>Automatic classification of patients  </vt:lpstr>
      <vt:lpstr>S-GAP: advantages</vt:lpstr>
      <vt:lpstr>Currently we are working on …</vt:lpstr>
      <vt:lpstr>  Ongoing S-GAP validation studies  Cross - linguistic approaches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Felhasználó</dc:creator>
  <cp:lastModifiedBy>Lajszlo</cp:lastModifiedBy>
  <cp:revision>468</cp:revision>
  <dcterms:created xsi:type="dcterms:W3CDTF">2006-08-16T00:00:00Z</dcterms:created>
  <dcterms:modified xsi:type="dcterms:W3CDTF">2016-05-13T11:41:37Z</dcterms:modified>
</cp:coreProperties>
</file>