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34"/>
  </p:handoutMasterIdLst>
  <p:sldIdLst>
    <p:sldId id="272" r:id="rId2"/>
    <p:sldId id="306" r:id="rId3"/>
    <p:sldId id="273" r:id="rId4"/>
    <p:sldId id="277" r:id="rId5"/>
    <p:sldId id="308" r:id="rId6"/>
    <p:sldId id="275" r:id="rId7"/>
    <p:sldId id="276" r:id="rId8"/>
    <p:sldId id="279" r:id="rId9"/>
    <p:sldId id="280" r:id="rId10"/>
    <p:sldId id="278" r:id="rId11"/>
    <p:sldId id="282" r:id="rId12"/>
    <p:sldId id="285" r:id="rId13"/>
    <p:sldId id="286" r:id="rId14"/>
    <p:sldId id="283" r:id="rId15"/>
    <p:sldId id="284" r:id="rId16"/>
    <p:sldId id="281" r:id="rId17"/>
    <p:sldId id="287" r:id="rId18"/>
    <p:sldId id="288" r:id="rId19"/>
    <p:sldId id="289" r:id="rId20"/>
    <p:sldId id="295" r:id="rId21"/>
    <p:sldId id="293" r:id="rId22"/>
    <p:sldId id="294" r:id="rId23"/>
    <p:sldId id="296" r:id="rId24"/>
    <p:sldId id="297" r:id="rId25"/>
    <p:sldId id="298" r:id="rId26"/>
    <p:sldId id="299" r:id="rId27"/>
    <p:sldId id="300" r:id="rId28"/>
    <p:sldId id="301" r:id="rId29"/>
    <p:sldId id="303" r:id="rId30"/>
    <p:sldId id="305" r:id="rId31"/>
    <p:sldId id="307" r:id="rId32"/>
    <p:sldId id="309" r:id="rId33"/>
  </p:sldIdLst>
  <p:sldSz cx="9144000" cy="6858000" type="screen4x3"/>
  <p:notesSz cx="6858000" cy="9144000"/>
  <p:defaultTextStyle>
    <a:defPPr>
      <a:defRPr lang="hu-HU"/>
    </a:defPPr>
    <a:lvl1pPr algn="l" rtl="0" eaLnBrk="0" fontAlgn="base" hangingPunct="0">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sz="1400" kern="1200">
        <a:solidFill>
          <a:schemeClr val="tx1"/>
        </a:solidFill>
        <a:latin typeface="Arial" charset="0"/>
        <a:ea typeface="+mn-ea"/>
        <a:cs typeface="+mn-cs"/>
      </a:defRPr>
    </a:lvl2pPr>
    <a:lvl3pPr marL="914400" algn="l" rtl="0" eaLnBrk="0" fontAlgn="base" hangingPunct="0">
      <a:spcBef>
        <a:spcPct val="0"/>
      </a:spcBef>
      <a:spcAft>
        <a:spcPct val="0"/>
      </a:spcAft>
      <a:defRPr sz="1400" kern="1200">
        <a:solidFill>
          <a:schemeClr val="tx1"/>
        </a:solidFill>
        <a:latin typeface="Arial" charset="0"/>
        <a:ea typeface="+mn-ea"/>
        <a:cs typeface="+mn-cs"/>
      </a:defRPr>
    </a:lvl3pPr>
    <a:lvl4pPr marL="1371600" algn="l" rtl="0" eaLnBrk="0" fontAlgn="base" hangingPunct="0">
      <a:spcBef>
        <a:spcPct val="0"/>
      </a:spcBef>
      <a:spcAft>
        <a:spcPct val="0"/>
      </a:spcAft>
      <a:defRPr sz="1400" kern="1200">
        <a:solidFill>
          <a:schemeClr val="tx1"/>
        </a:solidFill>
        <a:latin typeface="Arial" charset="0"/>
        <a:ea typeface="+mn-ea"/>
        <a:cs typeface="+mn-cs"/>
      </a:defRPr>
    </a:lvl4pPr>
    <a:lvl5pPr marL="1828800" algn="l"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Közepesen sötét stílus 2 – 4.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4E6237-50C5-430B-B289-4461111B0D6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hu-HU"/>
        </a:p>
      </dgm:t>
    </dgm:pt>
    <dgm:pt modelId="{A1BDF995-6F46-4AE3-AF5D-FEF6324612C6}">
      <dgm:prSet phldrT="[Szöveg]"/>
      <dgm:spPr/>
      <dgm:t>
        <a:bodyPr/>
        <a:lstStyle/>
        <a:p>
          <a:r>
            <a:rPr lang="hu-HU" dirty="0" smtClean="0"/>
            <a:t>Human</a:t>
          </a:r>
          <a:endParaRPr lang="hu-HU" dirty="0"/>
        </a:p>
      </dgm:t>
    </dgm:pt>
    <dgm:pt modelId="{83AFF208-D796-415B-8549-FDB9766211E8}" type="parTrans" cxnId="{0CCF19AB-36FE-48DE-817C-070D9C29B3E3}">
      <dgm:prSet/>
      <dgm:spPr/>
      <dgm:t>
        <a:bodyPr/>
        <a:lstStyle/>
        <a:p>
          <a:endParaRPr lang="hu-HU"/>
        </a:p>
      </dgm:t>
    </dgm:pt>
    <dgm:pt modelId="{5C951ABD-B7FC-44D3-A65E-AA7EDBC7FEC7}" type="sibTrans" cxnId="{0CCF19AB-36FE-48DE-817C-070D9C29B3E3}">
      <dgm:prSet/>
      <dgm:spPr/>
      <dgm:t>
        <a:bodyPr/>
        <a:lstStyle/>
        <a:p>
          <a:endParaRPr lang="hu-HU"/>
        </a:p>
      </dgm:t>
    </dgm:pt>
    <dgm:pt modelId="{B7F4558D-F29D-48F1-9A74-FB21E559A767}">
      <dgm:prSet phldrT="[Szöveg]"/>
      <dgm:spPr/>
      <dgm:t>
        <a:bodyPr/>
        <a:lstStyle/>
        <a:p>
          <a:r>
            <a:rPr lang="hu-HU" dirty="0" err="1" smtClean="0"/>
            <a:t>Manually</a:t>
          </a:r>
          <a:r>
            <a:rPr lang="hu-HU" dirty="0" smtClean="0"/>
            <a:t> </a:t>
          </a:r>
          <a:r>
            <a:rPr lang="hu-HU" dirty="0" err="1" smtClean="0"/>
            <a:t>annotated</a:t>
          </a:r>
          <a:r>
            <a:rPr lang="hu-HU" dirty="0" smtClean="0"/>
            <a:t> </a:t>
          </a:r>
          <a:r>
            <a:rPr lang="hu-HU" dirty="0" err="1" smtClean="0"/>
            <a:t>data</a:t>
          </a:r>
          <a:endParaRPr lang="hu-HU" dirty="0"/>
        </a:p>
      </dgm:t>
    </dgm:pt>
    <dgm:pt modelId="{D3F4BC18-CC81-45E9-A9FD-46034A8D1D27}" type="parTrans" cxnId="{07CF6297-A8FE-41FC-99B7-EEE833018403}">
      <dgm:prSet/>
      <dgm:spPr/>
      <dgm:t>
        <a:bodyPr/>
        <a:lstStyle/>
        <a:p>
          <a:endParaRPr lang="hu-HU"/>
        </a:p>
      </dgm:t>
    </dgm:pt>
    <dgm:pt modelId="{9F8A5925-7289-433E-BC74-3075283085E0}" type="sibTrans" cxnId="{07CF6297-A8FE-41FC-99B7-EEE833018403}">
      <dgm:prSet/>
      <dgm:spPr/>
      <dgm:t>
        <a:bodyPr/>
        <a:lstStyle/>
        <a:p>
          <a:endParaRPr lang="hu-HU"/>
        </a:p>
      </dgm:t>
    </dgm:pt>
    <dgm:pt modelId="{9ED942C1-36F1-4BB3-A3B8-3445A6C9A66B}">
      <dgm:prSet phldrT="[Szöveg]"/>
      <dgm:spPr/>
      <dgm:t>
        <a:bodyPr/>
        <a:lstStyle/>
        <a:p>
          <a:r>
            <a:rPr lang="hu-HU" dirty="0" err="1" smtClean="0"/>
            <a:t>Corpora</a:t>
          </a:r>
          <a:endParaRPr lang="hu-HU" dirty="0"/>
        </a:p>
      </dgm:t>
    </dgm:pt>
    <dgm:pt modelId="{E9AF1EDE-4009-4307-BD2D-89A1783F4583}" type="parTrans" cxnId="{D0F6F74A-2714-40EC-957F-522A838F823A}">
      <dgm:prSet/>
      <dgm:spPr/>
      <dgm:t>
        <a:bodyPr/>
        <a:lstStyle/>
        <a:p>
          <a:endParaRPr lang="hu-HU"/>
        </a:p>
      </dgm:t>
    </dgm:pt>
    <dgm:pt modelId="{E691D8ED-FF1F-4A5C-A727-BC6B63F6D776}" type="sibTrans" cxnId="{D0F6F74A-2714-40EC-957F-522A838F823A}">
      <dgm:prSet/>
      <dgm:spPr/>
      <dgm:t>
        <a:bodyPr/>
        <a:lstStyle/>
        <a:p>
          <a:endParaRPr lang="hu-HU"/>
        </a:p>
      </dgm:t>
    </dgm:pt>
    <dgm:pt modelId="{D199015C-88A2-4FF1-903A-4F7A36B5211D}">
      <dgm:prSet phldrT="[Szöveg]"/>
      <dgm:spPr/>
      <dgm:t>
        <a:bodyPr/>
        <a:lstStyle/>
        <a:p>
          <a:r>
            <a:rPr lang="hu-HU" dirty="0" err="1" smtClean="0"/>
            <a:t>Machine</a:t>
          </a:r>
          <a:endParaRPr lang="hu-HU" dirty="0"/>
        </a:p>
      </dgm:t>
    </dgm:pt>
    <dgm:pt modelId="{A127E6BB-06B8-4145-BE74-1B90D3716ADA}" type="parTrans" cxnId="{B5EAD62D-0DA4-4544-824B-490D0B1E3162}">
      <dgm:prSet/>
      <dgm:spPr/>
      <dgm:t>
        <a:bodyPr/>
        <a:lstStyle/>
        <a:p>
          <a:endParaRPr lang="hu-HU"/>
        </a:p>
      </dgm:t>
    </dgm:pt>
    <dgm:pt modelId="{90DCB2E1-4C81-4679-87E5-7A894792D83A}" type="sibTrans" cxnId="{B5EAD62D-0DA4-4544-824B-490D0B1E3162}">
      <dgm:prSet/>
      <dgm:spPr/>
      <dgm:t>
        <a:bodyPr/>
        <a:lstStyle/>
        <a:p>
          <a:endParaRPr lang="hu-HU"/>
        </a:p>
      </dgm:t>
    </dgm:pt>
    <dgm:pt modelId="{5F8B3E78-CCB9-457E-8AE3-C725998F25B5}">
      <dgm:prSet phldrT="[Szöveg]"/>
      <dgm:spPr/>
      <dgm:t>
        <a:bodyPr/>
        <a:lstStyle/>
        <a:p>
          <a:r>
            <a:rPr lang="hu-HU" dirty="0" err="1" smtClean="0"/>
            <a:t>Machine</a:t>
          </a:r>
          <a:r>
            <a:rPr lang="hu-HU" dirty="0" smtClean="0"/>
            <a:t> </a:t>
          </a:r>
          <a:r>
            <a:rPr lang="hu-HU" dirty="0" err="1" smtClean="0"/>
            <a:t>learning</a:t>
          </a:r>
          <a:r>
            <a:rPr lang="hu-HU" dirty="0" smtClean="0"/>
            <a:t> </a:t>
          </a:r>
          <a:r>
            <a:rPr lang="hu-HU" dirty="0" err="1" smtClean="0"/>
            <a:t>systems</a:t>
          </a:r>
          <a:endParaRPr lang="hu-HU" dirty="0"/>
        </a:p>
      </dgm:t>
    </dgm:pt>
    <dgm:pt modelId="{3FD13179-21C6-4EEB-B4A7-1D28F40EC2CD}" type="parTrans" cxnId="{B1DA850E-B6EB-489C-9F28-73D315844C46}">
      <dgm:prSet/>
      <dgm:spPr/>
      <dgm:t>
        <a:bodyPr/>
        <a:lstStyle/>
        <a:p>
          <a:endParaRPr lang="hu-HU"/>
        </a:p>
      </dgm:t>
    </dgm:pt>
    <dgm:pt modelId="{3D748CB4-BA58-466D-BBF2-CE6379547A5E}" type="sibTrans" cxnId="{B1DA850E-B6EB-489C-9F28-73D315844C46}">
      <dgm:prSet/>
      <dgm:spPr/>
      <dgm:t>
        <a:bodyPr/>
        <a:lstStyle/>
        <a:p>
          <a:endParaRPr lang="hu-HU"/>
        </a:p>
      </dgm:t>
    </dgm:pt>
    <dgm:pt modelId="{E582AE00-4EAD-4236-B365-162D841D25BE}">
      <dgm:prSet phldrT="[Szöveg]"/>
      <dgm:spPr/>
      <dgm:t>
        <a:bodyPr/>
        <a:lstStyle/>
        <a:p>
          <a:r>
            <a:rPr lang="hu-HU" dirty="0" err="1" smtClean="0"/>
            <a:t>Statistics</a:t>
          </a:r>
          <a:r>
            <a:rPr lang="hu-HU" dirty="0" smtClean="0"/>
            <a:t>, </a:t>
          </a:r>
          <a:r>
            <a:rPr lang="hu-HU" dirty="0" err="1" smtClean="0"/>
            <a:t>generalizations</a:t>
          </a:r>
          <a:endParaRPr lang="hu-HU" dirty="0"/>
        </a:p>
      </dgm:t>
    </dgm:pt>
    <dgm:pt modelId="{86F270DC-8A7A-4C43-B2D7-D2A80BDC0C78}" type="parTrans" cxnId="{F32D4C1B-A4A0-41D5-B595-488712CF6A25}">
      <dgm:prSet/>
      <dgm:spPr/>
      <dgm:t>
        <a:bodyPr/>
        <a:lstStyle/>
        <a:p>
          <a:endParaRPr lang="hu-HU"/>
        </a:p>
      </dgm:t>
    </dgm:pt>
    <dgm:pt modelId="{6D28BA9F-A864-43E2-854F-6B73CE4F2F07}" type="sibTrans" cxnId="{F32D4C1B-A4A0-41D5-B595-488712CF6A25}">
      <dgm:prSet/>
      <dgm:spPr/>
      <dgm:t>
        <a:bodyPr/>
        <a:lstStyle/>
        <a:p>
          <a:endParaRPr lang="hu-HU"/>
        </a:p>
      </dgm:t>
    </dgm:pt>
    <dgm:pt modelId="{B608D595-3338-40D1-A5E6-F2AC98AFB8D5}">
      <dgm:prSet phldrT="[Szöveg]"/>
      <dgm:spPr/>
      <dgm:t>
        <a:bodyPr/>
        <a:lstStyle/>
        <a:p>
          <a:r>
            <a:rPr lang="hu-HU" dirty="0" smtClean="0"/>
            <a:t>Text</a:t>
          </a:r>
          <a:endParaRPr lang="hu-HU" dirty="0"/>
        </a:p>
      </dgm:t>
    </dgm:pt>
    <dgm:pt modelId="{46D76801-A730-427E-B616-8A028E786A51}" type="parTrans" cxnId="{260469B7-418C-4D40-93CE-1C8D9040D171}">
      <dgm:prSet/>
      <dgm:spPr/>
      <dgm:t>
        <a:bodyPr/>
        <a:lstStyle/>
        <a:p>
          <a:endParaRPr lang="hu-HU"/>
        </a:p>
      </dgm:t>
    </dgm:pt>
    <dgm:pt modelId="{B821E774-37B9-419E-91E5-E2C4B06B75A9}" type="sibTrans" cxnId="{260469B7-418C-4D40-93CE-1C8D9040D171}">
      <dgm:prSet/>
      <dgm:spPr/>
      <dgm:t>
        <a:bodyPr/>
        <a:lstStyle/>
        <a:p>
          <a:endParaRPr lang="hu-HU"/>
        </a:p>
      </dgm:t>
    </dgm:pt>
    <dgm:pt modelId="{32F5C8C5-6560-4136-9B86-BBCCFFD79896}">
      <dgm:prSet phldrT="[Szöveg]"/>
      <dgm:spPr/>
      <dgm:t>
        <a:bodyPr/>
        <a:lstStyle/>
        <a:p>
          <a:r>
            <a:rPr lang="hu-HU" dirty="0" err="1" smtClean="0"/>
            <a:t>Automatically</a:t>
          </a:r>
          <a:r>
            <a:rPr lang="hu-HU" dirty="0" smtClean="0"/>
            <a:t> </a:t>
          </a:r>
          <a:r>
            <a:rPr lang="hu-HU" dirty="0" err="1" smtClean="0"/>
            <a:t>processed</a:t>
          </a:r>
          <a:r>
            <a:rPr lang="hu-HU" dirty="0" smtClean="0"/>
            <a:t> </a:t>
          </a:r>
          <a:r>
            <a:rPr lang="hu-HU" dirty="0" err="1" smtClean="0"/>
            <a:t>new</a:t>
          </a:r>
          <a:r>
            <a:rPr lang="hu-HU" dirty="0" smtClean="0"/>
            <a:t> </a:t>
          </a:r>
          <a:r>
            <a:rPr lang="hu-HU" dirty="0" err="1" smtClean="0"/>
            <a:t>data</a:t>
          </a:r>
          <a:endParaRPr lang="hu-HU" dirty="0"/>
        </a:p>
      </dgm:t>
    </dgm:pt>
    <dgm:pt modelId="{45B50214-0593-4458-83A7-33A141B8991A}" type="parTrans" cxnId="{3617953F-BC60-46CD-A8BA-06C265236242}">
      <dgm:prSet/>
      <dgm:spPr/>
      <dgm:t>
        <a:bodyPr/>
        <a:lstStyle/>
        <a:p>
          <a:endParaRPr lang="hu-HU"/>
        </a:p>
      </dgm:t>
    </dgm:pt>
    <dgm:pt modelId="{923C035C-28AB-4820-9CC0-30B74D492B12}" type="sibTrans" cxnId="{3617953F-BC60-46CD-A8BA-06C265236242}">
      <dgm:prSet/>
      <dgm:spPr/>
      <dgm:t>
        <a:bodyPr/>
        <a:lstStyle/>
        <a:p>
          <a:endParaRPr lang="hu-HU"/>
        </a:p>
      </dgm:t>
    </dgm:pt>
    <dgm:pt modelId="{04F14279-BAC0-4EEA-AD58-7E108F88A5EF}" type="pres">
      <dgm:prSet presAssocID="{F94E6237-50C5-430B-B289-4461111B0D64}" presName="linearFlow" presStyleCnt="0">
        <dgm:presLayoutVars>
          <dgm:dir/>
          <dgm:animLvl val="lvl"/>
          <dgm:resizeHandles val="exact"/>
        </dgm:presLayoutVars>
      </dgm:prSet>
      <dgm:spPr/>
      <dgm:t>
        <a:bodyPr/>
        <a:lstStyle/>
        <a:p>
          <a:endParaRPr lang="hu-HU"/>
        </a:p>
      </dgm:t>
    </dgm:pt>
    <dgm:pt modelId="{18220E6C-0627-411B-AB5C-07943D7F5ED4}" type="pres">
      <dgm:prSet presAssocID="{A1BDF995-6F46-4AE3-AF5D-FEF6324612C6}" presName="composite" presStyleCnt="0"/>
      <dgm:spPr/>
    </dgm:pt>
    <dgm:pt modelId="{8D83969A-DD8A-40BB-911E-1611D672E32A}" type="pres">
      <dgm:prSet presAssocID="{A1BDF995-6F46-4AE3-AF5D-FEF6324612C6}" presName="parentText" presStyleLbl="alignNode1" presStyleIdx="0" presStyleCnt="3">
        <dgm:presLayoutVars>
          <dgm:chMax val="1"/>
          <dgm:bulletEnabled val="1"/>
        </dgm:presLayoutVars>
      </dgm:prSet>
      <dgm:spPr/>
      <dgm:t>
        <a:bodyPr/>
        <a:lstStyle/>
        <a:p>
          <a:endParaRPr lang="hu-HU"/>
        </a:p>
      </dgm:t>
    </dgm:pt>
    <dgm:pt modelId="{6F35A6D3-FD89-4575-9BC1-DF24C74AA198}" type="pres">
      <dgm:prSet presAssocID="{A1BDF995-6F46-4AE3-AF5D-FEF6324612C6}" presName="descendantText" presStyleLbl="alignAcc1" presStyleIdx="0" presStyleCnt="3">
        <dgm:presLayoutVars>
          <dgm:bulletEnabled val="1"/>
        </dgm:presLayoutVars>
      </dgm:prSet>
      <dgm:spPr/>
      <dgm:t>
        <a:bodyPr/>
        <a:lstStyle/>
        <a:p>
          <a:endParaRPr lang="hu-HU"/>
        </a:p>
      </dgm:t>
    </dgm:pt>
    <dgm:pt modelId="{BB5D4E4D-C6BE-4AD9-BDD1-56AD7AF87504}" type="pres">
      <dgm:prSet presAssocID="{5C951ABD-B7FC-44D3-A65E-AA7EDBC7FEC7}" presName="sp" presStyleCnt="0"/>
      <dgm:spPr/>
    </dgm:pt>
    <dgm:pt modelId="{64013165-C503-401F-AA01-455CB4394C94}" type="pres">
      <dgm:prSet presAssocID="{D199015C-88A2-4FF1-903A-4F7A36B5211D}" presName="composite" presStyleCnt="0"/>
      <dgm:spPr/>
    </dgm:pt>
    <dgm:pt modelId="{2C35B3D4-151E-40EA-B8BF-05086560E654}" type="pres">
      <dgm:prSet presAssocID="{D199015C-88A2-4FF1-903A-4F7A36B5211D}" presName="parentText" presStyleLbl="alignNode1" presStyleIdx="1" presStyleCnt="3">
        <dgm:presLayoutVars>
          <dgm:chMax val="1"/>
          <dgm:bulletEnabled val="1"/>
        </dgm:presLayoutVars>
      </dgm:prSet>
      <dgm:spPr/>
      <dgm:t>
        <a:bodyPr/>
        <a:lstStyle/>
        <a:p>
          <a:endParaRPr lang="hu-HU"/>
        </a:p>
      </dgm:t>
    </dgm:pt>
    <dgm:pt modelId="{CF3C2EE1-1D5D-42FB-8C44-2AFFF98FC595}" type="pres">
      <dgm:prSet presAssocID="{D199015C-88A2-4FF1-903A-4F7A36B5211D}" presName="descendantText" presStyleLbl="alignAcc1" presStyleIdx="1" presStyleCnt="3">
        <dgm:presLayoutVars>
          <dgm:bulletEnabled val="1"/>
        </dgm:presLayoutVars>
      </dgm:prSet>
      <dgm:spPr/>
      <dgm:t>
        <a:bodyPr/>
        <a:lstStyle/>
        <a:p>
          <a:endParaRPr lang="hu-HU"/>
        </a:p>
      </dgm:t>
    </dgm:pt>
    <dgm:pt modelId="{385D4E34-8A06-4146-B226-D8EFAACA0EA1}" type="pres">
      <dgm:prSet presAssocID="{90DCB2E1-4C81-4679-87E5-7A894792D83A}" presName="sp" presStyleCnt="0"/>
      <dgm:spPr/>
    </dgm:pt>
    <dgm:pt modelId="{F846AE6D-73E8-4746-89B0-041334F945E4}" type="pres">
      <dgm:prSet presAssocID="{B608D595-3338-40D1-A5E6-F2AC98AFB8D5}" presName="composite" presStyleCnt="0"/>
      <dgm:spPr/>
    </dgm:pt>
    <dgm:pt modelId="{5360576F-57C3-43E9-820C-DE494E57CF3F}" type="pres">
      <dgm:prSet presAssocID="{B608D595-3338-40D1-A5E6-F2AC98AFB8D5}" presName="parentText" presStyleLbl="alignNode1" presStyleIdx="2" presStyleCnt="3">
        <dgm:presLayoutVars>
          <dgm:chMax val="1"/>
          <dgm:bulletEnabled val="1"/>
        </dgm:presLayoutVars>
      </dgm:prSet>
      <dgm:spPr/>
      <dgm:t>
        <a:bodyPr/>
        <a:lstStyle/>
        <a:p>
          <a:endParaRPr lang="hu-HU"/>
        </a:p>
      </dgm:t>
    </dgm:pt>
    <dgm:pt modelId="{846D69FA-322F-4780-A466-67DCE7E4682E}" type="pres">
      <dgm:prSet presAssocID="{B608D595-3338-40D1-A5E6-F2AC98AFB8D5}" presName="descendantText" presStyleLbl="alignAcc1" presStyleIdx="2" presStyleCnt="3">
        <dgm:presLayoutVars>
          <dgm:bulletEnabled val="1"/>
        </dgm:presLayoutVars>
      </dgm:prSet>
      <dgm:spPr/>
      <dgm:t>
        <a:bodyPr/>
        <a:lstStyle/>
        <a:p>
          <a:endParaRPr lang="hu-HU"/>
        </a:p>
      </dgm:t>
    </dgm:pt>
  </dgm:ptLst>
  <dgm:cxnLst>
    <dgm:cxn modelId="{95F05FB1-861F-4038-8DD5-AF035DA1109B}" type="presOf" srcId="{32F5C8C5-6560-4136-9B86-BBCCFFD79896}" destId="{846D69FA-322F-4780-A466-67DCE7E4682E}" srcOrd="0" destOrd="0" presId="urn:microsoft.com/office/officeart/2005/8/layout/chevron2"/>
    <dgm:cxn modelId="{3617953F-BC60-46CD-A8BA-06C265236242}" srcId="{B608D595-3338-40D1-A5E6-F2AC98AFB8D5}" destId="{32F5C8C5-6560-4136-9B86-BBCCFFD79896}" srcOrd="0" destOrd="0" parTransId="{45B50214-0593-4458-83A7-33A141B8991A}" sibTransId="{923C035C-28AB-4820-9CC0-30B74D492B12}"/>
    <dgm:cxn modelId="{BB26AE7C-5456-4D82-AE81-999B105EF09C}" type="presOf" srcId="{9ED942C1-36F1-4BB3-A3B8-3445A6C9A66B}" destId="{6F35A6D3-FD89-4575-9BC1-DF24C74AA198}" srcOrd="0" destOrd="1" presId="urn:microsoft.com/office/officeart/2005/8/layout/chevron2"/>
    <dgm:cxn modelId="{07CF6297-A8FE-41FC-99B7-EEE833018403}" srcId="{A1BDF995-6F46-4AE3-AF5D-FEF6324612C6}" destId="{B7F4558D-F29D-48F1-9A74-FB21E559A767}" srcOrd="0" destOrd="0" parTransId="{D3F4BC18-CC81-45E9-A9FD-46034A8D1D27}" sibTransId="{9F8A5925-7289-433E-BC74-3075283085E0}"/>
    <dgm:cxn modelId="{D0F6F74A-2714-40EC-957F-522A838F823A}" srcId="{A1BDF995-6F46-4AE3-AF5D-FEF6324612C6}" destId="{9ED942C1-36F1-4BB3-A3B8-3445A6C9A66B}" srcOrd="1" destOrd="0" parTransId="{E9AF1EDE-4009-4307-BD2D-89A1783F4583}" sibTransId="{E691D8ED-FF1F-4A5C-A727-BC6B63F6D776}"/>
    <dgm:cxn modelId="{6C940CDB-A82A-4D35-8B3C-DD7072BA81E3}" type="presOf" srcId="{A1BDF995-6F46-4AE3-AF5D-FEF6324612C6}" destId="{8D83969A-DD8A-40BB-911E-1611D672E32A}" srcOrd="0" destOrd="0" presId="urn:microsoft.com/office/officeart/2005/8/layout/chevron2"/>
    <dgm:cxn modelId="{48C38C92-2D06-4D0C-9A46-1FB0F83D4C4F}" type="presOf" srcId="{F94E6237-50C5-430B-B289-4461111B0D64}" destId="{04F14279-BAC0-4EEA-AD58-7E108F88A5EF}" srcOrd="0" destOrd="0" presId="urn:microsoft.com/office/officeart/2005/8/layout/chevron2"/>
    <dgm:cxn modelId="{25DA052F-9F23-4A95-9F97-2A974601BA08}" type="presOf" srcId="{D199015C-88A2-4FF1-903A-4F7A36B5211D}" destId="{2C35B3D4-151E-40EA-B8BF-05086560E654}" srcOrd="0" destOrd="0" presId="urn:microsoft.com/office/officeart/2005/8/layout/chevron2"/>
    <dgm:cxn modelId="{B1DA850E-B6EB-489C-9F28-73D315844C46}" srcId="{D199015C-88A2-4FF1-903A-4F7A36B5211D}" destId="{5F8B3E78-CCB9-457E-8AE3-C725998F25B5}" srcOrd="0" destOrd="0" parTransId="{3FD13179-21C6-4EEB-B4A7-1D28F40EC2CD}" sibTransId="{3D748CB4-BA58-466D-BBF2-CE6379547A5E}"/>
    <dgm:cxn modelId="{D1FD7206-79D9-48E9-BAE5-32DFFFF2534C}" type="presOf" srcId="{B608D595-3338-40D1-A5E6-F2AC98AFB8D5}" destId="{5360576F-57C3-43E9-820C-DE494E57CF3F}" srcOrd="0" destOrd="0" presId="urn:microsoft.com/office/officeart/2005/8/layout/chevron2"/>
    <dgm:cxn modelId="{260469B7-418C-4D40-93CE-1C8D9040D171}" srcId="{F94E6237-50C5-430B-B289-4461111B0D64}" destId="{B608D595-3338-40D1-A5E6-F2AC98AFB8D5}" srcOrd="2" destOrd="0" parTransId="{46D76801-A730-427E-B616-8A028E786A51}" sibTransId="{B821E774-37B9-419E-91E5-E2C4B06B75A9}"/>
    <dgm:cxn modelId="{B5EAD62D-0DA4-4544-824B-490D0B1E3162}" srcId="{F94E6237-50C5-430B-B289-4461111B0D64}" destId="{D199015C-88A2-4FF1-903A-4F7A36B5211D}" srcOrd="1" destOrd="0" parTransId="{A127E6BB-06B8-4145-BE74-1B90D3716ADA}" sibTransId="{90DCB2E1-4C81-4679-87E5-7A894792D83A}"/>
    <dgm:cxn modelId="{EC741E0F-DCA5-4369-B38A-AF3138D533EA}" type="presOf" srcId="{5F8B3E78-CCB9-457E-8AE3-C725998F25B5}" destId="{CF3C2EE1-1D5D-42FB-8C44-2AFFF98FC595}" srcOrd="0" destOrd="0" presId="urn:microsoft.com/office/officeart/2005/8/layout/chevron2"/>
    <dgm:cxn modelId="{F32D4C1B-A4A0-41D5-B595-488712CF6A25}" srcId="{D199015C-88A2-4FF1-903A-4F7A36B5211D}" destId="{E582AE00-4EAD-4236-B365-162D841D25BE}" srcOrd="1" destOrd="0" parTransId="{86F270DC-8A7A-4C43-B2D7-D2A80BDC0C78}" sibTransId="{6D28BA9F-A864-43E2-854F-6B73CE4F2F07}"/>
    <dgm:cxn modelId="{BDCCE944-7C95-47F3-B6BD-DBACF6F1157F}" type="presOf" srcId="{B7F4558D-F29D-48F1-9A74-FB21E559A767}" destId="{6F35A6D3-FD89-4575-9BC1-DF24C74AA198}" srcOrd="0" destOrd="0" presId="urn:microsoft.com/office/officeart/2005/8/layout/chevron2"/>
    <dgm:cxn modelId="{0CCF19AB-36FE-48DE-817C-070D9C29B3E3}" srcId="{F94E6237-50C5-430B-B289-4461111B0D64}" destId="{A1BDF995-6F46-4AE3-AF5D-FEF6324612C6}" srcOrd="0" destOrd="0" parTransId="{83AFF208-D796-415B-8549-FDB9766211E8}" sibTransId="{5C951ABD-B7FC-44D3-A65E-AA7EDBC7FEC7}"/>
    <dgm:cxn modelId="{C634AF2E-0B0F-49E7-92ED-5929E6B5A3FC}" type="presOf" srcId="{E582AE00-4EAD-4236-B365-162D841D25BE}" destId="{CF3C2EE1-1D5D-42FB-8C44-2AFFF98FC595}" srcOrd="0" destOrd="1" presId="urn:microsoft.com/office/officeart/2005/8/layout/chevron2"/>
    <dgm:cxn modelId="{C65885A4-EE21-4354-B3AE-00DF6DBB1FEC}" type="presParOf" srcId="{04F14279-BAC0-4EEA-AD58-7E108F88A5EF}" destId="{18220E6C-0627-411B-AB5C-07943D7F5ED4}" srcOrd="0" destOrd="0" presId="urn:microsoft.com/office/officeart/2005/8/layout/chevron2"/>
    <dgm:cxn modelId="{B7669587-D89A-4BFF-8C26-5C848F06DA71}" type="presParOf" srcId="{18220E6C-0627-411B-AB5C-07943D7F5ED4}" destId="{8D83969A-DD8A-40BB-911E-1611D672E32A}" srcOrd="0" destOrd="0" presId="urn:microsoft.com/office/officeart/2005/8/layout/chevron2"/>
    <dgm:cxn modelId="{770D4C5C-3EA1-444E-BC3D-EC30118278E8}" type="presParOf" srcId="{18220E6C-0627-411B-AB5C-07943D7F5ED4}" destId="{6F35A6D3-FD89-4575-9BC1-DF24C74AA198}" srcOrd="1" destOrd="0" presId="urn:microsoft.com/office/officeart/2005/8/layout/chevron2"/>
    <dgm:cxn modelId="{F92FC1B2-E9D5-4955-82EF-9BDD97595659}" type="presParOf" srcId="{04F14279-BAC0-4EEA-AD58-7E108F88A5EF}" destId="{BB5D4E4D-C6BE-4AD9-BDD1-56AD7AF87504}" srcOrd="1" destOrd="0" presId="urn:microsoft.com/office/officeart/2005/8/layout/chevron2"/>
    <dgm:cxn modelId="{B3620B62-6EF3-4024-B762-7DAA99BC7941}" type="presParOf" srcId="{04F14279-BAC0-4EEA-AD58-7E108F88A5EF}" destId="{64013165-C503-401F-AA01-455CB4394C94}" srcOrd="2" destOrd="0" presId="urn:microsoft.com/office/officeart/2005/8/layout/chevron2"/>
    <dgm:cxn modelId="{ACB7E6D0-403A-4198-A6B0-F198789861A0}" type="presParOf" srcId="{64013165-C503-401F-AA01-455CB4394C94}" destId="{2C35B3D4-151E-40EA-B8BF-05086560E654}" srcOrd="0" destOrd="0" presId="urn:microsoft.com/office/officeart/2005/8/layout/chevron2"/>
    <dgm:cxn modelId="{835C28E1-F021-4FE4-8501-009712BF6954}" type="presParOf" srcId="{64013165-C503-401F-AA01-455CB4394C94}" destId="{CF3C2EE1-1D5D-42FB-8C44-2AFFF98FC595}" srcOrd="1" destOrd="0" presId="urn:microsoft.com/office/officeart/2005/8/layout/chevron2"/>
    <dgm:cxn modelId="{6A4FA059-8F07-4BB3-9563-01B102DAADCC}" type="presParOf" srcId="{04F14279-BAC0-4EEA-AD58-7E108F88A5EF}" destId="{385D4E34-8A06-4146-B226-D8EFAACA0EA1}" srcOrd="3" destOrd="0" presId="urn:microsoft.com/office/officeart/2005/8/layout/chevron2"/>
    <dgm:cxn modelId="{3F317DE0-0E94-42FE-B3CD-9B8267F064DB}" type="presParOf" srcId="{04F14279-BAC0-4EEA-AD58-7E108F88A5EF}" destId="{F846AE6D-73E8-4746-89B0-041334F945E4}" srcOrd="4" destOrd="0" presId="urn:microsoft.com/office/officeart/2005/8/layout/chevron2"/>
    <dgm:cxn modelId="{6DF1B9EB-729F-4ABB-A73C-E013D49D5DD6}" type="presParOf" srcId="{F846AE6D-73E8-4746-89B0-041334F945E4}" destId="{5360576F-57C3-43E9-820C-DE494E57CF3F}" srcOrd="0" destOrd="0" presId="urn:microsoft.com/office/officeart/2005/8/layout/chevron2"/>
    <dgm:cxn modelId="{9E01D91A-489B-4F1D-9980-241EBBC83268}" type="presParOf" srcId="{F846AE6D-73E8-4746-89B0-041334F945E4}" destId="{846D69FA-322F-4780-A466-67DCE7E4682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83969A-DD8A-40BB-911E-1611D672E32A}">
      <dsp:nvSpPr>
        <dsp:cNvPr id="0" name=""/>
        <dsp:cNvSpPr/>
      </dsp:nvSpPr>
      <dsp:spPr>
        <a:xfrm rot="5400000">
          <a:off x="-253306" y="253507"/>
          <a:ext cx="1688712" cy="1182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hu-HU" sz="2300" kern="1200" dirty="0" smtClean="0"/>
            <a:t>Human</a:t>
          </a:r>
          <a:endParaRPr lang="hu-HU" sz="2300" kern="1200" dirty="0"/>
        </a:p>
      </dsp:txBody>
      <dsp:txXfrm rot="5400000">
        <a:off x="-253306" y="253507"/>
        <a:ext cx="1688712" cy="1182098"/>
      </dsp:txXfrm>
    </dsp:sp>
    <dsp:sp modelId="{6F35A6D3-FD89-4575-9BC1-DF24C74AA198}">
      <dsp:nvSpPr>
        <dsp:cNvPr id="0" name=""/>
        <dsp:cNvSpPr/>
      </dsp:nvSpPr>
      <dsp:spPr>
        <a:xfrm rot="5400000">
          <a:off x="3756173" y="-2573874"/>
          <a:ext cx="1097663" cy="624581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hu-HU" sz="3300" kern="1200" dirty="0" err="1" smtClean="0"/>
            <a:t>Manually</a:t>
          </a:r>
          <a:r>
            <a:rPr lang="hu-HU" sz="3300" kern="1200" dirty="0" smtClean="0"/>
            <a:t> </a:t>
          </a:r>
          <a:r>
            <a:rPr lang="hu-HU" sz="3300" kern="1200" dirty="0" err="1" smtClean="0"/>
            <a:t>annotated</a:t>
          </a:r>
          <a:r>
            <a:rPr lang="hu-HU" sz="3300" kern="1200" dirty="0" smtClean="0"/>
            <a:t> </a:t>
          </a:r>
          <a:r>
            <a:rPr lang="hu-HU" sz="3300" kern="1200" dirty="0" err="1" smtClean="0"/>
            <a:t>data</a:t>
          </a:r>
          <a:endParaRPr lang="hu-HU" sz="3300" kern="1200" dirty="0"/>
        </a:p>
        <a:p>
          <a:pPr marL="285750" lvl="1" indent="-285750" algn="l" defTabSz="1466850">
            <a:lnSpc>
              <a:spcPct val="90000"/>
            </a:lnSpc>
            <a:spcBef>
              <a:spcPct val="0"/>
            </a:spcBef>
            <a:spcAft>
              <a:spcPct val="15000"/>
            </a:spcAft>
            <a:buChar char="••"/>
          </a:pPr>
          <a:r>
            <a:rPr lang="hu-HU" sz="3300" kern="1200" dirty="0" err="1" smtClean="0"/>
            <a:t>Corpora</a:t>
          </a:r>
          <a:endParaRPr lang="hu-HU" sz="3300" kern="1200" dirty="0"/>
        </a:p>
      </dsp:txBody>
      <dsp:txXfrm rot="5400000">
        <a:off x="3756173" y="-2573874"/>
        <a:ext cx="1097663" cy="6245813"/>
      </dsp:txXfrm>
    </dsp:sp>
    <dsp:sp modelId="{2C35B3D4-151E-40EA-B8BF-05086560E654}">
      <dsp:nvSpPr>
        <dsp:cNvPr id="0" name=""/>
        <dsp:cNvSpPr/>
      </dsp:nvSpPr>
      <dsp:spPr>
        <a:xfrm rot="5400000">
          <a:off x="-253306" y="1748925"/>
          <a:ext cx="1688712" cy="1182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hu-HU" sz="2300" kern="1200" dirty="0" err="1" smtClean="0"/>
            <a:t>Machine</a:t>
          </a:r>
          <a:endParaRPr lang="hu-HU" sz="2300" kern="1200" dirty="0"/>
        </a:p>
      </dsp:txBody>
      <dsp:txXfrm rot="5400000">
        <a:off x="-253306" y="1748925"/>
        <a:ext cx="1688712" cy="1182098"/>
      </dsp:txXfrm>
    </dsp:sp>
    <dsp:sp modelId="{CF3C2EE1-1D5D-42FB-8C44-2AFFF98FC595}">
      <dsp:nvSpPr>
        <dsp:cNvPr id="0" name=""/>
        <dsp:cNvSpPr/>
      </dsp:nvSpPr>
      <dsp:spPr>
        <a:xfrm rot="5400000">
          <a:off x="3756173" y="-1078456"/>
          <a:ext cx="1097663" cy="624581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hu-HU" sz="3300" kern="1200" dirty="0" err="1" smtClean="0"/>
            <a:t>Machine</a:t>
          </a:r>
          <a:r>
            <a:rPr lang="hu-HU" sz="3300" kern="1200" dirty="0" smtClean="0"/>
            <a:t> </a:t>
          </a:r>
          <a:r>
            <a:rPr lang="hu-HU" sz="3300" kern="1200" dirty="0" err="1" smtClean="0"/>
            <a:t>learning</a:t>
          </a:r>
          <a:r>
            <a:rPr lang="hu-HU" sz="3300" kern="1200" dirty="0" smtClean="0"/>
            <a:t> </a:t>
          </a:r>
          <a:r>
            <a:rPr lang="hu-HU" sz="3300" kern="1200" dirty="0" err="1" smtClean="0"/>
            <a:t>systems</a:t>
          </a:r>
          <a:endParaRPr lang="hu-HU" sz="3300" kern="1200" dirty="0"/>
        </a:p>
        <a:p>
          <a:pPr marL="285750" lvl="1" indent="-285750" algn="l" defTabSz="1466850">
            <a:lnSpc>
              <a:spcPct val="90000"/>
            </a:lnSpc>
            <a:spcBef>
              <a:spcPct val="0"/>
            </a:spcBef>
            <a:spcAft>
              <a:spcPct val="15000"/>
            </a:spcAft>
            <a:buChar char="••"/>
          </a:pPr>
          <a:r>
            <a:rPr lang="hu-HU" sz="3300" kern="1200" dirty="0" err="1" smtClean="0"/>
            <a:t>Statistics</a:t>
          </a:r>
          <a:r>
            <a:rPr lang="hu-HU" sz="3300" kern="1200" dirty="0" smtClean="0"/>
            <a:t>, </a:t>
          </a:r>
          <a:r>
            <a:rPr lang="hu-HU" sz="3300" kern="1200" dirty="0" err="1" smtClean="0"/>
            <a:t>generalizations</a:t>
          </a:r>
          <a:endParaRPr lang="hu-HU" sz="3300" kern="1200" dirty="0"/>
        </a:p>
      </dsp:txBody>
      <dsp:txXfrm rot="5400000">
        <a:off x="3756173" y="-1078456"/>
        <a:ext cx="1097663" cy="6245813"/>
      </dsp:txXfrm>
    </dsp:sp>
    <dsp:sp modelId="{5360576F-57C3-43E9-820C-DE494E57CF3F}">
      <dsp:nvSpPr>
        <dsp:cNvPr id="0" name=""/>
        <dsp:cNvSpPr/>
      </dsp:nvSpPr>
      <dsp:spPr>
        <a:xfrm rot="5400000">
          <a:off x="-253306" y="3244343"/>
          <a:ext cx="1688712" cy="1182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hu-HU" sz="2300" kern="1200" dirty="0" smtClean="0"/>
            <a:t>Text</a:t>
          </a:r>
          <a:endParaRPr lang="hu-HU" sz="2300" kern="1200" dirty="0"/>
        </a:p>
      </dsp:txBody>
      <dsp:txXfrm rot="5400000">
        <a:off x="-253306" y="3244343"/>
        <a:ext cx="1688712" cy="1182098"/>
      </dsp:txXfrm>
    </dsp:sp>
    <dsp:sp modelId="{846D69FA-322F-4780-A466-67DCE7E4682E}">
      <dsp:nvSpPr>
        <dsp:cNvPr id="0" name=""/>
        <dsp:cNvSpPr/>
      </dsp:nvSpPr>
      <dsp:spPr>
        <a:xfrm rot="5400000">
          <a:off x="3756173" y="416961"/>
          <a:ext cx="1097663" cy="624581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hu-HU" sz="3300" kern="1200" dirty="0" err="1" smtClean="0"/>
            <a:t>Automatically</a:t>
          </a:r>
          <a:r>
            <a:rPr lang="hu-HU" sz="3300" kern="1200" dirty="0" smtClean="0"/>
            <a:t> </a:t>
          </a:r>
          <a:r>
            <a:rPr lang="hu-HU" sz="3300" kern="1200" dirty="0" err="1" smtClean="0"/>
            <a:t>processed</a:t>
          </a:r>
          <a:r>
            <a:rPr lang="hu-HU" sz="3300" kern="1200" dirty="0" smtClean="0"/>
            <a:t> </a:t>
          </a:r>
          <a:r>
            <a:rPr lang="hu-HU" sz="3300" kern="1200" dirty="0" err="1" smtClean="0"/>
            <a:t>new</a:t>
          </a:r>
          <a:r>
            <a:rPr lang="hu-HU" sz="3300" kern="1200" dirty="0" smtClean="0"/>
            <a:t> </a:t>
          </a:r>
          <a:r>
            <a:rPr lang="hu-HU" sz="3300" kern="1200" dirty="0" err="1" smtClean="0"/>
            <a:t>data</a:t>
          </a:r>
          <a:endParaRPr lang="hu-HU" sz="3300" kern="1200" dirty="0"/>
        </a:p>
      </dsp:txBody>
      <dsp:txXfrm rot="5400000">
        <a:off x="3756173" y="416961"/>
        <a:ext cx="1097663" cy="624581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hu-HU"/>
          </a:p>
        </p:txBody>
      </p:sp>
      <p:sp>
        <p:nvSpPr>
          <p:cNvPr id="1239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hu-HU"/>
          </a:p>
        </p:txBody>
      </p:sp>
      <p:sp>
        <p:nvSpPr>
          <p:cNvPr id="1239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hu-HU"/>
          </a:p>
        </p:txBody>
      </p:sp>
      <p:sp>
        <p:nvSpPr>
          <p:cNvPr id="1239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C29A0E0-BEE1-44FE-8995-78F4C3D89460}" type="slidenum">
              <a:rPr lang="hu-HU"/>
              <a:pPr>
                <a:defRPr/>
              </a:pPr>
              <a:t>‹#›</a:t>
            </a:fld>
            <a:endParaRPr lang="hu-H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4213" y="1341438"/>
            <a:ext cx="7772400" cy="1470025"/>
          </a:xfrm>
        </p:spPr>
        <p:txBody>
          <a:bodyPr/>
          <a:lstStyle>
            <a:lvl1pPr>
              <a:defRPr/>
            </a:lvl1pPr>
          </a:lstStyle>
          <a:p>
            <a:r>
              <a:rPr lang="hu-HU"/>
              <a:t>Mintacím szerkesztése</a:t>
            </a:r>
          </a:p>
        </p:txBody>
      </p:sp>
      <p:sp>
        <p:nvSpPr>
          <p:cNvPr id="21507" name="Rectangle 3"/>
          <p:cNvSpPr>
            <a:spLocks noGrp="1" noChangeArrowheads="1"/>
          </p:cNvSpPr>
          <p:nvPr>
            <p:ph type="subTitle" idx="1"/>
          </p:nvPr>
        </p:nvSpPr>
        <p:spPr>
          <a:xfrm>
            <a:off x="1692275" y="3429000"/>
            <a:ext cx="6400800" cy="1752600"/>
          </a:xfrm>
        </p:spPr>
        <p:txBody>
          <a:bodyPr/>
          <a:lstStyle>
            <a:lvl1pPr marL="0" indent="0" algn="ctr">
              <a:buFontTx/>
              <a:buNone/>
              <a:defRPr/>
            </a:lvl1pPr>
          </a:lstStyle>
          <a:p>
            <a:r>
              <a:rPr lang="hu-HU"/>
              <a:t>Alcím mintájának szerkesztése</a:t>
            </a:r>
          </a:p>
        </p:txBody>
      </p:sp>
      <p:sp>
        <p:nvSpPr>
          <p:cNvPr id="4" name="Rectangle 4"/>
          <p:cNvSpPr>
            <a:spLocks noGrp="1" noChangeArrowheads="1"/>
          </p:cNvSpPr>
          <p:nvPr>
            <p:ph type="dt" sz="half" idx="10"/>
          </p:nvPr>
        </p:nvSpPr>
        <p:spPr/>
        <p:txBody>
          <a:bodyPr/>
          <a:lstStyle>
            <a:lvl1pPr>
              <a:defRPr/>
            </a:lvl1pPr>
          </a:lstStyle>
          <a:p>
            <a:pPr>
              <a:defRPr/>
            </a:pPr>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ltLang="hu-HU"/>
          </a:p>
        </p:txBody>
      </p:sp>
      <p:sp>
        <p:nvSpPr>
          <p:cNvPr id="5" name="Élőláb helye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hu-HU" altLang="hu-HU"/>
          </a:p>
        </p:txBody>
      </p:sp>
      <p:sp>
        <p:nvSpPr>
          <p:cNvPr id="6" name="Dia számának helye 5"/>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10A0650B-2DB5-4AE8-ABD3-466AC17A9C5D}" type="slidenum">
              <a:rPr lang="hu-HU" altLang="hu-HU"/>
              <a:pPr>
                <a:defRPr/>
              </a:pPr>
              <a:t>‹#›</a:t>
            </a:fld>
            <a:endParaRPr lang="hu-HU" altLang="hu-H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58888" y="274638"/>
            <a:ext cx="742791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2051" name="Rectangle 3"/>
          <p:cNvSpPr>
            <a:spLocks noGrp="1" noChangeArrowheads="1"/>
          </p:cNvSpPr>
          <p:nvPr>
            <p:ph type="body" idx="1"/>
          </p:nvPr>
        </p:nvSpPr>
        <p:spPr bwMode="auto">
          <a:xfrm>
            <a:off x="1258888" y="1341438"/>
            <a:ext cx="7427912" cy="4679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5" name="Rectangle 4"/>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hu-HU"/>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b="1">
          <a:solidFill>
            <a:srgbClr val="333333"/>
          </a:solidFill>
          <a:latin typeface="+mn-lt"/>
          <a:ea typeface="+mn-ea"/>
          <a:cs typeface="+mn-cs"/>
        </a:defRPr>
      </a:lvl1pPr>
      <a:lvl2pPr marL="742950" indent="-285750" algn="l" rtl="0" eaLnBrk="0" fontAlgn="base" hangingPunct="0">
        <a:spcBef>
          <a:spcPct val="20000"/>
        </a:spcBef>
        <a:spcAft>
          <a:spcPct val="0"/>
        </a:spcAft>
        <a:buChar char="–"/>
        <a:defRPr sz="2800" b="1">
          <a:solidFill>
            <a:srgbClr val="333333"/>
          </a:solidFill>
          <a:latin typeface="+mn-lt"/>
        </a:defRPr>
      </a:lvl2pPr>
      <a:lvl3pPr marL="1143000" indent="-228600" algn="l" rtl="0" eaLnBrk="0" fontAlgn="base" hangingPunct="0">
        <a:spcBef>
          <a:spcPct val="20000"/>
        </a:spcBef>
        <a:spcAft>
          <a:spcPct val="0"/>
        </a:spcAft>
        <a:buChar char="•"/>
        <a:defRPr sz="2400" b="1">
          <a:solidFill>
            <a:srgbClr val="333333"/>
          </a:solidFill>
          <a:latin typeface="+mn-lt"/>
        </a:defRPr>
      </a:lvl3pPr>
      <a:lvl4pPr marL="1600200" indent="-228600" algn="l" rtl="0" eaLnBrk="0" fontAlgn="base" hangingPunct="0">
        <a:spcBef>
          <a:spcPct val="20000"/>
        </a:spcBef>
        <a:spcAft>
          <a:spcPct val="0"/>
        </a:spcAft>
        <a:buChar char="–"/>
        <a:defRPr sz="2000" b="1">
          <a:solidFill>
            <a:srgbClr val="333333"/>
          </a:solidFill>
          <a:latin typeface="+mn-lt"/>
        </a:defRPr>
      </a:lvl4pPr>
      <a:lvl5pPr marL="2057400" indent="-228600" algn="l" rtl="0" eaLnBrk="0" fontAlgn="base" hangingPunct="0">
        <a:spcBef>
          <a:spcPct val="20000"/>
        </a:spcBef>
        <a:spcAft>
          <a:spcPct val="0"/>
        </a:spcAft>
        <a:buChar char="»"/>
        <a:defRPr sz="2000" b="1">
          <a:solidFill>
            <a:srgbClr val="333333"/>
          </a:solidFill>
          <a:latin typeface="+mn-lt"/>
        </a:defRPr>
      </a:lvl5pPr>
      <a:lvl6pPr marL="2514600" indent="-228600" algn="l" rtl="0" fontAlgn="base">
        <a:spcBef>
          <a:spcPct val="20000"/>
        </a:spcBef>
        <a:spcAft>
          <a:spcPct val="0"/>
        </a:spcAft>
        <a:buChar char="»"/>
        <a:defRPr sz="2000" b="1">
          <a:solidFill>
            <a:srgbClr val="333333"/>
          </a:solidFill>
          <a:latin typeface="+mn-lt"/>
        </a:defRPr>
      </a:lvl6pPr>
      <a:lvl7pPr marL="2971800" indent="-228600" algn="l" rtl="0" fontAlgn="base">
        <a:spcBef>
          <a:spcPct val="20000"/>
        </a:spcBef>
        <a:spcAft>
          <a:spcPct val="0"/>
        </a:spcAft>
        <a:buChar char="»"/>
        <a:defRPr sz="2000" b="1">
          <a:solidFill>
            <a:srgbClr val="333333"/>
          </a:solidFill>
          <a:latin typeface="+mn-lt"/>
        </a:defRPr>
      </a:lvl7pPr>
      <a:lvl8pPr marL="3429000" indent="-228600" algn="l" rtl="0" fontAlgn="base">
        <a:spcBef>
          <a:spcPct val="20000"/>
        </a:spcBef>
        <a:spcAft>
          <a:spcPct val="0"/>
        </a:spcAft>
        <a:buChar char="»"/>
        <a:defRPr sz="2000" b="1">
          <a:solidFill>
            <a:srgbClr val="333333"/>
          </a:solidFill>
          <a:latin typeface="+mn-lt"/>
        </a:defRPr>
      </a:lvl8pPr>
      <a:lvl9pPr marL="3886200" indent="-228600" algn="l" rtl="0" fontAlgn="base">
        <a:spcBef>
          <a:spcPct val="20000"/>
        </a:spcBef>
        <a:spcAft>
          <a:spcPct val="0"/>
        </a:spcAft>
        <a:buChar char="»"/>
        <a:defRPr sz="2000" b="1">
          <a:solidFill>
            <a:srgbClr val="333333"/>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mokk.bme.hu/resources/webcorpu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rgai.inf.u-szeged.hu/corpus_paralel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rgai.inf.u-szeged.hu/rgai/corpus_n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rgai.u-szeged.hu/rgai/uncertaint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rgai.inf.u-szeged.hu/rgai/mw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rgai.inf.u-szeged.hu/rgai/hunlearne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68313" y="476250"/>
            <a:ext cx="8388350" cy="2087563"/>
          </a:xfrm>
        </p:spPr>
        <p:txBody>
          <a:bodyPr/>
          <a:lstStyle/>
          <a:p>
            <a:pPr algn="r" eaLnBrk="1" hangingPunct="1"/>
            <a:r>
              <a:rPr lang="hu-HU" sz="4000" b="1" dirty="0" err="1" smtClean="0">
                <a:latin typeface="Arial" charset="0"/>
              </a:rPr>
              <a:t>Corpora</a:t>
            </a:r>
            <a:r>
              <a:rPr lang="hu-HU" sz="4000" b="1" dirty="0" smtClean="0">
                <a:latin typeface="Arial" charset="0"/>
              </a:rPr>
              <a:t> and </a:t>
            </a:r>
            <a:r>
              <a:rPr lang="hu-HU" sz="4000" b="1" dirty="0" err="1" smtClean="0">
                <a:latin typeface="Arial" charset="0"/>
              </a:rPr>
              <a:t>databases</a:t>
            </a:r>
            <a:endParaRPr lang="hu-HU" sz="4000" dirty="0" smtClean="0">
              <a:latin typeface="Arial" charset="0"/>
            </a:endParaRPr>
          </a:p>
        </p:txBody>
      </p:sp>
      <p:sp>
        <p:nvSpPr>
          <p:cNvPr id="3075" name="Rectangle 3"/>
          <p:cNvSpPr>
            <a:spLocks noGrp="1" noChangeArrowheads="1"/>
          </p:cNvSpPr>
          <p:nvPr>
            <p:ph type="subTitle" idx="1"/>
          </p:nvPr>
        </p:nvSpPr>
        <p:spPr>
          <a:xfrm>
            <a:off x="1979613" y="4005263"/>
            <a:ext cx="6875462" cy="2087562"/>
          </a:xfrm>
        </p:spPr>
        <p:txBody>
          <a:bodyPr/>
          <a:lstStyle/>
          <a:p>
            <a:pPr eaLnBrk="1" hangingPunct="1"/>
            <a:endParaRPr lang="hu-HU" sz="4000" b="0" dirty="0" smtClean="0">
              <a:latin typeface="Arial" charset="0"/>
            </a:endParaRPr>
          </a:p>
          <a:p>
            <a:pPr algn="r" eaLnBrk="1" hangingPunct="1"/>
            <a:r>
              <a:rPr lang="hu-HU" sz="2400" b="0" dirty="0" err="1" smtClean="0">
                <a:latin typeface="Arial" charset="0"/>
              </a:rPr>
              <a:t>Introduction</a:t>
            </a:r>
            <a:r>
              <a:rPr lang="hu-HU" sz="2400" b="0" dirty="0" smtClean="0">
                <a:latin typeface="Arial" charset="0"/>
              </a:rPr>
              <a:t> </a:t>
            </a:r>
            <a:r>
              <a:rPr lang="hu-HU" sz="2400" b="0" dirty="0" err="1" smtClean="0">
                <a:latin typeface="Arial" charset="0"/>
              </a:rPr>
              <a:t>to</a:t>
            </a:r>
            <a:r>
              <a:rPr lang="hu-HU" sz="2400" b="0" dirty="0" smtClean="0">
                <a:latin typeface="Arial" charset="0"/>
              </a:rPr>
              <a:t> </a:t>
            </a:r>
            <a:r>
              <a:rPr lang="hu-HU" sz="2400" b="0" dirty="0" err="1" smtClean="0">
                <a:latin typeface="Arial" charset="0"/>
              </a:rPr>
              <a:t>Computational</a:t>
            </a:r>
            <a:r>
              <a:rPr lang="hu-HU" sz="2400" b="0" dirty="0" smtClean="0">
                <a:latin typeface="Arial" charset="0"/>
              </a:rPr>
              <a:t> </a:t>
            </a:r>
            <a:r>
              <a:rPr lang="hu-HU" sz="2400" b="0" dirty="0" err="1" smtClean="0">
                <a:latin typeface="Arial" charset="0"/>
              </a:rPr>
              <a:t>Linguistics</a:t>
            </a:r>
            <a:endParaRPr lang="hu-HU" sz="2400" b="0" dirty="0" smtClean="0">
              <a:latin typeface="Arial" charset="0"/>
            </a:endParaRPr>
          </a:p>
          <a:p>
            <a:pPr algn="r" eaLnBrk="1" hangingPunct="1"/>
            <a:endParaRPr lang="hu-HU" b="0" dirty="0" smtClean="0">
              <a:latin typeface="Arial" charset="0"/>
            </a:endParaRPr>
          </a:p>
          <a:p>
            <a:pPr algn="r" eaLnBrk="1" hangingPunct="1"/>
            <a:endParaRPr lang="hu-HU" b="0" dirty="0" smtClean="0">
              <a:latin typeface="Arial" charset="0"/>
            </a:endParaRPr>
          </a:p>
        </p:txBody>
      </p:sp>
      <p:sp>
        <p:nvSpPr>
          <p:cNvPr id="3076" name="Text Box 4"/>
          <p:cNvSpPr txBox="1">
            <a:spLocks noChangeArrowheads="1"/>
          </p:cNvSpPr>
          <p:nvPr/>
        </p:nvSpPr>
        <p:spPr bwMode="auto">
          <a:xfrm>
            <a:off x="1403350" y="6453188"/>
            <a:ext cx="7272338" cy="304800"/>
          </a:xfrm>
          <a:prstGeom prst="rect">
            <a:avLst/>
          </a:prstGeom>
          <a:noFill/>
          <a:ln w="9525">
            <a:noFill/>
            <a:miter lim="800000"/>
            <a:headEnd/>
            <a:tailEnd/>
          </a:ln>
        </p:spPr>
        <p:txBody>
          <a:bodyPr>
            <a:spAutoFit/>
          </a:bodyPr>
          <a:lstStyle/>
          <a:p>
            <a:pPr algn="r">
              <a:spcBef>
                <a:spcPct val="50000"/>
              </a:spcBef>
            </a:pPr>
            <a:r>
              <a:rPr lang="hu-HU" b="1" dirty="0" smtClean="0">
                <a:solidFill>
                  <a:schemeClr val="bg1"/>
                </a:solidFill>
              </a:rPr>
              <a:t>10 </a:t>
            </a:r>
            <a:r>
              <a:rPr lang="hu-HU" b="1" dirty="0" err="1" smtClean="0">
                <a:solidFill>
                  <a:schemeClr val="bg1"/>
                </a:solidFill>
              </a:rPr>
              <a:t>September</a:t>
            </a:r>
            <a:r>
              <a:rPr lang="hu-HU" b="1" dirty="0" smtClean="0">
                <a:solidFill>
                  <a:schemeClr val="bg1"/>
                </a:solidFill>
              </a:rPr>
              <a:t> 2018</a:t>
            </a:r>
            <a:endParaRPr lang="hu-HU"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r>
              <a:rPr lang="hu-HU" dirty="0" err="1" smtClean="0">
                <a:latin typeface="Arial" charset="0"/>
              </a:rPr>
              <a:t>Forms</a:t>
            </a:r>
            <a:r>
              <a:rPr lang="hu-HU" dirty="0" smtClean="0">
                <a:latin typeface="Arial" charset="0"/>
              </a:rPr>
              <a:t> of </a:t>
            </a:r>
            <a:r>
              <a:rPr lang="hu-HU" dirty="0" err="1" smtClean="0">
                <a:latin typeface="Arial" charset="0"/>
              </a:rPr>
              <a:t>annotation</a:t>
            </a:r>
            <a:endParaRPr lang="hu-HU" dirty="0" smtClean="0">
              <a:latin typeface="Arial" charset="0"/>
            </a:endParaRPr>
          </a:p>
        </p:txBody>
      </p:sp>
      <p:sp>
        <p:nvSpPr>
          <p:cNvPr id="48131" name="Rectangle 3"/>
          <p:cNvSpPr>
            <a:spLocks noGrp="1" noChangeArrowheads="1"/>
          </p:cNvSpPr>
          <p:nvPr>
            <p:ph type="body" idx="4294967295"/>
          </p:nvPr>
        </p:nvSpPr>
        <p:spPr/>
        <p:txBody>
          <a:bodyPr/>
          <a:lstStyle/>
          <a:p>
            <a:r>
              <a:rPr lang="hu-HU" dirty="0" smtClean="0">
                <a:latin typeface="Arial" charset="0"/>
              </a:rPr>
              <a:t>Text and </a:t>
            </a:r>
            <a:r>
              <a:rPr lang="hu-HU" dirty="0" err="1" smtClean="0">
                <a:latin typeface="Arial" charset="0"/>
              </a:rPr>
              <a:t>annotation</a:t>
            </a:r>
            <a:r>
              <a:rPr lang="hu-HU" dirty="0" smtClean="0">
                <a:latin typeface="Arial" charset="0"/>
              </a:rPr>
              <a:t> </a:t>
            </a:r>
            <a:r>
              <a:rPr lang="hu-HU" dirty="0" err="1" smtClean="0">
                <a:latin typeface="Arial" charset="0"/>
              </a:rPr>
              <a:t>in</a:t>
            </a:r>
            <a:r>
              <a:rPr lang="hu-HU" dirty="0" smtClean="0">
                <a:latin typeface="Arial" charset="0"/>
              </a:rPr>
              <a:t> </a:t>
            </a:r>
            <a:r>
              <a:rPr lang="hu-HU" dirty="0" err="1" smtClean="0">
                <a:latin typeface="Arial" charset="0"/>
              </a:rPr>
              <a:t>the</a:t>
            </a:r>
            <a:r>
              <a:rPr lang="hu-HU" dirty="0" smtClean="0">
                <a:latin typeface="Arial" charset="0"/>
              </a:rPr>
              <a:t> </a:t>
            </a:r>
            <a:r>
              <a:rPr lang="hu-HU" dirty="0" err="1" smtClean="0">
                <a:latin typeface="Arial" charset="0"/>
              </a:rPr>
              <a:t>same</a:t>
            </a:r>
            <a:r>
              <a:rPr lang="hu-HU" dirty="0" smtClean="0">
                <a:latin typeface="Arial" charset="0"/>
              </a:rPr>
              <a:t> file (</a:t>
            </a:r>
            <a:r>
              <a:rPr lang="hu-HU" dirty="0" err="1" smtClean="0">
                <a:latin typeface="Arial" charset="0"/>
              </a:rPr>
              <a:t>mostly</a:t>
            </a:r>
            <a:r>
              <a:rPr lang="hu-HU" dirty="0" smtClean="0">
                <a:latin typeface="Arial" charset="0"/>
              </a:rPr>
              <a:t> XML)</a:t>
            </a:r>
          </a:p>
          <a:p>
            <a:r>
              <a:rPr lang="hu-HU" dirty="0" smtClean="0">
                <a:latin typeface="Arial" charset="0"/>
              </a:rPr>
              <a:t>Text and </a:t>
            </a:r>
            <a:r>
              <a:rPr lang="hu-HU" dirty="0" err="1" smtClean="0">
                <a:latin typeface="Arial" charset="0"/>
              </a:rPr>
              <a:t>annotation</a:t>
            </a:r>
            <a:r>
              <a:rPr lang="hu-HU" dirty="0" smtClean="0">
                <a:latin typeface="Arial" charset="0"/>
              </a:rPr>
              <a:t> </a:t>
            </a:r>
            <a:r>
              <a:rPr lang="hu-HU" dirty="0" err="1" smtClean="0">
                <a:latin typeface="Arial" charset="0"/>
              </a:rPr>
              <a:t>in</a:t>
            </a:r>
            <a:r>
              <a:rPr lang="hu-HU" dirty="0" smtClean="0">
                <a:latin typeface="Arial" charset="0"/>
              </a:rPr>
              <a:t> </a:t>
            </a:r>
            <a:r>
              <a:rPr lang="hu-HU" dirty="0" err="1" smtClean="0">
                <a:latin typeface="Arial" charset="0"/>
              </a:rPr>
              <a:t>separate</a:t>
            </a:r>
            <a:r>
              <a:rPr lang="hu-HU" dirty="0" smtClean="0">
                <a:latin typeface="Arial" charset="0"/>
              </a:rPr>
              <a:t> </a:t>
            </a:r>
            <a:r>
              <a:rPr lang="hu-HU" dirty="0" err="1" smtClean="0">
                <a:latin typeface="Arial" charset="0"/>
              </a:rPr>
              <a:t>files</a:t>
            </a:r>
            <a:r>
              <a:rPr lang="hu-HU" dirty="0" smtClean="0">
                <a:latin typeface="Arial" charset="0"/>
              </a:rPr>
              <a:t> (</a:t>
            </a:r>
            <a:r>
              <a:rPr lang="hu-HU" dirty="0" err="1" smtClean="0">
                <a:latin typeface="Arial" charset="0"/>
              </a:rPr>
              <a:t>standoff</a:t>
            </a:r>
            <a:r>
              <a:rPr lang="hu-HU" dirty="0" smtClean="0">
                <a:latin typeface="Arial" charset="0"/>
              </a:rPr>
              <a:t>/</a:t>
            </a:r>
            <a:r>
              <a:rPr lang="hu-HU" dirty="0" err="1" smtClean="0">
                <a:latin typeface="Arial" charset="0"/>
              </a:rPr>
              <a:t>standalone</a:t>
            </a:r>
            <a:r>
              <a:rPr lang="hu-HU" dirty="0" smtClean="0">
                <a:latin typeface="Arial" charset="0"/>
              </a:rPr>
              <a:t>)</a:t>
            </a:r>
          </a:p>
          <a:p>
            <a:r>
              <a:rPr lang="hu-HU" dirty="0" err="1" smtClean="0">
                <a:latin typeface="Arial" charset="0"/>
              </a:rPr>
              <a:t>Advantages</a:t>
            </a:r>
            <a:r>
              <a:rPr lang="hu-HU" dirty="0" smtClean="0">
                <a:latin typeface="Arial" charset="0"/>
              </a:rPr>
              <a:t>/</a:t>
            </a:r>
            <a:r>
              <a:rPr lang="hu-HU" dirty="0" err="1" smtClean="0">
                <a:latin typeface="Arial" charset="0"/>
              </a:rPr>
              <a:t>disadvantages</a:t>
            </a:r>
            <a:r>
              <a:rPr lang="hu-HU" dirty="0" smtClean="0">
                <a:latin typeface="Arial" charset="0"/>
              </a:rPr>
              <a:t>:</a:t>
            </a:r>
          </a:p>
          <a:p>
            <a:pPr lvl="1"/>
            <a:r>
              <a:rPr lang="hu-HU" dirty="0" err="1" smtClean="0">
                <a:latin typeface="Arial" charset="0"/>
              </a:rPr>
              <a:t>Restoring</a:t>
            </a:r>
            <a:r>
              <a:rPr lang="hu-HU" dirty="0" smtClean="0">
                <a:latin typeface="Arial" charset="0"/>
              </a:rPr>
              <a:t> </a:t>
            </a:r>
            <a:r>
              <a:rPr lang="hu-HU" dirty="0" err="1" smtClean="0">
                <a:latin typeface="Arial" charset="0"/>
              </a:rPr>
              <a:t>the</a:t>
            </a:r>
            <a:r>
              <a:rPr lang="hu-HU" dirty="0" smtClean="0">
                <a:latin typeface="Arial" charset="0"/>
              </a:rPr>
              <a:t> </a:t>
            </a:r>
            <a:r>
              <a:rPr lang="hu-HU" dirty="0" err="1" smtClean="0">
                <a:latin typeface="Arial" charset="0"/>
              </a:rPr>
              <a:t>original</a:t>
            </a:r>
            <a:r>
              <a:rPr lang="hu-HU" dirty="0" smtClean="0">
                <a:latin typeface="Arial" charset="0"/>
              </a:rPr>
              <a:t> text</a:t>
            </a:r>
          </a:p>
          <a:p>
            <a:pPr lvl="1"/>
            <a:r>
              <a:rPr lang="hu-HU" dirty="0" err="1" smtClean="0">
                <a:latin typeface="Arial" charset="0"/>
              </a:rPr>
              <a:t>Adding</a:t>
            </a:r>
            <a:r>
              <a:rPr lang="hu-HU" dirty="0" smtClean="0">
                <a:latin typeface="Arial" charset="0"/>
              </a:rPr>
              <a:t> </a:t>
            </a:r>
            <a:r>
              <a:rPr lang="hu-HU" dirty="0" err="1" smtClean="0">
                <a:latin typeface="Arial" charset="0"/>
              </a:rPr>
              <a:t>new</a:t>
            </a:r>
            <a:r>
              <a:rPr lang="hu-HU" dirty="0" smtClean="0">
                <a:latin typeface="Arial" charset="0"/>
              </a:rPr>
              <a:t> </a:t>
            </a:r>
            <a:r>
              <a:rPr lang="hu-HU" dirty="0" err="1" smtClean="0">
                <a:latin typeface="Arial" charset="0"/>
              </a:rPr>
              <a:t>texts</a:t>
            </a:r>
            <a:endParaRPr lang="hu-HU" dirty="0" smtClean="0">
              <a:latin typeface="Arial" charset="0"/>
            </a:endParaRPr>
          </a:p>
          <a:p>
            <a:pPr lvl="1"/>
            <a:r>
              <a:rPr lang="hu-HU" dirty="0" err="1" smtClean="0">
                <a:latin typeface="Arial" charset="0"/>
              </a:rPr>
              <a:t>Deleting</a:t>
            </a:r>
            <a:r>
              <a:rPr lang="hu-HU" dirty="0" smtClean="0">
                <a:latin typeface="Arial" charset="0"/>
              </a:rPr>
              <a:t> </a:t>
            </a:r>
            <a:r>
              <a:rPr lang="hu-HU" dirty="0" err="1" smtClean="0">
                <a:latin typeface="Arial" charset="0"/>
              </a:rPr>
              <a:t>texts</a:t>
            </a:r>
            <a:endParaRPr lang="hu-HU" dirty="0" smtClean="0">
              <a:latin typeface="Arial" charset="0"/>
            </a:endParaRPr>
          </a:p>
          <a:p>
            <a:endParaRPr lang="hu-HU" dirty="0" smtClean="0">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endParaRPr lang="hu-HU" smtClean="0">
              <a:latin typeface="Arial" charset="0"/>
            </a:endParaRPr>
          </a:p>
        </p:txBody>
      </p:sp>
      <p:sp>
        <p:nvSpPr>
          <p:cNvPr id="52227" name="Rectangle 3"/>
          <p:cNvSpPr>
            <a:spLocks noGrp="1" noChangeArrowheads="1"/>
          </p:cNvSpPr>
          <p:nvPr>
            <p:ph type="body" idx="4294967295"/>
          </p:nvPr>
        </p:nvSpPr>
        <p:spPr>
          <a:xfrm>
            <a:off x="1258888" y="188913"/>
            <a:ext cx="7427912" cy="6381750"/>
          </a:xfrm>
        </p:spPr>
        <p:txBody>
          <a:bodyPr/>
          <a:lstStyle/>
          <a:p>
            <a:pPr>
              <a:lnSpc>
                <a:spcPct val="80000"/>
              </a:lnSpc>
              <a:buFontTx/>
              <a:buNone/>
            </a:pPr>
            <a:r>
              <a:rPr lang="hu-HU" sz="1000" dirty="0" smtClean="0">
                <a:latin typeface="Arial" charset="0"/>
              </a:rPr>
              <a:t>&lt;s </a:t>
            </a:r>
            <a:r>
              <a:rPr lang="hu-HU" sz="1000" dirty="0" err="1" smtClean="0">
                <a:latin typeface="Arial" charset="0"/>
              </a:rPr>
              <a:t>id</a:t>
            </a:r>
            <a:r>
              <a:rPr lang="hu-HU" sz="1000" dirty="0" smtClean="0">
                <a:latin typeface="Arial" charset="0"/>
              </a:rPr>
              <a:t>="Nepszava.24.2.1"&gt;</a:t>
            </a:r>
            <a:r>
              <a:rPr lang="hu-HU" sz="1000" dirty="0" err="1" smtClean="0">
                <a:solidFill>
                  <a:srgbClr val="FF0000"/>
                </a:solidFill>
                <a:latin typeface="Arial" charset="0"/>
              </a:rPr>
              <a:t>Rövidtávú&amp;mdash</a:t>
            </a:r>
            <a:r>
              <a:rPr lang="hu-HU" sz="1000" dirty="0" smtClean="0">
                <a:solidFill>
                  <a:srgbClr val="FF0000"/>
                </a:solidFill>
                <a:latin typeface="Arial" charset="0"/>
              </a:rPr>
              <a:t>; </a:t>
            </a:r>
            <a:r>
              <a:rPr lang="hu-HU" sz="1000" dirty="0" err="1" smtClean="0">
                <a:solidFill>
                  <a:srgbClr val="FF0000"/>
                </a:solidFill>
                <a:latin typeface="Arial" charset="0"/>
              </a:rPr>
              <a:t>féléves&amp;mdash</a:t>
            </a:r>
            <a:r>
              <a:rPr lang="hu-HU" sz="1000" dirty="0" smtClean="0">
                <a:solidFill>
                  <a:srgbClr val="FF0000"/>
                </a:solidFill>
                <a:latin typeface="Arial" charset="0"/>
              </a:rPr>
              <a:t>; kilátásaikat illetően a cégek egész évben októberben voltak a legoptimistábbak.</a:t>
            </a:r>
          </a:p>
          <a:p>
            <a:pPr>
              <a:lnSpc>
                <a:spcPct val="80000"/>
              </a:lnSpc>
              <a:buFontTx/>
              <a:buNone/>
            </a:pPr>
            <a:r>
              <a:rPr lang="hu-HU" sz="1000" dirty="0" smtClean="0">
                <a:latin typeface="Arial" charset="0"/>
              </a:rPr>
              <a:t>&lt;</a:t>
            </a:r>
            <a:r>
              <a:rPr lang="hu-HU" sz="1000" dirty="0" err="1" smtClean="0">
                <a:latin typeface="Arial" charset="0"/>
              </a:rPr>
              <a:t>choice</a:t>
            </a:r>
            <a:r>
              <a:rPr lang="hu-HU" sz="1000" dirty="0" smtClean="0">
                <a:latin typeface="Arial" charset="0"/>
              </a:rPr>
              <a:t>&gt;</a:t>
            </a:r>
          </a:p>
          <a:p>
            <a:pPr>
              <a:lnSpc>
                <a:spcPct val="80000"/>
              </a:lnSpc>
              <a:buFontTx/>
              <a:buNone/>
            </a:pPr>
            <a:r>
              <a:rPr lang="hu-HU" sz="1000" dirty="0" smtClean="0">
                <a:latin typeface="Arial" charset="0"/>
              </a:rPr>
              <a:t>&lt;sic&gt;</a:t>
            </a:r>
          </a:p>
          <a:p>
            <a:pPr>
              <a:lnSpc>
                <a:spcPct val="80000"/>
              </a:lnSpc>
              <a:buFontTx/>
              <a:buNone/>
            </a:pPr>
            <a:r>
              <a:rPr lang="hu-HU" sz="1000" dirty="0" smtClean="0">
                <a:latin typeface="Arial" charset="0"/>
              </a:rPr>
              <a:t>	&lt;w&gt;</a:t>
            </a:r>
            <a:r>
              <a:rPr lang="hu-HU" sz="1000" dirty="0" smtClean="0">
                <a:solidFill>
                  <a:srgbClr val="FF0000"/>
                </a:solidFill>
                <a:latin typeface="Arial" charset="0"/>
              </a:rPr>
              <a:t>Rövidtávú</a:t>
            </a:r>
          </a:p>
          <a:p>
            <a:pPr>
              <a:lnSpc>
                <a:spcPct val="80000"/>
              </a:lnSpc>
              <a:buFontTx/>
              <a:buNone/>
            </a:pPr>
            <a:r>
              <a:rPr lang="hu-HU" sz="1000" dirty="0" smtClean="0">
                <a:latin typeface="Arial" charset="0"/>
              </a:rPr>
              <a:t>		&lt;</a:t>
            </a:r>
            <a:r>
              <a:rPr lang="hu-HU" sz="1000" dirty="0" err="1" smtClean="0">
                <a:latin typeface="Arial" charset="0"/>
              </a:rPr>
              <a:t>ana</a:t>
            </a:r>
            <a:r>
              <a:rPr lang="hu-HU" sz="1000" dirty="0" smtClean="0">
                <a:latin typeface="Arial" charset="0"/>
              </a:rPr>
              <a:t>&gt;</a:t>
            </a:r>
          </a:p>
          <a:p>
            <a:pPr>
              <a:lnSpc>
                <a:spcPct val="80000"/>
              </a:lnSpc>
              <a:buFontTx/>
              <a:buNone/>
            </a:pPr>
            <a:r>
              <a:rPr lang="hu-HU" sz="1000" dirty="0" smtClean="0">
                <a:latin typeface="Arial" charset="0"/>
              </a:rPr>
              <a:t>			&lt;humor&gt;&lt;lemma&gt;Rövidtávú&lt;/lemma&gt;&lt;</a:t>
            </a:r>
            <a:r>
              <a:rPr lang="hu-HU" sz="1000" dirty="0" err="1" smtClean="0">
                <a:latin typeface="Arial" charset="0"/>
              </a:rPr>
              <a:t>mscat</a:t>
            </a:r>
            <a:r>
              <a:rPr lang="hu-HU" sz="1000" dirty="0" smtClean="0">
                <a:latin typeface="Arial" charset="0"/>
              </a:rPr>
              <a:t>&gt;[X]&lt;/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&gt;&lt;lemma&gt;Rövidtávú&lt;/lemma&gt;&lt;</a:t>
            </a:r>
            <a:r>
              <a:rPr lang="hu-HU" sz="1000" dirty="0" err="1" smtClean="0">
                <a:latin typeface="Arial" charset="0"/>
              </a:rPr>
              <a:t>mscat</a:t>
            </a:r>
            <a:r>
              <a:rPr lang="hu-HU" sz="1000" dirty="0" smtClean="0">
                <a:latin typeface="Arial" charset="0"/>
              </a:rPr>
              <a:t>&gt;[X]&lt;/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&lt;humor&gt;&lt;lemma&gt;Rövidtávú&lt;/lemma&gt;&lt;</a:t>
            </a:r>
            <a:r>
              <a:rPr lang="hu-HU" sz="1000" dirty="0" err="1" smtClean="0">
                <a:latin typeface="Arial" charset="0"/>
              </a:rPr>
              <a:t>mscat</a:t>
            </a:r>
            <a:r>
              <a:rPr lang="hu-HU" sz="1000" dirty="0" smtClean="0">
                <a:latin typeface="Arial" charset="0"/>
              </a:rPr>
              <a:t>&gt;[X]&lt;/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&gt;&lt;lemma&gt;Rövidtávú&lt;/lemma&gt;&lt;</a:t>
            </a:r>
            <a:r>
              <a:rPr lang="hu-HU" sz="1000" dirty="0" err="1" smtClean="0">
                <a:latin typeface="Arial" charset="0"/>
              </a:rPr>
              <a:t>mscat</a:t>
            </a:r>
            <a:r>
              <a:rPr lang="hu-HU" sz="1000" dirty="0" smtClean="0">
                <a:latin typeface="Arial" charset="0"/>
              </a:rPr>
              <a:t>&gt;[X]&lt;/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&lt;/w&gt;</a:t>
            </a:r>
          </a:p>
          <a:p>
            <a:pPr>
              <a:lnSpc>
                <a:spcPct val="80000"/>
              </a:lnSpc>
              <a:buFontTx/>
              <a:buNone/>
            </a:pPr>
            <a:r>
              <a:rPr lang="hu-HU" sz="1000" dirty="0" smtClean="0">
                <a:latin typeface="Arial" charset="0"/>
              </a:rPr>
              <a:t>&lt;/sic&gt;</a:t>
            </a:r>
          </a:p>
          <a:p>
            <a:pPr>
              <a:lnSpc>
                <a:spcPct val="80000"/>
              </a:lnSpc>
              <a:buFontTx/>
              <a:buNone/>
            </a:pPr>
            <a:r>
              <a:rPr lang="hu-HU" sz="1000" dirty="0" smtClean="0">
                <a:latin typeface="Arial" charset="0"/>
              </a:rPr>
              <a:t>&lt;</a:t>
            </a:r>
            <a:r>
              <a:rPr lang="hu-HU" sz="1000" dirty="0" err="1" smtClean="0">
                <a:latin typeface="Arial" charset="0"/>
              </a:rPr>
              <a:t>corr</a:t>
            </a:r>
            <a:r>
              <a:rPr lang="hu-HU" sz="1000" dirty="0" smtClean="0">
                <a:latin typeface="Arial" charset="0"/>
              </a:rPr>
              <a:t>&gt;</a:t>
            </a:r>
          </a:p>
          <a:p>
            <a:pPr>
              <a:lnSpc>
                <a:spcPct val="80000"/>
              </a:lnSpc>
              <a:buFontTx/>
              <a:buNone/>
            </a:pPr>
            <a:r>
              <a:rPr lang="hu-HU" sz="1000" dirty="0" smtClean="0">
                <a:latin typeface="Arial" charset="0"/>
              </a:rPr>
              <a:t>	&lt;w&gt;</a:t>
            </a:r>
            <a:r>
              <a:rPr lang="hu-HU" sz="1000" dirty="0" smtClean="0">
                <a:solidFill>
                  <a:srgbClr val="FF0000"/>
                </a:solidFill>
                <a:latin typeface="Arial" charset="0"/>
              </a:rPr>
              <a:t>rövid</a:t>
            </a:r>
          </a:p>
          <a:p>
            <a:pPr>
              <a:lnSpc>
                <a:spcPct val="80000"/>
              </a:lnSpc>
              <a:buFontTx/>
              <a:buNone/>
            </a:pPr>
            <a:r>
              <a:rPr lang="hu-HU" sz="1000" dirty="0" smtClean="0">
                <a:latin typeface="Arial" charset="0"/>
              </a:rPr>
              <a:t>		&lt;</a:t>
            </a:r>
            <a:r>
              <a:rPr lang="hu-HU" sz="1000" dirty="0" err="1" smtClean="0">
                <a:latin typeface="Arial" charset="0"/>
              </a:rPr>
              <a:t>ana</a:t>
            </a:r>
            <a:r>
              <a:rPr lang="hu-HU" sz="1000" dirty="0" smtClean="0">
                <a:latin typeface="Arial" charset="0"/>
              </a:rPr>
              <a:t>&gt;</a:t>
            </a:r>
          </a:p>
          <a:p>
            <a:pPr>
              <a:lnSpc>
                <a:spcPct val="80000"/>
              </a:lnSpc>
              <a:buFontTx/>
              <a:buNone/>
            </a:pPr>
            <a:r>
              <a:rPr lang="hu-HU" sz="1000" dirty="0" smtClean="0">
                <a:latin typeface="Arial" charset="0"/>
              </a:rPr>
              <a:t>			&lt;humor&gt;&lt;lemma&gt;rövid&lt;/lemma&gt;&lt;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&gt;&lt;lemma&gt;rövid&lt;/lemma&gt;&lt;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&lt;humor&gt;&lt;lemma&gt;rövid&lt;/lemma&gt;&lt;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&gt;&lt;lemma&gt;rövid&lt;/lemma&gt;&lt;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&lt;humor&gt;&lt;lemma&gt;rövid&lt;/lemma&gt;&lt;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Nc-sn</a:t>
            </a:r>
            <a:r>
              <a:rPr lang="hu-HU" sz="1000" dirty="0" smtClean="0">
                <a:latin typeface="Arial" charset="0"/>
              </a:rPr>
              <a:t>]&lt;/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&gt;&lt;lemma&gt;rövid&lt;/lemma&gt;&lt;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Nc-sn</a:t>
            </a:r>
            <a:r>
              <a:rPr lang="hu-HU" sz="1000" dirty="0" smtClean="0">
                <a:latin typeface="Arial" charset="0"/>
              </a:rPr>
              <a:t>]&lt;/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&lt;/w&gt;</a:t>
            </a:r>
          </a:p>
          <a:p>
            <a:pPr>
              <a:lnSpc>
                <a:spcPct val="80000"/>
              </a:lnSpc>
              <a:buFontTx/>
              <a:buNone/>
            </a:pPr>
            <a:r>
              <a:rPr lang="hu-HU" sz="1000" dirty="0" smtClean="0">
                <a:latin typeface="Arial" charset="0"/>
              </a:rPr>
              <a:t>	&lt;w&gt;</a:t>
            </a:r>
            <a:r>
              <a:rPr lang="hu-HU" sz="1000" dirty="0" smtClean="0">
                <a:solidFill>
                  <a:srgbClr val="FF0000"/>
                </a:solidFill>
                <a:latin typeface="Arial" charset="0"/>
              </a:rPr>
              <a:t>távú</a:t>
            </a:r>
          </a:p>
          <a:p>
            <a:pPr>
              <a:lnSpc>
                <a:spcPct val="80000"/>
              </a:lnSpc>
              <a:buFontTx/>
              <a:buNone/>
            </a:pPr>
            <a:r>
              <a:rPr lang="hu-HU" sz="1000" dirty="0" smtClean="0">
                <a:latin typeface="Arial" charset="0"/>
              </a:rPr>
              <a:t>		&lt;</a:t>
            </a:r>
            <a:r>
              <a:rPr lang="hu-HU" sz="1000" dirty="0" err="1" smtClean="0">
                <a:latin typeface="Arial" charset="0"/>
              </a:rPr>
              <a:t>ana</a:t>
            </a:r>
            <a:r>
              <a:rPr lang="hu-HU" sz="1000" dirty="0" smtClean="0">
                <a:latin typeface="Arial" charset="0"/>
              </a:rPr>
              <a:t>&gt;</a:t>
            </a:r>
          </a:p>
          <a:p>
            <a:pPr>
              <a:lnSpc>
                <a:spcPct val="80000"/>
              </a:lnSpc>
              <a:buFontTx/>
              <a:buNone/>
            </a:pPr>
            <a:r>
              <a:rPr lang="hu-HU" sz="1000" dirty="0" smtClean="0">
                <a:latin typeface="Arial" charset="0"/>
              </a:rPr>
              <a:t>			&lt;humor&gt;&lt;lemma&gt;távú&lt;/lemma&gt;&lt;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&gt;&lt;lemma&gt;távú&lt;/lemma&gt;&lt;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&lt;humor&gt;&lt;lemma&gt;távú&lt;/lemma&gt;&lt;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&gt;&lt;/humor&gt;</a:t>
            </a:r>
          </a:p>
          <a:p>
            <a:pPr>
              <a:lnSpc>
                <a:spcPct val="80000"/>
              </a:lnSpc>
              <a:buFontTx/>
              <a:buNone/>
            </a:pPr>
            <a:r>
              <a:rPr lang="hu-HU" sz="1000" dirty="0" smtClean="0">
                <a:latin typeface="Arial" charset="0"/>
              </a:rPr>
              <a:t>			&lt;</a:t>
            </a:r>
            <a:r>
              <a:rPr lang="hu-HU" sz="1000" dirty="0" err="1" smtClean="0">
                <a:latin typeface="Arial" charset="0"/>
              </a:rPr>
              <a:t>msd</a:t>
            </a:r>
            <a:r>
              <a:rPr lang="hu-HU" sz="1000" dirty="0" smtClean="0">
                <a:latin typeface="Arial" charset="0"/>
              </a:rPr>
              <a:t>&gt;&lt;lemma&gt;távú&lt;/lemma&gt;&lt;</a:t>
            </a:r>
            <a:r>
              <a:rPr lang="hu-HU" sz="1000" dirty="0" err="1" smtClean="0">
                <a:latin typeface="Arial" charset="0"/>
              </a:rPr>
              <a:t>mscat</a:t>
            </a:r>
            <a:r>
              <a:rPr lang="hu-HU" sz="1000" dirty="0" smtClean="0">
                <a:latin typeface="Arial" charset="0"/>
              </a:rPr>
              <a:t>&gt;[</a:t>
            </a:r>
            <a:r>
              <a:rPr lang="hu-HU" sz="1000" dirty="0" err="1" smtClean="0">
                <a:latin typeface="Arial" charset="0"/>
              </a:rPr>
              <a:t>Afp-sn</a:t>
            </a:r>
            <a:r>
              <a:rPr lang="hu-HU" sz="1000" dirty="0" smtClean="0">
                <a:latin typeface="Arial" charset="0"/>
              </a:rPr>
              <a:t>]&lt;/</a:t>
            </a:r>
            <a:r>
              <a:rPr lang="hu-HU" sz="1000" dirty="0" err="1" smtClean="0">
                <a:latin typeface="Arial" charset="0"/>
              </a:rPr>
              <a:t>mscat</a:t>
            </a:r>
            <a:r>
              <a:rPr lang="hu-HU" sz="1000" dirty="0" smtClean="0">
                <a:latin typeface="Arial" charset="0"/>
              </a:rPr>
              <a:t>&gt;&lt;/</a:t>
            </a:r>
            <a:r>
              <a:rPr lang="hu-HU" sz="1000" dirty="0" err="1" smtClean="0">
                <a:latin typeface="Arial" charset="0"/>
              </a:rPr>
              <a:t>msd</a:t>
            </a:r>
            <a:r>
              <a:rPr lang="hu-HU" sz="1000" dirty="0" smtClean="0">
                <a:latin typeface="Arial" charset="0"/>
              </a:rPr>
              <a:t>&gt;</a:t>
            </a:r>
          </a:p>
          <a:p>
            <a:pPr>
              <a:lnSpc>
                <a:spcPct val="80000"/>
              </a:lnSpc>
              <a:buFontTx/>
              <a:buNone/>
            </a:pPr>
            <a:r>
              <a:rPr lang="hu-HU" sz="1000" dirty="0" smtClean="0">
                <a:latin typeface="Arial" charset="0"/>
              </a:rPr>
              <a:t>		&lt;/</a:t>
            </a:r>
            <a:r>
              <a:rPr lang="hu-HU" sz="1000" dirty="0" err="1" smtClean="0">
                <a:latin typeface="Arial" charset="0"/>
              </a:rPr>
              <a:t>anav</a:t>
            </a:r>
            <a:r>
              <a:rPr lang="hu-HU" sz="1000" dirty="0" smtClean="0">
                <a:latin typeface="Arial" charset="0"/>
              </a:rPr>
              <a:t>&gt;</a:t>
            </a:r>
          </a:p>
          <a:p>
            <a:pPr>
              <a:lnSpc>
                <a:spcPct val="80000"/>
              </a:lnSpc>
              <a:buFontTx/>
              <a:buNone/>
            </a:pPr>
            <a:r>
              <a:rPr lang="hu-HU" sz="1000" dirty="0" smtClean="0">
                <a:latin typeface="Arial" charset="0"/>
              </a:rPr>
              <a:t>	&lt;/w&gt;</a:t>
            </a:r>
          </a:p>
          <a:p>
            <a:pPr>
              <a:lnSpc>
                <a:spcPct val="80000"/>
              </a:lnSpc>
              <a:buFontTx/>
              <a:buNone/>
            </a:pPr>
            <a:r>
              <a:rPr lang="hu-HU" sz="1000" dirty="0" smtClean="0">
                <a:latin typeface="Arial" charset="0"/>
              </a:rPr>
              <a:t>&lt;/</a:t>
            </a:r>
            <a:r>
              <a:rPr lang="hu-HU" sz="1000" dirty="0" err="1" smtClean="0">
                <a:latin typeface="Arial" charset="0"/>
              </a:rPr>
              <a:t>corr</a:t>
            </a:r>
            <a:r>
              <a:rPr lang="hu-HU" sz="1000" dirty="0" smtClean="0">
                <a:latin typeface="Arial" charset="0"/>
              </a:rPr>
              <a:t>&gt;</a:t>
            </a:r>
          </a:p>
          <a:p>
            <a:pPr>
              <a:lnSpc>
                <a:spcPct val="80000"/>
              </a:lnSpc>
              <a:buFontTx/>
              <a:buNone/>
            </a:pPr>
            <a:r>
              <a:rPr lang="hu-HU" sz="1000" dirty="0" smtClean="0">
                <a:latin typeface="Arial" charset="0"/>
              </a:rPr>
              <a:t>&lt;/</a:t>
            </a:r>
            <a:r>
              <a:rPr lang="hu-HU" sz="1000" dirty="0" err="1" smtClean="0">
                <a:latin typeface="Arial" charset="0"/>
              </a:rPr>
              <a:t>choice</a:t>
            </a:r>
            <a:r>
              <a:rPr lang="hu-HU" sz="1000" dirty="0" smtClean="0">
                <a:latin typeface="Arial" charset="0"/>
              </a:rPr>
              <a:t>&gt;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endParaRPr lang="hu-HU" smtClean="0">
              <a:latin typeface="Arial" charset="0"/>
            </a:endParaRPr>
          </a:p>
        </p:txBody>
      </p:sp>
      <p:sp>
        <p:nvSpPr>
          <p:cNvPr id="55299" name="Rectangle 3"/>
          <p:cNvSpPr>
            <a:spLocks noGrp="1" noChangeArrowheads="1"/>
          </p:cNvSpPr>
          <p:nvPr>
            <p:ph type="body" idx="4294967295"/>
          </p:nvPr>
        </p:nvSpPr>
        <p:spPr>
          <a:xfrm>
            <a:off x="755650" y="0"/>
            <a:ext cx="8218488" cy="5905500"/>
          </a:xfrm>
        </p:spPr>
        <p:txBody>
          <a:bodyPr/>
          <a:lstStyle/>
          <a:p>
            <a:pPr>
              <a:lnSpc>
                <a:spcPct val="80000"/>
              </a:lnSpc>
              <a:buFontTx/>
              <a:buNone/>
            </a:pPr>
            <a:r>
              <a:rPr lang="hu-HU" sz="1000" dirty="0" smtClean="0">
                <a:latin typeface="Arial" charset="0"/>
              </a:rPr>
              <a:t>1	_	_	_	ELL	</a:t>
            </a:r>
            <a:r>
              <a:rPr lang="hu-HU" sz="1000" dirty="0" err="1" smtClean="0">
                <a:latin typeface="Arial" charset="0"/>
              </a:rPr>
              <a:t>ELL</a:t>
            </a:r>
            <a:r>
              <a:rPr lang="hu-HU" sz="1000" dirty="0" smtClean="0">
                <a:latin typeface="Arial" charset="0"/>
              </a:rPr>
              <a:t>	_	_	0	</a:t>
            </a:r>
            <a:r>
              <a:rPr lang="hu-HU" sz="1000" dirty="0" err="1" smtClean="0">
                <a:latin typeface="Arial" charset="0"/>
              </a:rPr>
              <a:t>0</a:t>
            </a:r>
            <a:r>
              <a:rPr lang="hu-HU" sz="1000" dirty="0" smtClean="0">
                <a:latin typeface="Arial" charset="0"/>
              </a:rPr>
              <a:t>	ROOT	</a:t>
            </a:r>
            <a:r>
              <a:rPr lang="hu-HU" sz="1000" dirty="0" err="1" smtClean="0">
                <a:latin typeface="Arial" charset="0"/>
              </a:rPr>
              <a:t>ROOT</a:t>
            </a:r>
            <a:endParaRPr lang="hu-HU" sz="1000" dirty="0" smtClean="0">
              <a:latin typeface="Arial" charset="0"/>
            </a:endParaRPr>
          </a:p>
          <a:p>
            <a:pPr>
              <a:lnSpc>
                <a:spcPct val="80000"/>
              </a:lnSpc>
              <a:buFontTx/>
              <a:buNone/>
            </a:pPr>
            <a:r>
              <a:rPr lang="hu-HU" sz="1000" dirty="0" smtClean="0">
                <a:latin typeface="Arial" charset="0"/>
              </a:rPr>
              <a:t>2	</a:t>
            </a:r>
            <a:r>
              <a:rPr lang="hu-HU" sz="1000" dirty="0" smtClean="0">
                <a:solidFill>
                  <a:srgbClr val="FF0000"/>
                </a:solidFill>
                <a:latin typeface="Arial" charset="0"/>
              </a:rPr>
              <a:t>Japánban</a:t>
            </a:r>
            <a:r>
              <a:rPr lang="hu-HU" sz="1000" dirty="0" smtClean="0">
                <a:latin typeface="Arial" charset="0"/>
              </a:rPr>
              <a:t>	Japán	</a:t>
            </a:r>
            <a:r>
              <a:rPr lang="hu-HU" sz="1000" dirty="0" err="1" smtClean="0">
                <a:latin typeface="Arial" charset="0"/>
              </a:rPr>
              <a:t>Japán</a:t>
            </a:r>
            <a:r>
              <a:rPr lang="hu-HU" sz="1000" dirty="0" smtClean="0">
                <a:latin typeface="Arial" charset="0"/>
              </a:rPr>
              <a:t>	N	</a:t>
            </a:r>
            <a:r>
              <a:rPr lang="hu-HU" sz="1000" dirty="0" err="1" smtClean="0">
                <a:latin typeface="Arial" charset="0"/>
              </a:rPr>
              <a:t>N</a:t>
            </a:r>
            <a:r>
              <a:rPr lang="hu-HU" sz="1000" dirty="0" smtClean="0">
                <a:latin typeface="Arial" charset="0"/>
              </a:rPr>
              <a:t>	</a:t>
            </a:r>
            <a:r>
              <a:rPr lang="hu-HU" sz="1000" dirty="0" err="1" smtClean="0">
                <a:latin typeface="Arial" charset="0"/>
              </a:rPr>
              <a:t>SubPOS</a:t>
            </a:r>
            <a:r>
              <a:rPr lang="hu-HU" sz="1000" dirty="0" smtClean="0">
                <a:latin typeface="Arial" charset="0"/>
              </a:rPr>
              <a:t>=p|</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=2|</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=p|</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=2|</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1	</a:t>
            </a:r>
            <a:r>
              <a:rPr lang="hu-HU" sz="1000" dirty="0" err="1" smtClean="0">
                <a:latin typeface="Arial" charset="0"/>
              </a:rPr>
              <a:t>1</a:t>
            </a:r>
            <a:r>
              <a:rPr lang="hu-HU" sz="1000" dirty="0" smtClean="0">
                <a:latin typeface="Arial" charset="0"/>
              </a:rPr>
              <a:t>	OBL	</a:t>
            </a:r>
            <a:r>
              <a:rPr lang="hu-HU" sz="1000" dirty="0" err="1" smtClean="0">
                <a:latin typeface="Arial" charset="0"/>
              </a:rPr>
              <a:t>OBL</a:t>
            </a:r>
            <a:endParaRPr lang="hu-HU" sz="1000" dirty="0" smtClean="0">
              <a:latin typeface="Arial" charset="0"/>
            </a:endParaRPr>
          </a:p>
          <a:p>
            <a:pPr>
              <a:lnSpc>
                <a:spcPct val="80000"/>
              </a:lnSpc>
              <a:buFontTx/>
              <a:buNone/>
            </a:pPr>
            <a:r>
              <a:rPr lang="hu-HU" sz="1000" dirty="0" smtClean="0">
                <a:latin typeface="Arial" charset="0"/>
              </a:rPr>
              <a:t>3	</a:t>
            </a:r>
            <a:r>
              <a:rPr lang="hu-HU" sz="1000" dirty="0" smtClean="0">
                <a:solidFill>
                  <a:srgbClr val="FF0000"/>
                </a:solidFill>
                <a:latin typeface="Arial" charset="0"/>
              </a:rPr>
              <a:t>,</a:t>
            </a:r>
            <a:r>
              <a:rPr lang="hu-HU" sz="1000" dirty="0" smtClean="0">
                <a:latin typeface="Arial" charset="0"/>
              </a:rPr>
              <a:t>	,	,	,	,	_	_	1	</a:t>
            </a:r>
            <a:r>
              <a:rPr lang="hu-HU" sz="1000" dirty="0" err="1" smtClean="0">
                <a:latin typeface="Arial" charset="0"/>
              </a:rPr>
              <a:t>1</a:t>
            </a:r>
            <a:r>
              <a:rPr lang="hu-HU" sz="1000" dirty="0" smtClean="0">
                <a:latin typeface="Arial" charset="0"/>
              </a:rPr>
              <a:t>	PUNCT	</a:t>
            </a:r>
            <a:r>
              <a:rPr lang="hu-HU" sz="1000" dirty="0" err="1" smtClean="0">
                <a:latin typeface="Arial" charset="0"/>
              </a:rPr>
              <a:t>PUNCT</a:t>
            </a:r>
            <a:endParaRPr lang="hu-HU" sz="1000" dirty="0" smtClean="0">
              <a:latin typeface="Arial" charset="0"/>
            </a:endParaRPr>
          </a:p>
          <a:p>
            <a:pPr>
              <a:lnSpc>
                <a:spcPct val="80000"/>
              </a:lnSpc>
              <a:buFontTx/>
              <a:buNone/>
            </a:pPr>
            <a:r>
              <a:rPr lang="hu-HU" sz="1000" dirty="0" smtClean="0">
                <a:latin typeface="Arial" charset="0"/>
              </a:rPr>
              <a:t>4	</a:t>
            </a:r>
            <a:r>
              <a:rPr lang="hu-HU" sz="1000" dirty="0" smtClean="0">
                <a:solidFill>
                  <a:srgbClr val="FF0000"/>
                </a:solidFill>
                <a:latin typeface="Arial" charset="0"/>
              </a:rPr>
              <a:t>ahol</a:t>
            </a:r>
            <a:r>
              <a:rPr lang="hu-HU" sz="1000" dirty="0" smtClean="0">
                <a:latin typeface="Arial" charset="0"/>
              </a:rPr>
              <a:t>	</a:t>
            </a:r>
            <a:r>
              <a:rPr lang="hu-HU" sz="1000" dirty="0" err="1" smtClean="0">
                <a:latin typeface="Arial" charset="0"/>
              </a:rPr>
              <a:t>ahol</a:t>
            </a:r>
            <a:r>
              <a:rPr lang="hu-HU" sz="1000" dirty="0" smtClean="0">
                <a:latin typeface="Arial" charset="0"/>
              </a:rPr>
              <a:t>	</a:t>
            </a:r>
            <a:r>
              <a:rPr lang="hu-HU" sz="1000" dirty="0" err="1" smtClean="0">
                <a:latin typeface="Arial" charset="0"/>
              </a:rPr>
              <a:t>ahol</a:t>
            </a:r>
            <a:r>
              <a:rPr lang="hu-HU" sz="1000" dirty="0" smtClean="0">
                <a:latin typeface="Arial" charset="0"/>
              </a:rPr>
              <a:t>	R	</a:t>
            </a:r>
            <a:r>
              <a:rPr lang="hu-HU" sz="1000" dirty="0" err="1" smtClean="0">
                <a:latin typeface="Arial" charset="0"/>
              </a:rPr>
              <a:t>R</a:t>
            </a:r>
            <a:r>
              <a:rPr lang="hu-HU" sz="1000" dirty="0" smtClean="0">
                <a:latin typeface="Arial" charset="0"/>
              </a:rPr>
              <a:t>	</a:t>
            </a:r>
            <a:r>
              <a:rPr lang="hu-HU" sz="1000" dirty="0" err="1" smtClean="0">
                <a:latin typeface="Arial" charset="0"/>
              </a:rPr>
              <a:t>SubPOS</a:t>
            </a:r>
            <a:r>
              <a:rPr lang="hu-HU" sz="1000" dirty="0" smtClean="0">
                <a:latin typeface="Arial" charset="0"/>
              </a:rPr>
              <a:t>=</a:t>
            </a:r>
            <a:r>
              <a:rPr lang="hu-HU" sz="1000" dirty="0" err="1" smtClean="0">
                <a:latin typeface="Arial" charset="0"/>
              </a:rPr>
              <a:t>r</a:t>
            </a:r>
            <a:r>
              <a:rPr lang="hu-HU" sz="1000" dirty="0" smtClean="0">
                <a:latin typeface="Arial" charset="0"/>
              </a:rPr>
              <a:t>|</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=r|</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9	</a:t>
            </a:r>
            <a:r>
              <a:rPr lang="hu-HU" sz="1000" dirty="0" err="1" smtClean="0">
                <a:latin typeface="Arial" charset="0"/>
              </a:rPr>
              <a:t>9</a:t>
            </a:r>
            <a:r>
              <a:rPr lang="hu-HU" sz="1000" dirty="0" smtClean="0">
                <a:latin typeface="Arial" charset="0"/>
              </a:rPr>
              <a:t>	TLOCY	</a:t>
            </a:r>
            <a:r>
              <a:rPr lang="hu-HU" sz="1000" dirty="0" err="1" smtClean="0">
                <a:latin typeface="Arial" charset="0"/>
              </a:rPr>
              <a:t>TLOCY</a:t>
            </a:r>
            <a:endParaRPr lang="hu-HU" sz="1000" dirty="0" smtClean="0">
              <a:latin typeface="Arial" charset="0"/>
            </a:endParaRPr>
          </a:p>
          <a:p>
            <a:pPr>
              <a:lnSpc>
                <a:spcPct val="80000"/>
              </a:lnSpc>
              <a:buFontTx/>
              <a:buNone/>
            </a:pPr>
            <a:r>
              <a:rPr lang="hu-HU" sz="1000" dirty="0" smtClean="0">
                <a:latin typeface="Arial" charset="0"/>
              </a:rPr>
              <a:t>5	</a:t>
            </a:r>
            <a:r>
              <a:rPr lang="hu-HU" sz="1000" dirty="0" smtClean="0">
                <a:solidFill>
                  <a:srgbClr val="FF0000"/>
                </a:solidFill>
                <a:latin typeface="Arial" charset="0"/>
              </a:rPr>
              <a:t>1960-ban	</a:t>
            </a:r>
            <a:r>
              <a:rPr lang="hu-HU" sz="1000" dirty="0" smtClean="0">
                <a:latin typeface="Arial" charset="0"/>
              </a:rPr>
              <a:t>1960	</a:t>
            </a:r>
            <a:r>
              <a:rPr lang="hu-HU" sz="1000" dirty="0" err="1" smtClean="0">
                <a:latin typeface="Arial" charset="0"/>
              </a:rPr>
              <a:t>1960</a:t>
            </a:r>
            <a:r>
              <a:rPr lang="hu-HU" sz="1000" dirty="0" smtClean="0">
                <a:latin typeface="Arial" charset="0"/>
              </a:rPr>
              <a:t>	M	</a:t>
            </a:r>
            <a:r>
              <a:rPr lang="hu-HU" sz="1000" dirty="0" err="1" smtClean="0">
                <a:latin typeface="Arial" charset="0"/>
              </a:rPr>
              <a:t>M</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=2|</a:t>
            </a:r>
            <a:r>
              <a:rPr lang="hu-HU" sz="1000" dirty="0" err="1" smtClean="0">
                <a:latin typeface="Arial" charset="0"/>
              </a:rPr>
              <a:t>Form</a:t>
            </a:r>
            <a:r>
              <a:rPr lang="hu-HU" sz="1000" dirty="0" smtClean="0">
                <a:latin typeface="Arial" charset="0"/>
              </a:rPr>
              <a:t>=d|</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=2|</a:t>
            </a:r>
            <a:r>
              <a:rPr lang="hu-HU" sz="1000" dirty="0" err="1" smtClean="0">
                <a:latin typeface="Arial" charset="0"/>
              </a:rPr>
              <a:t>Form</a:t>
            </a:r>
            <a:r>
              <a:rPr lang="hu-HU" sz="1000" dirty="0" smtClean="0">
                <a:latin typeface="Arial" charset="0"/>
              </a:rPr>
              <a:t>=d|</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9	</a:t>
            </a:r>
            <a:r>
              <a:rPr lang="hu-HU" sz="1000" dirty="0" err="1" smtClean="0">
                <a:latin typeface="Arial" charset="0"/>
              </a:rPr>
              <a:t>9</a:t>
            </a:r>
            <a:r>
              <a:rPr lang="hu-HU" sz="1000" dirty="0" smtClean="0">
                <a:latin typeface="Arial" charset="0"/>
              </a:rPr>
              <a:t>	OBL	</a:t>
            </a:r>
            <a:r>
              <a:rPr lang="hu-HU" sz="1000" dirty="0" err="1" smtClean="0">
                <a:latin typeface="Arial" charset="0"/>
              </a:rPr>
              <a:t>OBL</a:t>
            </a:r>
            <a:endParaRPr lang="hu-HU" sz="1000" dirty="0" smtClean="0">
              <a:latin typeface="Arial" charset="0"/>
            </a:endParaRPr>
          </a:p>
          <a:p>
            <a:pPr>
              <a:lnSpc>
                <a:spcPct val="80000"/>
              </a:lnSpc>
              <a:buFontTx/>
              <a:buNone/>
            </a:pPr>
            <a:r>
              <a:rPr lang="hu-HU" sz="1000" dirty="0" smtClean="0">
                <a:latin typeface="Arial" charset="0"/>
              </a:rPr>
              <a:t>6	</a:t>
            </a:r>
            <a:r>
              <a:rPr lang="hu-HU" sz="1000" dirty="0" smtClean="0">
                <a:solidFill>
                  <a:srgbClr val="FF0000"/>
                </a:solidFill>
                <a:latin typeface="Arial" charset="0"/>
              </a:rPr>
              <a:t>közel</a:t>
            </a:r>
            <a:r>
              <a:rPr lang="hu-HU" sz="1000" dirty="0" smtClean="0">
                <a:latin typeface="Arial" charset="0"/>
              </a:rPr>
              <a:t>	</a:t>
            </a:r>
            <a:r>
              <a:rPr lang="hu-HU" sz="1000" dirty="0" err="1" smtClean="0">
                <a:latin typeface="Arial" charset="0"/>
              </a:rPr>
              <a:t>közel</a:t>
            </a:r>
            <a:r>
              <a:rPr lang="hu-HU" sz="1000" dirty="0" smtClean="0">
                <a:latin typeface="Arial" charset="0"/>
              </a:rPr>
              <a:t>	</a:t>
            </a:r>
            <a:r>
              <a:rPr lang="hu-HU" sz="1000" dirty="0" err="1" smtClean="0">
                <a:latin typeface="Arial" charset="0"/>
              </a:rPr>
              <a:t>közel</a:t>
            </a:r>
            <a:r>
              <a:rPr lang="hu-HU" sz="1000" dirty="0" smtClean="0">
                <a:latin typeface="Arial" charset="0"/>
              </a:rPr>
              <a:t>	R	</a:t>
            </a:r>
            <a:r>
              <a:rPr lang="hu-HU" sz="1000" dirty="0" err="1" smtClean="0">
                <a:latin typeface="Arial" charset="0"/>
              </a:rPr>
              <a:t>R</a:t>
            </a:r>
            <a:r>
              <a:rPr lang="hu-HU" sz="1000" dirty="0" smtClean="0">
                <a:latin typeface="Arial" charset="0"/>
              </a:rPr>
              <a:t>	</a:t>
            </a:r>
            <a:r>
              <a:rPr lang="hu-HU" sz="1000" dirty="0" err="1" smtClean="0">
                <a:latin typeface="Arial" charset="0"/>
              </a:rPr>
              <a:t>SubPOS</a:t>
            </a:r>
            <a:r>
              <a:rPr lang="hu-HU" sz="1000" dirty="0" smtClean="0">
                <a:latin typeface="Arial" charset="0"/>
              </a:rPr>
              <a:t>=x|</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=x|</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7	</a:t>
            </a:r>
            <a:r>
              <a:rPr lang="hu-HU" sz="1000" dirty="0" err="1" smtClean="0">
                <a:latin typeface="Arial" charset="0"/>
              </a:rPr>
              <a:t>7</a:t>
            </a:r>
            <a:r>
              <a:rPr lang="hu-HU" sz="1000" dirty="0" smtClean="0">
                <a:latin typeface="Arial" charset="0"/>
              </a:rPr>
              <a:t>	MODE	</a:t>
            </a:r>
            <a:r>
              <a:rPr lang="hu-HU" sz="1000" dirty="0" err="1" smtClean="0">
                <a:latin typeface="Arial" charset="0"/>
              </a:rPr>
              <a:t>MODE</a:t>
            </a:r>
            <a:endParaRPr lang="hu-HU" sz="1000" dirty="0" smtClean="0">
              <a:latin typeface="Arial" charset="0"/>
            </a:endParaRPr>
          </a:p>
          <a:p>
            <a:pPr>
              <a:lnSpc>
                <a:spcPct val="80000"/>
              </a:lnSpc>
              <a:buFontTx/>
              <a:buNone/>
            </a:pPr>
            <a:r>
              <a:rPr lang="hu-HU" sz="1000" dirty="0" smtClean="0">
                <a:latin typeface="Arial" charset="0"/>
              </a:rPr>
              <a:t>7	</a:t>
            </a:r>
            <a:r>
              <a:rPr lang="hu-HU" sz="1000" dirty="0" smtClean="0">
                <a:solidFill>
                  <a:srgbClr val="FF0000"/>
                </a:solidFill>
                <a:latin typeface="Arial" charset="0"/>
              </a:rPr>
              <a:t>félmillió</a:t>
            </a:r>
            <a:r>
              <a:rPr lang="hu-HU" sz="1000" dirty="0" smtClean="0">
                <a:latin typeface="Arial" charset="0"/>
              </a:rPr>
              <a:t>	</a:t>
            </a:r>
            <a:r>
              <a:rPr lang="hu-HU" sz="1000" dirty="0" err="1" smtClean="0">
                <a:latin typeface="Arial" charset="0"/>
              </a:rPr>
              <a:t>félmillió</a:t>
            </a:r>
            <a:r>
              <a:rPr lang="hu-HU" sz="1000" dirty="0" smtClean="0">
                <a:latin typeface="Arial" charset="0"/>
              </a:rPr>
              <a:t>	</a:t>
            </a:r>
            <a:r>
              <a:rPr lang="hu-HU" sz="1000" dirty="0" err="1" smtClean="0">
                <a:latin typeface="Arial" charset="0"/>
              </a:rPr>
              <a:t>félmillió</a:t>
            </a:r>
            <a:r>
              <a:rPr lang="hu-HU" sz="1000" dirty="0" smtClean="0">
                <a:latin typeface="Arial" charset="0"/>
              </a:rPr>
              <a:t>	M	</a:t>
            </a:r>
            <a:r>
              <a:rPr lang="hu-HU" sz="1000" dirty="0" err="1" smtClean="0">
                <a:latin typeface="Arial" charset="0"/>
              </a:rPr>
              <a:t>M</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=n|</a:t>
            </a:r>
            <a:r>
              <a:rPr lang="hu-HU" sz="1000" dirty="0" err="1" smtClean="0">
                <a:latin typeface="Arial" charset="0"/>
              </a:rPr>
              <a:t>Form</a:t>
            </a:r>
            <a:r>
              <a:rPr lang="hu-HU" sz="1000" dirty="0" smtClean="0">
                <a:latin typeface="Arial" charset="0"/>
              </a:rPr>
              <a:t>=l|</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=n|</a:t>
            </a:r>
            <a:r>
              <a:rPr lang="hu-HU" sz="1000" dirty="0" err="1" smtClean="0">
                <a:latin typeface="Arial" charset="0"/>
              </a:rPr>
              <a:t>Form</a:t>
            </a:r>
            <a:r>
              <a:rPr lang="hu-HU" sz="1000" dirty="0" smtClean="0">
                <a:latin typeface="Arial" charset="0"/>
              </a:rPr>
              <a:t>=l|</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8	</a:t>
            </a:r>
            <a:r>
              <a:rPr lang="hu-HU" sz="1000" dirty="0" err="1" smtClean="0">
                <a:latin typeface="Arial" charset="0"/>
              </a:rPr>
              <a:t>8</a:t>
            </a:r>
            <a:r>
              <a:rPr lang="hu-HU" sz="1000" dirty="0" smtClean="0">
                <a:latin typeface="Arial" charset="0"/>
              </a:rPr>
              <a:t>	ATT	</a:t>
            </a:r>
            <a:r>
              <a:rPr lang="hu-HU" sz="1000" dirty="0" err="1" smtClean="0">
                <a:latin typeface="Arial" charset="0"/>
              </a:rPr>
              <a:t>ATT</a:t>
            </a:r>
            <a:endParaRPr lang="hu-HU" sz="1000" dirty="0" smtClean="0">
              <a:latin typeface="Arial" charset="0"/>
            </a:endParaRPr>
          </a:p>
          <a:p>
            <a:pPr>
              <a:lnSpc>
                <a:spcPct val="80000"/>
              </a:lnSpc>
              <a:buFontTx/>
              <a:buNone/>
            </a:pPr>
            <a:r>
              <a:rPr lang="hu-HU" sz="1000" dirty="0" smtClean="0">
                <a:latin typeface="Arial" charset="0"/>
              </a:rPr>
              <a:t>8	</a:t>
            </a:r>
            <a:r>
              <a:rPr lang="hu-HU" sz="1000" dirty="0" smtClean="0">
                <a:solidFill>
                  <a:srgbClr val="FF0000"/>
                </a:solidFill>
                <a:latin typeface="Arial" charset="0"/>
              </a:rPr>
              <a:t>válást</a:t>
            </a:r>
            <a:r>
              <a:rPr lang="hu-HU" sz="1000" dirty="0" smtClean="0">
                <a:latin typeface="Arial" charset="0"/>
              </a:rPr>
              <a:t>	válás	</a:t>
            </a:r>
            <a:r>
              <a:rPr lang="hu-HU" sz="1000" dirty="0" err="1" smtClean="0">
                <a:latin typeface="Arial" charset="0"/>
              </a:rPr>
              <a:t>válás</a:t>
            </a:r>
            <a:r>
              <a:rPr lang="hu-HU" sz="1000" dirty="0" smtClean="0">
                <a:latin typeface="Arial" charset="0"/>
              </a:rPr>
              <a:t>	N	</a:t>
            </a:r>
            <a:r>
              <a:rPr lang="hu-HU" sz="1000" dirty="0" err="1" smtClean="0">
                <a:latin typeface="Arial" charset="0"/>
              </a:rPr>
              <a:t>N</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=a|</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=a|</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9	</a:t>
            </a:r>
            <a:r>
              <a:rPr lang="hu-HU" sz="1000" dirty="0" err="1" smtClean="0">
                <a:latin typeface="Arial" charset="0"/>
              </a:rPr>
              <a:t>9</a:t>
            </a:r>
            <a:r>
              <a:rPr lang="hu-HU" sz="1000" dirty="0" smtClean="0">
                <a:latin typeface="Arial" charset="0"/>
              </a:rPr>
              <a:t>	OBJ	</a:t>
            </a:r>
            <a:r>
              <a:rPr lang="hu-HU" sz="1000" dirty="0" err="1" smtClean="0">
                <a:latin typeface="Arial" charset="0"/>
              </a:rPr>
              <a:t>OBJ</a:t>
            </a:r>
            <a:endParaRPr lang="hu-HU" sz="1000" dirty="0" smtClean="0">
              <a:latin typeface="Arial" charset="0"/>
            </a:endParaRPr>
          </a:p>
          <a:p>
            <a:pPr>
              <a:lnSpc>
                <a:spcPct val="80000"/>
              </a:lnSpc>
              <a:buFontTx/>
              <a:buNone/>
            </a:pPr>
            <a:r>
              <a:rPr lang="hu-HU" sz="1000" dirty="0" smtClean="0">
                <a:latin typeface="Arial" charset="0"/>
              </a:rPr>
              <a:t>9	</a:t>
            </a:r>
            <a:r>
              <a:rPr lang="hu-HU" sz="1000" dirty="0" smtClean="0">
                <a:solidFill>
                  <a:srgbClr val="FF0000"/>
                </a:solidFill>
                <a:latin typeface="Arial" charset="0"/>
              </a:rPr>
              <a:t>mondtak</a:t>
            </a:r>
            <a:r>
              <a:rPr lang="hu-HU" sz="1000" dirty="0" smtClean="0">
                <a:latin typeface="Arial" charset="0"/>
              </a:rPr>
              <a:t>	mond	</a:t>
            </a:r>
            <a:r>
              <a:rPr lang="hu-HU" sz="1000" dirty="0" err="1" smtClean="0">
                <a:latin typeface="Arial" charset="0"/>
              </a:rPr>
              <a:t>mond</a:t>
            </a:r>
            <a:r>
              <a:rPr lang="hu-HU" sz="1000" dirty="0" smtClean="0">
                <a:latin typeface="Arial" charset="0"/>
              </a:rPr>
              <a:t>	V	</a:t>
            </a:r>
            <a:r>
              <a:rPr lang="hu-HU" sz="1000" dirty="0" err="1" smtClean="0">
                <a:latin typeface="Arial" charset="0"/>
              </a:rPr>
              <a:t>V</a:t>
            </a:r>
            <a:r>
              <a:rPr lang="hu-HU" sz="1000" dirty="0" smtClean="0">
                <a:latin typeface="Arial" charset="0"/>
              </a:rPr>
              <a:t>	</a:t>
            </a:r>
            <a:r>
              <a:rPr lang="hu-HU" sz="1000" dirty="0" err="1" smtClean="0">
                <a:latin typeface="Arial" charset="0"/>
              </a:rPr>
              <a:t>SubPOS</a:t>
            </a:r>
            <a:r>
              <a:rPr lang="hu-HU" sz="1000" dirty="0" smtClean="0">
                <a:latin typeface="Arial" charset="0"/>
              </a:rPr>
              <a:t>=m|</a:t>
            </a:r>
            <a:r>
              <a:rPr lang="hu-HU" sz="1000" dirty="0" err="1" smtClean="0">
                <a:latin typeface="Arial" charset="0"/>
              </a:rPr>
              <a:t>Mood</a:t>
            </a:r>
            <a:r>
              <a:rPr lang="hu-HU" sz="1000" dirty="0" smtClean="0">
                <a:latin typeface="Arial" charset="0"/>
              </a:rPr>
              <a:t>=i|</a:t>
            </a:r>
            <a:r>
              <a:rPr lang="hu-HU" sz="1000" dirty="0" err="1" smtClean="0">
                <a:latin typeface="Arial" charset="0"/>
              </a:rPr>
              <a:t>Tense</a:t>
            </a:r>
            <a:r>
              <a:rPr lang="hu-HU" sz="1000" dirty="0" smtClean="0">
                <a:latin typeface="Arial" charset="0"/>
              </a:rPr>
              <a:t>=s|Per=3|</a:t>
            </a:r>
            <a:r>
              <a:rPr lang="hu-HU" sz="1000" dirty="0" err="1" smtClean="0">
                <a:latin typeface="Arial" charset="0"/>
              </a:rPr>
              <a:t>Num</a:t>
            </a:r>
            <a:r>
              <a:rPr lang="hu-HU" sz="1000" dirty="0" smtClean="0">
                <a:latin typeface="Arial" charset="0"/>
              </a:rPr>
              <a:t>=p|</a:t>
            </a:r>
            <a:r>
              <a:rPr lang="hu-HU" sz="1000" dirty="0" err="1" smtClean="0">
                <a:latin typeface="Arial" charset="0"/>
              </a:rPr>
              <a:t>Def</a:t>
            </a:r>
            <a:r>
              <a:rPr lang="hu-HU" sz="1000" dirty="0" smtClean="0">
                <a:latin typeface="Arial" charset="0"/>
              </a:rPr>
              <a:t>=n	</a:t>
            </a:r>
            <a:r>
              <a:rPr lang="hu-HU" sz="1000" dirty="0" err="1" smtClean="0">
                <a:latin typeface="Arial" charset="0"/>
              </a:rPr>
              <a:t>SubPOS</a:t>
            </a:r>
            <a:r>
              <a:rPr lang="hu-HU" sz="1000" dirty="0" smtClean="0">
                <a:latin typeface="Arial" charset="0"/>
              </a:rPr>
              <a:t>=m|</a:t>
            </a:r>
            <a:r>
              <a:rPr lang="hu-HU" sz="1000" dirty="0" err="1" smtClean="0">
                <a:latin typeface="Arial" charset="0"/>
              </a:rPr>
              <a:t>Mood</a:t>
            </a:r>
            <a:r>
              <a:rPr lang="hu-HU" sz="1000" dirty="0" smtClean="0">
                <a:latin typeface="Arial" charset="0"/>
              </a:rPr>
              <a:t>=i|</a:t>
            </a:r>
            <a:r>
              <a:rPr lang="hu-HU" sz="1000" dirty="0" err="1" smtClean="0">
                <a:latin typeface="Arial" charset="0"/>
              </a:rPr>
              <a:t>Tense</a:t>
            </a:r>
            <a:r>
              <a:rPr lang="hu-HU" sz="1000" dirty="0" smtClean="0">
                <a:latin typeface="Arial" charset="0"/>
              </a:rPr>
              <a:t>=s|Per=3|</a:t>
            </a:r>
            <a:r>
              <a:rPr lang="hu-HU" sz="1000" dirty="0" err="1" smtClean="0">
                <a:latin typeface="Arial" charset="0"/>
              </a:rPr>
              <a:t>Num</a:t>
            </a:r>
            <a:r>
              <a:rPr lang="hu-HU" sz="1000" dirty="0" smtClean="0">
                <a:latin typeface="Arial" charset="0"/>
              </a:rPr>
              <a:t>=p|</a:t>
            </a:r>
            <a:r>
              <a:rPr lang="hu-HU" sz="1000" dirty="0" err="1" smtClean="0">
                <a:latin typeface="Arial" charset="0"/>
              </a:rPr>
              <a:t>Def</a:t>
            </a:r>
            <a:r>
              <a:rPr lang="hu-HU" sz="1000" dirty="0" smtClean="0">
                <a:latin typeface="Arial" charset="0"/>
              </a:rPr>
              <a:t>=n	1	</a:t>
            </a:r>
            <a:r>
              <a:rPr lang="hu-HU" sz="1000" dirty="0" err="1" smtClean="0">
                <a:latin typeface="Arial" charset="0"/>
              </a:rPr>
              <a:t>1</a:t>
            </a:r>
            <a:r>
              <a:rPr lang="hu-HU" sz="1000" dirty="0" smtClean="0">
                <a:latin typeface="Arial" charset="0"/>
              </a:rPr>
              <a:t>	ATT	</a:t>
            </a:r>
            <a:r>
              <a:rPr lang="hu-HU" sz="1000" dirty="0" err="1" smtClean="0">
                <a:latin typeface="Arial" charset="0"/>
              </a:rPr>
              <a:t>ATT</a:t>
            </a:r>
            <a:endParaRPr lang="hu-HU" sz="1000" dirty="0" smtClean="0">
              <a:latin typeface="Arial" charset="0"/>
            </a:endParaRPr>
          </a:p>
          <a:p>
            <a:pPr>
              <a:lnSpc>
                <a:spcPct val="80000"/>
              </a:lnSpc>
              <a:buFontTx/>
              <a:buNone/>
            </a:pPr>
            <a:r>
              <a:rPr lang="hu-HU" sz="1000" dirty="0" smtClean="0">
                <a:latin typeface="Arial" charset="0"/>
              </a:rPr>
              <a:t>10	</a:t>
            </a:r>
            <a:r>
              <a:rPr lang="hu-HU" sz="1000" dirty="0" smtClean="0">
                <a:solidFill>
                  <a:srgbClr val="FF0000"/>
                </a:solidFill>
                <a:latin typeface="Arial" charset="0"/>
              </a:rPr>
              <a:t>ki</a:t>
            </a:r>
            <a:r>
              <a:rPr lang="hu-HU" sz="1000" dirty="0" smtClean="0">
                <a:latin typeface="Arial" charset="0"/>
              </a:rPr>
              <a:t>	</a:t>
            </a:r>
            <a:r>
              <a:rPr lang="hu-HU" sz="1000" dirty="0" err="1" smtClean="0">
                <a:latin typeface="Arial" charset="0"/>
              </a:rPr>
              <a:t>ki</a:t>
            </a:r>
            <a:r>
              <a:rPr lang="hu-HU" sz="1000" dirty="0" smtClean="0">
                <a:latin typeface="Arial" charset="0"/>
              </a:rPr>
              <a:t>	</a:t>
            </a:r>
            <a:r>
              <a:rPr lang="hu-HU" sz="1000" dirty="0" err="1" smtClean="0">
                <a:latin typeface="Arial" charset="0"/>
              </a:rPr>
              <a:t>ki</a:t>
            </a:r>
            <a:r>
              <a:rPr lang="hu-HU" sz="1000" dirty="0" smtClean="0">
                <a:latin typeface="Arial" charset="0"/>
              </a:rPr>
              <a:t>	R	</a:t>
            </a:r>
            <a:r>
              <a:rPr lang="hu-HU" sz="1000" dirty="0" err="1" smtClean="0">
                <a:latin typeface="Arial" charset="0"/>
              </a:rPr>
              <a:t>R</a:t>
            </a:r>
            <a:r>
              <a:rPr lang="hu-HU" sz="1000" dirty="0" smtClean="0">
                <a:latin typeface="Arial" charset="0"/>
              </a:rPr>
              <a:t>	</a:t>
            </a:r>
            <a:r>
              <a:rPr lang="hu-HU" sz="1000" dirty="0" err="1" smtClean="0">
                <a:latin typeface="Arial" charset="0"/>
              </a:rPr>
              <a:t>SubPOS</a:t>
            </a:r>
            <a:r>
              <a:rPr lang="hu-HU" sz="1000" dirty="0" smtClean="0">
                <a:latin typeface="Arial" charset="0"/>
              </a:rPr>
              <a:t>=p|</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=p|</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9	</a:t>
            </a:r>
            <a:r>
              <a:rPr lang="hu-HU" sz="1000" dirty="0" err="1" smtClean="0">
                <a:latin typeface="Arial" charset="0"/>
              </a:rPr>
              <a:t>9</a:t>
            </a:r>
            <a:r>
              <a:rPr lang="hu-HU" sz="1000" dirty="0" smtClean="0">
                <a:latin typeface="Arial" charset="0"/>
              </a:rPr>
              <a:t>	PREVERB	</a:t>
            </a:r>
            <a:r>
              <a:rPr lang="hu-HU" sz="1000" dirty="0" err="1" smtClean="0">
                <a:latin typeface="Arial" charset="0"/>
              </a:rPr>
              <a:t>PREVERB</a:t>
            </a:r>
            <a:endParaRPr lang="hu-HU" sz="1000" dirty="0" smtClean="0">
              <a:latin typeface="Arial" charset="0"/>
            </a:endParaRPr>
          </a:p>
          <a:p>
            <a:pPr>
              <a:lnSpc>
                <a:spcPct val="80000"/>
              </a:lnSpc>
              <a:buFontTx/>
              <a:buNone/>
            </a:pPr>
            <a:r>
              <a:rPr lang="hu-HU" sz="1000" dirty="0" smtClean="0">
                <a:latin typeface="Arial" charset="0"/>
              </a:rPr>
              <a:t>11	</a:t>
            </a:r>
            <a:r>
              <a:rPr lang="hu-HU" sz="1000" dirty="0" smtClean="0">
                <a:solidFill>
                  <a:srgbClr val="FF0000"/>
                </a:solidFill>
                <a:latin typeface="Arial" charset="0"/>
              </a:rPr>
              <a:t>,</a:t>
            </a:r>
            <a:r>
              <a:rPr lang="hu-HU" sz="1000" dirty="0" smtClean="0">
                <a:latin typeface="Arial" charset="0"/>
              </a:rPr>
              <a:t>	,	,	,	,	_	_	9	</a:t>
            </a:r>
            <a:r>
              <a:rPr lang="hu-HU" sz="1000" dirty="0" err="1" smtClean="0">
                <a:latin typeface="Arial" charset="0"/>
              </a:rPr>
              <a:t>9</a:t>
            </a:r>
            <a:r>
              <a:rPr lang="hu-HU" sz="1000" dirty="0" smtClean="0">
                <a:latin typeface="Arial" charset="0"/>
              </a:rPr>
              <a:t>	PUNCT	</a:t>
            </a:r>
            <a:r>
              <a:rPr lang="hu-HU" sz="1000" dirty="0" err="1" smtClean="0">
                <a:latin typeface="Arial" charset="0"/>
              </a:rPr>
              <a:t>PUNCT</a:t>
            </a:r>
            <a:endParaRPr lang="hu-HU" sz="1000" dirty="0" smtClean="0">
              <a:latin typeface="Arial" charset="0"/>
            </a:endParaRPr>
          </a:p>
          <a:p>
            <a:pPr>
              <a:lnSpc>
                <a:spcPct val="80000"/>
              </a:lnSpc>
              <a:buFontTx/>
              <a:buNone/>
            </a:pPr>
            <a:r>
              <a:rPr lang="hu-HU" sz="1000" dirty="0" smtClean="0">
                <a:latin typeface="Arial" charset="0"/>
              </a:rPr>
              <a:t>12	</a:t>
            </a:r>
            <a:r>
              <a:rPr lang="hu-HU" sz="1000" dirty="0" smtClean="0">
                <a:solidFill>
                  <a:srgbClr val="FF0000"/>
                </a:solidFill>
                <a:latin typeface="Arial" charset="0"/>
              </a:rPr>
              <a:t>1990-ben</a:t>
            </a:r>
            <a:r>
              <a:rPr lang="hu-HU" sz="1000" dirty="0" smtClean="0">
                <a:latin typeface="Arial" charset="0"/>
              </a:rPr>
              <a:t>	1990	</a:t>
            </a:r>
            <a:r>
              <a:rPr lang="hu-HU" sz="1000" dirty="0" err="1" smtClean="0">
                <a:latin typeface="Arial" charset="0"/>
              </a:rPr>
              <a:t>1990</a:t>
            </a:r>
            <a:r>
              <a:rPr lang="hu-HU" sz="1000" dirty="0" smtClean="0">
                <a:latin typeface="Arial" charset="0"/>
              </a:rPr>
              <a:t>	M	</a:t>
            </a:r>
            <a:r>
              <a:rPr lang="hu-HU" sz="1000" dirty="0" err="1" smtClean="0">
                <a:latin typeface="Arial" charset="0"/>
              </a:rPr>
              <a:t>M</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=2|</a:t>
            </a:r>
            <a:r>
              <a:rPr lang="hu-HU" sz="1000" dirty="0" err="1" smtClean="0">
                <a:latin typeface="Arial" charset="0"/>
              </a:rPr>
              <a:t>Form</a:t>
            </a:r>
            <a:r>
              <a:rPr lang="hu-HU" sz="1000" dirty="0" smtClean="0">
                <a:latin typeface="Arial" charset="0"/>
              </a:rPr>
              <a:t>=d|</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=2|</a:t>
            </a:r>
            <a:r>
              <a:rPr lang="hu-HU" sz="1000" dirty="0" err="1" smtClean="0">
                <a:latin typeface="Arial" charset="0"/>
              </a:rPr>
              <a:t>Form</a:t>
            </a:r>
            <a:r>
              <a:rPr lang="hu-HU" sz="1000" dirty="0" smtClean="0">
                <a:latin typeface="Arial" charset="0"/>
              </a:rPr>
              <a:t>=d|</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1	</a:t>
            </a:r>
            <a:r>
              <a:rPr lang="hu-HU" sz="1000" dirty="0" err="1" smtClean="0">
                <a:latin typeface="Arial" charset="0"/>
              </a:rPr>
              <a:t>1</a:t>
            </a:r>
            <a:r>
              <a:rPr lang="hu-HU" sz="1000" dirty="0" smtClean="0">
                <a:latin typeface="Arial" charset="0"/>
              </a:rPr>
              <a:t>	OBL	</a:t>
            </a:r>
            <a:r>
              <a:rPr lang="hu-HU" sz="1000" dirty="0" err="1" smtClean="0">
                <a:latin typeface="Arial" charset="0"/>
              </a:rPr>
              <a:t>OBL</a:t>
            </a:r>
            <a:endParaRPr lang="hu-HU" sz="1000" dirty="0" smtClean="0">
              <a:latin typeface="Arial" charset="0"/>
            </a:endParaRPr>
          </a:p>
          <a:p>
            <a:pPr>
              <a:lnSpc>
                <a:spcPct val="80000"/>
              </a:lnSpc>
              <a:buFontTx/>
              <a:buNone/>
            </a:pPr>
            <a:r>
              <a:rPr lang="hu-HU" sz="1000" dirty="0" smtClean="0">
                <a:latin typeface="Arial" charset="0"/>
              </a:rPr>
              <a:t>13	</a:t>
            </a:r>
            <a:r>
              <a:rPr lang="hu-HU" sz="1000" dirty="0" smtClean="0">
                <a:solidFill>
                  <a:srgbClr val="FF0000"/>
                </a:solidFill>
                <a:latin typeface="Arial" charset="0"/>
              </a:rPr>
              <a:t>már</a:t>
            </a:r>
            <a:r>
              <a:rPr lang="hu-HU" sz="1000" dirty="0" smtClean="0">
                <a:latin typeface="Arial" charset="0"/>
              </a:rPr>
              <a:t>	</a:t>
            </a:r>
            <a:r>
              <a:rPr lang="hu-HU" sz="1000" dirty="0" err="1" smtClean="0">
                <a:latin typeface="Arial" charset="0"/>
              </a:rPr>
              <a:t>már</a:t>
            </a:r>
            <a:r>
              <a:rPr lang="hu-HU" sz="1000" dirty="0" smtClean="0">
                <a:latin typeface="Arial" charset="0"/>
              </a:rPr>
              <a:t>	</a:t>
            </a:r>
            <a:r>
              <a:rPr lang="hu-HU" sz="1000" dirty="0" err="1" smtClean="0">
                <a:latin typeface="Arial" charset="0"/>
              </a:rPr>
              <a:t>már</a:t>
            </a:r>
            <a:r>
              <a:rPr lang="hu-HU" sz="1000" dirty="0" smtClean="0">
                <a:latin typeface="Arial" charset="0"/>
              </a:rPr>
              <a:t>	R	</a:t>
            </a:r>
            <a:r>
              <a:rPr lang="hu-HU" sz="1000" dirty="0" err="1" smtClean="0">
                <a:latin typeface="Arial" charset="0"/>
              </a:rPr>
              <a:t>R</a:t>
            </a:r>
            <a:r>
              <a:rPr lang="hu-HU" sz="1000" dirty="0" smtClean="0">
                <a:latin typeface="Arial" charset="0"/>
              </a:rPr>
              <a:t>	</a:t>
            </a:r>
            <a:r>
              <a:rPr lang="hu-HU" sz="1000" dirty="0" err="1" smtClean="0">
                <a:latin typeface="Arial" charset="0"/>
              </a:rPr>
              <a:t>SubPOS</a:t>
            </a:r>
            <a:r>
              <a:rPr lang="hu-HU" sz="1000" dirty="0" smtClean="0">
                <a:latin typeface="Arial" charset="0"/>
              </a:rPr>
              <a:t>=x|</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=x|</a:t>
            </a:r>
            <a:r>
              <a:rPr lang="hu-HU" sz="1000" dirty="0" err="1" smtClean="0">
                <a:latin typeface="Arial" charset="0"/>
              </a:rPr>
              <a:t>Deg</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a:t>
            </a:r>
            <a:r>
              <a:rPr lang="hu-HU" sz="1000" dirty="0" smtClean="0">
                <a:latin typeface="Arial" charset="0"/>
              </a:rPr>
              <a:t>=</a:t>
            </a:r>
            <a:r>
              <a:rPr lang="hu-HU" sz="1000" dirty="0" err="1" smtClean="0">
                <a:latin typeface="Arial" charset="0"/>
              </a:rPr>
              <a:t>none</a:t>
            </a:r>
            <a:r>
              <a:rPr lang="hu-HU" sz="1000" dirty="0" smtClean="0">
                <a:latin typeface="Arial" charset="0"/>
              </a:rPr>
              <a:t>|Per=</a:t>
            </a:r>
            <a:r>
              <a:rPr lang="hu-HU" sz="1000" dirty="0" err="1" smtClean="0">
                <a:latin typeface="Arial" charset="0"/>
              </a:rPr>
              <a:t>none</a:t>
            </a:r>
            <a:r>
              <a:rPr lang="hu-HU" sz="1000" dirty="0" smtClean="0">
                <a:latin typeface="Arial" charset="0"/>
              </a:rPr>
              <a:t>	15	</a:t>
            </a:r>
            <a:r>
              <a:rPr lang="hu-HU" sz="1000" dirty="0" err="1" smtClean="0">
                <a:latin typeface="Arial" charset="0"/>
              </a:rPr>
              <a:t>15</a:t>
            </a:r>
            <a:r>
              <a:rPr lang="hu-HU" sz="1000" dirty="0" smtClean="0">
                <a:latin typeface="Arial" charset="0"/>
              </a:rPr>
              <a:t>	MODE	</a:t>
            </a:r>
            <a:r>
              <a:rPr lang="hu-HU" sz="1000" dirty="0" err="1" smtClean="0">
                <a:latin typeface="Arial" charset="0"/>
              </a:rPr>
              <a:t>MODE</a:t>
            </a:r>
            <a:endParaRPr lang="hu-HU" sz="1000" dirty="0" smtClean="0">
              <a:latin typeface="Arial" charset="0"/>
            </a:endParaRPr>
          </a:p>
          <a:p>
            <a:pPr>
              <a:lnSpc>
                <a:spcPct val="80000"/>
              </a:lnSpc>
              <a:buFontTx/>
              <a:buNone/>
            </a:pPr>
            <a:r>
              <a:rPr lang="hu-HU" sz="1000" dirty="0" smtClean="0">
                <a:latin typeface="Arial" charset="0"/>
              </a:rPr>
              <a:t>14	</a:t>
            </a:r>
            <a:r>
              <a:rPr lang="hu-HU" sz="1000" dirty="0" smtClean="0">
                <a:solidFill>
                  <a:srgbClr val="FF0000"/>
                </a:solidFill>
                <a:latin typeface="Arial" charset="0"/>
              </a:rPr>
              <a:t>2,6</a:t>
            </a:r>
            <a:r>
              <a:rPr lang="hu-HU" sz="1000" dirty="0" smtClean="0">
                <a:latin typeface="Arial" charset="0"/>
              </a:rPr>
              <a:t>	2,6	2,6	M	</a:t>
            </a:r>
            <a:r>
              <a:rPr lang="hu-HU" sz="1000" dirty="0" err="1" smtClean="0">
                <a:latin typeface="Arial" charset="0"/>
              </a:rPr>
              <a:t>M</a:t>
            </a:r>
            <a:r>
              <a:rPr lang="hu-HU" sz="1000" dirty="0" smtClean="0">
                <a:latin typeface="Arial" charset="0"/>
              </a:rPr>
              <a:t>	</a:t>
            </a:r>
            <a:r>
              <a:rPr lang="hu-HU" sz="1000" dirty="0" err="1" smtClean="0">
                <a:latin typeface="Arial" charset="0"/>
              </a:rPr>
              <a:t>SubPOS</a:t>
            </a:r>
            <a:r>
              <a:rPr lang="hu-HU" sz="1000" dirty="0" smtClean="0">
                <a:latin typeface="Arial" charset="0"/>
              </a:rPr>
              <a:t>=f|</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=n|</a:t>
            </a:r>
            <a:r>
              <a:rPr lang="hu-HU" sz="1000" dirty="0" err="1" smtClean="0">
                <a:latin typeface="Arial" charset="0"/>
              </a:rPr>
              <a:t>Form</a:t>
            </a:r>
            <a:r>
              <a:rPr lang="hu-HU" sz="1000" dirty="0" smtClean="0">
                <a:latin typeface="Arial" charset="0"/>
              </a:rPr>
              <a:t>=d|</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=f|</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=n|</a:t>
            </a:r>
            <a:r>
              <a:rPr lang="hu-HU" sz="1000" dirty="0" err="1" smtClean="0">
                <a:latin typeface="Arial" charset="0"/>
              </a:rPr>
              <a:t>Form</a:t>
            </a:r>
            <a:r>
              <a:rPr lang="hu-HU" sz="1000" dirty="0" smtClean="0">
                <a:latin typeface="Arial" charset="0"/>
              </a:rPr>
              <a:t>=d|</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15	</a:t>
            </a:r>
            <a:r>
              <a:rPr lang="hu-HU" sz="1000" dirty="0" err="1" smtClean="0">
                <a:latin typeface="Arial" charset="0"/>
              </a:rPr>
              <a:t>15</a:t>
            </a:r>
            <a:r>
              <a:rPr lang="hu-HU" sz="1000" dirty="0" smtClean="0">
                <a:latin typeface="Arial" charset="0"/>
              </a:rPr>
              <a:t>	NUM	</a:t>
            </a:r>
            <a:r>
              <a:rPr lang="hu-HU" sz="1000" dirty="0" err="1" smtClean="0">
                <a:latin typeface="Arial" charset="0"/>
              </a:rPr>
              <a:t>NUM</a:t>
            </a:r>
            <a:endParaRPr lang="hu-HU" sz="1000" dirty="0" smtClean="0">
              <a:latin typeface="Arial" charset="0"/>
            </a:endParaRPr>
          </a:p>
          <a:p>
            <a:pPr>
              <a:lnSpc>
                <a:spcPct val="80000"/>
              </a:lnSpc>
              <a:buFontTx/>
              <a:buNone/>
            </a:pPr>
            <a:r>
              <a:rPr lang="hu-HU" sz="1000" dirty="0" smtClean="0">
                <a:latin typeface="Arial" charset="0"/>
              </a:rPr>
              <a:t>15	</a:t>
            </a:r>
            <a:r>
              <a:rPr lang="hu-HU" sz="1000" dirty="0" smtClean="0">
                <a:solidFill>
                  <a:srgbClr val="FF0000"/>
                </a:solidFill>
                <a:latin typeface="Arial" charset="0"/>
              </a:rPr>
              <a:t>milliót</a:t>
            </a:r>
            <a:r>
              <a:rPr lang="hu-HU" sz="1000" dirty="0" smtClean="0">
                <a:latin typeface="Arial" charset="0"/>
              </a:rPr>
              <a:t>	millió	</a:t>
            </a:r>
            <a:r>
              <a:rPr lang="hu-HU" sz="1000" dirty="0" err="1" smtClean="0">
                <a:latin typeface="Arial" charset="0"/>
              </a:rPr>
              <a:t>millió</a:t>
            </a:r>
            <a:r>
              <a:rPr lang="hu-HU" sz="1000" dirty="0" smtClean="0">
                <a:latin typeface="Arial" charset="0"/>
              </a:rPr>
              <a:t>	M	</a:t>
            </a:r>
            <a:r>
              <a:rPr lang="hu-HU" sz="1000" dirty="0" err="1" smtClean="0">
                <a:latin typeface="Arial" charset="0"/>
              </a:rPr>
              <a:t>M</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=a|</a:t>
            </a:r>
            <a:r>
              <a:rPr lang="hu-HU" sz="1000" dirty="0" err="1" smtClean="0">
                <a:latin typeface="Arial" charset="0"/>
              </a:rPr>
              <a:t>Form</a:t>
            </a:r>
            <a:r>
              <a:rPr lang="hu-HU" sz="1000" dirty="0" smtClean="0">
                <a:latin typeface="Arial" charset="0"/>
              </a:rPr>
              <a:t>=l|</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a:t>
            </a:r>
            <a:r>
              <a:rPr lang="hu-HU" sz="1000" dirty="0" err="1" smtClean="0">
                <a:latin typeface="Arial" charset="0"/>
              </a:rPr>
              <a:t>SubPOS</a:t>
            </a:r>
            <a:r>
              <a:rPr lang="hu-HU" sz="1000" dirty="0" smtClean="0">
                <a:latin typeface="Arial" charset="0"/>
              </a:rPr>
              <a:t>=c|</a:t>
            </a:r>
            <a:r>
              <a:rPr lang="hu-HU" sz="1000" dirty="0" err="1" smtClean="0">
                <a:latin typeface="Arial" charset="0"/>
              </a:rPr>
              <a:t>Num</a:t>
            </a:r>
            <a:r>
              <a:rPr lang="hu-HU" sz="1000" dirty="0" smtClean="0">
                <a:latin typeface="Arial" charset="0"/>
              </a:rPr>
              <a:t>=s|</a:t>
            </a:r>
            <a:r>
              <a:rPr lang="hu-HU" sz="1000" dirty="0" err="1" smtClean="0">
                <a:latin typeface="Arial" charset="0"/>
              </a:rPr>
              <a:t>Cas</a:t>
            </a:r>
            <a:r>
              <a:rPr lang="hu-HU" sz="1000" dirty="0" smtClean="0">
                <a:latin typeface="Arial" charset="0"/>
              </a:rPr>
              <a:t>=a|</a:t>
            </a:r>
            <a:r>
              <a:rPr lang="hu-HU" sz="1000" dirty="0" err="1" smtClean="0">
                <a:latin typeface="Arial" charset="0"/>
              </a:rPr>
              <a:t>Form</a:t>
            </a:r>
            <a:r>
              <a:rPr lang="hu-HU" sz="1000" dirty="0" smtClean="0">
                <a:latin typeface="Arial" charset="0"/>
              </a:rPr>
              <a:t>=l|</a:t>
            </a:r>
            <a:r>
              <a:rPr lang="hu-HU" sz="1000" dirty="0" err="1" smtClean="0">
                <a:latin typeface="Arial" charset="0"/>
              </a:rPr>
              <a:t>NumP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PerP</a:t>
            </a:r>
            <a:r>
              <a:rPr lang="hu-HU" sz="1000" dirty="0" smtClean="0">
                <a:latin typeface="Arial" charset="0"/>
              </a:rPr>
              <a:t>=</a:t>
            </a:r>
            <a:r>
              <a:rPr lang="hu-HU" sz="1000" dirty="0" err="1" smtClean="0">
                <a:latin typeface="Arial" charset="0"/>
              </a:rPr>
              <a:t>none</a:t>
            </a:r>
            <a:r>
              <a:rPr lang="hu-HU" sz="1000" dirty="0" smtClean="0">
                <a:latin typeface="Arial" charset="0"/>
              </a:rPr>
              <a:t>|</a:t>
            </a:r>
            <a:r>
              <a:rPr lang="hu-HU" sz="1000" dirty="0" err="1" smtClean="0">
                <a:latin typeface="Arial" charset="0"/>
              </a:rPr>
              <a:t>NumPd</a:t>
            </a:r>
            <a:r>
              <a:rPr lang="hu-HU" sz="1000" dirty="0" smtClean="0">
                <a:latin typeface="Arial" charset="0"/>
              </a:rPr>
              <a:t>=</a:t>
            </a:r>
            <a:r>
              <a:rPr lang="hu-HU" sz="1000" dirty="0" err="1" smtClean="0">
                <a:latin typeface="Arial" charset="0"/>
              </a:rPr>
              <a:t>none</a:t>
            </a:r>
            <a:r>
              <a:rPr lang="hu-HU" sz="1000" dirty="0" smtClean="0">
                <a:latin typeface="Arial" charset="0"/>
              </a:rPr>
              <a:t>	1	</a:t>
            </a:r>
            <a:r>
              <a:rPr lang="hu-HU" sz="1000" dirty="0" err="1" smtClean="0">
                <a:latin typeface="Arial" charset="0"/>
              </a:rPr>
              <a:t>1</a:t>
            </a:r>
            <a:r>
              <a:rPr lang="hu-HU" sz="1000" dirty="0" smtClean="0">
                <a:latin typeface="Arial" charset="0"/>
              </a:rPr>
              <a:t>	OBJ	</a:t>
            </a:r>
            <a:r>
              <a:rPr lang="hu-HU" sz="1000" dirty="0" err="1" smtClean="0">
                <a:latin typeface="Arial" charset="0"/>
              </a:rPr>
              <a:t>OBJ</a:t>
            </a:r>
            <a:endParaRPr lang="hu-HU" sz="1000" dirty="0" smtClean="0">
              <a:latin typeface="Arial" charset="0"/>
            </a:endParaRPr>
          </a:p>
          <a:p>
            <a:pPr>
              <a:lnSpc>
                <a:spcPct val="80000"/>
              </a:lnSpc>
              <a:buFontTx/>
              <a:buNone/>
            </a:pPr>
            <a:r>
              <a:rPr lang="hu-HU" sz="1000" dirty="0" smtClean="0">
                <a:latin typeface="Arial" charset="0"/>
              </a:rPr>
              <a:t>16	</a:t>
            </a:r>
            <a:r>
              <a:rPr lang="hu-HU" sz="1000" dirty="0" smtClean="0">
                <a:solidFill>
                  <a:srgbClr val="FF0000"/>
                </a:solidFill>
                <a:latin typeface="Arial" charset="0"/>
              </a:rPr>
              <a:t>.</a:t>
            </a:r>
            <a:r>
              <a:rPr lang="hu-HU" sz="1000" dirty="0" smtClean="0">
                <a:latin typeface="Arial" charset="0"/>
              </a:rPr>
              <a:t>	.	.	.	.	_	_	0	</a:t>
            </a:r>
            <a:r>
              <a:rPr lang="hu-HU" sz="1000" dirty="0" err="1" smtClean="0">
                <a:latin typeface="Arial" charset="0"/>
              </a:rPr>
              <a:t>0</a:t>
            </a:r>
            <a:r>
              <a:rPr lang="hu-HU" sz="1000" dirty="0" smtClean="0">
                <a:latin typeface="Arial" charset="0"/>
              </a:rPr>
              <a:t>	PUNCT	</a:t>
            </a:r>
            <a:r>
              <a:rPr lang="hu-HU" sz="1000" dirty="0" err="1" smtClean="0">
                <a:latin typeface="Arial" charset="0"/>
              </a:rPr>
              <a:t>PUNCT</a:t>
            </a:r>
            <a:endParaRPr lang="hu-HU" sz="1000" dirty="0" smtClean="0">
              <a:latin typeface="Arial" charset="0"/>
            </a:endParaRPr>
          </a:p>
          <a:p>
            <a:pPr>
              <a:lnSpc>
                <a:spcPct val="80000"/>
              </a:lnSpc>
              <a:buFontTx/>
              <a:buNone/>
            </a:pPr>
            <a:endParaRPr lang="hu-HU" sz="1000" dirty="0" smtClean="0">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lstStyle/>
          <a:p>
            <a:endParaRPr lang="hu-HU" smtClean="0">
              <a:latin typeface="Arial" charset="0"/>
            </a:endParaRPr>
          </a:p>
        </p:txBody>
      </p:sp>
      <p:pic>
        <p:nvPicPr>
          <p:cNvPr id="56324" name="Picture 4"/>
          <p:cNvPicPr>
            <a:picLocks noGrp="1" noChangeAspect="1" noChangeArrowheads="1"/>
          </p:cNvPicPr>
          <p:nvPr>
            <p:ph type="body" idx="4294967295"/>
          </p:nvPr>
        </p:nvPicPr>
        <p:blipFill>
          <a:blip r:embed="rId2" cstate="print"/>
          <a:srcRect/>
          <a:stretch>
            <a:fillRect/>
          </a:stretch>
        </p:blipFill>
        <p:spPr>
          <a:xfrm>
            <a:off x="1258888" y="260350"/>
            <a:ext cx="7129462" cy="5737225"/>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title" idx="4294967295"/>
          </p:nvPr>
        </p:nvSpPr>
        <p:spPr/>
        <p:txBody>
          <a:bodyPr/>
          <a:lstStyle/>
          <a:p>
            <a:endParaRPr lang="hu-HU" smtClean="0">
              <a:latin typeface="Arial" charset="0"/>
            </a:endParaRPr>
          </a:p>
        </p:txBody>
      </p:sp>
      <p:sp>
        <p:nvSpPr>
          <p:cNvPr id="53253" name="Rectangle 5"/>
          <p:cNvSpPr>
            <a:spLocks noGrp="1" noChangeArrowheads="1"/>
          </p:cNvSpPr>
          <p:nvPr>
            <p:ph type="body" sz="half" idx="4294967295"/>
          </p:nvPr>
        </p:nvSpPr>
        <p:spPr>
          <a:xfrm>
            <a:off x="755650" y="333375"/>
            <a:ext cx="3636963" cy="5688013"/>
          </a:xfrm>
        </p:spPr>
        <p:txBody>
          <a:bodyPr/>
          <a:lstStyle/>
          <a:p>
            <a:pPr>
              <a:lnSpc>
                <a:spcPct val="80000"/>
              </a:lnSpc>
              <a:buFontTx/>
              <a:buNone/>
            </a:pPr>
            <a:r>
              <a:rPr lang="hu-HU" sz="1800" smtClean="0">
                <a:solidFill>
                  <a:schemeClr val="accent2"/>
                </a:solidFill>
                <a:latin typeface="Arial" charset="0"/>
              </a:rPr>
              <a:t>Shadow_Riders.txt</a:t>
            </a:r>
          </a:p>
          <a:p>
            <a:pPr>
              <a:lnSpc>
                <a:spcPct val="80000"/>
              </a:lnSpc>
              <a:buFontTx/>
              <a:buNone/>
            </a:pPr>
            <a:endParaRPr lang="hu-HU" sz="1800" smtClean="0">
              <a:solidFill>
                <a:schemeClr val="accent2"/>
              </a:solidFill>
              <a:latin typeface="Arial" charset="0"/>
            </a:endParaRPr>
          </a:p>
          <a:p>
            <a:pPr>
              <a:lnSpc>
                <a:spcPct val="80000"/>
              </a:lnSpc>
              <a:buFontTx/>
              <a:buNone/>
            </a:pPr>
            <a:r>
              <a:rPr lang="en-US" sz="1800" smtClean="0">
                <a:latin typeface="Arial" charset="0"/>
              </a:rPr>
              <a:t>The Shadow Riders, known as the in the original Japanese language version, are a fictional group of villains in the Yu-Gi-Oh! GX anime series, appearing between episodes 29-49. </a:t>
            </a:r>
          </a:p>
          <a:p>
            <a:pPr>
              <a:lnSpc>
                <a:spcPct val="80000"/>
              </a:lnSpc>
              <a:buFontTx/>
              <a:buNone/>
            </a:pPr>
            <a:r>
              <a:rPr lang="en-US" sz="1800" smtClean="0">
                <a:latin typeface="Arial" charset="0"/>
              </a:rPr>
              <a:t>Composed of seven duelists and their leader of varying origins and backgrounds who each have their own agendas, the Shadow Riders serve as the main antagonists of the series' first season, intent on resurrecting the Sacred Beasts.</a:t>
            </a:r>
          </a:p>
          <a:p>
            <a:pPr>
              <a:lnSpc>
                <a:spcPct val="80000"/>
              </a:lnSpc>
              <a:buFontTx/>
              <a:buNone/>
            </a:pPr>
            <a:r>
              <a:rPr lang="en-US" sz="1800" smtClean="0">
                <a:latin typeface="Arial" charset="0"/>
              </a:rPr>
              <a:t>However, one of them returns in the fourth and final season as the true mastermind behind the mysterious attacks that take place in Duel Academy and Domino City.</a:t>
            </a:r>
            <a:endParaRPr lang="hu-HU" sz="1800" smtClean="0">
              <a:latin typeface="Arial" charset="0"/>
            </a:endParaRPr>
          </a:p>
        </p:txBody>
      </p:sp>
      <p:sp>
        <p:nvSpPr>
          <p:cNvPr id="53254" name="Rectangle 6"/>
          <p:cNvSpPr>
            <a:spLocks noGrp="1" noChangeArrowheads="1"/>
          </p:cNvSpPr>
          <p:nvPr>
            <p:ph type="body" sz="half" idx="4294967295"/>
          </p:nvPr>
        </p:nvSpPr>
        <p:spPr>
          <a:xfrm>
            <a:off x="4572000" y="333375"/>
            <a:ext cx="4321175" cy="5616575"/>
          </a:xfrm>
        </p:spPr>
        <p:txBody>
          <a:bodyPr/>
          <a:lstStyle/>
          <a:p>
            <a:pPr>
              <a:lnSpc>
                <a:spcPct val="80000"/>
              </a:lnSpc>
              <a:buFontTx/>
              <a:buNone/>
            </a:pPr>
            <a:r>
              <a:rPr lang="hu-HU" sz="1600" smtClean="0">
                <a:solidFill>
                  <a:schemeClr val="accent2"/>
                </a:solidFill>
                <a:latin typeface="Arial" charset="0"/>
              </a:rPr>
              <a:t>Shadow_Riders.txt.annotation</a:t>
            </a:r>
          </a:p>
          <a:p>
            <a:pPr>
              <a:lnSpc>
                <a:spcPct val="80000"/>
              </a:lnSpc>
              <a:buFontTx/>
              <a:buNone/>
            </a:pPr>
            <a:endParaRPr lang="hu-HU" sz="1600" smtClean="0">
              <a:solidFill>
                <a:schemeClr val="accent2"/>
              </a:solidFill>
              <a:latin typeface="Arial" charset="0"/>
            </a:endParaRPr>
          </a:p>
          <a:p>
            <a:pPr>
              <a:lnSpc>
                <a:spcPct val="80000"/>
              </a:lnSpc>
              <a:buFontTx/>
              <a:buNone/>
            </a:pPr>
            <a:r>
              <a:rPr lang="hu-HU" sz="1600" smtClean="0">
                <a:latin typeface="Arial" charset="0"/>
              </a:rPr>
              <a:t>NE_ORG	4	17</a:t>
            </a:r>
          </a:p>
          <a:p>
            <a:pPr>
              <a:lnSpc>
                <a:spcPct val="80000"/>
              </a:lnSpc>
              <a:buFontTx/>
              <a:buNone/>
            </a:pPr>
            <a:r>
              <a:rPr lang="hu-HU" sz="1600" smtClean="0">
                <a:latin typeface="Arial" charset="0"/>
              </a:rPr>
              <a:t>NE_MISC	48	56</a:t>
            </a:r>
          </a:p>
          <a:p>
            <a:pPr>
              <a:lnSpc>
                <a:spcPct val="80000"/>
              </a:lnSpc>
              <a:buFontTx/>
              <a:buNone/>
            </a:pPr>
            <a:r>
              <a:rPr lang="hu-HU" sz="1600" smtClean="0">
                <a:latin typeface="Arial" charset="0"/>
              </a:rPr>
              <a:t>NE_MISC	116	128</a:t>
            </a:r>
          </a:p>
          <a:p>
            <a:pPr>
              <a:lnSpc>
                <a:spcPct val="80000"/>
              </a:lnSpc>
              <a:buFontTx/>
              <a:buNone/>
            </a:pPr>
            <a:r>
              <a:rPr lang="hu-HU" sz="1600" smtClean="0">
                <a:latin typeface="Arial" charset="0"/>
              </a:rPr>
              <a:t>MWE_COMPOUND_NOUN	129	141</a:t>
            </a:r>
          </a:p>
          <a:p>
            <a:pPr>
              <a:lnSpc>
                <a:spcPct val="80000"/>
              </a:lnSpc>
              <a:buFontTx/>
              <a:buNone/>
            </a:pPr>
            <a:r>
              <a:rPr lang="hu-HU" sz="1600" smtClean="0">
                <a:latin typeface="Arial" charset="0"/>
              </a:rPr>
              <a:t>SENT_BOUND	170	175</a:t>
            </a:r>
          </a:p>
          <a:p>
            <a:pPr>
              <a:lnSpc>
                <a:spcPct val="80000"/>
              </a:lnSpc>
              <a:buFontTx/>
              <a:buNone/>
            </a:pPr>
            <a:r>
              <a:rPr lang="hu-HU" sz="1600" smtClean="0">
                <a:latin typeface="Arial" charset="0"/>
              </a:rPr>
              <a:t>NE_ORG	294	307</a:t>
            </a:r>
          </a:p>
          <a:p>
            <a:pPr>
              <a:lnSpc>
                <a:spcPct val="80000"/>
              </a:lnSpc>
              <a:buFontTx/>
              <a:buNone/>
            </a:pPr>
            <a:r>
              <a:rPr lang="hu-HU" sz="1600" smtClean="0">
                <a:latin typeface="Arial" charset="0"/>
              </a:rPr>
              <a:t>NE_MISC	394	407</a:t>
            </a:r>
          </a:p>
          <a:p>
            <a:pPr>
              <a:lnSpc>
                <a:spcPct val="80000"/>
              </a:lnSpc>
              <a:buFontTx/>
              <a:buNone/>
            </a:pPr>
            <a:r>
              <a:rPr lang="hu-HU" sz="1600" smtClean="0">
                <a:latin typeface="Arial" charset="0"/>
              </a:rPr>
              <a:t>NE_MISC_SB	401	407</a:t>
            </a:r>
          </a:p>
          <a:p>
            <a:pPr>
              <a:lnSpc>
                <a:spcPct val="80000"/>
              </a:lnSpc>
              <a:buFontTx/>
              <a:buNone/>
            </a:pPr>
            <a:r>
              <a:rPr lang="hu-HU" sz="1600" smtClean="0">
                <a:latin typeface="Arial" charset="0"/>
              </a:rPr>
              <a:t>MWE_LVC	527	537</a:t>
            </a:r>
          </a:p>
          <a:p>
            <a:pPr>
              <a:lnSpc>
                <a:spcPct val="80000"/>
              </a:lnSpc>
              <a:buFontTx/>
              <a:buNone/>
            </a:pPr>
            <a:r>
              <a:rPr lang="hu-HU" sz="1600" smtClean="0">
                <a:latin typeface="Arial" charset="0"/>
              </a:rPr>
              <a:t>MWE_LVC_VERB	527	531</a:t>
            </a:r>
          </a:p>
          <a:p>
            <a:pPr>
              <a:lnSpc>
                <a:spcPct val="80000"/>
              </a:lnSpc>
              <a:buFontTx/>
              <a:buNone/>
            </a:pPr>
            <a:r>
              <a:rPr lang="hu-HU" sz="1600" smtClean="0">
                <a:latin typeface="Arial" charset="0"/>
              </a:rPr>
              <a:t>MWE_LVC_NOUN	532	537</a:t>
            </a:r>
          </a:p>
          <a:p>
            <a:pPr>
              <a:lnSpc>
                <a:spcPct val="80000"/>
              </a:lnSpc>
              <a:buFontTx/>
              <a:buNone/>
            </a:pPr>
            <a:r>
              <a:rPr lang="hu-HU" sz="1600" smtClean="0">
                <a:latin typeface="Arial" charset="0"/>
              </a:rPr>
              <a:t>NE_LOC	541	553</a:t>
            </a:r>
          </a:p>
          <a:p>
            <a:pPr>
              <a:lnSpc>
                <a:spcPct val="80000"/>
              </a:lnSpc>
              <a:buFontTx/>
              <a:buNone/>
            </a:pPr>
            <a:r>
              <a:rPr lang="hu-HU" sz="1600" smtClean="0">
                <a:latin typeface="Arial" charset="0"/>
              </a:rPr>
              <a:t>NE_LOC	558	569</a:t>
            </a:r>
          </a:p>
          <a:p>
            <a:pPr>
              <a:lnSpc>
                <a:spcPct val="80000"/>
              </a:lnSpc>
              <a:buFontTx/>
              <a:buNone/>
            </a:pPr>
            <a:r>
              <a:rPr lang="hu-HU" sz="1600" smtClean="0">
                <a:latin typeface="Arial" charset="0"/>
              </a:rPr>
              <a:t>NE_LOC_SB	565	569</a:t>
            </a:r>
          </a:p>
          <a:p>
            <a:pPr>
              <a:lnSpc>
                <a:spcPct val="80000"/>
              </a:lnSpc>
              <a:buFontTx/>
              <a:buNone/>
            </a:pPr>
            <a:r>
              <a:rPr lang="hu-HU" sz="1600" smtClean="0">
                <a:latin typeface="Arial" charset="0"/>
              </a:rPr>
              <a:t>NE_ORG	576	589</a:t>
            </a:r>
          </a:p>
          <a:p>
            <a:pPr>
              <a:lnSpc>
                <a:spcPct val="80000"/>
              </a:lnSpc>
              <a:buFontTx/>
              <a:buNone/>
            </a:pPr>
            <a:r>
              <a:rPr lang="hu-HU" sz="1600" smtClean="0">
                <a:latin typeface="Arial" charset="0"/>
              </a:rPr>
              <a:t>NE_PER	626	638</a:t>
            </a:r>
          </a:p>
          <a:p>
            <a:pPr>
              <a:lnSpc>
                <a:spcPct val="80000"/>
              </a:lnSpc>
              <a:buFontTx/>
              <a:buNone/>
            </a:pPr>
            <a:r>
              <a:rPr lang="hu-HU" sz="1600" smtClean="0">
                <a:latin typeface="Arial" charset="0"/>
              </a:rPr>
              <a:t>NE_PER_SB	634	638</a:t>
            </a:r>
          </a:p>
          <a:p>
            <a:pPr>
              <a:lnSpc>
                <a:spcPct val="80000"/>
              </a:lnSpc>
              <a:buFontTx/>
              <a:buNone/>
            </a:pPr>
            <a:r>
              <a:rPr lang="hu-HU" sz="1600" smtClean="0">
                <a:latin typeface="Arial" charset="0"/>
              </a:rPr>
              <a:t>NE_PER	691	702</a:t>
            </a:r>
          </a:p>
          <a:p>
            <a:pPr>
              <a:lnSpc>
                <a:spcPct val="80000"/>
              </a:lnSpc>
              <a:buFontTx/>
              <a:buNone/>
            </a:pPr>
            <a:r>
              <a:rPr lang="hu-HU" sz="1600" smtClean="0">
                <a:latin typeface="Arial" charset="0"/>
              </a:rPr>
              <a:t>SENT_BOUND	794	803</a:t>
            </a:r>
          </a:p>
          <a:p>
            <a:pPr>
              <a:lnSpc>
                <a:spcPct val="80000"/>
              </a:lnSpc>
              <a:buFontTx/>
              <a:buNone/>
            </a:pPr>
            <a:r>
              <a:rPr lang="hu-HU" sz="1600" smtClean="0">
                <a:latin typeface="Arial" charset="0"/>
              </a:rPr>
              <a:t>MWE_COMPOUND_NOUN	814	825</a:t>
            </a:r>
          </a:p>
          <a:p>
            <a:pPr>
              <a:lnSpc>
                <a:spcPct val="80000"/>
              </a:lnSpc>
              <a:buFontTx/>
              <a:buNone/>
            </a:pPr>
            <a:r>
              <a:rPr lang="hu-HU" sz="1600" smtClean="0">
                <a:latin typeface="Arial" charset="0"/>
              </a:rPr>
              <a:t>MWE_COMPOUND_NOUN	855	872</a:t>
            </a:r>
          </a:p>
          <a:p>
            <a:pPr>
              <a:lnSpc>
                <a:spcPct val="80000"/>
              </a:lnSpc>
              <a:buFontTx/>
              <a:buNone/>
            </a:pPr>
            <a:r>
              <a:rPr lang="hu-HU" sz="1600" smtClean="0">
                <a:latin typeface="Arial" charset="0"/>
              </a:rPr>
              <a:t>NE_MISC	873	897</a:t>
            </a:r>
          </a:p>
          <a:p>
            <a:pPr>
              <a:lnSpc>
                <a:spcPct val="80000"/>
              </a:lnSpc>
              <a:buFontTx/>
              <a:buNone/>
            </a:pPr>
            <a:r>
              <a:rPr lang="hu-HU" sz="1600" smtClean="0">
                <a:latin typeface="Arial" charset="0"/>
              </a:rPr>
              <a:t>SENT_BOUND	994	1002</a:t>
            </a:r>
          </a:p>
          <a:p>
            <a:pPr>
              <a:lnSpc>
                <a:spcPct val="80000"/>
              </a:lnSpc>
              <a:buFontTx/>
              <a:buNone/>
            </a:pPr>
            <a:endParaRPr lang="hu-HU" sz="1600" smtClean="0">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endParaRPr lang="hu-HU" smtClean="0">
              <a:latin typeface="Arial" charset="0"/>
            </a:endParaRPr>
          </a:p>
        </p:txBody>
      </p:sp>
      <p:sp>
        <p:nvSpPr>
          <p:cNvPr id="54276" name="Rectangle 4"/>
          <p:cNvSpPr>
            <a:spLocks noGrp="1" noChangeArrowheads="1"/>
          </p:cNvSpPr>
          <p:nvPr>
            <p:ph type="body" idx="4294967295"/>
          </p:nvPr>
        </p:nvSpPr>
        <p:spPr>
          <a:xfrm>
            <a:off x="1258888" y="1773238"/>
            <a:ext cx="7427912" cy="4248150"/>
          </a:xfrm>
        </p:spPr>
        <p:txBody>
          <a:bodyPr/>
          <a:lstStyle/>
          <a:p>
            <a:pPr>
              <a:buFontTx/>
              <a:buNone/>
            </a:pPr>
            <a:r>
              <a:rPr lang="hu-HU" dirty="0" err="1" smtClean="0">
                <a:solidFill>
                  <a:schemeClr val="accent2"/>
                </a:solidFill>
                <a:latin typeface="Arial" charset="0"/>
              </a:rPr>
              <a:t>Annotation</a:t>
            </a:r>
            <a:r>
              <a:rPr lang="hu-HU" dirty="0" smtClean="0">
                <a:solidFill>
                  <a:schemeClr val="accent2"/>
                </a:solidFill>
                <a:latin typeface="Arial" charset="0"/>
              </a:rPr>
              <a:t> </a:t>
            </a:r>
            <a:r>
              <a:rPr lang="hu-HU" dirty="0" err="1" smtClean="0">
                <a:solidFill>
                  <a:schemeClr val="accent2"/>
                </a:solidFill>
                <a:latin typeface="Arial" charset="0"/>
              </a:rPr>
              <a:t>tools</a:t>
            </a:r>
            <a:endParaRPr lang="hu-HU" dirty="0" smtClean="0">
              <a:solidFill>
                <a:schemeClr val="accent2"/>
              </a:solidFill>
              <a:latin typeface="Arial" charset="0"/>
            </a:endParaRPr>
          </a:p>
          <a:p>
            <a:r>
              <a:rPr lang="hu-HU" dirty="0" err="1" smtClean="0">
                <a:latin typeface="Arial" charset="0"/>
              </a:rPr>
              <a:t>Graphical</a:t>
            </a:r>
            <a:r>
              <a:rPr lang="hu-HU" dirty="0" smtClean="0">
                <a:latin typeface="Arial" charset="0"/>
              </a:rPr>
              <a:t> </a:t>
            </a:r>
            <a:r>
              <a:rPr lang="hu-HU" dirty="0" err="1" smtClean="0">
                <a:latin typeface="Arial" charset="0"/>
              </a:rPr>
              <a:t>user</a:t>
            </a:r>
            <a:r>
              <a:rPr lang="hu-HU" dirty="0" smtClean="0">
                <a:latin typeface="Arial" charset="0"/>
              </a:rPr>
              <a:t> </a:t>
            </a:r>
            <a:r>
              <a:rPr lang="hu-HU" dirty="0" err="1" smtClean="0">
                <a:latin typeface="Arial" charset="0"/>
              </a:rPr>
              <a:t>interface</a:t>
            </a:r>
            <a:r>
              <a:rPr lang="hu-HU" dirty="0" smtClean="0">
                <a:latin typeface="Arial" charset="0"/>
              </a:rPr>
              <a:t> (GUI)</a:t>
            </a:r>
          </a:p>
          <a:p>
            <a:r>
              <a:rPr lang="hu-HU" dirty="0" err="1" smtClean="0">
                <a:latin typeface="Arial" charset="0"/>
              </a:rPr>
              <a:t>Understandable</a:t>
            </a:r>
            <a:r>
              <a:rPr lang="hu-HU" dirty="0" smtClean="0">
                <a:latin typeface="Arial" charset="0"/>
              </a:rPr>
              <a:t> </a:t>
            </a:r>
            <a:r>
              <a:rPr lang="hu-HU" dirty="0" err="1" smtClean="0">
                <a:latin typeface="Arial" charset="0"/>
              </a:rPr>
              <a:t>for</a:t>
            </a:r>
            <a:r>
              <a:rPr lang="hu-HU" dirty="0" smtClean="0">
                <a:latin typeface="Arial" charset="0"/>
              </a:rPr>
              <a:t> </a:t>
            </a:r>
            <a:r>
              <a:rPr lang="hu-HU" dirty="0" err="1" smtClean="0">
                <a:latin typeface="Arial" charset="0"/>
              </a:rPr>
              <a:t>humans</a:t>
            </a:r>
            <a:endParaRPr lang="hu-HU" dirty="0" smtClean="0">
              <a:latin typeface="Arial" charset="0"/>
            </a:endParaRPr>
          </a:p>
          <a:p>
            <a:r>
              <a:rPr lang="hu-HU" dirty="0" err="1" smtClean="0">
                <a:latin typeface="Arial" charset="0"/>
              </a:rPr>
              <a:t>Easy-to-use</a:t>
            </a:r>
            <a:endParaRPr lang="hu-HU" dirty="0" smtClean="0">
              <a:latin typeface="Arial" charset="0"/>
            </a:endParaRPr>
          </a:p>
          <a:p>
            <a:r>
              <a:rPr lang="hu-HU" dirty="0" err="1" smtClean="0">
                <a:latin typeface="Arial" charset="0"/>
              </a:rPr>
              <a:t>Error</a:t>
            </a:r>
            <a:r>
              <a:rPr lang="hu-HU" dirty="0" smtClean="0">
                <a:latin typeface="Arial" charset="0"/>
              </a:rPr>
              <a:t> </a:t>
            </a:r>
            <a:r>
              <a:rPr lang="hu-HU" dirty="0" err="1" smtClean="0">
                <a:latin typeface="Arial" charset="0"/>
              </a:rPr>
              <a:t>rate</a:t>
            </a:r>
            <a:r>
              <a:rPr lang="hu-HU" dirty="0" smtClean="0">
                <a:latin typeface="Arial" charset="0"/>
              </a:rPr>
              <a:t> </a:t>
            </a:r>
            <a:r>
              <a:rPr lang="hu-HU" dirty="0" err="1" smtClean="0">
                <a:latin typeface="Arial" charset="0"/>
              </a:rPr>
              <a:t>can</a:t>
            </a:r>
            <a:r>
              <a:rPr lang="hu-HU" dirty="0" smtClean="0">
                <a:latin typeface="Arial" charset="0"/>
              </a:rPr>
              <a:t> be </a:t>
            </a:r>
            <a:r>
              <a:rPr lang="hu-HU" dirty="0" err="1" smtClean="0">
                <a:latin typeface="Arial" charset="0"/>
              </a:rPr>
              <a:t>reduced</a:t>
            </a:r>
            <a:endParaRPr lang="hu-HU" dirty="0" smtClean="0">
              <a:latin typeface="Arial" charset="0"/>
            </a:endParaRPr>
          </a:p>
          <a:p>
            <a:endParaRPr lang="hu-HU" dirty="0" smtClean="0">
              <a:latin typeface="Arial" charset="0"/>
            </a:endParaRPr>
          </a:p>
        </p:txBody>
      </p:sp>
      <p:pic>
        <p:nvPicPr>
          <p:cNvPr id="54277" name="Picture 5" descr="shadow_prnt"/>
          <p:cNvPicPr>
            <a:picLocks noChangeAspect="1" noChangeArrowheads="1"/>
          </p:cNvPicPr>
          <p:nvPr/>
        </p:nvPicPr>
        <p:blipFill>
          <a:blip r:embed="rId2" cstate="print"/>
          <a:srcRect/>
          <a:stretch>
            <a:fillRect/>
          </a:stretch>
        </p:blipFill>
        <p:spPr bwMode="auto">
          <a:xfrm>
            <a:off x="179388" y="333375"/>
            <a:ext cx="8621712" cy="111125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914400" y="333375"/>
            <a:ext cx="8229600" cy="1143000"/>
          </a:xfrm>
        </p:spPr>
        <p:txBody>
          <a:bodyPr/>
          <a:lstStyle/>
          <a:p>
            <a:r>
              <a:rPr lang="hu-HU" dirty="0" err="1" smtClean="0">
                <a:latin typeface="Arial" charset="0"/>
              </a:rPr>
              <a:t>How</a:t>
            </a:r>
            <a:r>
              <a:rPr lang="hu-HU" dirty="0" smtClean="0">
                <a:latin typeface="Arial" charset="0"/>
              </a:rPr>
              <a:t> </a:t>
            </a:r>
            <a:r>
              <a:rPr lang="hu-HU" dirty="0" err="1" smtClean="0">
                <a:latin typeface="Arial" charset="0"/>
              </a:rPr>
              <a:t>to</a:t>
            </a:r>
            <a:r>
              <a:rPr lang="hu-HU" dirty="0" smtClean="0">
                <a:latin typeface="Arial" charset="0"/>
              </a:rPr>
              <a:t> </a:t>
            </a:r>
            <a:r>
              <a:rPr lang="hu-HU" dirty="0" err="1" smtClean="0">
                <a:latin typeface="Arial" charset="0"/>
              </a:rPr>
              <a:t>build</a:t>
            </a:r>
            <a:r>
              <a:rPr lang="hu-HU" dirty="0" smtClean="0">
                <a:latin typeface="Arial" charset="0"/>
              </a:rPr>
              <a:t> </a:t>
            </a:r>
            <a:r>
              <a:rPr lang="hu-HU" dirty="0" err="1" smtClean="0">
                <a:latin typeface="Arial" charset="0"/>
              </a:rPr>
              <a:t>corpora</a:t>
            </a:r>
            <a:endParaRPr lang="hu-HU" dirty="0" smtClean="0">
              <a:latin typeface="Arial" charset="0"/>
            </a:endParaRPr>
          </a:p>
        </p:txBody>
      </p:sp>
      <p:sp>
        <p:nvSpPr>
          <p:cNvPr id="51203" name="Rectangle 3"/>
          <p:cNvSpPr>
            <a:spLocks noGrp="1" noChangeArrowheads="1"/>
          </p:cNvSpPr>
          <p:nvPr>
            <p:ph type="body" idx="4294967295"/>
          </p:nvPr>
        </p:nvSpPr>
        <p:spPr>
          <a:xfrm>
            <a:off x="1116013" y="1628775"/>
            <a:ext cx="8229600" cy="4525963"/>
          </a:xfrm>
        </p:spPr>
        <p:txBody>
          <a:bodyPr/>
          <a:lstStyle/>
          <a:p>
            <a:pPr marL="609600" indent="-609600">
              <a:buFontTx/>
              <a:buAutoNum type="arabicPeriod"/>
            </a:pPr>
            <a:r>
              <a:rPr lang="hu-HU" sz="2800" dirty="0" err="1" smtClean="0">
                <a:latin typeface="Arial" charset="0"/>
              </a:rPr>
              <a:t>Collecting</a:t>
            </a:r>
            <a:r>
              <a:rPr lang="hu-HU" sz="2800" dirty="0" smtClean="0">
                <a:latin typeface="Arial" charset="0"/>
              </a:rPr>
              <a:t> and </a:t>
            </a:r>
            <a:r>
              <a:rPr lang="hu-HU" sz="2800" dirty="0" err="1" smtClean="0">
                <a:latin typeface="Arial" charset="0"/>
              </a:rPr>
              <a:t>preparing</a:t>
            </a:r>
            <a:r>
              <a:rPr lang="hu-HU" sz="2800" dirty="0" smtClean="0">
                <a:latin typeface="Arial" charset="0"/>
              </a:rPr>
              <a:t> </a:t>
            </a:r>
            <a:r>
              <a:rPr lang="hu-HU" sz="2800" dirty="0" err="1" smtClean="0">
                <a:latin typeface="Arial" charset="0"/>
              </a:rPr>
              <a:t>texts</a:t>
            </a:r>
            <a:endParaRPr lang="hu-HU" sz="2800" dirty="0" smtClean="0">
              <a:latin typeface="Arial" charset="0"/>
            </a:endParaRPr>
          </a:p>
          <a:p>
            <a:pPr marL="609600" indent="-609600">
              <a:buFontTx/>
              <a:buAutoNum type="arabicPeriod"/>
            </a:pPr>
            <a:r>
              <a:rPr lang="hu-HU" sz="2800" dirty="0" err="1" smtClean="0">
                <a:latin typeface="Arial" charset="0"/>
              </a:rPr>
              <a:t>Manual</a:t>
            </a:r>
            <a:r>
              <a:rPr lang="hu-HU" sz="2800" dirty="0" smtClean="0">
                <a:latin typeface="Arial" charset="0"/>
              </a:rPr>
              <a:t> </a:t>
            </a:r>
            <a:r>
              <a:rPr lang="hu-HU" sz="2800" dirty="0" err="1" smtClean="0">
                <a:latin typeface="Arial" charset="0"/>
              </a:rPr>
              <a:t>annotation</a:t>
            </a:r>
            <a:endParaRPr lang="hu-HU" sz="2800" dirty="0" smtClean="0">
              <a:latin typeface="Arial" charset="0"/>
            </a:endParaRPr>
          </a:p>
          <a:p>
            <a:pPr marL="990600" lvl="1" indent="-533400"/>
            <a:r>
              <a:rPr lang="hu-HU" sz="2400" dirty="0" err="1" smtClean="0">
                <a:latin typeface="Arial" charset="0"/>
              </a:rPr>
              <a:t>Multiple</a:t>
            </a:r>
            <a:r>
              <a:rPr lang="hu-HU" sz="2400" dirty="0" smtClean="0">
                <a:latin typeface="Arial" charset="0"/>
              </a:rPr>
              <a:t> </a:t>
            </a:r>
            <a:r>
              <a:rPr lang="hu-HU" sz="2400" dirty="0" err="1" smtClean="0">
                <a:latin typeface="Arial" charset="0"/>
              </a:rPr>
              <a:t>annotation</a:t>
            </a:r>
            <a:r>
              <a:rPr lang="hu-HU" sz="2400" dirty="0" smtClean="0">
                <a:latin typeface="Arial" charset="0"/>
              </a:rPr>
              <a:t> – </a:t>
            </a:r>
            <a:r>
              <a:rPr lang="hu-HU" sz="2400" dirty="0" err="1" smtClean="0">
                <a:latin typeface="Arial" charset="0"/>
              </a:rPr>
              <a:t>to</a:t>
            </a:r>
            <a:r>
              <a:rPr lang="hu-HU" sz="2400" dirty="0" smtClean="0">
                <a:latin typeface="Arial" charset="0"/>
              </a:rPr>
              <a:t> </a:t>
            </a:r>
            <a:r>
              <a:rPr lang="hu-HU" sz="2400" dirty="0" err="1" smtClean="0">
                <a:latin typeface="Arial" charset="0"/>
              </a:rPr>
              <a:t>check</a:t>
            </a:r>
            <a:r>
              <a:rPr lang="hu-HU" sz="2400" dirty="0" smtClean="0">
                <a:latin typeface="Arial" charset="0"/>
              </a:rPr>
              <a:t> </a:t>
            </a:r>
            <a:r>
              <a:rPr lang="hu-HU" sz="2400" dirty="0" err="1" smtClean="0">
                <a:latin typeface="Arial" charset="0"/>
              </a:rPr>
              <a:t>agreement</a:t>
            </a:r>
            <a:r>
              <a:rPr lang="hu-HU" sz="2400" dirty="0" smtClean="0">
                <a:latin typeface="Arial" charset="0"/>
              </a:rPr>
              <a:t> </a:t>
            </a:r>
            <a:r>
              <a:rPr lang="hu-HU" sz="2400" dirty="0" err="1" smtClean="0">
                <a:latin typeface="Arial" charset="0"/>
              </a:rPr>
              <a:t>rate</a:t>
            </a:r>
            <a:endParaRPr lang="hu-HU" sz="2400" dirty="0" smtClean="0">
              <a:latin typeface="Arial" charset="0"/>
            </a:endParaRPr>
          </a:p>
          <a:p>
            <a:pPr marL="990600" lvl="1" indent="-533400"/>
            <a:r>
              <a:rPr lang="hu-HU" sz="2400" dirty="0" err="1" smtClean="0">
                <a:latin typeface="Arial" charset="0"/>
              </a:rPr>
              <a:t>Single</a:t>
            </a:r>
            <a:r>
              <a:rPr lang="hu-HU" sz="2400" dirty="0" smtClean="0">
                <a:latin typeface="Arial" charset="0"/>
              </a:rPr>
              <a:t> </a:t>
            </a:r>
            <a:r>
              <a:rPr lang="hu-HU" sz="2400" dirty="0" err="1" smtClean="0">
                <a:latin typeface="Arial" charset="0"/>
              </a:rPr>
              <a:t>annotation</a:t>
            </a:r>
            <a:endParaRPr lang="hu-HU" sz="2400" dirty="0" smtClean="0">
              <a:latin typeface="Arial" charset="0"/>
            </a:endParaRPr>
          </a:p>
          <a:p>
            <a:pPr marL="609600" indent="-609600">
              <a:buFontTx/>
              <a:buNone/>
            </a:pPr>
            <a:r>
              <a:rPr lang="hu-HU" sz="2800" dirty="0" smtClean="0">
                <a:latin typeface="Arial" charset="0"/>
              </a:rPr>
              <a:t>3. </a:t>
            </a:r>
            <a:r>
              <a:rPr lang="hu-HU" sz="2800" dirty="0" err="1" smtClean="0">
                <a:latin typeface="Arial" charset="0"/>
              </a:rPr>
              <a:t>Resolving</a:t>
            </a:r>
            <a:r>
              <a:rPr lang="hu-HU" sz="2800" dirty="0" smtClean="0">
                <a:latin typeface="Arial" charset="0"/>
              </a:rPr>
              <a:t> </a:t>
            </a:r>
            <a:r>
              <a:rPr lang="hu-HU" sz="2800" dirty="0" err="1" smtClean="0">
                <a:latin typeface="Arial" charset="0"/>
              </a:rPr>
              <a:t>differences</a:t>
            </a:r>
            <a:r>
              <a:rPr lang="hu-HU" sz="2800" dirty="0" smtClean="0">
                <a:latin typeface="Arial" charset="0"/>
              </a:rPr>
              <a:t>, </a:t>
            </a:r>
            <a:r>
              <a:rPr lang="hu-HU" sz="2800" dirty="0" err="1" smtClean="0">
                <a:latin typeface="Arial" charset="0"/>
              </a:rPr>
              <a:t>checking</a:t>
            </a:r>
            <a:endParaRPr lang="hu-HU" sz="2800" dirty="0" smtClean="0">
              <a:latin typeface="Arial" charset="0"/>
            </a:endParaRPr>
          </a:p>
          <a:p>
            <a:pPr marL="990600" lvl="1" indent="-533400"/>
            <a:r>
              <a:rPr lang="hu-HU" sz="2400" dirty="0" err="1" smtClean="0">
                <a:latin typeface="Arial" charset="0"/>
              </a:rPr>
              <a:t>Disambiguation</a:t>
            </a:r>
            <a:r>
              <a:rPr lang="hu-HU" sz="2400" dirty="0" smtClean="0">
                <a:latin typeface="Arial" charset="0"/>
              </a:rPr>
              <a:t> of </a:t>
            </a:r>
            <a:r>
              <a:rPr lang="hu-HU" sz="2400" dirty="0" err="1" smtClean="0">
                <a:latin typeface="Arial" charset="0"/>
              </a:rPr>
              <a:t>differences</a:t>
            </a:r>
            <a:r>
              <a:rPr lang="hu-HU" sz="2400" dirty="0" smtClean="0">
                <a:latin typeface="Arial" charset="0"/>
              </a:rPr>
              <a:t> </a:t>
            </a:r>
            <a:r>
              <a:rPr lang="hu-HU" sz="2400" dirty="0" err="1" smtClean="0">
                <a:latin typeface="Arial" charset="0"/>
              </a:rPr>
              <a:t>in</a:t>
            </a:r>
            <a:r>
              <a:rPr lang="hu-HU" sz="2400" dirty="0" smtClean="0">
                <a:latin typeface="Arial" charset="0"/>
              </a:rPr>
              <a:t> </a:t>
            </a:r>
            <a:r>
              <a:rPr lang="hu-HU" sz="2400" dirty="0" err="1" smtClean="0">
                <a:latin typeface="Arial" charset="0"/>
              </a:rPr>
              <a:t>annotation</a:t>
            </a:r>
            <a:endParaRPr lang="hu-HU" sz="2400" dirty="0" smtClean="0">
              <a:latin typeface="Arial" charset="0"/>
            </a:endParaRPr>
          </a:p>
          <a:p>
            <a:pPr marL="609600" indent="-609600">
              <a:buFontTx/>
              <a:buNone/>
            </a:pPr>
            <a:r>
              <a:rPr lang="hu-HU" sz="2800" dirty="0" smtClean="0">
                <a:latin typeface="Arial" charset="0"/>
              </a:rPr>
              <a:t>4. </a:t>
            </a:r>
            <a:r>
              <a:rPr lang="hu-HU" sz="2800" dirty="0" err="1" smtClean="0">
                <a:latin typeface="Arial" charset="0"/>
              </a:rPr>
              <a:t>Final</a:t>
            </a:r>
            <a:r>
              <a:rPr lang="hu-HU" sz="2800" dirty="0" smtClean="0">
                <a:latin typeface="Arial" charset="0"/>
              </a:rPr>
              <a:t> </a:t>
            </a:r>
            <a:r>
              <a:rPr lang="hu-HU" sz="2800" dirty="0" err="1" smtClean="0">
                <a:latin typeface="Arial" charset="0"/>
              </a:rPr>
              <a:t>steps</a:t>
            </a:r>
            <a:endParaRPr lang="hu-HU" sz="2800" dirty="0" smtClean="0">
              <a:latin typeface="Arial" charset="0"/>
            </a:endParaRPr>
          </a:p>
          <a:p>
            <a:pPr marL="990600" lvl="1" indent="-533400"/>
            <a:r>
              <a:rPr lang="hu-HU" sz="2400" dirty="0" err="1" smtClean="0">
                <a:latin typeface="Arial" charset="0"/>
              </a:rPr>
              <a:t>Creating</a:t>
            </a:r>
            <a:r>
              <a:rPr lang="hu-HU" sz="2400" dirty="0" smtClean="0">
                <a:latin typeface="Arial" charset="0"/>
              </a:rPr>
              <a:t> </a:t>
            </a:r>
            <a:r>
              <a:rPr lang="hu-HU" sz="2400" dirty="0" err="1" smtClean="0">
                <a:latin typeface="Arial" charset="0"/>
              </a:rPr>
              <a:t>the</a:t>
            </a:r>
            <a:r>
              <a:rPr lang="hu-HU" sz="2400" dirty="0" smtClean="0">
                <a:latin typeface="Arial" charset="0"/>
              </a:rPr>
              <a:t> </a:t>
            </a:r>
            <a:r>
              <a:rPr lang="hu-HU" sz="2400" dirty="0" err="1" smtClean="0">
                <a:latin typeface="Arial" charset="0"/>
              </a:rPr>
              <a:t>final</a:t>
            </a:r>
            <a:r>
              <a:rPr lang="hu-HU" sz="2400" dirty="0" smtClean="0">
                <a:latin typeface="Arial" charset="0"/>
              </a:rPr>
              <a:t> </a:t>
            </a:r>
            <a:r>
              <a:rPr lang="hu-HU" sz="2400" dirty="0" err="1" smtClean="0">
                <a:latin typeface="Arial" charset="0"/>
              </a:rPr>
              <a:t>format</a:t>
            </a:r>
            <a:r>
              <a:rPr lang="hu-HU" sz="2400" dirty="0" smtClean="0">
                <a:latin typeface="Arial" charset="0"/>
              </a:rPr>
              <a:t> of </a:t>
            </a:r>
            <a:r>
              <a:rPr lang="hu-HU" sz="2400" dirty="0" err="1" smtClean="0">
                <a:latin typeface="Arial" charset="0"/>
              </a:rPr>
              <a:t>the</a:t>
            </a:r>
            <a:r>
              <a:rPr lang="hu-HU" sz="2400" dirty="0" smtClean="0">
                <a:latin typeface="Arial" charset="0"/>
              </a:rPr>
              <a:t> corpus, </a:t>
            </a:r>
            <a:r>
              <a:rPr lang="hu-HU" sz="2400" dirty="0" err="1" smtClean="0">
                <a:latin typeface="Arial" charset="0"/>
              </a:rPr>
              <a:t>correcting</a:t>
            </a:r>
            <a:r>
              <a:rPr lang="hu-HU" sz="2400" dirty="0" smtClean="0">
                <a:latin typeface="Arial" charset="0"/>
              </a:rPr>
              <a:t> </a:t>
            </a:r>
            <a:r>
              <a:rPr lang="hu-HU" sz="2400" dirty="0" err="1" smtClean="0">
                <a:latin typeface="Arial" charset="0"/>
              </a:rPr>
              <a:t>technical</a:t>
            </a:r>
            <a:r>
              <a:rPr lang="hu-HU" sz="2400" dirty="0" smtClean="0">
                <a:latin typeface="Arial" charset="0"/>
              </a:rPr>
              <a:t> </a:t>
            </a:r>
            <a:r>
              <a:rPr lang="hu-HU" sz="2400" dirty="0" err="1" smtClean="0">
                <a:latin typeface="Arial" charset="0"/>
              </a:rPr>
              <a:t>issues</a:t>
            </a:r>
            <a:r>
              <a:rPr lang="hu-HU" sz="2400" dirty="0" smtClean="0">
                <a:latin typeface="Arial" charset="0"/>
              </a:rPr>
              <a:t>, </a:t>
            </a:r>
            <a:r>
              <a:rPr lang="hu-HU" sz="2400" dirty="0" err="1" smtClean="0">
                <a:latin typeface="Arial" charset="0"/>
              </a:rPr>
              <a:t>publishing</a:t>
            </a:r>
            <a:r>
              <a:rPr lang="hu-HU" sz="2400" dirty="0" smtClean="0">
                <a:latin typeface="Arial" charset="0"/>
              </a:rPr>
              <a:t> </a:t>
            </a:r>
            <a:r>
              <a:rPr lang="hu-HU" sz="2400" dirty="0" err="1" smtClean="0">
                <a:latin typeface="Arial" charset="0"/>
              </a:rPr>
              <a:t>the</a:t>
            </a:r>
            <a:r>
              <a:rPr lang="hu-HU" sz="2400" dirty="0" smtClean="0">
                <a:latin typeface="Arial" charset="0"/>
              </a:rPr>
              <a:t> </a:t>
            </a:r>
            <a:r>
              <a:rPr lang="hu-HU" sz="2400" dirty="0" err="1" smtClean="0">
                <a:latin typeface="Arial" charset="0"/>
              </a:rPr>
              <a:t>corpus</a:t>
            </a:r>
            <a:endParaRPr lang="hu-HU" sz="2400" dirty="0" smtClean="0">
              <a:latin typeface="Arial" charset="0"/>
            </a:endParaRPr>
          </a:p>
          <a:p>
            <a:pPr marL="609600" indent="-609600">
              <a:buFontTx/>
              <a:buNone/>
            </a:pPr>
            <a:endParaRPr lang="hu-HU" sz="2400" dirty="0" smtClean="0">
              <a:solidFill>
                <a:srgbClr val="990099"/>
              </a:solidFill>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1258888" y="-242888"/>
            <a:ext cx="7427912" cy="1143001"/>
          </a:xfrm>
        </p:spPr>
        <p:txBody>
          <a:bodyPr/>
          <a:lstStyle/>
          <a:p>
            <a:r>
              <a:rPr lang="hu-HU" altLang="hu-HU" dirty="0" smtClean="0"/>
              <a:t>English </a:t>
            </a:r>
            <a:r>
              <a:rPr lang="hu-HU" altLang="hu-HU" dirty="0" err="1" smtClean="0"/>
              <a:t>corpora</a:t>
            </a:r>
            <a:endParaRPr lang="hu-HU" altLang="hu-HU" dirty="0" smtClean="0"/>
          </a:p>
        </p:txBody>
      </p:sp>
      <p:sp>
        <p:nvSpPr>
          <p:cNvPr id="4099" name="Rectangle 3"/>
          <p:cNvSpPr>
            <a:spLocks noGrp="1" noChangeArrowheads="1"/>
          </p:cNvSpPr>
          <p:nvPr>
            <p:ph type="body" idx="4294967295"/>
          </p:nvPr>
        </p:nvSpPr>
        <p:spPr>
          <a:xfrm>
            <a:off x="1115616" y="620688"/>
            <a:ext cx="7427912" cy="4679950"/>
          </a:xfrm>
        </p:spPr>
        <p:txBody>
          <a:bodyPr/>
          <a:lstStyle/>
          <a:p>
            <a:pPr>
              <a:lnSpc>
                <a:spcPct val="80000"/>
              </a:lnSpc>
            </a:pPr>
            <a:r>
              <a:rPr lang="hu-HU" altLang="hu-HU" sz="2000" dirty="0" smtClean="0"/>
              <a:t>British National Corpus (BNC)</a:t>
            </a:r>
          </a:p>
          <a:p>
            <a:pPr lvl="1">
              <a:lnSpc>
                <a:spcPct val="80000"/>
              </a:lnSpc>
            </a:pPr>
            <a:r>
              <a:rPr lang="hu-HU" altLang="hu-HU" sz="1800" dirty="0" smtClean="0"/>
              <a:t>British English</a:t>
            </a:r>
            <a:endParaRPr lang="hu-HU" altLang="hu-HU" sz="1800" dirty="0" smtClean="0"/>
          </a:p>
          <a:p>
            <a:pPr lvl="1">
              <a:lnSpc>
                <a:spcPct val="80000"/>
              </a:lnSpc>
            </a:pPr>
            <a:r>
              <a:rPr lang="hu-HU" altLang="hu-HU" sz="1800" dirty="0" smtClean="0"/>
              <a:t>~100M </a:t>
            </a:r>
            <a:r>
              <a:rPr lang="hu-HU" altLang="hu-HU" sz="1800" dirty="0" err="1" smtClean="0"/>
              <a:t>tokens</a:t>
            </a:r>
            <a:endParaRPr lang="hu-HU" altLang="hu-HU" sz="1800" dirty="0" smtClean="0"/>
          </a:p>
          <a:p>
            <a:pPr lvl="1">
              <a:lnSpc>
                <a:spcPct val="80000"/>
              </a:lnSpc>
            </a:pPr>
            <a:r>
              <a:rPr lang="hu-HU" altLang="hu-HU" sz="1800" dirty="0" err="1" smtClean="0"/>
              <a:t>Written</a:t>
            </a:r>
            <a:r>
              <a:rPr lang="hu-HU" altLang="hu-HU" sz="1800" dirty="0" smtClean="0"/>
              <a:t> and </a:t>
            </a:r>
            <a:r>
              <a:rPr lang="hu-HU" altLang="hu-HU" sz="1800" dirty="0" err="1" smtClean="0"/>
              <a:t>oral</a:t>
            </a:r>
            <a:r>
              <a:rPr lang="hu-HU" altLang="hu-HU" sz="1800" dirty="0" smtClean="0"/>
              <a:t> </a:t>
            </a:r>
            <a:r>
              <a:rPr lang="hu-HU" altLang="hu-HU" sz="1800" dirty="0" err="1" smtClean="0"/>
              <a:t>language</a:t>
            </a:r>
            <a:endParaRPr lang="hu-HU" altLang="hu-HU" sz="1800" dirty="0" smtClean="0"/>
          </a:p>
          <a:p>
            <a:pPr lvl="1">
              <a:lnSpc>
                <a:spcPct val="80000"/>
              </a:lnSpc>
            </a:pPr>
            <a:r>
              <a:rPr lang="hu-HU" altLang="hu-HU" sz="1800" dirty="0" err="1" smtClean="0"/>
              <a:t>Automatic</a:t>
            </a:r>
            <a:r>
              <a:rPr lang="hu-HU" altLang="hu-HU" sz="1800" dirty="0" smtClean="0"/>
              <a:t> </a:t>
            </a:r>
            <a:r>
              <a:rPr lang="hu-HU" altLang="hu-HU" sz="1800" dirty="0" err="1" smtClean="0"/>
              <a:t>annotation</a:t>
            </a:r>
            <a:endParaRPr lang="hu-HU" altLang="hu-HU" sz="1800" dirty="0" smtClean="0"/>
          </a:p>
          <a:p>
            <a:pPr>
              <a:lnSpc>
                <a:spcPct val="80000"/>
              </a:lnSpc>
            </a:pPr>
            <a:r>
              <a:rPr lang="hu-HU" altLang="hu-HU" sz="2000" dirty="0" smtClean="0"/>
              <a:t>Wall Street Journal (WSJ)</a:t>
            </a:r>
          </a:p>
          <a:p>
            <a:pPr lvl="1">
              <a:lnSpc>
                <a:spcPct val="80000"/>
              </a:lnSpc>
            </a:pPr>
            <a:r>
              <a:rPr lang="hu-HU" altLang="hu-HU" sz="1800" dirty="0" smtClean="0"/>
              <a:t>Business English</a:t>
            </a:r>
          </a:p>
          <a:p>
            <a:pPr lvl="1">
              <a:lnSpc>
                <a:spcPct val="80000"/>
              </a:lnSpc>
            </a:pPr>
            <a:r>
              <a:rPr lang="hu-HU" altLang="hu-HU" sz="1800" dirty="0" err="1" smtClean="0"/>
              <a:t>Some</a:t>
            </a:r>
            <a:r>
              <a:rPr lang="hu-HU" altLang="hu-HU" sz="1800" dirty="0" smtClean="0"/>
              <a:t> </a:t>
            </a:r>
            <a:r>
              <a:rPr lang="hu-HU" altLang="hu-HU" sz="1800" dirty="0" err="1" smtClean="0"/>
              <a:t>parts</a:t>
            </a:r>
            <a:r>
              <a:rPr lang="hu-HU" altLang="hu-HU" sz="1800" dirty="0" smtClean="0"/>
              <a:t> </a:t>
            </a:r>
            <a:r>
              <a:rPr lang="hu-HU" altLang="hu-HU" sz="1800" dirty="0" err="1" smtClean="0"/>
              <a:t>are</a:t>
            </a:r>
            <a:r>
              <a:rPr lang="hu-HU" altLang="hu-HU" sz="1800" dirty="0" smtClean="0"/>
              <a:t> </a:t>
            </a:r>
            <a:r>
              <a:rPr lang="hu-HU" altLang="hu-HU" sz="1800" dirty="0" err="1" smtClean="0"/>
              <a:t>manually</a:t>
            </a:r>
            <a:r>
              <a:rPr lang="hu-HU" altLang="hu-HU" sz="1800" dirty="0" smtClean="0"/>
              <a:t> </a:t>
            </a:r>
            <a:r>
              <a:rPr lang="hu-HU" altLang="hu-HU" sz="1800" dirty="0" err="1" smtClean="0"/>
              <a:t>annotated</a:t>
            </a:r>
            <a:r>
              <a:rPr lang="hu-HU" altLang="hu-HU" sz="1800" dirty="0" smtClean="0"/>
              <a:t> (</a:t>
            </a:r>
            <a:r>
              <a:rPr lang="hu-HU" altLang="hu-HU" sz="1800" dirty="0" err="1" smtClean="0"/>
              <a:t>morphology</a:t>
            </a:r>
            <a:r>
              <a:rPr lang="hu-HU" altLang="hu-HU" sz="1800" dirty="0" smtClean="0"/>
              <a:t>, </a:t>
            </a:r>
            <a:r>
              <a:rPr lang="hu-HU" altLang="hu-HU" sz="1800" dirty="0" err="1" smtClean="0"/>
              <a:t>syntax</a:t>
            </a:r>
            <a:r>
              <a:rPr lang="hu-HU" altLang="hu-HU" sz="1800" dirty="0" smtClean="0"/>
              <a:t>)</a:t>
            </a:r>
          </a:p>
          <a:p>
            <a:pPr>
              <a:lnSpc>
                <a:spcPct val="80000"/>
              </a:lnSpc>
            </a:pPr>
            <a:r>
              <a:rPr lang="hu-HU" altLang="hu-HU" sz="2000" dirty="0" smtClean="0"/>
              <a:t>Reuters</a:t>
            </a:r>
          </a:p>
          <a:p>
            <a:pPr lvl="1">
              <a:lnSpc>
                <a:spcPct val="80000"/>
              </a:lnSpc>
            </a:pPr>
            <a:r>
              <a:rPr lang="hu-HU" altLang="hu-HU" sz="1800" dirty="0" smtClean="0"/>
              <a:t>~100M </a:t>
            </a:r>
            <a:r>
              <a:rPr lang="hu-HU" altLang="hu-HU" sz="1800" dirty="0" err="1" smtClean="0"/>
              <a:t>tokens</a:t>
            </a:r>
            <a:endParaRPr lang="hu-HU" altLang="hu-HU" sz="1800" dirty="0" smtClean="0"/>
          </a:p>
          <a:p>
            <a:pPr lvl="1">
              <a:lnSpc>
                <a:spcPct val="80000"/>
              </a:lnSpc>
            </a:pPr>
            <a:r>
              <a:rPr lang="hu-HU" altLang="hu-HU" sz="1800" dirty="0" err="1" smtClean="0"/>
              <a:t>Documents</a:t>
            </a:r>
            <a:r>
              <a:rPr lang="hu-HU" altLang="hu-HU" sz="1800" dirty="0" smtClean="0"/>
              <a:t> and </a:t>
            </a:r>
            <a:r>
              <a:rPr lang="hu-HU" altLang="hu-HU" sz="1800" dirty="0" err="1" smtClean="0"/>
              <a:t>paragraphs</a:t>
            </a:r>
            <a:endParaRPr lang="hu-HU" altLang="hu-HU" sz="1800" dirty="0" smtClean="0"/>
          </a:p>
          <a:p>
            <a:pPr>
              <a:lnSpc>
                <a:spcPct val="80000"/>
              </a:lnSpc>
            </a:pPr>
            <a:r>
              <a:rPr lang="hu-HU" altLang="hu-HU" sz="2000" dirty="0" err="1" smtClean="0"/>
              <a:t>Gigaword</a:t>
            </a:r>
            <a:r>
              <a:rPr lang="hu-HU" altLang="hu-HU" sz="2000" dirty="0" smtClean="0"/>
              <a:t> corpus</a:t>
            </a:r>
          </a:p>
          <a:p>
            <a:pPr lvl="1">
              <a:lnSpc>
                <a:spcPct val="80000"/>
              </a:lnSpc>
            </a:pPr>
            <a:r>
              <a:rPr lang="hu-HU" altLang="hu-HU" sz="1800" dirty="0" smtClean="0"/>
              <a:t>2 </a:t>
            </a:r>
            <a:r>
              <a:rPr lang="hu-HU" altLang="hu-HU" sz="1800" dirty="0" err="1" smtClean="0"/>
              <a:t>billion</a:t>
            </a:r>
            <a:r>
              <a:rPr lang="hu-HU" altLang="hu-HU" sz="1800" dirty="0" smtClean="0"/>
              <a:t> </a:t>
            </a:r>
            <a:r>
              <a:rPr lang="hu-HU" altLang="hu-HU" sz="1800" dirty="0" err="1" smtClean="0"/>
              <a:t>tokens</a:t>
            </a:r>
            <a:endParaRPr lang="hu-HU" altLang="hu-HU" sz="1800" dirty="0" smtClean="0"/>
          </a:p>
          <a:p>
            <a:pPr>
              <a:lnSpc>
                <a:spcPct val="80000"/>
              </a:lnSpc>
            </a:pPr>
            <a:r>
              <a:rPr lang="hu-HU" altLang="hu-HU" sz="2000" dirty="0" err="1" smtClean="0"/>
              <a:t>Penn</a:t>
            </a:r>
            <a:r>
              <a:rPr lang="hu-HU" altLang="hu-HU" sz="2000" dirty="0" smtClean="0"/>
              <a:t> </a:t>
            </a:r>
            <a:r>
              <a:rPr lang="hu-HU" altLang="hu-HU" sz="2000" dirty="0" err="1" smtClean="0"/>
              <a:t>TreeBank</a:t>
            </a:r>
            <a:endParaRPr lang="hu-HU" altLang="hu-HU" sz="2000" dirty="0" smtClean="0"/>
          </a:p>
          <a:p>
            <a:pPr lvl="1">
              <a:lnSpc>
                <a:spcPct val="80000"/>
              </a:lnSpc>
            </a:pPr>
            <a:r>
              <a:rPr lang="hu-HU" altLang="hu-HU" sz="1800" dirty="0" smtClean="0"/>
              <a:t>5 </a:t>
            </a:r>
            <a:r>
              <a:rPr lang="hu-HU" altLang="hu-HU" sz="1800" dirty="0" err="1" smtClean="0"/>
              <a:t>million</a:t>
            </a:r>
            <a:r>
              <a:rPr lang="hu-HU" altLang="hu-HU" sz="1800" dirty="0" smtClean="0"/>
              <a:t> </a:t>
            </a:r>
            <a:r>
              <a:rPr lang="hu-HU" altLang="hu-HU" sz="1800" dirty="0" err="1" smtClean="0"/>
              <a:t>tokens</a:t>
            </a:r>
            <a:endParaRPr lang="hu-HU" altLang="hu-HU" sz="1800" dirty="0" smtClean="0"/>
          </a:p>
          <a:p>
            <a:pPr lvl="1">
              <a:lnSpc>
                <a:spcPct val="80000"/>
              </a:lnSpc>
            </a:pPr>
            <a:r>
              <a:rPr lang="hu-HU" altLang="hu-HU" sz="1800" dirty="0" smtClean="0"/>
              <a:t>POS </a:t>
            </a:r>
            <a:r>
              <a:rPr lang="hu-HU" altLang="hu-HU" sz="1800" dirty="0" err="1" smtClean="0"/>
              <a:t>tags</a:t>
            </a:r>
            <a:endParaRPr lang="hu-HU" altLang="hu-HU" sz="1800" dirty="0" smtClean="0"/>
          </a:p>
          <a:p>
            <a:pPr lvl="1">
              <a:lnSpc>
                <a:spcPct val="80000"/>
              </a:lnSpc>
            </a:pPr>
            <a:r>
              <a:rPr lang="hu-HU" altLang="hu-HU" sz="1800" dirty="0" err="1" smtClean="0"/>
              <a:t>Syntactic</a:t>
            </a:r>
            <a:r>
              <a:rPr lang="hu-HU" altLang="hu-HU" sz="1800" dirty="0" smtClean="0"/>
              <a:t> </a:t>
            </a:r>
            <a:r>
              <a:rPr lang="hu-HU" altLang="hu-HU" sz="1800" dirty="0" err="1" smtClean="0"/>
              <a:t>analysis</a:t>
            </a:r>
            <a:r>
              <a:rPr lang="hu-HU" altLang="hu-HU" sz="1800" dirty="0" smtClean="0"/>
              <a:t> (</a:t>
            </a:r>
            <a:r>
              <a:rPr lang="hu-HU" altLang="hu-HU" sz="1800" dirty="0" err="1" smtClean="0"/>
              <a:t>constituency</a:t>
            </a:r>
            <a:r>
              <a:rPr lang="hu-HU" altLang="hu-HU" sz="1800" dirty="0" smtClean="0"/>
              <a:t>)</a:t>
            </a:r>
          </a:p>
          <a:p>
            <a:pPr>
              <a:lnSpc>
                <a:spcPct val="80000"/>
              </a:lnSpc>
            </a:pPr>
            <a:r>
              <a:rPr lang="hu-HU" altLang="hu-HU" sz="2000" dirty="0" err="1" smtClean="0"/>
              <a:t>Task-specific</a:t>
            </a:r>
            <a:r>
              <a:rPr lang="hu-HU" altLang="hu-HU" sz="2000" dirty="0" smtClean="0"/>
              <a:t> </a:t>
            </a:r>
            <a:r>
              <a:rPr lang="hu-HU" altLang="hu-HU" sz="2000" dirty="0" err="1" smtClean="0"/>
              <a:t>corpora</a:t>
            </a:r>
            <a:r>
              <a:rPr lang="hu-HU" altLang="hu-HU" sz="2000" dirty="0" smtClean="0"/>
              <a:t>: CoNLL-2003 (</a:t>
            </a:r>
            <a:r>
              <a:rPr lang="hu-HU" altLang="hu-HU" sz="2000" dirty="0" err="1" smtClean="0"/>
              <a:t>named</a:t>
            </a:r>
            <a:r>
              <a:rPr lang="hu-HU" altLang="hu-HU" sz="2000" dirty="0" smtClean="0"/>
              <a:t> </a:t>
            </a:r>
            <a:r>
              <a:rPr lang="hu-HU" altLang="hu-HU" sz="2000" dirty="0" err="1" smtClean="0"/>
              <a:t>entities</a:t>
            </a:r>
            <a:r>
              <a:rPr lang="hu-HU" altLang="hu-HU" sz="2000" dirty="0" smtClean="0"/>
              <a:t>), </a:t>
            </a:r>
            <a:r>
              <a:rPr lang="hu-HU" altLang="hu-HU" sz="2000" dirty="0" err="1" smtClean="0"/>
              <a:t>SemEval</a:t>
            </a:r>
            <a:r>
              <a:rPr lang="hu-HU" altLang="hu-HU" sz="2000" dirty="0" smtClean="0"/>
              <a:t> (</a:t>
            </a:r>
            <a:r>
              <a:rPr lang="hu-HU" altLang="hu-HU" sz="2000" dirty="0" err="1" smtClean="0"/>
              <a:t>semantics</a:t>
            </a:r>
            <a:r>
              <a:rPr lang="hu-HU" altLang="hu-HU" sz="2000" dirty="0" smtClean="0"/>
              <a:t>)…</a:t>
            </a:r>
          </a:p>
          <a:p>
            <a:pPr lvl="1">
              <a:lnSpc>
                <a:spcPct val="80000"/>
              </a:lnSpc>
            </a:pPr>
            <a:r>
              <a:rPr lang="hu-HU" altLang="hu-HU" sz="1800" dirty="0" smtClean="0"/>
              <a:t>100-200K </a:t>
            </a:r>
            <a:r>
              <a:rPr lang="hu-HU" altLang="hu-HU" sz="1800" dirty="0" err="1" smtClean="0"/>
              <a:t>tokens</a:t>
            </a:r>
            <a:endParaRPr lang="hu-HU" altLang="hu-HU" sz="1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hu-HU" altLang="hu-HU" sz="3600" dirty="0" smtClean="0"/>
              <a:t>Magyar Nemzeti Szövegtár </a:t>
            </a:r>
            <a:r>
              <a:rPr lang="hu-HU" altLang="hu-HU" sz="3600" dirty="0" smtClean="0"/>
              <a:t>/ </a:t>
            </a:r>
            <a:r>
              <a:rPr lang="hu-HU" altLang="hu-HU" sz="3600" dirty="0" err="1" smtClean="0"/>
              <a:t>Hungarian</a:t>
            </a:r>
            <a:r>
              <a:rPr lang="hu-HU" altLang="hu-HU" sz="3600" dirty="0" smtClean="0"/>
              <a:t> </a:t>
            </a:r>
            <a:r>
              <a:rPr lang="hu-HU" altLang="hu-HU" sz="3600" dirty="0" smtClean="0"/>
              <a:t>N</a:t>
            </a:r>
            <a:r>
              <a:rPr lang="hu-HU" altLang="hu-HU" sz="3600" dirty="0" smtClean="0"/>
              <a:t>ational Corpus(MNSZ</a:t>
            </a:r>
            <a:r>
              <a:rPr lang="hu-HU" altLang="hu-HU" sz="3600" dirty="0" smtClean="0"/>
              <a:t>)</a:t>
            </a:r>
          </a:p>
        </p:txBody>
      </p:sp>
      <p:sp>
        <p:nvSpPr>
          <p:cNvPr id="5123" name="Rectangle 3"/>
          <p:cNvSpPr>
            <a:spLocks noGrp="1" noChangeArrowheads="1"/>
          </p:cNvSpPr>
          <p:nvPr>
            <p:ph type="body" idx="4294967295"/>
          </p:nvPr>
        </p:nvSpPr>
        <p:spPr/>
        <p:txBody>
          <a:bodyPr/>
          <a:lstStyle/>
          <a:p>
            <a:pPr>
              <a:lnSpc>
                <a:spcPct val="90000"/>
              </a:lnSpc>
            </a:pPr>
            <a:r>
              <a:rPr lang="hu-HU" altLang="hu-HU" dirty="0" smtClean="0"/>
              <a:t>187,6 </a:t>
            </a:r>
            <a:r>
              <a:rPr lang="hu-HU" altLang="hu-HU" dirty="0" err="1" smtClean="0"/>
              <a:t>million</a:t>
            </a:r>
            <a:r>
              <a:rPr lang="hu-HU" altLang="hu-HU" dirty="0" smtClean="0"/>
              <a:t> </a:t>
            </a:r>
            <a:r>
              <a:rPr lang="hu-HU" altLang="hu-HU" dirty="0" err="1" smtClean="0"/>
              <a:t>tokens</a:t>
            </a:r>
            <a:endParaRPr lang="hu-HU" altLang="hu-HU" dirty="0" smtClean="0"/>
          </a:p>
          <a:p>
            <a:pPr>
              <a:lnSpc>
                <a:spcPct val="90000"/>
              </a:lnSpc>
            </a:pPr>
            <a:r>
              <a:rPr lang="hu-HU" altLang="hu-HU" dirty="0" err="1" smtClean="0"/>
              <a:t>news</a:t>
            </a:r>
            <a:r>
              <a:rPr lang="hu-HU" altLang="hu-HU" dirty="0" smtClean="0"/>
              <a:t>, </a:t>
            </a:r>
            <a:r>
              <a:rPr lang="hu-HU" altLang="hu-HU" dirty="0" err="1" smtClean="0"/>
              <a:t>fiction</a:t>
            </a:r>
            <a:r>
              <a:rPr lang="hu-HU" altLang="hu-HU" dirty="0" smtClean="0"/>
              <a:t>, </a:t>
            </a:r>
            <a:r>
              <a:rPr lang="hu-HU" altLang="hu-HU" dirty="0" err="1" smtClean="0"/>
              <a:t>science</a:t>
            </a:r>
            <a:r>
              <a:rPr lang="hu-HU" altLang="hu-HU" dirty="0" smtClean="0"/>
              <a:t>, </a:t>
            </a:r>
            <a:r>
              <a:rPr lang="hu-HU" altLang="hu-HU" dirty="0" err="1" smtClean="0"/>
              <a:t>official</a:t>
            </a:r>
            <a:r>
              <a:rPr lang="hu-HU" altLang="hu-HU" dirty="0" smtClean="0"/>
              <a:t>, </a:t>
            </a:r>
            <a:r>
              <a:rPr lang="hu-HU" altLang="hu-HU" dirty="0" err="1" smtClean="0"/>
              <a:t>personal</a:t>
            </a:r>
            <a:r>
              <a:rPr lang="hu-HU" altLang="hu-HU" dirty="0" smtClean="0"/>
              <a:t> </a:t>
            </a:r>
            <a:r>
              <a:rPr lang="hu-HU" altLang="hu-HU" dirty="0" err="1" smtClean="0"/>
              <a:t>domains</a:t>
            </a:r>
            <a:endParaRPr lang="hu-HU" altLang="hu-HU" dirty="0" smtClean="0"/>
          </a:p>
          <a:p>
            <a:pPr>
              <a:lnSpc>
                <a:spcPct val="90000"/>
              </a:lnSpc>
            </a:pPr>
            <a:r>
              <a:rPr lang="hu-HU" altLang="hu-HU" dirty="0" err="1" smtClean="0"/>
              <a:t>Hungarian</a:t>
            </a:r>
            <a:r>
              <a:rPr lang="hu-HU" altLang="hu-HU" dirty="0" smtClean="0"/>
              <a:t> </a:t>
            </a:r>
            <a:r>
              <a:rPr lang="hu-HU" altLang="hu-HU" dirty="0" err="1" smtClean="0"/>
              <a:t>from</a:t>
            </a:r>
            <a:r>
              <a:rPr lang="hu-HU" altLang="hu-HU" dirty="0" smtClean="0"/>
              <a:t> </a:t>
            </a:r>
            <a:r>
              <a:rPr lang="hu-HU" altLang="hu-HU" dirty="0" err="1" smtClean="0"/>
              <a:t>outside</a:t>
            </a:r>
            <a:r>
              <a:rPr lang="hu-HU" altLang="hu-HU" dirty="0" smtClean="0"/>
              <a:t> Hungary</a:t>
            </a:r>
          </a:p>
          <a:p>
            <a:pPr>
              <a:lnSpc>
                <a:spcPct val="90000"/>
              </a:lnSpc>
            </a:pPr>
            <a:r>
              <a:rPr lang="hu-HU" altLang="hu-HU" dirty="0" err="1" smtClean="0"/>
              <a:t>Automatic</a:t>
            </a:r>
            <a:r>
              <a:rPr lang="hu-HU" altLang="hu-HU" dirty="0" smtClean="0"/>
              <a:t> </a:t>
            </a:r>
            <a:r>
              <a:rPr lang="hu-HU" altLang="hu-HU" dirty="0" err="1" smtClean="0"/>
              <a:t>lemmatization</a:t>
            </a:r>
            <a:r>
              <a:rPr lang="hu-HU" altLang="hu-HU" dirty="0" smtClean="0"/>
              <a:t> and </a:t>
            </a:r>
            <a:r>
              <a:rPr lang="hu-HU" altLang="hu-HU" dirty="0" err="1" smtClean="0"/>
              <a:t>POS-tagging</a:t>
            </a:r>
            <a:endParaRPr lang="hu-HU" altLang="hu-HU" dirty="0" smtClean="0"/>
          </a:p>
          <a:p>
            <a:pPr>
              <a:lnSpc>
                <a:spcPct val="90000"/>
              </a:lnSpc>
            </a:pPr>
            <a:r>
              <a:rPr lang="hu-HU" altLang="hu-HU" dirty="0" err="1" smtClean="0"/>
              <a:t>Gigaword</a:t>
            </a:r>
            <a:r>
              <a:rPr lang="hu-HU" altLang="hu-HU" dirty="0" smtClean="0"/>
              <a:t> version (1 </a:t>
            </a:r>
            <a:r>
              <a:rPr lang="hu-HU" altLang="hu-HU" dirty="0" err="1" smtClean="0"/>
              <a:t>billion</a:t>
            </a:r>
            <a:r>
              <a:rPr lang="hu-HU" altLang="hu-HU" dirty="0" smtClean="0"/>
              <a:t> </a:t>
            </a:r>
            <a:r>
              <a:rPr lang="hu-HU" altLang="hu-HU" dirty="0" err="1" smtClean="0"/>
              <a:t>token</a:t>
            </a:r>
            <a:r>
              <a:rPr lang="hu-HU" altLang="hu-HU" dirty="0" smtClean="0"/>
              <a:t>)</a:t>
            </a:r>
          </a:p>
          <a:p>
            <a:pPr>
              <a:lnSpc>
                <a:spcPct val="90000"/>
              </a:lnSpc>
            </a:pPr>
            <a:r>
              <a:rPr lang="hu-HU" altLang="hu-HU" u="sng" dirty="0" smtClean="0">
                <a:solidFill>
                  <a:schemeClr val="hlink"/>
                </a:solidFill>
              </a:rPr>
              <a:t>http:/corpus.nytud.hu/mnsz</a:t>
            </a:r>
            <a:r>
              <a:rPr lang="hu-HU" altLang="hu-HU" dirty="0"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hu-HU" altLang="hu-HU" dirty="0" err="1" smtClean="0"/>
              <a:t>Webkorpusz</a:t>
            </a:r>
            <a:endParaRPr lang="hu-HU" altLang="hu-HU" dirty="0" smtClean="0"/>
          </a:p>
        </p:txBody>
      </p:sp>
      <p:sp>
        <p:nvSpPr>
          <p:cNvPr id="6147" name="Rectangle 3"/>
          <p:cNvSpPr>
            <a:spLocks noGrp="1" noChangeArrowheads="1"/>
          </p:cNvSpPr>
          <p:nvPr>
            <p:ph type="body" idx="4294967295"/>
          </p:nvPr>
        </p:nvSpPr>
        <p:spPr/>
        <p:txBody>
          <a:bodyPr/>
          <a:lstStyle/>
          <a:p>
            <a:r>
              <a:rPr lang="hu-HU" altLang="hu-HU" dirty="0" smtClean="0"/>
              <a:t>More </a:t>
            </a:r>
            <a:r>
              <a:rPr lang="hu-HU" altLang="hu-HU" dirty="0" err="1" smtClean="0"/>
              <a:t>than</a:t>
            </a:r>
            <a:r>
              <a:rPr lang="hu-HU" altLang="hu-HU" dirty="0" smtClean="0"/>
              <a:t> 1,48 </a:t>
            </a:r>
            <a:r>
              <a:rPr lang="hu-HU" altLang="hu-HU" dirty="0" err="1" smtClean="0"/>
              <a:t>billion</a:t>
            </a:r>
            <a:r>
              <a:rPr lang="hu-HU" altLang="hu-HU" dirty="0" smtClean="0"/>
              <a:t> </a:t>
            </a:r>
            <a:r>
              <a:rPr lang="hu-HU" altLang="hu-HU" dirty="0" err="1" smtClean="0"/>
              <a:t>tokens</a:t>
            </a:r>
            <a:r>
              <a:rPr lang="hu-HU" altLang="hu-HU" dirty="0" smtClean="0"/>
              <a:t> (</a:t>
            </a:r>
            <a:r>
              <a:rPr lang="hu-HU" altLang="hu-HU" dirty="0" err="1" smtClean="0"/>
              <a:t>unfiltered</a:t>
            </a:r>
            <a:r>
              <a:rPr lang="hu-HU" altLang="hu-HU" dirty="0" smtClean="0"/>
              <a:t>, </a:t>
            </a:r>
            <a:r>
              <a:rPr lang="hu-HU" altLang="hu-HU" dirty="0" err="1" smtClean="0"/>
              <a:t>or</a:t>
            </a:r>
            <a:r>
              <a:rPr lang="hu-HU" altLang="hu-HU" dirty="0" smtClean="0"/>
              <a:t> 589 </a:t>
            </a:r>
            <a:r>
              <a:rPr lang="hu-HU" altLang="hu-HU" dirty="0" err="1" smtClean="0"/>
              <a:t>million</a:t>
            </a:r>
            <a:r>
              <a:rPr lang="hu-HU" altLang="hu-HU" dirty="0" smtClean="0"/>
              <a:t> filtered </a:t>
            </a:r>
            <a:r>
              <a:rPr lang="hu-HU" altLang="hu-HU" dirty="0" err="1" smtClean="0"/>
              <a:t>tokens</a:t>
            </a:r>
            <a:r>
              <a:rPr lang="hu-HU" altLang="hu-HU" dirty="0" smtClean="0"/>
              <a:t>)</a:t>
            </a:r>
          </a:p>
          <a:p>
            <a:r>
              <a:rPr lang="hu-HU" altLang="hu-HU" dirty="0" smtClean="0"/>
              <a:t>The </a:t>
            </a:r>
            <a:r>
              <a:rPr lang="hu-HU" altLang="hu-HU" dirty="0" err="1" smtClean="0"/>
              <a:t>biggest</a:t>
            </a:r>
            <a:r>
              <a:rPr lang="hu-HU" altLang="hu-HU" dirty="0" smtClean="0"/>
              <a:t> </a:t>
            </a:r>
            <a:r>
              <a:rPr lang="hu-HU" altLang="hu-HU" dirty="0" err="1" smtClean="0"/>
              <a:t>Hungarian</a:t>
            </a:r>
            <a:r>
              <a:rPr lang="hu-HU" altLang="hu-HU" dirty="0" smtClean="0"/>
              <a:t> corpus </a:t>
            </a:r>
            <a:r>
              <a:rPr lang="hu-HU" altLang="hu-HU" dirty="0" err="1" smtClean="0"/>
              <a:t>so</a:t>
            </a:r>
            <a:r>
              <a:rPr lang="hu-HU" altLang="hu-HU" dirty="0" smtClean="0"/>
              <a:t> far</a:t>
            </a:r>
          </a:p>
          <a:p>
            <a:r>
              <a:rPr lang="hu-HU" altLang="hu-HU" dirty="0" smtClean="0"/>
              <a:t>18 </a:t>
            </a:r>
            <a:r>
              <a:rPr lang="hu-HU" altLang="hu-HU" dirty="0" err="1" smtClean="0"/>
              <a:t>million</a:t>
            </a:r>
            <a:r>
              <a:rPr lang="hu-HU" altLang="hu-HU" dirty="0" smtClean="0"/>
              <a:t> </a:t>
            </a:r>
            <a:r>
              <a:rPr lang="hu-HU" altLang="hu-HU" dirty="0" err="1" smtClean="0"/>
              <a:t>websites</a:t>
            </a:r>
            <a:r>
              <a:rPr lang="hu-HU" altLang="hu-HU" dirty="0" smtClean="0"/>
              <a:t> (.hu)</a:t>
            </a:r>
          </a:p>
          <a:p>
            <a:r>
              <a:rPr lang="hu-HU" altLang="hu-HU" dirty="0" smtClean="0">
                <a:hlinkClick r:id="rId2"/>
              </a:rPr>
              <a:t>http://mokk.bme.hu/resources/webcorpus</a:t>
            </a:r>
            <a:r>
              <a:rPr lang="hu-HU" altLang="hu-HU"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Outline</a:t>
            </a:r>
            <a:endParaRPr lang="hu-HU" dirty="0"/>
          </a:p>
        </p:txBody>
      </p:sp>
      <p:sp>
        <p:nvSpPr>
          <p:cNvPr id="3" name="Tartalom helye 2"/>
          <p:cNvSpPr>
            <a:spLocks noGrp="1"/>
          </p:cNvSpPr>
          <p:nvPr>
            <p:ph idx="1"/>
          </p:nvPr>
        </p:nvSpPr>
        <p:spPr/>
        <p:txBody>
          <a:bodyPr/>
          <a:lstStyle/>
          <a:p>
            <a:r>
              <a:rPr lang="hu-HU" dirty="0" smtClean="0"/>
              <a:t>Basic </a:t>
            </a:r>
            <a:r>
              <a:rPr lang="hu-HU" dirty="0" err="1" smtClean="0"/>
              <a:t>concepts</a:t>
            </a:r>
            <a:endParaRPr lang="hu-HU" dirty="0" smtClean="0"/>
          </a:p>
          <a:p>
            <a:r>
              <a:rPr lang="hu-HU" dirty="0" err="1" smtClean="0"/>
              <a:t>Annotation</a:t>
            </a:r>
            <a:endParaRPr lang="hu-HU" dirty="0" smtClean="0"/>
          </a:p>
          <a:p>
            <a:r>
              <a:rPr lang="hu-HU" dirty="0" smtClean="0"/>
              <a:t>Corpus building</a:t>
            </a:r>
          </a:p>
          <a:p>
            <a:r>
              <a:rPr lang="hu-HU" dirty="0" smtClean="0"/>
              <a:t>English </a:t>
            </a:r>
            <a:r>
              <a:rPr lang="hu-HU" dirty="0" err="1" smtClean="0"/>
              <a:t>corpora</a:t>
            </a:r>
            <a:endParaRPr lang="hu-HU" dirty="0" smtClean="0"/>
          </a:p>
          <a:p>
            <a:r>
              <a:rPr lang="hu-HU" dirty="0" err="1" smtClean="0"/>
              <a:t>Corpora</a:t>
            </a:r>
            <a:r>
              <a:rPr lang="hu-HU" dirty="0" smtClean="0"/>
              <a:t> </a:t>
            </a:r>
            <a:r>
              <a:rPr lang="hu-HU" dirty="0" err="1" smtClean="0"/>
              <a:t>developed</a:t>
            </a:r>
            <a:r>
              <a:rPr lang="hu-HU" dirty="0" smtClean="0"/>
              <a:t> </a:t>
            </a:r>
            <a:r>
              <a:rPr lang="hu-HU" dirty="0" err="1" smtClean="0"/>
              <a:t>at</a:t>
            </a:r>
            <a:r>
              <a:rPr lang="hu-HU" dirty="0" smtClean="0"/>
              <a:t> Szeged NLP </a:t>
            </a:r>
            <a:r>
              <a:rPr lang="hu-HU" dirty="0" err="1" smtClean="0"/>
              <a:t>group</a:t>
            </a:r>
            <a:endParaRPr lang="hu-H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58888" y="-7938"/>
            <a:ext cx="7427912" cy="1143001"/>
          </a:xfrm>
        </p:spPr>
        <p:txBody>
          <a:bodyPr/>
          <a:lstStyle/>
          <a:p>
            <a:r>
              <a:rPr lang="hu-HU" altLang="hu-HU" sz="4000" smtClean="0"/>
              <a:t>SzegedParalell</a:t>
            </a:r>
          </a:p>
        </p:txBody>
      </p:sp>
      <p:sp>
        <p:nvSpPr>
          <p:cNvPr id="30723" name="Rectangle 3"/>
          <p:cNvSpPr>
            <a:spLocks noGrp="1" noChangeArrowheads="1"/>
          </p:cNvSpPr>
          <p:nvPr>
            <p:ph type="body" idx="1"/>
          </p:nvPr>
        </p:nvSpPr>
        <p:spPr>
          <a:xfrm>
            <a:off x="914400" y="836613"/>
            <a:ext cx="8229600" cy="4525962"/>
          </a:xfrm>
        </p:spPr>
        <p:txBody>
          <a:bodyPr/>
          <a:lstStyle/>
          <a:p>
            <a:pPr>
              <a:defRPr/>
            </a:pPr>
            <a:r>
              <a:rPr lang="hu-HU" altLang="hu-HU" dirty="0" err="1" smtClean="0"/>
              <a:t>English-Hungarian</a:t>
            </a:r>
            <a:r>
              <a:rPr lang="hu-HU" altLang="hu-HU" dirty="0" smtClean="0"/>
              <a:t> parallel corpus</a:t>
            </a:r>
            <a:endParaRPr lang="hu-HU" altLang="hu-HU" dirty="0"/>
          </a:p>
          <a:p>
            <a:pPr>
              <a:defRPr/>
            </a:pPr>
            <a:r>
              <a:rPr lang="hu-HU" altLang="hu-HU" dirty="0" err="1" smtClean="0"/>
              <a:t>Manually</a:t>
            </a:r>
            <a:r>
              <a:rPr lang="hu-HU" altLang="hu-HU" dirty="0" smtClean="0"/>
              <a:t> </a:t>
            </a:r>
            <a:r>
              <a:rPr lang="hu-HU" altLang="hu-HU" dirty="0" err="1" smtClean="0"/>
              <a:t>aligned</a:t>
            </a:r>
            <a:r>
              <a:rPr lang="hu-HU" altLang="hu-HU" dirty="0" smtClean="0"/>
              <a:t> </a:t>
            </a:r>
            <a:r>
              <a:rPr lang="hu-HU" altLang="hu-HU" dirty="0" err="1" smtClean="0"/>
              <a:t>paragraphs</a:t>
            </a:r>
            <a:r>
              <a:rPr lang="hu-HU" altLang="hu-HU" dirty="0" smtClean="0"/>
              <a:t> and </a:t>
            </a:r>
            <a:r>
              <a:rPr lang="hu-HU" altLang="hu-HU" dirty="0" err="1" smtClean="0"/>
              <a:t>sentences</a:t>
            </a:r>
            <a:r>
              <a:rPr lang="hu-HU" altLang="hu-HU" dirty="0" smtClean="0"/>
              <a:t>:</a:t>
            </a:r>
            <a:endParaRPr lang="hu-HU" altLang="hu-HU" dirty="0"/>
          </a:p>
          <a:p>
            <a:pPr lvl="1">
              <a:defRPr/>
            </a:pPr>
            <a:r>
              <a:rPr lang="hu-HU" altLang="hu-HU" dirty="0" err="1" smtClean="0"/>
              <a:t>Language</a:t>
            </a:r>
            <a:r>
              <a:rPr lang="hu-HU" altLang="hu-HU" dirty="0" smtClean="0"/>
              <a:t> </a:t>
            </a:r>
            <a:r>
              <a:rPr lang="hu-HU" altLang="hu-HU" dirty="0" err="1" smtClean="0"/>
              <a:t>books</a:t>
            </a:r>
            <a:endParaRPr lang="hu-HU" altLang="hu-HU" dirty="0"/>
          </a:p>
          <a:p>
            <a:pPr lvl="1">
              <a:defRPr/>
            </a:pPr>
            <a:r>
              <a:rPr lang="hu-HU" altLang="hu-HU" dirty="0" smtClean="0"/>
              <a:t>EU </a:t>
            </a:r>
            <a:r>
              <a:rPr lang="hu-HU" altLang="hu-HU" dirty="0" err="1" smtClean="0"/>
              <a:t>texts</a:t>
            </a:r>
            <a:endParaRPr lang="hu-HU" altLang="hu-HU" dirty="0"/>
          </a:p>
          <a:p>
            <a:pPr lvl="1">
              <a:defRPr/>
            </a:pPr>
            <a:r>
              <a:rPr lang="hu-HU" altLang="hu-HU" dirty="0" err="1" smtClean="0"/>
              <a:t>Bilingual</a:t>
            </a:r>
            <a:r>
              <a:rPr lang="hu-HU" altLang="hu-HU" dirty="0" smtClean="0"/>
              <a:t> </a:t>
            </a:r>
            <a:r>
              <a:rPr lang="hu-HU" altLang="hu-HU" dirty="0" err="1" smtClean="0"/>
              <a:t>magazines</a:t>
            </a:r>
            <a:endParaRPr lang="hu-HU" altLang="hu-HU" dirty="0"/>
          </a:p>
          <a:p>
            <a:pPr lvl="1">
              <a:defRPr/>
            </a:pPr>
            <a:r>
              <a:rPr lang="hu-HU" altLang="hu-HU" dirty="0" err="1" smtClean="0"/>
              <a:t>fiction</a:t>
            </a:r>
            <a:endParaRPr lang="hu-HU" altLang="hu-HU" dirty="0"/>
          </a:p>
          <a:p>
            <a:pPr>
              <a:defRPr/>
            </a:pPr>
            <a:r>
              <a:rPr lang="hu-HU" altLang="hu-HU" dirty="0" smtClean="0"/>
              <a:t>99,000 </a:t>
            </a:r>
            <a:r>
              <a:rPr lang="hu-HU" altLang="hu-HU" dirty="0" err="1" smtClean="0"/>
              <a:t>sentence</a:t>
            </a:r>
            <a:r>
              <a:rPr lang="hu-HU" altLang="hu-HU" dirty="0" smtClean="0"/>
              <a:t> </a:t>
            </a:r>
            <a:r>
              <a:rPr lang="hu-HU" altLang="hu-HU" dirty="0" err="1" smtClean="0"/>
              <a:t>alignment</a:t>
            </a:r>
            <a:r>
              <a:rPr lang="hu-HU" altLang="hu-HU" dirty="0" smtClean="0"/>
              <a:t> </a:t>
            </a:r>
            <a:r>
              <a:rPr lang="hu-HU" altLang="hu-HU" dirty="0" err="1" smtClean="0"/>
              <a:t>units</a:t>
            </a:r>
            <a:endParaRPr lang="hu-HU" altLang="hu-HU" dirty="0" smtClean="0"/>
          </a:p>
          <a:p>
            <a:pPr marL="0" indent="0">
              <a:buFontTx/>
              <a:buNone/>
              <a:defRPr/>
            </a:pPr>
            <a:r>
              <a:rPr lang="hu-HU" sz="2400" dirty="0" smtClean="0">
                <a:hlinkClick r:id="rId2"/>
              </a:rPr>
              <a:t>http://rgai.inf.u-szeged.hu/corpus_paralell</a:t>
            </a:r>
            <a:endParaRPr lang="hu-HU" altLang="hu-HU"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ím 1"/>
          <p:cNvSpPr>
            <a:spLocks noGrp="1"/>
          </p:cNvSpPr>
          <p:nvPr>
            <p:ph type="title" idx="4294967295"/>
          </p:nvPr>
        </p:nvSpPr>
        <p:spPr>
          <a:xfrm>
            <a:off x="827088" y="0"/>
            <a:ext cx="8316912" cy="836613"/>
          </a:xfrm>
        </p:spPr>
        <p:txBody>
          <a:bodyPr/>
          <a:lstStyle/>
          <a:p>
            <a:r>
              <a:rPr lang="hu-HU" altLang="hu-HU" sz="4000" dirty="0" smtClean="0"/>
              <a:t>Szeged (</a:t>
            </a:r>
            <a:r>
              <a:rPr lang="hu-HU" altLang="hu-HU" sz="4000" dirty="0" err="1" smtClean="0"/>
              <a:t>Dependency</a:t>
            </a:r>
            <a:r>
              <a:rPr lang="hu-HU" altLang="hu-HU" sz="4000" dirty="0" smtClean="0"/>
              <a:t>) </a:t>
            </a:r>
            <a:r>
              <a:rPr lang="hu-HU" altLang="hu-HU" sz="4000" dirty="0" err="1" smtClean="0"/>
              <a:t>Treebank</a:t>
            </a:r>
            <a:endParaRPr lang="hu-HU" altLang="hu-HU" sz="4000" dirty="0" smtClean="0"/>
          </a:p>
        </p:txBody>
      </p:sp>
      <p:sp>
        <p:nvSpPr>
          <p:cNvPr id="10243" name="Tartalom helye 2"/>
          <p:cNvSpPr>
            <a:spLocks noGrp="1"/>
          </p:cNvSpPr>
          <p:nvPr>
            <p:ph idx="4294967295"/>
          </p:nvPr>
        </p:nvSpPr>
        <p:spPr>
          <a:xfrm>
            <a:off x="755650" y="692150"/>
            <a:ext cx="8208963" cy="5113338"/>
          </a:xfrm>
        </p:spPr>
        <p:txBody>
          <a:bodyPr/>
          <a:lstStyle/>
          <a:p>
            <a:r>
              <a:rPr lang="hu-HU" altLang="hu-HU" sz="2400" dirty="0" smtClean="0"/>
              <a:t>82 000 </a:t>
            </a:r>
            <a:r>
              <a:rPr lang="hu-HU" altLang="hu-HU" sz="2400" dirty="0" err="1" smtClean="0"/>
              <a:t>sentences</a:t>
            </a:r>
            <a:endParaRPr lang="hu-HU" altLang="hu-HU" sz="2400" dirty="0" smtClean="0"/>
          </a:p>
          <a:p>
            <a:r>
              <a:rPr lang="hu-HU" altLang="hu-HU" sz="2400" dirty="0" smtClean="0"/>
              <a:t>1,5 </a:t>
            </a:r>
            <a:r>
              <a:rPr lang="hu-HU" altLang="hu-HU" sz="2400" dirty="0" err="1" smtClean="0"/>
              <a:t>million</a:t>
            </a:r>
            <a:r>
              <a:rPr lang="hu-HU" altLang="hu-HU" sz="2400" dirty="0" smtClean="0"/>
              <a:t> </a:t>
            </a:r>
            <a:r>
              <a:rPr lang="hu-HU" altLang="hu-HU" sz="2400" dirty="0" err="1" smtClean="0"/>
              <a:t>tokens</a:t>
            </a:r>
            <a:endParaRPr lang="hu-HU" altLang="hu-HU" sz="2400" dirty="0" smtClean="0"/>
          </a:p>
          <a:p>
            <a:r>
              <a:rPr lang="hu-HU" altLang="hu-HU" sz="2400" dirty="0" smtClean="0"/>
              <a:t>230 000 </a:t>
            </a:r>
            <a:r>
              <a:rPr lang="hu-HU" altLang="hu-HU" sz="2400" dirty="0" err="1" smtClean="0"/>
              <a:t>punctuation</a:t>
            </a:r>
            <a:r>
              <a:rPr lang="hu-HU" altLang="hu-HU" sz="2400" dirty="0" smtClean="0"/>
              <a:t> </a:t>
            </a:r>
            <a:r>
              <a:rPr lang="hu-HU" altLang="hu-HU" sz="2400" dirty="0" err="1" smtClean="0"/>
              <a:t>marks</a:t>
            </a:r>
            <a:endParaRPr lang="hu-HU" altLang="hu-HU" sz="2400" dirty="0" smtClean="0"/>
          </a:p>
          <a:p>
            <a:r>
              <a:rPr lang="hu-HU" altLang="hu-HU" sz="2400" dirty="0" smtClean="0"/>
              <a:t>6 </a:t>
            </a:r>
            <a:r>
              <a:rPr lang="hu-HU" altLang="hu-HU" sz="2400" dirty="0" err="1" smtClean="0"/>
              <a:t>domains</a:t>
            </a:r>
            <a:endParaRPr lang="hu-HU" altLang="hu-HU" sz="2400" dirty="0" smtClean="0"/>
          </a:p>
          <a:p>
            <a:pPr lvl="1"/>
            <a:r>
              <a:rPr lang="hu-HU" altLang="hu-HU" sz="2000" dirty="0" err="1" smtClean="0"/>
              <a:t>Student</a:t>
            </a:r>
            <a:r>
              <a:rPr lang="hu-HU" altLang="hu-HU" sz="2000" dirty="0" smtClean="0"/>
              <a:t> </a:t>
            </a:r>
            <a:r>
              <a:rPr lang="hu-HU" altLang="hu-HU" sz="2000" dirty="0" err="1" smtClean="0"/>
              <a:t>essays</a:t>
            </a:r>
            <a:endParaRPr lang="hu-HU" altLang="hu-HU" sz="2000" dirty="0" smtClean="0"/>
          </a:p>
          <a:p>
            <a:pPr lvl="1"/>
            <a:r>
              <a:rPr lang="hu-HU" altLang="hu-HU" sz="2000" dirty="0" smtClean="0"/>
              <a:t>Computer </a:t>
            </a:r>
            <a:r>
              <a:rPr lang="hu-HU" altLang="hu-HU" sz="2000" dirty="0" err="1" smtClean="0"/>
              <a:t>texts</a:t>
            </a:r>
            <a:endParaRPr lang="hu-HU" altLang="hu-HU" sz="2000" dirty="0" smtClean="0"/>
          </a:p>
          <a:p>
            <a:pPr lvl="1"/>
            <a:r>
              <a:rPr lang="hu-HU" altLang="hu-HU" sz="2000" dirty="0" err="1" smtClean="0"/>
              <a:t>Fiction</a:t>
            </a:r>
            <a:endParaRPr lang="hu-HU" altLang="hu-HU" sz="2000" dirty="0" smtClean="0"/>
          </a:p>
          <a:p>
            <a:pPr lvl="1"/>
            <a:r>
              <a:rPr lang="hu-HU" altLang="hu-HU" sz="2000" dirty="0" err="1" smtClean="0"/>
              <a:t>Legal</a:t>
            </a:r>
            <a:r>
              <a:rPr lang="hu-HU" altLang="hu-HU" sz="2000" dirty="0" smtClean="0"/>
              <a:t> </a:t>
            </a:r>
            <a:r>
              <a:rPr lang="hu-HU" altLang="hu-HU" sz="2000" dirty="0" err="1" smtClean="0"/>
              <a:t>texts</a:t>
            </a:r>
            <a:endParaRPr lang="hu-HU" altLang="hu-HU" sz="2000" dirty="0" smtClean="0"/>
          </a:p>
          <a:p>
            <a:pPr lvl="1"/>
            <a:r>
              <a:rPr lang="hu-HU" altLang="hu-HU" sz="2000" dirty="0" err="1" smtClean="0"/>
              <a:t>Newspaper</a:t>
            </a:r>
            <a:r>
              <a:rPr lang="hu-HU" altLang="hu-HU" sz="2000" dirty="0" smtClean="0"/>
              <a:t> </a:t>
            </a:r>
            <a:r>
              <a:rPr lang="hu-HU" altLang="hu-HU" sz="2000" dirty="0" err="1" smtClean="0"/>
              <a:t>texts</a:t>
            </a:r>
            <a:endParaRPr lang="hu-HU" altLang="hu-HU" sz="2000" dirty="0" smtClean="0"/>
          </a:p>
          <a:p>
            <a:pPr lvl="1"/>
            <a:r>
              <a:rPr lang="hu-HU" altLang="hu-HU" sz="2000" dirty="0" err="1" smtClean="0"/>
              <a:t>Short</a:t>
            </a:r>
            <a:r>
              <a:rPr lang="hu-HU" altLang="hu-HU" sz="2000" dirty="0" smtClean="0"/>
              <a:t> business </a:t>
            </a:r>
            <a:r>
              <a:rPr lang="hu-HU" altLang="hu-HU" sz="2000" dirty="0" err="1" smtClean="0"/>
              <a:t>news</a:t>
            </a:r>
            <a:endParaRPr lang="hu-HU" altLang="hu-HU" sz="2000" dirty="0" smtClean="0"/>
          </a:p>
          <a:p>
            <a:r>
              <a:rPr lang="hu-HU" altLang="hu-HU" sz="2400" dirty="0" err="1" smtClean="0"/>
              <a:t>Manually</a:t>
            </a:r>
            <a:r>
              <a:rPr lang="hu-HU" altLang="hu-HU" sz="2400" dirty="0" smtClean="0"/>
              <a:t> </a:t>
            </a:r>
            <a:r>
              <a:rPr lang="hu-HU" altLang="hu-HU" sz="2400" dirty="0" err="1" smtClean="0"/>
              <a:t>annotated</a:t>
            </a:r>
            <a:r>
              <a:rPr lang="hu-HU" altLang="hu-HU" sz="2400" dirty="0" smtClean="0"/>
              <a:t> </a:t>
            </a:r>
            <a:r>
              <a:rPr lang="hu-HU" altLang="hu-HU" sz="2400" dirty="0" err="1" smtClean="0"/>
              <a:t>morphological</a:t>
            </a:r>
            <a:r>
              <a:rPr lang="hu-HU" altLang="hu-HU" sz="2400" dirty="0" smtClean="0"/>
              <a:t>, </a:t>
            </a:r>
            <a:r>
              <a:rPr lang="hu-HU" altLang="hu-HU" sz="2400" dirty="0" err="1" smtClean="0"/>
              <a:t>syntactic</a:t>
            </a:r>
            <a:r>
              <a:rPr lang="hu-HU" altLang="hu-HU" sz="2400" dirty="0" smtClean="0"/>
              <a:t> (</a:t>
            </a:r>
            <a:r>
              <a:rPr lang="hu-HU" altLang="hu-HU" sz="2400" dirty="0" err="1" smtClean="0"/>
              <a:t>constituency</a:t>
            </a:r>
            <a:r>
              <a:rPr lang="hu-HU" altLang="hu-HU" sz="2400" dirty="0" smtClean="0"/>
              <a:t> and </a:t>
            </a:r>
            <a:r>
              <a:rPr lang="hu-HU" altLang="hu-HU" sz="2400" dirty="0" err="1" smtClean="0"/>
              <a:t>dependency</a:t>
            </a:r>
            <a:r>
              <a:rPr lang="hu-HU" altLang="hu-HU" sz="2400" dirty="0" smtClean="0"/>
              <a:t>) </a:t>
            </a:r>
            <a:r>
              <a:rPr lang="hu-HU" altLang="hu-HU" sz="2400" dirty="0" err="1" smtClean="0"/>
              <a:t>annotation</a:t>
            </a:r>
            <a:r>
              <a:rPr lang="hu-HU" altLang="hu-HU" sz="2400" dirty="0" smtClean="0"/>
              <a:t>, </a:t>
            </a:r>
            <a:r>
              <a:rPr lang="hu-HU" altLang="hu-HU" sz="2400" dirty="0" err="1" smtClean="0"/>
              <a:t>named</a:t>
            </a:r>
            <a:r>
              <a:rPr lang="hu-HU" altLang="hu-HU" sz="2400" dirty="0" smtClean="0"/>
              <a:t> </a:t>
            </a:r>
            <a:r>
              <a:rPr lang="hu-HU" altLang="hu-HU" sz="2400" dirty="0" err="1" smtClean="0"/>
              <a:t>entities</a:t>
            </a:r>
            <a:r>
              <a:rPr lang="hu-HU" altLang="hu-HU" sz="2400" dirty="0" smtClean="0"/>
              <a:t>, </a:t>
            </a:r>
            <a:r>
              <a:rPr lang="hu-HU" altLang="hu-HU" sz="2400" dirty="0" err="1" smtClean="0"/>
              <a:t>light</a:t>
            </a:r>
            <a:r>
              <a:rPr lang="hu-HU" altLang="hu-HU" sz="2400" dirty="0" smtClean="0"/>
              <a:t> </a:t>
            </a:r>
            <a:r>
              <a:rPr lang="hu-HU" altLang="hu-HU" sz="2400" dirty="0" err="1" smtClean="0"/>
              <a:t>verb</a:t>
            </a:r>
            <a:r>
              <a:rPr lang="hu-HU" altLang="hu-HU" sz="2400" dirty="0" smtClean="0"/>
              <a:t> </a:t>
            </a:r>
            <a:r>
              <a:rPr lang="hu-HU" altLang="hu-HU" sz="2400" dirty="0" err="1" smtClean="0"/>
              <a:t>constructions</a:t>
            </a:r>
            <a:r>
              <a:rPr lang="hu-HU" altLang="hu-HU" sz="2400" dirty="0" smtClean="0"/>
              <a:t>, </a:t>
            </a:r>
            <a:r>
              <a:rPr lang="hu-HU" altLang="hu-HU" sz="2400" dirty="0" err="1" smtClean="0"/>
              <a:t>coreference</a:t>
            </a:r>
            <a:endParaRPr lang="hu-HU" altLang="hu-HU" sz="2400" dirty="0" smtClean="0"/>
          </a:p>
          <a:p>
            <a:r>
              <a:rPr lang="hu-HU" altLang="hu-HU" sz="2400" u="sng" dirty="0" smtClean="0">
                <a:solidFill>
                  <a:schemeClr val="hlink"/>
                </a:solidFill>
              </a:rPr>
              <a:t>http://rgai.inf.u-szeged.hu/SzegedTreebank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hu-HU" altLang="hu-HU" dirty="0" err="1" smtClean="0"/>
              <a:t>NE-corpora</a:t>
            </a:r>
            <a:endParaRPr lang="en-US" altLang="hu-HU" dirty="0" smtClean="0"/>
          </a:p>
        </p:txBody>
      </p:sp>
      <p:sp>
        <p:nvSpPr>
          <p:cNvPr id="19459" name="Rectangle 3"/>
          <p:cNvSpPr>
            <a:spLocks noGrp="1" noChangeArrowheads="1"/>
          </p:cNvSpPr>
          <p:nvPr>
            <p:ph type="body" idx="1"/>
          </p:nvPr>
        </p:nvSpPr>
        <p:spPr>
          <a:xfrm>
            <a:off x="914400" y="1557338"/>
            <a:ext cx="8229600" cy="4525962"/>
          </a:xfrm>
        </p:spPr>
        <p:txBody>
          <a:bodyPr/>
          <a:lstStyle/>
          <a:p>
            <a:pPr>
              <a:defRPr/>
            </a:pPr>
            <a:r>
              <a:rPr lang="hu-HU" altLang="hu-HU" sz="2800" dirty="0" err="1" smtClean="0"/>
              <a:t>CoNLL</a:t>
            </a:r>
            <a:r>
              <a:rPr lang="hu-HU" altLang="hu-HU" sz="2800" dirty="0" smtClean="0"/>
              <a:t> </a:t>
            </a:r>
            <a:r>
              <a:rPr lang="hu-HU" altLang="hu-HU" sz="2800" dirty="0" err="1" smtClean="0"/>
              <a:t>challenge</a:t>
            </a:r>
            <a:endParaRPr lang="hu-HU" altLang="hu-HU" sz="2800" dirty="0" smtClean="0"/>
          </a:p>
          <a:p>
            <a:pPr>
              <a:defRPr/>
            </a:pPr>
            <a:r>
              <a:rPr lang="hu-HU" altLang="hu-HU" sz="2800" dirty="0" smtClean="0"/>
              <a:t>ORG </a:t>
            </a:r>
            <a:r>
              <a:rPr lang="hu-HU" altLang="hu-HU" sz="2800" dirty="0"/>
              <a:t>/ LOC / PER / MISC </a:t>
            </a:r>
            <a:r>
              <a:rPr lang="hu-HU" altLang="hu-HU" sz="2800" dirty="0" err="1" smtClean="0"/>
              <a:t>categories</a:t>
            </a:r>
            <a:endParaRPr lang="hu-HU" altLang="hu-HU" sz="2800" dirty="0"/>
          </a:p>
          <a:p>
            <a:pPr>
              <a:defRPr/>
            </a:pPr>
            <a:r>
              <a:rPr lang="hu-HU" altLang="hu-HU" sz="2800" dirty="0" smtClean="0"/>
              <a:t>~220 000 </a:t>
            </a:r>
            <a:r>
              <a:rPr lang="hu-HU" altLang="hu-HU" sz="2800" dirty="0" err="1" smtClean="0"/>
              <a:t>tokens</a:t>
            </a:r>
            <a:r>
              <a:rPr lang="hu-HU" altLang="hu-HU" sz="2800" dirty="0" smtClean="0"/>
              <a:t> (SZK business </a:t>
            </a:r>
            <a:r>
              <a:rPr lang="hu-HU" altLang="hu-HU" sz="2800" dirty="0" err="1" smtClean="0"/>
              <a:t>news</a:t>
            </a:r>
            <a:r>
              <a:rPr lang="hu-HU" altLang="hu-HU" sz="2800" dirty="0" smtClean="0"/>
              <a:t>)</a:t>
            </a:r>
            <a:endParaRPr lang="hu-HU" altLang="hu-HU" sz="2800" dirty="0"/>
          </a:p>
          <a:p>
            <a:pPr>
              <a:defRPr/>
            </a:pPr>
            <a:r>
              <a:rPr lang="hu-HU" altLang="hu-HU" sz="2800" dirty="0" smtClean="0"/>
              <a:t>~470 000 </a:t>
            </a:r>
            <a:r>
              <a:rPr lang="hu-HU" altLang="hu-HU" sz="2800" dirty="0" err="1" smtClean="0"/>
              <a:t>tokens</a:t>
            </a:r>
            <a:r>
              <a:rPr lang="hu-HU" altLang="hu-HU" sz="2800" dirty="0" smtClean="0"/>
              <a:t> (</a:t>
            </a:r>
            <a:r>
              <a:rPr lang="hu-HU" altLang="hu-HU" sz="2800" dirty="0" err="1" smtClean="0"/>
              <a:t>articles</a:t>
            </a:r>
            <a:r>
              <a:rPr lang="hu-HU" altLang="hu-HU" sz="2800" dirty="0" smtClean="0"/>
              <a:t> </a:t>
            </a:r>
            <a:r>
              <a:rPr lang="hu-HU" altLang="hu-HU" sz="2800" dirty="0" err="1" smtClean="0"/>
              <a:t>from</a:t>
            </a:r>
            <a:r>
              <a:rPr lang="hu-HU" altLang="hu-HU" sz="2800" dirty="0" smtClean="0"/>
              <a:t> HVG)</a:t>
            </a:r>
            <a:endParaRPr lang="hu-HU" altLang="hu-HU" sz="2800" dirty="0"/>
          </a:p>
          <a:p>
            <a:pPr lvl="1">
              <a:defRPr/>
            </a:pPr>
            <a:r>
              <a:rPr lang="hu-HU" altLang="hu-HU" sz="2400" dirty="0" err="1" smtClean="0"/>
              <a:t>tag-for-tag</a:t>
            </a:r>
            <a:r>
              <a:rPr lang="hu-HU" altLang="hu-HU" sz="2400" dirty="0" smtClean="0"/>
              <a:t>: </a:t>
            </a:r>
            <a:r>
              <a:rPr lang="hu-HU" altLang="hu-HU" sz="2400" dirty="0" smtClean="0">
                <a:solidFill>
                  <a:srgbClr val="FF0000"/>
                </a:solidFill>
              </a:rPr>
              <a:t>I </a:t>
            </a:r>
            <a:r>
              <a:rPr lang="hu-HU" altLang="hu-HU" sz="2400" dirty="0" err="1" smtClean="0">
                <a:solidFill>
                  <a:srgbClr val="FF0000"/>
                </a:solidFill>
              </a:rPr>
              <a:t>travelled</a:t>
            </a:r>
            <a:r>
              <a:rPr lang="hu-HU" altLang="hu-HU" sz="2400" dirty="0" smtClean="0">
                <a:solidFill>
                  <a:srgbClr val="FF0000"/>
                </a:solidFill>
              </a:rPr>
              <a:t> </a:t>
            </a:r>
            <a:r>
              <a:rPr lang="hu-HU" altLang="hu-HU" sz="2400" dirty="0" err="1" smtClean="0">
                <a:solidFill>
                  <a:srgbClr val="FF0000"/>
                </a:solidFill>
              </a:rPr>
              <a:t>to</a:t>
            </a:r>
            <a:r>
              <a:rPr lang="hu-HU" altLang="hu-HU" sz="2400" dirty="0" smtClean="0">
                <a:solidFill>
                  <a:srgbClr val="FF0000"/>
                </a:solidFill>
              </a:rPr>
              <a:t> Barcelona.</a:t>
            </a:r>
          </a:p>
          <a:p>
            <a:pPr lvl="1">
              <a:defRPr/>
            </a:pPr>
            <a:r>
              <a:rPr lang="hu-HU" altLang="hu-HU" sz="2400" dirty="0" err="1" smtClean="0"/>
              <a:t>tag-for-meaning</a:t>
            </a:r>
            <a:r>
              <a:rPr lang="hu-HU" altLang="hu-HU" sz="2400" dirty="0" smtClean="0"/>
              <a:t>: </a:t>
            </a:r>
            <a:r>
              <a:rPr lang="hu-HU" altLang="hu-HU" sz="2400" dirty="0" smtClean="0">
                <a:solidFill>
                  <a:srgbClr val="FF0000"/>
                </a:solidFill>
              </a:rPr>
              <a:t>Barcelona </a:t>
            </a:r>
            <a:r>
              <a:rPr lang="hu-HU" altLang="hu-HU" sz="2400" dirty="0" err="1" smtClean="0">
                <a:solidFill>
                  <a:srgbClr val="FF0000"/>
                </a:solidFill>
              </a:rPr>
              <a:t>won</a:t>
            </a:r>
            <a:r>
              <a:rPr lang="hu-HU" altLang="hu-HU" sz="2400" dirty="0" smtClean="0">
                <a:solidFill>
                  <a:srgbClr val="FF0000"/>
                </a:solidFill>
              </a:rPr>
              <a:t> </a:t>
            </a:r>
            <a:r>
              <a:rPr lang="hu-HU" altLang="hu-HU" sz="2400" dirty="0" err="1" smtClean="0">
                <a:solidFill>
                  <a:srgbClr val="FF0000"/>
                </a:solidFill>
              </a:rPr>
              <a:t>the</a:t>
            </a:r>
            <a:r>
              <a:rPr lang="hu-HU" altLang="hu-HU" sz="2400" dirty="0" smtClean="0">
                <a:solidFill>
                  <a:srgbClr val="FF0000"/>
                </a:solidFill>
              </a:rPr>
              <a:t> game.</a:t>
            </a:r>
          </a:p>
          <a:p>
            <a:pPr marL="457200" lvl="1" indent="0">
              <a:buFontTx/>
              <a:buNone/>
              <a:defRPr/>
            </a:pPr>
            <a:r>
              <a:rPr lang="hu-HU" sz="2400" dirty="0" smtClean="0">
                <a:hlinkClick r:id="rId2"/>
              </a:rPr>
              <a:t>http://rgai.inf.u-szeged.hu/corpus_ne</a:t>
            </a:r>
            <a:endParaRPr lang="hu-HU" altLang="hu-H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288" y="0"/>
            <a:ext cx="8748712" cy="1143000"/>
          </a:xfrm>
        </p:spPr>
        <p:txBody>
          <a:bodyPr/>
          <a:lstStyle/>
          <a:p>
            <a:r>
              <a:rPr lang="hu-HU" altLang="hu-HU" sz="4000" dirty="0" err="1" smtClean="0"/>
              <a:t>Corpora</a:t>
            </a:r>
            <a:r>
              <a:rPr lang="hu-HU" altLang="hu-HU" sz="4000" dirty="0" smtClean="0"/>
              <a:t> </a:t>
            </a:r>
            <a:r>
              <a:rPr lang="hu-HU" altLang="hu-HU" sz="4000" dirty="0" err="1" smtClean="0"/>
              <a:t>annotated</a:t>
            </a:r>
            <a:r>
              <a:rPr lang="hu-HU" altLang="hu-HU" sz="4000" dirty="0" smtClean="0"/>
              <a:t> </a:t>
            </a:r>
            <a:r>
              <a:rPr lang="hu-HU" altLang="hu-HU" sz="4000" dirty="0" err="1" smtClean="0"/>
              <a:t>for</a:t>
            </a:r>
            <a:r>
              <a:rPr lang="hu-HU" altLang="hu-HU" sz="4000" dirty="0" smtClean="0"/>
              <a:t> </a:t>
            </a:r>
            <a:r>
              <a:rPr lang="hu-HU" altLang="hu-HU" sz="4000" dirty="0" err="1" smtClean="0"/>
              <a:t>uncertainty</a:t>
            </a:r>
            <a:endParaRPr lang="hu-HU" altLang="hu-HU" sz="4000" dirty="0" smtClean="0"/>
          </a:p>
        </p:txBody>
      </p:sp>
      <p:sp>
        <p:nvSpPr>
          <p:cNvPr id="47107" name="Rectangle 3"/>
          <p:cNvSpPr>
            <a:spLocks noGrp="1" noChangeArrowheads="1"/>
          </p:cNvSpPr>
          <p:nvPr>
            <p:ph type="body" idx="1"/>
          </p:nvPr>
        </p:nvSpPr>
        <p:spPr>
          <a:xfrm>
            <a:off x="1258888" y="836613"/>
            <a:ext cx="7427912" cy="4679950"/>
          </a:xfrm>
        </p:spPr>
        <p:txBody>
          <a:bodyPr/>
          <a:lstStyle/>
          <a:p>
            <a:pPr>
              <a:lnSpc>
                <a:spcPct val="90000"/>
              </a:lnSpc>
              <a:defRPr/>
            </a:pPr>
            <a:r>
              <a:rPr lang="hu-HU" altLang="hu-HU" sz="2000" dirty="0" err="1" smtClean="0"/>
              <a:t>BioScope</a:t>
            </a:r>
            <a:r>
              <a:rPr lang="hu-HU" altLang="hu-HU" sz="2000" dirty="0" smtClean="0"/>
              <a:t> (20K </a:t>
            </a:r>
            <a:r>
              <a:rPr lang="hu-HU" altLang="hu-HU" sz="2000" dirty="0" err="1" smtClean="0"/>
              <a:t>sentences</a:t>
            </a:r>
            <a:r>
              <a:rPr lang="hu-HU" altLang="hu-HU" sz="2000" dirty="0" smtClean="0"/>
              <a:t>)</a:t>
            </a:r>
            <a:endParaRPr lang="hu-HU" altLang="hu-HU" sz="2000" dirty="0"/>
          </a:p>
          <a:p>
            <a:pPr lvl="1">
              <a:lnSpc>
                <a:spcPct val="90000"/>
              </a:lnSpc>
              <a:defRPr/>
            </a:pPr>
            <a:r>
              <a:rPr lang="hu-HU" altLang="hu-HU" sz="2000" dirty="0" err="1" smtClean="0"/>
              <a:t>Clinical</a:t>
            </a:r>
            <a:r>
              <a:rPr lang="hu-HU" altLang="hu-HU" sz="2000" dirty="0" smtClean="0"/>
              <a:t> </a:t>
            </a:r>
            <a:r>
              <a:rPr lang="hu-HU" altLang="hu-HU" sz="2000" dirty="0" err="1" smtClean="0"/>
              <a:t>texts</a:t>
            </a:r>
            <a:endParaRPr lang="hu-HU" altLang="hu-HU" sz="2000" dirty="0"/>
          </a:p>
          <a:p>
            <a:pPr lvl="1">
              <a:lnSpc>
                <a:spcPct val="90000"/>
              </a:lnSpc>
              <a:defRPr/>
            </a:pPr>
            <a:r>
              <a:rPr lang="hu-HU" altLang="hu-HU" sz="2000" dirty="0" err="1" smtClean="0"/>
              <a:t>Biological</a:t>
            </a:r>
            <a:r>
              <a:rPr lang="hu-HU" altLang="hu-HU" sz="2000" dirty="0" smtClean="0"/>
              <a:t> </a:t>
            </a:r>
            <a:r>
              <a:rPr lang="hu-HU" altLang="hu-HU" sz="2000" dirty="0" err="1" smtClean="0"/>
              <a:t>abstracts</a:t>
            </a:r>
            <a:endParaRPr lang="hu-HU" altLang="hu-HU" sz="2000" dirty="0"/>
          </a:p>
          <a:p>
            <a:pPr lvl="1">
              <a:lnSpc>
                <a:spcPct val="90000"/>
              </a:lnSpc>
              <a:defRPr/>
            </a:pPr>
            <a:r>
              <a:rPr lang="hu-HU" altLang="hu-HU" sz="2000" dirty="0" err="1" smtClean="0"/>
              <a:t>Biological</a:t>
            </a:r>
            <a:r>
              <a:rPr lang="hu-HU" altLang="hu-HU" sz="2000" dirty="0" smtClean="0"/>
              <a:t> </a:t>
            </a:r>
            <a:r>
              <a:rPr lang="hu-HU" altLang="hu-HU" sz="2000" dirty="0" err="1" smtClean="0"/>
              <a:t>papers</a:t>
            </a:r>
            <a:endParaRPr lang="hu-HU" altLang="hu-HU" sz="2000" dirty="0"/>
          </a:p>
          <a:p>
            <a:pPr marL="342900" lvl="1" indent="-342900">
              <a:lnSpc>
                <a:spcPct val="90000"/>
              </a:lnSpc>
              <a:buFontTx/>
              <a:buChar char="•"/>
              <a:defRPr/>
            </a:pPr>
            <a:r>
              <a:rPr lang="hu-HU" altLang="hu-HU" sz="2000" dirty="0" smtClean="0"/>
              <a:t>CoNLL-2010 </a:t>
            </a:r>
            <a:r>
              <a:rPr lang="hu-HU" altLang="hu-HU" sz="2000" dirty="0" err="1" smtClean="0"/>
              <a:t>Shared</a:t>
            </a:r>
            <a:r>
              <a:rPr lang="hu-HU" altLang="hu-HU" sz="2000" dirty="0" smtClean="0"/>
              <a:t> </a:t>
            </a:r>
            <a:r>
              <a:rPr lang="hu-HU" altLang="hu-HU" sz="2000" dirty="0" err="1" smtClean="0"/>
              <a:t>Task</a:t>
            </a:r>
            <a:r>
              <a:rPr lang="hu-HU" altLang="hu-HU" sz="2000" dirty="0" smtClean="0"/>
              <a:t> </a:t>
            </a:r>
            <a:r>
              <a:rPr lang="hu-HU" altLang="hu-HU" sz="2000" dirty="0" err="1" smtClean="0"/>
              <a:t>corpora</a:t>
            </a:r>
            <a:r>
              <a:rPr lang="hu-HU" altLang="hu-HU" sz="2000" dirty="0" smtClean="0"/>
              <a:t> (</a:t>
            </a:r>
            <a:r>
              <a:rPr lang="hu-HU" altLang="hu-HU" sz="2000" dirty="0" err="1" smtClean="0"/>
              <a:t>biological</a:t>
            </a:r>
            <a:r>
              <a:rPr lang="hu-HU" altLang="hu-HU" sz="2000" dirty="0" smtClean="0"/>
              <a:t> </a:t>
            </a:r>
            <a:r>
              <a:rPr lang="hu-HU" altLang="hu-HU" sz="2000" dirty="0" err="1" smtClean="0"/>
              <a:t>papers</a:t>
            </a:r>
            <a:r>
              <a:rPr lang="hu-HU" altLang="hu-HU" sz="2000" dirty="0" smtClean="0"/>
              <a:t> (18K </a:t>
            </a:r>
            <a:r>
              <a:rPr lang="hu-HU" altLang="hu-HU" sz="2000" dirty="0" err="1" smtClean="0"/>
              <a:t>sentences</a:t>
            </a:r>
            <a:r>
              <a:rPr lang="hu-HU" altLang="hu-HU" sz="2000" dirty="0" smtClean="0"/>
              <a:t>) + </a:t>
            </a:r>
            <a:r>
              <a:rPr lang="hu-HU" altLang="hu-HU" sz="2000" dirty="0" err="1" smtClean="0"/>
              <a:t>Wikipedia</a:t>
            </a:r>
            <a:r>
              <a:rPr lang="hu-HU" altLang="hu-HU" sz="2000" dirty="0" smtClean="0"/>
              <a:t> </a:t>
            </a:r>
            <a:r>
              <a:rPr lang="hu-HU" altLang="hu-HU" sz="2000" dirty="0" err="1" smtClean="0"/>
              <a:t>articles</a:t>
            </a:r>
            <a:r>
              <a:rPr lang="hu-HU" altLang="hu-HU" sz="2000" dirty="0" smtClean="0"/>
              <a:t> (20K </a:t>
            </a:r>
            <a:r>
              <a:rPr lang="hu-HU" altLang="hu-HU" sz="2000" dirty="0" err="1" smtClean="0"/>
              <a:t>sentences</a:t>
            </a:r>
            <a:r>
              <a:rPr lang="hu-HU" altLang="hu-HU" sz="2000" dirty="0" smtClean="0"/>
              <a:t>) )</a:t>
            </a:r>
          </a:p>
          <a:p>
            <a:pPr>
              <a:lnSpc>
                <a:spcPct val="90000"/>
              </a:lnSpc>
              <a:defRPr/>
            </a:pPr>
            <a:r>
              <a:rPr lang="hu-HU" altLang="hu-HU" sz="2000" dirty="0" smtClean="0"/>
              <a:t>Szeged </a:t>
            </a:r>
            <a:r>
              <a:rPr lang="hu-HU" altLang="hu-HU" sz="2000" dirty="0" err="1" smtClean="0"/>
              <a:t>Uncertainty</a:t>
            </a:r>
            <a:r>
              <a:rPr lang="hu-HU" altLang="hu-HU" sz="2000" dirty="0" smtClean="0"/>
              <a:t> Corpus </a:t>
            </a:r>
          </a:p>
          <a:p>
            <a:pPr lvl="1">
              <a:lnSpc>
                <a:spcPct val="90000"/>
              </a:lnSpc>
              <a:defRPr/>
            </a:pPr>
            <a:r>
              <a:rPr lang="hu-HU" altLang="hu-HU" sz="2000" dirty="0" err="1" smtClean="0"/>
              <a:t>reannotated</a:t>
            </a:r>
            <a:r>
              <a:rPr lang="hu-HU" altLang="hu-HU" sz="2000" dirty="0" smtClean="0"/>
              <a:t> CoNLL-2010 + </a:t>
            </a:r>
            <a:r>
              <a:rPr lang="hu-HU" altLang="hu-HU" sz="2000" dirty="0" err="1" smtClean="0"/>
              <a:t>FactBank</a:t>
            </a:r>
            <a:endParaRPr lang="hu-HU" altLang="hu-HU" sz="2000" dirty="0" smtClean="0"/>
          </a:p>
          <a:p>
            <a:pPr lvl="1">
              <a:lnSpc>
                <a:spcPct val="90000"/>
              </a:lnSpc>
              <a:defRPr/>
            </a:pPr>
            <a:r>
              <a:rPr lang="hu-HU" altLang="hu-HU" sz="2000" dirty="0" err="1" smtClean="0"/>
              <a:t>Unified</a:t>
            </a:r>
            <a:r>
              <a:rPr lang="hu-HU" altLang="hu-HU" sz="2000" dirty="0" smtClean="0"/>
              <a:t> </a:t>
            </a:r>
            <a:r>
              <a:rPr lang="hu-HU" altLang="hu-HU" sz="2000" dirty="0" err="1" smtClean="0"/>
              <a:t>annotation</a:t>
            </a:r>
            <a:r>
              <a:rPr lang="hu-HU" altLang="hu-HU" sz="2000" dirty="0" smtClean="0"/>
              <a:t> </a:t>
            </a:r>
            <a:r>
              <a:rPr lang="hu-HU" altLang="hu-HU" sz="2000" dirty="0" err="1" smtClean="0"/>
              <a:t>principles</a:t>
            </a:r>
            <a:endParaRPr lang="hu-HU" altLang="hu-HU" sz="2000" dirty="0" smtClean="0"/>
          </a:p>
          <a:p>
            <a:pPr marL="342900" lvl="1" indent="-342900">
              <a:lnSpc>
                <a:spcPct val="90000"/>
              </a:lnSpc>
              <a:buFontTx/>
              <a:buChar char="•"/>
              <a:defRPr/>
            </a:pPr>
            <a:r>
              <a:rPr lang="hu-HU" altLang="hu-HU" sz="2000" dirty="0" err="1" smtClean="0"/>
              <a:t>WikiWeasel</a:t>
            </a:r>
            <a:r>
              <a:rPr lang="hu-HU" altLang="hu-HU" sz="2000" dirty="0" smtClean="0"/>
              <a:t> 2.0: </a:t>
            </a:r>
            <a:r>
              <a:rPr lang="hu-HU" altLang="hu-HU" sz="2000" dirty="0" err="1" smtClean="0"/>
              <a:t>discourse</a:t>
            </a:r>
            <a:r>
              <a:rPr lang="hu-HU" altLang="hu-HU" sz="2000" dirty="0" smtClean="0"/>
              <a:t> </a:t>
            </a:r>
            <a:r>
              <a:rPr lang="hu-HU" altLang="hu-HU" sz="2000" dirty="0" err="1" smtClean="0"/>
              <a:t>level</a:t>
            </a:r>
            <a:r>
              <a:rPr lang="hu-HU" altLang="hu-HU" sz="2000" dirty="0" smtClean="0"/>
              <a:t> </a:t>
            </a:r>
            <a:r>
              <a:rPr lang="hu-HU" altLang="hu-HU" sz="2000" dirty="0" err="1" smtClean="0"/>
              <a:t>uncertainty</a:t>
            </a:r>
            <a:endParaRPr lang="hu-HU" altLang="hu-HU" sz="2000" dirty="0" smtClean="0"/>
          </a:p>
          <a:p>
            <a:pPr marL="342900" lvl="1" indent="-342900">
              <a:lnSpc>
                <a:spcPct val="90000"/>
              </a:lnSpc>
              <a:buFontTx/>
              <a:buChar char="•"/>
              <a:defRPr/>
            </a:pPr>
            <a:r>
              <a:rPr lang="hu-HU" altLang="hu-HU" sz="2000" dirty="0" err="1" smtClean="0"/>
              <a:t>hUnCertainty</a:t>
            </a:r>
            <a:r>
              <a:rPr lang="hu-HU" altLang="hu-HU" sz="2000" dirty="0" smtClean="0"/>
              <a:t>: </a:t>
            </a:r>
            <a:r>
              <a:rPr lang="hu-HU" altLang="hu-HU" sz="2000" dirty="0" err="1" smtClean="0"/>
              <a:t>Hungarian</a:t>
            </a:r>
            <a:r>
              <a:rPr lang="hu-HU" altLang="hu-HU" sz="2000" dirty="0" smtClean="0"/>
              <a:t> corpus (17K </a:t>
            </a:r>
            <a:r>
              <a:rPr lang="hu-HU" altLang="hu-HU" sz="2000" dirty="0" err="1" smtClean="0"/>
              <a:t>sentences</a:t>
            </a:r>
            <a:r>
              <a:rPr lang="hu-HU" altLang="hu-HU" sz="2000" dirty="0" smtClean="0"/>
              <a:t>) + </a:t>
            </a:r>
            <a:r>
              <a:rPr lang="hu-HU" altLang="hu-HU" sz="2000" dirty="0" err="1" smtClean="0"/>
              <a:t>Hungarian</a:t>
            </a:r>
            <a:r>
              <a:rPr lang="hu-HU" altLang="hu-HU" sz="2000" dirty="0" smtClean="0"/>
              <a:t> </a:t>
            </a:r>
            <a:r>
              <a:rPr lang="hu-HU" altLang="hu-HU" sz="2000" dirty="0" err="1" smtClean="0"/>
              <a:t>social</a:t>
            </a:r>
            <a:r>
              <a:rPr lang="hu-HU" altLang="hu-HU" sz="2000" dirty="0" smtClean="0"/>
              <a:t> </a:t>
            </a:r>
            <a:r>
              <a:rPr lang="hu-HU" altLang="hu-HU" sz="2000" dirty="0" err="1" smtClean="0"/>
              <a:t>media</a:t>
            </a:r>
            <a:r>
              <a:rPr lang="hu-HU" altLang="hu-HU" sz="2000" dirty="0" smtClean="0"/>
              <a:t> </a:t>
            </a:r>
            <a:r>
              <a:rPr lang="hu-HU" altLang="hu-HU" sz="2000" dirty="0" err="1" smtClean="0"/>
              <a:t>texts</a:t>
            </a:r>
            <a:r>
              <a:rPr lang="hu-HU" altLang="hu-HU" sz="2000" dirty="0" smtClean="0"/>
              <a:t> + </a:t>
            </a:r>
            <a:r>
              <a:rPr lang="hu-HU" altLang="hu-HU" sz="2000" dirty="0" err="1" smtClean="0"/>
              <a:t>medical</a:t>
            </a:r>
            <a:r>
              <a:rPr lang="hu-HU" altLang="hu-HU" sz="2000" dirty="0" smtClean="0"/>
              <a:t> </a:t>
            </a:r>
            <a:r>
              <a:rPr lang="hu-HU" altLang="hu-HU" sz="2000" dirty="0" err="1" smtClean="0"/>
              <a:t>texts</a:t>
            </a:r>
            <a:r>
              <a:rPr lang="hu-HU" altLang="hu-HU" sz="2000" dirty="0" smtClean="0"/>
              <a:t> (</a:t>
            </a:r>
            <a:r>
              <a:rPr lang="hu-HU" altLang="hu-HU" sz="2000" dirty="0" err="1" smtClean="0"/>
              <a:t>under</a:t>
            </a:r>
            <a:r>
              <a:rPr lang="hu-HU" altLang="hu-HU" sz="2000" dirty="0" smtClean="0"/>
              <a:t> </a:t>
            </a:r>
            <a:r>
              <a:rPr lang="hu-HU" altLang="hu-HU" sz="2000" dirty="0" err="1" smtClean="0"/>
              <a:t>construction</a:t>
            </a:r>
            <a:r>
              <a:rPr lang="hu-HU" altLang="hu-HU" sz="2000" dirty="0" smtClean="0"/>
              <a:t>)</a:t>
            </a:r>
            <a:endParaRPr lang="hu-HU" altLang="hu-HU" sz="2000" dirty="0" smtClean="0"/>
          </a:p>
          <a:p>
            <a:pPr marL="0" lvl="1" indent="0">
              <a:lnSpc>
                <a:spcPct val="90000"/>
              </a:lnSpc>
              <a:buFontTx/>
              <a:buNone/>
              <a:defRPr/>
            </a:pPr>
            <a:r>
              <a:rPr lang="hu-HU" sz="2400" dirty="0" smtClean="0">
                <a:hlinkClick r:id="rId2"/>
              </a:rPr>
              <a:t>http://rgai.u-szeged.hu/uncertainty</a:t>
            </a:r>
            <a:endParaRPr lang="hu-HU" altLang="hu-HU"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artalom helye 2"/>
          <p:cNvSpPr>
            <a:spLocks noGrp="1"/>
          </p:cNvSpPr>
          <p:nvPr>
            <p:ph idx="1"/>
          </p:nvPr>
        </p:nvSpPr>
        <p:spPr>
          <a:xfrm>
            <a:off x="1258888" y="115888"/>
            <a:ext cx="4033837" cy="5905500"/>
          </a:xfrm>
        </p:spPr>
        <p:txBody>
          <a:bodyPr/>
          <a:lstStyle/>
          <a:p>
            <a:pPr>
              <a:buFontTx/>
              <a:buNone/>
            </a:pPr>
            <a:r>
              <a:rPr lang="hu-HU" sz="1800" b="0" smtClean="0"/>
              <a:t>A O O</a:t>
            </a:r>
          </a:p>
          <a:p>
            <a:pPr>
              <a:buFontTx/>
              <a:buNone/>
            </a:pPr>
            <a:r>
              <a:rPr lang="hu-HU" sz="1800" b="0" smtClean="0"/>
              <a:t>lap O O</a:t>
            </a:r>
          </a:p>
          <a:p>
            <a:pPr>
              <a:buFontTx/>
              <a:buNone/>
            </a:pPr>
            <a:r>
              <a:rPr lang="hu-HU" sz="1800" b="0" smtClean="0"/>
              <a:t>szerint B-doxastic B-doxastic</a:t>
            </a:r>
          </a:p>
          <a:p>
            <a:pPr>
              <a:buFontTx/>
              <a:buNone/>
            </a:pPr>
            <a:r>
              <a:rPr lang="hu-HU" sz="1800" b="0" smtClean="0"/>
              <a:t>P. O O</a:t>
            </a:r>
          </a:p>
          <a:p>
            <a:pPr>
              <a:buFontTx/>
              <a:buNone/>
            </a:pPr>
            <a:r>
              <a:rPr lang="hu-HU" sz="1800" b="0" smtClean="0"/>
              <a:t>. O O</a:t>
            </a:r>
          </a:p>
          <a:p>
            <a:pPr>
              <a:buFontTx/>
              <a:buNone/>
            </a:pPr>
            <a:r>
              <a:rPr lang="hu-HU" sz="1800" b="0" smtClean="0"/>
              <a:t>Márió O O</a:t>
            </a:r>
          </a:p>
          <a:p>
            <a:pPr>
              <a:buFontTx/>
              <a:buNone/>
            </a:pPr>
            <a:r>
              <a:rPr lang="hu-HU" sz="1800" b="0" smtClean="0"/>
              <a:t>kitart B-doxastic O</a:t>
            </a:r>
          </a:p>
          <a:p>
            <a:pPr>
              <a:buFontTx/>
              <a:buNone/>
            </a:pPr>
            <a:r>
              <a:rPr lang="hu-HU" sz="1800" b="0" smtClean="0"/>
              <a:t>amellett O O</a:t>
            </a:r>
          </a:p>
          <a:p>
            <a:pPr>
              <a:buFontTx/>
              <a:buNone/>
            </a:pPr>
            <a:r>
              <a:rPr lang="hu-HU" sz="1800" b="0" smtClean="0"/>
              <a:t>, O O</a:t>
            </a:r>
          </a:p>
          <a:p>
            <a:pPr>
              <a:buFontTx/>
              <a:buNone/>
            </a:pPr>
            <a:r>
              <a:rPr lang="hu-HU" sz="1800" b="0" smtClean="0"/>
              <a:t>hogy O O</a:t>
            </a:r>
          </a:p>
          <a:p>
            <a:pPr>
              <a:buFontTx/>
              <a:buNone/>
            </a:pPr>
            <a:r>
              <a:rPr lang="hu-HU" sz="1800" b="0" smtClean="0"/>
              <a:t>egyáltalán O O</a:t>
            </a:r>
          </a:p>
          <a:p>
            <a:pPr>
              <a:buFontTx/>
              <a:buNone/>
            </a:pPr>
            <a:r>
              <a:rPr lang="hu-HU" sz="1800" b="0" smtClean="0"/>
              <a:t>nem O O</a:t>
            </a:r>
          </a:p>
          <a:p>
            <a:pPr>
              <a:buFontTx/>
              <a:buNone/>
            </a:pPr>
            <a:r>
              <a:rPr lang="hu-HU" sz="1800" b="0" smtClean="0"/>
              <a:t>emlékszik O O</a:t>
            </a:r>
          </a:p>
          <a:p>
            <a:pPr>
              <a:buFontTx/>
              <a:buNone/>
            </a:pPr>
            <a:r>
              <a:rPr lang="hu-HU" sz="1800" b="0" smtClean="0"/>
              <a:t>arra O O</a:t>
            </a:r>
          </a:p>
          <a:p>
            <a:pPr>
              <a:buFontTx/>
              <a:buNone/>
            </a:pPr>
            <a:r>
              <a:rPr lang="hu-HU" sz="1800" b="0" smtClean="0"/>
              <a:t>, O O</a:t>
            </a:r>
          </a:p>
          <a:p>
            <a:pPr>
              <a:buFontTx/>
              <a:buNone/>
            </a:pPr>
            <a:r>
              <a:rPr lang="hu-HU" sz="1800" b="0" smtClean="0"/>
              <a:t>hogy O O</a:t>
            </a:r>
          </a:p>
          <a:p>
            <a:pPr>
              <a:buFontTx/>
              <a:buNone/>
            </a:pPr>
            <a:r>
              <a:rPr lang="hu-HU" sz="1800" b="0" smtClean="0"/>
              <a:t>őt O O</a:t>
            </a:r>
          </a:p>
          <a:p>
            <a:pPr>
              <a:buFontTx/>
              <a:buNone/>
            </a:pPr>
            <a:r>
              <a:rPr lang="hu-HU" sz="1800" b="0" smtClean="0"/>
              <a:t>bárki O O</a:t>
            </a:r>
          </a:p>
          <a:p>
            <a:pPr>
              <a:buFontTx/>
              <a:buNone/>
            </a:pPr>
            <a:r>
              <a:rPr lang="hu-HU" sz="1800" b="0" smtClean="0"/>
              <a:t>is O O</a:t>
            </a:r>
          </a:p>
          <a:p>
            <a:pPr>
              <a:buFontTx/>
              <a:buNone/>
            </a:pPr>
            <a:endParaRPr lang="hu-HU" sz="2000" b="0" smtClean="0"/>
          </a:p>
        </p:txBody>
      </p:sp>
      <p:sp>
        <p:nvSpPr>
          <p:cNvPr id="21507" name="Szövegdoboz 4"/>
          <p:cNvSpPr txBox="1">
            <a:spLocks noChangeArrowheads="1"/>
          </p:cNvSpPr>
          <p:nvPr/>
        </p:nvSpPr>
        <p:spPr bwMode="auto">
          <a:xfrm>
            <a:off x="5076825" y="260350"/>
            <a:ext cx="3816350" cy="6124575"/>
          </a:xfrm>
          <a:prstGeom prst="rect">
            <a:avLst/>
          </a:prstGeom>
          <a:noFill/>
          <a:ln w="9525">
            <a:noFill/>
            <a:miter lim="800000"/>
            <a:headEnd/>
            <a:tailEnd/>
          </a:ln>
        </p:spPr>
        <p:txBody>
          <a:bodyPr>
            <a:spAutoFit/>
          </a:bodyPr>
          <a:lstStyle/>
          <a:p>
            <a:r>
              <a:rPr lang="hu-HU" sz="1800"/>
              <a:t>üldözte O O</a:t>
            </a:r>
          </a:p>
          <a:p>
            <a:r>
              <a:rPr lang="hu-HU" sz="1800"/>
              <a:t>volna O O</a:t>
            </a:r>
          </a:p>
          <a:p>
            <a:r>
              <a:rPr lang="hu-HU" sz="1800"/>
              <a:t>. O O</a:t>
            </a:r>
          </a:p>
          <a:p>
            <a:r>
              <a:rPr lang="hu-HU" sz="1800"/>
              <a:t>Állítólag B-epistemic B-epistemic</a:t>
            </a:r>
          </a:p>
          <a:p>
            <a:r>
              <a:rPr lang="hu-HU" sz="1800"/>
              <a:t>azon O O</a:t>
            </a:r>
          </a:p>
          <a:p>
            <a:r>
              <a:rPr lang="hu-HU" sz="1800"/>
              <a:t>a O O</a:t>
            </a:r>
          </a:p>
          <a:p>
            <a:r>
              <a:rPr lang="hu-HU" sz="1800"/>
              <a:t>területen O O</a:t>
            </a:r>
          </a:p>
          <a:p>
            <a:r>
              <a:rPr lang="hu-HU" sz="1800"/>
              <a:t>, O O</a:t>
            </a:r>
          </a:p>
          <a:p>
            <a:r>
              <a:rPr lang="hu-HU" sz="1800"/>
              <a:t>ahol O O</a:t>
            </a:r>
          </a:p>
          <a:p>
            <a:r>
              <a:rPr lang="hu-HU" sz="1800"/>
              <a:t>a O O</a:t>
            </a:r>
          </a:p>
          <a:p>
            <a:r>
              <a:rPr lang="hu-HU" sz="1800"/>
              <a:t>vérengzés O O</a:t>
            </a:r>
          </a:p>
          <a:p>
            <a:r>
              <a:rPr lang="hu-HU" sz="1800"/>
              <a:t>történt O O</a:t>
            </a:r>
          </a:p>
          <a:p>
            <a:r>
              <a:rPr lang="hu-HU" sz="1800"/>
              <a:t>, O O</a:t>
            </a:r>
          </a:p>
          <a:p>
            <a:r>
              <a:rPr lang="hu-HU" sz="1800"/>
              <a:t>csak O O</a:t>
            </a:r>
          </a:p>
          <a:p>
            <a:r>
              <a:rPr lang="hu-HU" sz="1800"/>
              <a:t>a O O</a:t>
            </a:r>
          </a:p>
          <a:p>
            <a:r>
              <a:rPr lang="hu-HU" sz="1800"/>
              <a:t>gyilkos O O</a:t>
            </a:r>
          </a:p>
          <a:p>
            <a:r>
              <a:rPr lang="hu-HU" sz="1800"/>
              <a:t>kocsijának O O</a:t>
            </a:r>
          </a:p>
          <a:p>
            <a:r>
              <a:rPr lang="hu-HU" sz="1800"/>
              <a:t>a O O</a:t>
            </a:r>
          </a:p>
          <a:p>
            <a:r>
              <a:rPr lang="hu-HU" sz="1800"/>
              <a:t>keréknyomát O O</a:t>
            </a:r>
          </a:p>
          <a:p>
            <a:r>
              <a:rPr lang="hu-HU" sz="1800"/>
              <a:t>találták O O</a:t>
            </a:r>
          </a:p>
          <a:p>
            <a:r>
              <a:rPr lang="hu-HU" sz="1800"/>
              <a:t>meg O O</a:t>
            </a:r>
          </a:p>
          <a:p>
            <a:endParaRPr lang="hu-H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hu-HU" altLang="hu-HU" dirty="0" err="1" smtClean="0"/>
              <a:t>MWE-corpora</a:t>
            </a:r>
            <a:endParaRPr lang="hu-HU" altLang="hu-HU" dirty="0" smtClean="0"/>
          </a:p>
        </p:txBody>
      </p:sp>
      <p:sp>
        <p:nvSpPr>
          <p:cNvPr id="55299" name="Rectangle 3"/>
          <p:cNvSpPr>
            <a:spLocks noGrp="1" noChangeArrowheads="1"/>
          </p:cNvSpPr>
          <p:nvPr>
            <p:ph type="body" idx="1"/>
          </p:nvPr>
        </p:nvSpPr>
        <p:spPr>
          <a:xfrm>
            <a:off x="914400" y="1628775"/>
            <a:ext cx="8229600" cy="4525963"/>
          </a:xfrm>
        </p:spPr>
        <p:txBody>
          <a:bodyPr/>
          <a:lstStyle/>
          <a:p>
            <a:pPr>
              <a:lnSpc>
                <a:spcPct val="80000"/>
              </a:lnSpc>
              <a:defRPr/>
            </a:pPr>
            <a:r>
              <a:rPr lang="hu-HU" altLang="hu-HU" sz="2800" dirty="0" err="1" smtClean="0"/>
              <a:t>Multiword</a:t>
            </a:r>
            <a:r>
              <a:rPr lang="hu-HU" altLang="hu-HU" sz="2800" dirty="0" smtClean="0"/>
              <a:t> </a:t>
            </a:r>
            <a:r>
              <a:rPr lang="hu-HU" altLang="hu-HU" sz="2800" dirty="0" err="1" smtClean="0"/>
              <a:t>expressions</a:t>
            </a:r>
            <a:endParaRPr lang="hu-HU" altLang="hu-HU" sz="2800" dirty="0" smtClean="0"/>
          </a:p>
          <a:p>
            <a:pPr>
              <a:lnSpc>
                <a:spcPct val="80000"/>
              </a:lnSpc>
              <a:defRPr/>
            </a:pPr>
            <a:r>
              <a:rPr lang="hu-HU" altLang="hu-HU" sz="2800" dirty="0" smtClean="0"/>
              <a:t>Wiki50 </a:t>
            </a:r>
            <a:r>
              <a:rPr lang="hu-HU" altLang="hu-HU" sz="2800" dirty="0" err="1" smtClean="0"/>
              <a:t>corpora</a:t>
            </a:r>
            <a:r>
              <a:rPr lang="hu-HU" altLang="hu-HU" sz="2800" dirty="0" smtClean="0"/>
              <a:t>:</a:t>
            </a:r>
            <a:endParaRPr lang="hu-HU" altLang="hu-HU" sz="2800" dirty="0"/>
          </a:p>
          <a:p>
            <a:pPr lvl="1">
              <a:lnSpc>
                <a:spcPct val="80000"/>
              </a:lnSpc>
              <a:defRPr/>
            </a:pPr>
            <a:r>
              <a:rPr lang="hu-HU" altLang="hu-HU" sz="2400" dirty="0"/>
              <a:t>50 </a:t>
            </a:r>
            <a:r>
              <a:rPr lang="hu-HU" altLang="hu-HU" sz="2400" dirty="0" smtClean="0"/>
              <a:t>English </a:t>
            </a:r>
            <a:r>
              <a:rPr lang="hu-HU" altLang="hu-HU" sz="2400" dirty="0" err="1" smtClean="0"/>
              <a:t>Wikipedia</a:t>
            </a:r>
            <a:r>
              <a:rPr lang="hu-HU" altLang="hu-HU" sz="2400" dirty="0" smtClean="0"/>
              <a:t> </a:t>
            </a:r>
            <a:r>
              <a:rPr lang="hu-HU" altLang="hu-HU" sz="2400" dirty="0" err="1" smtClean="0"/>
              <a:t>articles</a:t>
            </a:r>
            <a:r>
              <a:rPr lang="hu-HU" altLang="hu-HU" sz="2400" dirty="0" smtClean="0"/>
              <a:t> (4700 </a:t>
            </a:r>
            <a:r>
              <a:rPr lang="hu-HU" altLang="hu-HU" sz="2400" dirty="0" err="1" smtClean="0"/>
              <a:t>sentences</a:t>
            </a:r>
            <a:r>
              <a:rPr lang="hu-HU" altLang="hu-HU" sz="2400" dirty="0" smtClean="0"/>
              <a:t>)</a:t>
            </a:r>
            <a:endParaRPr lang="hu-HU" altLang="hu-HU" sz="2400" dirty="0"/>
          </a:p>
          <a:p>
            <a:pPr lvl="1">
              <a:lnSpc>
                <a:spcPct val="80000"/>
              </a:lnSpc>
              <a:defRPr/>
            </a:pPr>
            <a:r>
              <a:rPr lang="hu-HU" altLang="hu-HU" sz="2400" dirty="0" err="1" smtClean="0"/>
              <a:t>MWEs</a:t>
            </a:r>
            <a:r>
              <a:rPr lang="hu-HU" altLang="hu-HU" sz="2400" dirty="0" smtClean="0"/>
              <a:t> and </a:t>
            </a:r>
            <a:r>
              <a:rPr lang="hu-HU" altLang="hu-HU" sz="2400" dirty="0" err="1" smtClean="0"/>
              <a:t>NEs</a:t>
            </a:r>
            <a:r>
              <a:rPr lang="hu-HU" altLang="hu-HU" sz="2400" dirty="0" smtClean="0"/>
              <a:t> </a:t>
            </a:r>
            <a:r>
              <a:rPr lang="hu-HU" altLang="hu-HU" sz="2400" dirty="0" err="1" smtClean="0"/>
              <a:t>manually</a:t>
            </a:r>
            <a:r>
              <a:rPr lang="hu-HU" altLang="hu-HU" sz="2400" dirty="0" smtClean="0"/>
              <a:t> </a:t>
            </a:r>
            <a:r>
              <a:rPr lang="hu-HU" altLang="hu-HU" sz="2400" dirty="0" err="1" smtClean="0"/>
              <a:t>annotated</a:t>
            </a:r>
            <a:endParaRPr lang="hu-HU" altLang="hu-HU" sz="2400" dirty="0"/>
          </a:p>
          <a:p>
            <a:pPr>
              <a:lnSpc>
                <a:spcPct val="80000"/>
              </a:lnSpc>
              <a:defRPr/>
            </a:pPr>
            <a:r>
              <a:rPr lang="hu-HU" altLang="hu-HU" sz="2800" dirty="0" err="1" smtClean="0"/>
              <a:t>LVCs</a:t>
            </a:r>
            <a:r>
              <a:rPr lang="hu-HU" altLang="hu-HU" sz="2800" dirty="0" smtClean="0"/>
              <a:t> </a:t>
            </a:r>
            <a:r>
              <a:rPr lang="hu-HU" altLang="hu-HU" sz="2800" dirty="0" err="1" smtClean="0"/>
              <a:t>in</a:t>
            </a:r>
            <a:r>
              <a:rPr lang="hu-HU" altLang="hu-HU" sz="2800" dirty="0" smtClean="0"/>
              <a:t> Szeged </a:t>
            </a:r>
            <a:r>
              <a:rPr lang="hu-HU" altLang="hu-HU" sz="2800" dirty="0" err="1" smtClean="0"/>
              <a:t>Treebank</a:t>
            </a:r>
            <a:r>
              <a:rPr lang="hu-HU" altLang="hu-HU" sz="2800" dirty="0" smtClean="0"/>
              <a:t> and </a:t>
            </a:r>
            <a:r>
              <a:rPr lang="hu-HU" altLang="hu-HU" sz="2800" dirty="0" err="1" smtClean="0"/>
              <a:t>SzegedParallel</a:t>
            </a:r>
            <a:r>
              <a:rPr lang="hu-HU" altLang="hu-HU" sz="2800" dirty="0" smtClean="0"/>
              <a:t> (</a:t>
            </a:r>
            <a:r>
              <a:rPr lang="hu-HU" altLang="hu-HU" sz="2800" dirty="0" err="1" smtClean="0"/>
              <a:t>in</a:t>
            </a:r>
            <a:r>
              <a:rPr lang="hu-HU" altLang="hu-HU" sz="2800" dirty="0" smtClean="0"/>
              <a:t> part)</a:t>
            </a:r>
            <a:endParaRPr lang="hu-HU" altLang="hu-HU" sz="2800" dirty="0"/>
          </a:p>
          <a:p>
            <a:pPr>
              <a:lnSpc>
                <a:spcPct val="80000"/>
              </a:lnSpc>
              <a:defRPr/>
            </a:pPr>
            <a:r>
              <a:rPr lang="hu-HU" altLang="hu-HU" sz="2800" dirty="0" smtClean="0"/>
              <a:t>English, </a:t>
            </a:r>
            <a:r>
              <a:rPr lang="hu-HU" altLang="hu-HU" sz="2800" dirty="0" err="1" smtClean="0"/>
              <a:t>German</a:t>
            </a:r>
            <a:r>
              <a:rPr lang="hu-HU" altLang="hu-HU" sz="2800" dirty="0" smtClean="0"/>
              <a:t>, </a:t>
            </a:r>
            <a:r>
              <a:rPr lang="hu-HU" altLang="hu-HU" sz="2800" dirty="0" err="1" smtClean="0"/>
              <a:t>Spanish</a:t>
            </a:r>
            <a:r>
              <a:rPr lang="hu-HU" altLang="hu-HU" sz="2800" dirty="0" smtClean="0"/>
              <a:t> and </a:t>
            </a:r>
            <a:r>
              <a:rPr lang="hu-HU" altLang="hu-HU" sz="2800" dirty="0" err="1" smtClean="0"/>
              <a:t>Hungarian</a:t>
            </a:r>
            <a:r>
              <a:rPr lang="hu-HU" altLang="hu-HU" sz="2800" dirty="0" smtClean="0"/>
              <a:t> </a:t>
            </a:r>
            <a:r>
              <a:rPr lang="hu-HU" altLang="hu-HU" sz="2800" dirty="0" err="1" smtClean="0"/>
              <a:t>LVCs</a:t>
            </a:r>
            <a:r>
              <a:rPr lang="hu-HU" altLang="hu-HU" sz="2800" dirty="0" smtClean="0"/>
              <a:t> </a:t>
            </a:r>
            <a:r>
              <a:rPr lang="hu-HU" altLang="hu-HU" sz="2800" dirty="0" err="1" smtClean="0"/>
              <a:t>in</a:t>
            </a:r>
            <a:r>
              <a:rPr lang="hu-HU" altLang="hu-HU" sz="2800" dirty="0" smtClean="0"/>
              <a:t> </a:t>
            </a:r>
            <a:r>
              <a:rPr lang="hu-HU" altLang="hu-HU" sz="2800" dirty="0" err="1" smtClean="0"/>
              <a:t>JRC-Acquis</a:t>
            </a:r>
            <a:r>
              <a:rPr lang="hu-HU" altLang="hu-HU" sz="2800" dirty="0" smtClean="0"/>
              <a:t> </a:t>
            </a:r>
            <a:r>
              <a:rPr lang="hu-HU" altLang="hu-HU" sz="2800" dirty="0" err="1" smtClean="0"/>
              <a:t>legal</a:t>
            </a:r>
            <a:r>
              <a:rPr lang="hu-HU" altLang="hu-HU" sz="2800" dirty="0" smtClean="0"/>
              <a:t> parallel corpus (~100K </a:t>
            </a:r>
            <a:r>
              <a:rPr lang="hu-HU" altLang="hu-HU" sz="2800" dirty="0" err="1" smtClean="0"/>
              <a:t>tokens</a:t>
            </a:r>
            <a:r>
              <a:rPr lang="hu-HU" altLang="hu-HU" sz="2800" dirty="0" smtClean="0"/>
              <a:t> </a:t>
            </a:r>
            <a:r>
              <a:rPr lang="hu-HU" altLang="hu-HU" sz="2800" dirty="0" err="1" smtClean="0"/>
              <a:t>for</a:t>
            </a:r>
            <a:r>
              <a:rPr lang="hu-HU" altLang="hu-HU" sz="2800" dirty="0" smtClean="0"/>
              <a:t> </a:t>
            </a:r>
            <a:r>
              <a:rPr lang="hu-HU" altLang="hu-HU" sz="2800" dirty="0" err="1" smtClean="0"/>
              <a:t>each</a:t>
            </a:r>
            <a:r>
              <a:rPr lang="hu-HU" altLang="hu-HU" sz="2800" dirty="0" smtClean="0"/>
              <a:t> </a:t>
            </a:r>
            <a:r>
              <a:rPr lang="hu-HU" altLang="hu-HU" sz="2800" dirty="0" err="1" smtClean="0"/>
              <a:t>language</a:t>
            </a:r>
            <a:r>
              <a:rPr lang="hu-HU" altLang="hu-HU" sz="2800" dirty="0" smtClean="0"/>
              <a:t>)</a:t>
            </a:r>
          </a:p>
          <a:p>
            <a:pPr>
              <a:lnSpc>
                <a:spcPct val="80000"/>
              </a:lnSpc>
              <a:defRPr/>
            </a:pPr>
            <a:r>
              <a:rPr lang="hu-HU" altLang="hu-HU" sz="2800" dirty="0" err="1" smtClean="0"/>
              <a:t>Hungarian</a:t>
            </a:r>
            <a:r>
              <a:rPr lang="hu-HU" altLang="hu-HU" sz="2800" dirty="0" smtClean="0"/>
              <a:t> version of </a:t>
            </a:r>
            <a:r>
              <a:rPr lang="hu-HU" altLang="hu-HU" sz="2800" dirty="0" err="1" smtClean="0"/>
              <a:t>the</a:t>
            </a:r>
            <a:r>
              <a:rPr lang="hu-HU" altLang="hu-HU" sz="2800" dirty="0" smtClean="0"/>
              <a:t> PARSEME </a:t>
            </a:r>
            <a:r>
              <a:rPr lang="hu-HU" altLang="hu-HU" sz="2800" dirty="0" err="1" smtClean="0"/>
              <a:t>Shared</a:t>
            </a:r>
            <a:r>
              <a:rPr lang="hu-HU" altLang="hu-HU" sz="2800" dirty="0" smtClean="0"/>
              <a:t> </a:t>
            </a:r>
            <a:r>
              <a:rPr lang="hu-HU" altLang="hu-HU" sz="2800" dirty="0" err="1" smtClean="0"/>
              <a:t>Task</a:t>
            </a:r>
            <a:r>
              <a:rPr lang="hu-HU" altLang="hu-HU" sz="2800" dirty="0" smtClean="0"/>
              <a:t> </a:t>
            </a:r>
            <a:r>
              <a:rPr lang="hu-HU" altLang="hu-HU" sz="2800" dirty="0" err="1" smtClean="0"/>
              <a:t>corpora</a:t>
            </a:r>
            <a:endParaRPr lang="hu-HU" altLang="hu-HU" sz="2800" dirty="0" smtClean="0"/>
          </a:p>
          <a:p>
            <a:pPr marL="0" indent="0">
              <a:lnSpc>
                <a:spcPct val="80000"/>
              </a:lnSpc>
              <a:buFontTx/>
              <a:buNone/>
              <a:defRPr/>
            </a:pPr>
            <a:r>
              <a:rPr lang="hu-HU" sz="2800" dirty="0" smtClean="0">
                <a:hlinkClick r:id="rId2"/>
              </a:rPr>
              <a:t>http://rgai.inf.u-szeged.hu/mwe</a:t>
            </a:r>
            <a:endParaRPr lang="hu-HU" altLang="hu-HU"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ím 1"/>
          <p:cNvSpPr>
            <a:spLocks noGrp="1"/>
          </p:cNvSpPr>
          <p:nvPr>
            <p:ph type="title"/>
          </p:nvPr>
        </p:nvSpPr>
        <p:spPr/>
        <p:txBody>
          <a:bodyPr/>
          <a:lstStyle/>
          <a:p>
            <a:r>
              <a:rPr lang="hu-HU" smtClean="0"/>
              <a:t>Wiki50</a:t>
            </a:r>
          </a:p>
        </p:txBody>
      </p:sp>
      <p:pic>
        <p:nvPicPr>
          <p:cNvPr id="23555" name="Picture 1003" descr="textann_sample"/>
          <p:cNvPicPr>
            <a:picLocks noGrp="1" noChangeAspect="1" noChangeArrowheads="1"/>
          </p:cNvPicPr>
          <p:nvPr>
            <p:ph idx="1"/>
          </p:nvPr>
        </p:nvPicPr>
        <p:blipFill>
          <a:blip r:embed="rId2" cstate="print"/>
          <a:srcRect/>
          <a:stretch>
            <a:fillRect/>
          </a:stretch>
        </p:blipFill>
        <p:spPr>
          <a:xfrm>
            <a:off x="1258888" y="1382713"/>
            <a:ext cx="7427912" cy="4597400"/>
          </a:xfr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ím 1"/>
          <p:cNvSpPr>
            <a:spLocks noGrp="1"/>
          </p:cNvSpPr>
          <p:nvPr>
            <p:ph type="title"/>
          </p:nvPr>
        </p:nvSpPr>
        <p:spPr>
          <a:xfrm>
            <a:off x="1258888" y="0"/>
            <a:ext cx="7427912" cy="1143000"/>
          </a:xfrm>
        </p:spPr>
        <p:txBody>
          <a:bodyPr/>
          <a:lstStyle/>
          <a:p>
            <a:r>
              <a:rPr lang="hu-HU" altLang="hu-HU" smtClean="0"/>
              <a:t>HunLearner</a:t>
            </a:r>
          </a:p>
        </p:txBody>
      </p:sp>
      <p:sp>
        <p:nvSpPr>
          <p:cNvPr id="3" name="Tartalom helye 2"/>
          <p:cNvSpPr>
            <a:spLocks noGrp="1"/>
          </p:cNvSpPr>
          <p:nvPr>
            <p:ph idx="1"/>
          </p:nvPr>
        </p:nvSpPr>
        <p:spPr>
          <a:xfrm>
            <a:off x="1331913" y="836613"/>
            <a:ext cx="7427912" cy="4679950"/>
          </a:xfrm>
        </p:spPr>
        <p:txBody>
          <a:bodyPr/>
          <a:lstStyle/>
          <a:p>
            <a:pPr>
              <a:defRPr/>
            </a:pPr>
            <a:r>
              <a:rPr lang="hu-HU" dirty="0" err="1" smtClean="0"/>
              <a:t>Students</a:t>
            </a:r>
            <a:r>
              <a:rPr lang="hu-HU" dirty="0" smtClean="0"/>
              <a:t> of </a:t>
            </a:r>
            <a:r>
              <a:rPr lang="hu-HU" dirty="0" err="1" smtClean="0"/>
              <a:t>Hungarian</a:t>
            </a:r>
            <a:r>
              <a:rPr lang="hu-HU" dirty="0" smtClean="0"/>
              <a:t> </a:t>
            </a:r>
            <a:r>
              <a:rPr lang="hu-HU" dirty="0" err="1" smtClean="0"/>
              <a:t>at</a:t>
            </a:r>
            <a:r>
              <a:rPr lang="hu-HU" dirty="0" smtClean="0"/>
              <a:t> </a:t>
            </a:r>
            <a:r>
              <a:rPr lang="hu-HU" dirty="0" err="1" smtClean="0"/>
              <a:t>intermediate</a:t>
            </a:r>
            <a:r>
              <a:rPr lang="hu-HU" dirty="0" smtClean="0"/>
              <a:t> and </a:t>
            </a:r>
            <a:r>
              <a:rPr lang="hu-HU" dirty="0" err="1" smtClean="0"/>
              <a:t>advanced</a:t>
            </a:r>
            <a:r>
              <a:rPr lang="hu-HU" dirty="0" smtClean="0"/>
              <a:t> </a:t>
            </a:r>
            <a:r>
              <a:rPr lang="hu-HU" dirty="0" err="1" smtClean="0"/>
              <a:t>level</a:t>
            </a:r>
            <a:endParaRPr lang="hu-HU" dirty="0" smtClean="0"/>
          </a:p>
          <a:p>
            <a:pPr eaLnBrk="1" hangingPunct="1">
              <a:defRPr/>
            </a:pPr>
            <a:r>
              <a:rPr lang="hu-HU" altLang="hu-HU" dirty="0" err="1" smtClean="0"/>
              <a:t>Essays</a:t>
            </a:r>
            <a:r>
              <a:rPr lang="hu-HU" altLang="hu-HU" dirty="0" smtClean="0"/>
              <a:t> </a:t>
            </a:r>
            <a:r>
              <a:rPr lang="hu-HU" altLang="hu-HU" dirty="0" err="1" smtClean="0"/>
              <a:t>written</a:t>
            </a:r>
            <a:r>
              <a:rPr lang="hu-HU" altLang="hu-HU" dirty="0" smtClean="0"/>
              <a:t> </a:t>
            </a:r>
            <a:r>
              <a:rPr lang="hu-HU" altLang="hu-HU" dirty="0" err="1" smtClean="0"/>
              <a:t>on</a:t>
            </a:r>
            <a:r>
              <a:rPr lang="hu-HU" altLang="hu-HU" dirty="0" smtClean="0"/>
              <a:t> computer </a:t>
            </a:r>
            <a:r>
              <a:rPr lang="hu-HU" altLang="hu-HU" dirty="0" err="1" smtClean="0"/>
              <a:t>without</a:t>
            </a:r>
            <a:r>
              <a:rPr lang="hu-HU" altLang="hu-HU" dirty="0" smtClean="0"/>
              <a:t> </a:t>
            </a:r>
            <a:r>
              <a:rPr lang="hu-HU" altLang="hu-HU" dirty="0" err="1" smtClean="0"/>
              <a:t>any</a:t>
            </a:r>
            <a:r>
              <a:rPr lang="hu-HU" altLang="hu-HU" dirty="0" smtClean="0"/>
              <a:t> </a:t>
            </a:r>
            <a:r>
              <a:rPr lang="hu-HU" altLang="hu-HU" dirty="0" err="1" smtClean="0"/>
              <a:t>dictionary</a:t>
            </a:r>
            <a:endParaRPr lang="hu-HU" altLang="hu-HU" dirty="0" smtClean="0"/>
          </a:p>
          <a:p>
            <a:pPr eaLnBrk="1" hangingPunct="1">
              <a:defRPr/>
            </a:pPr>
            <a:r>
              <a:rPr lang="hu-HU" altLang="hu-HU" dirty="0" smtClean="0"/>
              <a:t>1400 </a:t>
            </a:r>
            <a:r>
              <a:rPr lang="hu-HU" altLang="hu-HU" dirty="0" err="1" smtClean="0"/>
              <a:t>sentences</a:t>
            </a:r>
            <a:endParaRPr lang="hu-HU" altLang="hu-HU" dirty="0" smtClean="0"/>
          </a:p>
          <a:p>
            <a:pPr eaLnBrk="1" hangingPunct="1">
              <a:defRPr/>
            </a:pPr>
            <a:r>
              <a:rPr lang="hu-HU" altLang="hu-HU" dirty="0" err="1" smtClean="0"/>
              <a:t>Morphological</a:t>
            </a:r>
            <a:r>
              <a:rPr lang="hu-HU" altLang="hu-HU" dirty="0" smtClean="0"/>
              <a:t> </a:t>
            </a:r>
            <a:r>
              <a:rPr lang="hu-HU" altLang="hu-HU" dirty="0" err="1" smtClean="0"/>
              <a:t>errors</a:t>
            </a:r>
            <a:r>
              <a:rPr lang="hu-HU" altLang="hu-HU" dirty="0" smtClean="0"/>
              <a:t> </a:t>
            </a:r>
            <a:r>
              <a:rPr lang="hu-HU" altLang="hu-HU" dirty="0" err="1" smtClean="0"/>
              <a:t>on</a:t>
            </a:r>
            <a:r>
              <a:rPr lang="hu-HU" altLang="hu-HU" dirty="0" smtClean="0"/>
              <a:t> </a:t>
            </a:r>
            <a:r>
              <a:rPr lang="hu-HU" altLang="hu-HU" dirty="0" err="1" smtClean="0"/>
              <a:t>nouns</a:t>
            </a:r>
            <a:endParaRPr lang="hu-HU" altLang="hu-HU" dirty="0" smtClean="0"/>
          </a:p>
          <a:p>
            <a:pPr eaLnBrk="1" hangingPunct="1">
              <a:defRPr/>
            </a:pPr>
            <a:r>
              <a:rPr lang="hu-HU" altLang="hu-HU" dirty="0" err="1" smtClean="0"/>
              <a:t>Errors</a:t>
            </a:r>
            <a:r>
              <a:rPr lang="hu-HU" altLang="hu-HU" dirty="0" smtClean="0"/>
              <a:t> of </a:t>
            </a:r>
            <a:r>
              <a:rPr lang="hu-HU" altLang="hu-HU" dirty="0" err="1" smtClean="0"/>
              <a:t>definite</a:t>
            </a:r>
            <a:r>
              <a:rPr lang="hu-HU" altLang="hu-HU" dirty="0" smtClean="0"/>
              <a:t>/</a:t>
            </a:r>
            <a:r>
              <a:rPr lang="hu-HU" altLang="hu-HU" dirty="0" err="1" smtClean="0"/>
              <a:t>indefinite</a:t>
            </a:r>
            <a:r>
              <a:rPr lang="hu-HU" altLang="hu-HU" dirty="0" smtClean="0"/>
              <a:t> </a:t>
            </a:r>
            <a:r>
              <a:rPr lang="hu-HU" altLang="hu-HU" dirty="0" err="1" smtClean="0"/>
              <a:t>conjugation</a:t>
            </a:r>
            <a:endParaRPr lang="hu-HU" altLang="hu-HU" dirty="0" smtClean="0"/>
          </a:p>
          <a:p>
            <a:pPr marL="0" indent="0">
              <a:buFontTx/>
              <a:buNone/>
              <a:defRPr/>
            </a:pPr>
            <a:r>
              <a:rPr lang="hu-HU" sz="2800" dirty="0" smtClean="0">
                <a:hlinkClick r:id="rId2"/>
              </a:rPr>
              <a:t>http://rgai.inf.u-szeged.hu/hunlearner</a:t>
            </a:r>
            <a:endParaRPr lang="hu-HU"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artalom helye 2"/>
          <p:cNvSpPr>
            <a:spLocks noGrp="1"/>
          </p:cNvSpPr>
          <p:nvPr>
            <p:ph idx="1"/>
          </p:nvPr>
        </p:nvSpPr>
        <p:spPr>
          <a:xfrm>
            <a:off x="611188" y="115888"/>
            <a:ext cx="8532812" cy="4679950"/>
          </a:xfrm>
        </p:spPr>
        <p:txBody>
          <a:bodyPr/>
          <a:lstStyle/>
          <a:p>
            <a:pPr>
              <a:buFontTx/>
              <a:buNone/>
            </a:pPr>
            <a:r>
              <a:rPr lang="hu-HU" sz="1800" b="0" smtClean="0"/>
              <a:t>1	A	a	Tf	2	DET	T	SubPOS=f</a:t>
            </a:r>
          </a:p>
          <a:p>
            <a:pPr>
              <a:buFontTx/>
              <a:buNone/>
            </a:pPr>
            <a:r>
              <a:rPr lang="hu-HU" sz="1800" b="0" smtClean="0"/>
              <a:t>2	gyerek	gyerek	Nc-sn	9	SUBJ	N	SubPOS=c|Num=s|Cas=n|NumP=none|PerP=none|NumPd=none</a:t>
            </a:r>
          </a:p>
          <a:p>
            <a:pPr>
              <a:buFontTx/>
              <a:buNone/>
            </a:pPr>
            <a:r>
              <a:rPr lang="hu-HU" sz="1800" b="0" smtClean="0"/>
              <a:t>3	nagyon	nagyon	Rx	4	MODE	R	SubPOS=x|Deg=none</a:t>
            </a:r>
          </a:p>
          <a:p>
            <a:pPr>
              <a:buFontTx/>
              <a:buNone/>
            </a:pPr>
            <a:r>
              <a:rPr lang="hu-HU" sz="1800" b="0" smtClean="0"/>
              <a:t>4	okos	okos	Afp-sn	9	ATT	A	SubPOS=f|Deg=p|Num=s|Cas=n|NumP=none|PerP=none|NumPd=none</a:t>
            </a:r>
          </a:p>
          <a:p>
            <a:pPr>
              <a:buFontTx/>
              <a:buNone/>
            </a:pPr>
            <a:r>
              <a:rPr lang="hu-HU" sz="1800" b="0" smtClean="0"/>
              <a:t>5	és	és	Ccsw	4	CONJ	C	SubPOS=c|Form=s|Coord=w</a:t>
            </a:r>
          </a:p>
          <a:p>
            <a:pPr>
              <a:buFontTx/>
              <a:buNone/>
            </a:pPr>
            <a:r>
              <a:rPr lang="hu-HU" sz="1800" b="0" smtClean="0"/>
              <a:t>6	kedves	kedves	Afp-sn	5	COORD	A	SubPOS=f|Deg=p|Num=s|Cas=n|NumP=none|PerP=none|NumPd=none</a:t>
            </a:r>
          </a:p>
          <a:p>
            <a:pPr>
              <a:buFontTx/>
              <a:buNone/>
            </a:pPr>
            <a:r>
              <a:rPr lang="hu-HU" sz="1800" b="0" smtClean="0"/>
              <a:t>7	és	és	Ccsw	6	CONJ	C	SubPOS=c|Form=s|Coord=w</a:t>
            </a:r>
          </a:p>
          <a:p>
            <a:pPr>
              <a:buFontTx/>
              <a:buNone/>
            </a:pPr>
            <a:r>
              <a:rPr lang="hu-HU" sz="1800" b="0" smtClean="0"/>
              <a:t>8	jól	jól	Rxp	7	COORD	R	SubPOS=x|Deg=p</a:t>
            </a:r>
          </a:p>
          <a:p>
            <a:pPr>
              <a:buFontTx/>
              <a:buNone/>
            </a:pPr>
            <a:r>
              <a:rPr lang="hu-HU" sz="1800" b="0" smtClean="0"/>
              <a:t>9	müködik	müködik	X	0	ROOT	X	_</a:t>
            </a:r>
          </a:p>
          <a:p>
            <a:pPr>
              <a:buFontTx/>
              <a:buNone/>
            </a:pPr>
            <a:r>
              <a:rPr lang="hu-HU" sz="1800" b="0" smtClean="0"/>
              <a:t>10	a	a	Tf	11	DET	T	SubPOS=f</a:t>
            </a:r>
          </a:p>
          <a:p>
            <a:pPr>
              <a:buFontTx/>
              <a:buNone/>
            </a:pPr>
            <a:r>
              <a:rPr lang="hu-HU" sz="1800" b="0" smtClean="0"/>
              <a:t>11	kapcsolatünk	kapcsolatünk	X	9	OBL	X	_	kapcsolatunk	Stem: A	Assimilation: 1	Matching: B	Suffix number: 1</a:t>
            </a:r>
          </a:p>
          <a:p>
            <a:pPr>
              <a:buFontTx/>
              <a:buNone/>
            </a:pPr>
            <a:r>
              <a:rPr lang="hu-HU" sz="1800" b="0" smtClean="0"/>
              <a:t>12	.	.	.	0	PUNCT	.	_</a:t>
            </a:r>
          </a:p>
        </p:txBody>
      </p:sp>
      <p:sp>
        <p:nvSpPr>
          <p:cNvPr id="25603" name="Téglalap 3"/>
          <p:cNvSpPr>
            <a:spLocks noChangeArrowheads="1"/>
          </p:cNvSpPr>
          <p:nvPr/>
        </p:nvSpPr>
        <p:spPr bwMode="auto">
          <a:xfrm>
            <a:off x="611188" y="5084763"/>
            <a:ext cx="8281987" cy="865187"/>
          </a:xfrm>
          <a:prstGeom prst="rect">
            <a:avLst/>
          </a:prstGeom>
          <a:noFill/>
          <a:ln w="38100" algn="ctr">
            <a:solidFill>
              <a:srgbClr val="C00000"/>
            </a:solidFill>
            <a:round/>
            <a:headEnd/>
            <a:tailEnd/>
          </a:ln>
        </p:spPr>
        <p:txBody>
          <a:bodyPr/>
          <a:lstStyle/>
          <a:p>
            <a:endParaRPr lang="hu-H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ím 1"/>
          <p:cNvSpPr>
            <a:spLocks noGrp="1"/>
          </p:cNvSpPr>
          <p:nvPr>
            <p:ph type="title"/>
          </p:nvPr>
        </p:nvSpPr>
        <p:spPr>
          <a:xfrm>
            <a:off x="1259632" y="260648"/>
            <a:ext cx="7427912" cy="1143000"/>
          </a:xfrm>
        </p:spPr>
        <p:txBody>
          <a:bodyPr/>
          <a:lstStyle/>
          <a:p>
            <a:r>
              <a:rPr lang="hu-HU" dirty="0" err="1" smtClean="0"/>
              <a:t>Personality</a:t>
            </a:r>
            <a:r>
              <a:rPr lang="hu-HU" dirty="0" smtClean="0"/>
              <a:t> </a:t>
            </a:r>
            <a:r>
              <a:rPr lang="hu-HU" dirty="0" err="1" smtClean="0"/>
              <a:t>markers</a:t>
            </a:r>
            <a:r>
              <a:rPr lang="hu-HU" dirty="0" smtClean="0"/>
              <a:t> and </a:t>
            </a:r>
            <a:r>
              <a:rPr lang="hu-HU" dirty="0" err="1" smtClean="0"/>
              <a:t>opinions</a:t>
            </a:r>
            <a:endParaRPr lang="hu-HU" dirty="0" smtClean="0"/>
          </a:p>
        </p:txBody>
      </p:sp>
      <p:sp>
        <p:nvSpPr>
          <p:cNvPr id="27651" name="Tartalom helye 2"/>
          <p:cNvSpPr>
            <a:spLocks noGrp="1"/>
          </p:cNvSpPr>
          <p:nvPr>
            <p:ph idx="1"/>
          </p:nvPr>
        </p:nvSpPr>
        <p:spPr>
          <a:xfrm>
            <a:off x="1258888" y="1484313"/>
            <a:ext cx="7427912" cy="4679950"/>
          </a:xfrm>
        </p:spPr>
        <p:txBody>
          <a:bodyPr/>
          <a:lstStyle/>
          <a:p>
            <a:r>
              <a:rPr lang="hu-HU" dirty="0" smtClean="0"/>
              <a:t>500 </a:t>
            </a:r>
            <a:r>
              <a:rPr lang="hu-HU" dirty="0" err="1" smtClean="0"/>
              <a:t>blogs</a:t>
            </a:r>
            <a:r>
              <a:rPr lang="hu-HU" dirty="0" smtClean="0"/>
              <a:t> </a:t>
            </a:r>
            <a:r>
              <a:rPr lang="hu-HU" dirty="0" err="1" smtClean="0"/>
              <a:t>on</a:t>
            </a:r>
            <a:r>
              <a:rPr lang="hu-HU" dirty="0" smtClean="0"/>
              <a:t> </a:t>
            </a:r>
            <a:r>
              <a:rPr lang="hu-HU" dirty="0" err="1" smtClean="0"/>
              <a:t>traveling</a:t>
            </a:r>
            <a:r>
              <a:rPr lang="hu-HU" dirty="0" smtClean="0"/>
              <a:t> </a:t>
            </a:r>
            <a:r>
              <a:rPr lang="hu-HU" dirty="0" err="1" smtClean="0"/>
              <a:t>to</a:t>
            </a:r>
            <a:r>
              <a:rPr lang="hu-HU" dirty="0" smtClean="0"/>
              <a:t> 5 </a:t>
            </a:r>
            <a:r>
              <a:rPr lang="hu-HU" dirty="0" err="1" smtClean="0"/>
              <a:t>destinations</a:t>
            </a:r>
            <a:endParaRPr lang="hu-HU" dirty="0" smtClean="0"/>
          </a:p>
          <a:p>
            <a:r>
              <a:rPr lang="hu-HU" dirty="0" smtClean="0"/>
              <a:t>English </a:t>
            </a:r>
            <a:r>
              <a:rPr lang="hu-HU" dirty="0" err="1" smtClean="0"/>
              <a:t>blogs</a:t>
            </a:r>
            <a:endParaRPr lang="hu-HU" dirty="0" smtClean="0"/>
          </a:p>
          <a:p>
            <a:r>
              <a:rPr lang="hu-HU" dirty="0" err="1" smtClean="0"/>
              <a:t>Positive</a:t>
            </a:r>
            <a:r>
              <a:rPr lang="hu-HU" dirty="0" smtClean="0"/>
              <a:t> and </a:t>
            </a:r>
            <a:r>
              <a:rPr lang="hu-HU" dirty="0" err="1" smtClean="0"/>
              <a:t>negative</a:t>
            </a:r>
            <a:r>
              <a:rPr lang="hu-HU" dirty="0" smtClean="0"/>
              <a:t> </a:t>
            </a:r>
            <a:r>
              <a:rPr lang="hu-HU" dirty="0" err="1" smtClean="0"/>
              <a:t>opinions</a:t>
            </a:r>
            <a:r>
              <a:rPr lang="hu-HU" dirty="0" smtClean="0"/>
              <a:t> </a:t>
            </a:r>
            <a:r>
              <a:rPr lang="hu-HU" dirty="0" err="1" smtClean="0"/>
              <a:t>on</a:t>
            </a:r>
            <a:r>
              <a:rPr lang="hu-HU" dirty="0" smtClean="0"/>
              <a:t> </a:t>
            </a:r>
            <a:r>
              <a:rPr lang="hu-HU" dirty="0" err="1" smtClean="0"/>
              <a:t>certain</a:t>
            </a:r>
            <a:r>
              <a:rPr lang="hu-HU" dirty="0" smtClean="0"/>
              <a:t> </a:t>
            </a:r>
            <a:r>
              <a:rPr lang="hu-HU" dirty="0" err="1" smtClean="0"/>
              <a:t>aspects</a:t>
            </a:r>
            <a:endParaRPr lang="hu-HU" dirty="0" smtClean="0"/>
          </a:p>
          <a:p>
            <a:r>
              <a:rPr lang="hu-HU" dirty="0" smtClean="0"/>
              <a:t>Text </a:t>
            </a:r>
            <a:r>
              <a:rPr lang="hu-HU" dirty="0" err="1" smtClean="0"/>
              <a:t>spans</a:t>
            </a:r>
            <a:r>
              <a:rPr lang="hu-HU" dirty="0" smtClean="0"/>
              <a:t> </a:t>
            </a:r>
            <a:r>
              <a:rPr lang="hu-HU" dirty="0" err="1" smtClean="0"/>
              <a:t>related</a:t>
            </a:r>
            <a:r>
              <a:rPr lang="hu-HU" dirty="0" smtClean="0"/>
              <a:t> </a:t>
            </a:r>
            <a:r>
              <a:rPr lang="hu-HU" dirty="0" err="1" smtClean="0"/>
              <a:t>to</a:t>
            </a:r>
            <a:r>
              <a:rPr lang="hu-HU" dirty="0" smtClean="0"/>
              <a:t> </a:t>
            </a:r>
            <a:r>
              <a:rPr lang="hu-HU" dirty="0" err="1" smtClean="0"/>
              <a:t>personality</a:t>
            </a:r>
            <a:r>
              <a:rPr lang="hu-HU" dirty="0" smtClean="0"/>
              <a:t> </a:t>
            </a:r>
            <a:r>
              <a:rPr lang="hu-HU" dirty="0" err="1" smtClean="0"/>
              <a:t>traits</a:t>
            </a:r>
            <a:r>
              <a:rPr lang="hu-HU" dirty="0" smtClean="0"/>
              <a:t> </a:t>
            </a:r>
            <a:r>
              <a:rPr lang="hu-HU" dirty="0" err="1" smtClean="0"/>
              <a:t>also</a:t>
            </a:r>
            <a:r>
              <a:rPr lang="hu-HU" dirty="0" smtClean="0"/>
              <a:t> </a:t>
            </a:r>
            <a:r>
              <a:rPr lang="hu-HU" dirty="0" err="1" smtClean="0"/>
              <a:t>marked</a:t>
            </a:r>
            <a:endParaRPr lang="hu-HU" dirty="0" smtClean="0"/>
          </a:p>
          <a:p>
            <a:pPr algn="ctr">
              <a:buNone/>
            </a:pPr>
            <a:r>
              <a:rPr lang="en-US" sz="2800" i="1" dirty="0" smtClean="0">
                <a:solidFill>
                  <a:srgbClr val="FF0000"/>
                </a:solidFill>
              </a:rPr>
              <a:t>The portions were on the small side.</a:t>
            </a:r>
            <a:endParaRPr lang="hu-HU" sz="2800" i="1"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r>
              <a:rPr lang="hu-HU" dirty="0" smtClean="0">
                <a:latin typeface="Arial" charset="0"/>
              </a:rPr>
              <a:t>Basic </a:t>
            </a:r>
            <a:r>
              <a:rPr lang="hu-HU" dirty="0" err="1" smtClean="0">
                <a:latin typeface="Arial" charset="0"/>
              </a:rPr>
              <a:t>concepts</a:t>
            </a:r>
            <a:endParaRPr lang="hu-HU" dirty="0" smtClean="0">
              <a:latin typeface="Arial" charset="0"/>
            </a:endParaRPr>
          </a:p>
        </p:txBody>
      </p:sp>
      <p:sp>
        <p:nvSpPr>
          <p:cNvPr id="43011" name="Rectangle 3"/>
          <p:cNvSpPr>
            <a:spLocks noGrp="1" noChangeArrowheads="1"/>
          </p:cNvSpPr>
          <p:nvPr>
            <p:ph type="body" idx="4294967295"/>
          </p:nvPr>
        </p:nvSpPr>
        <p:spPr/>
        <p:txBody>
          <a:bodyPr/>
          <a:lstStyle/>
          <a:p>
            <a:r>
              <a:rPr lang="hu-HU" dirty="0" smtClean="0">
                <a:latin typeface="Arial" charset="0"/>
              </a:rPr>
              <a:t>Corpus (pl. </a:t>
            </a:r>
            <a:r>
              <a:rPr lang="hu-HU" dirty="0" err="1" smtClean="0">
                <a:latin typeface="Arial" charset="0"/>
              </a:rPr>
              <a:t>corpora</a:t>
            </a:r>
            <a:r>
              <a:rPr lang="hu-HU" dirty="0" smtClean="0">
                <a:latin typeface="Arial" charset="0"/>
              </a:rPr>
              <a:t>): a </a:t>
            </a:r>
            <a:r>
              <a:rPr lang="hu-HU" dirty="0" err="1" smtClean="0">
                <a:latin typeface="Arial" charset="0"/>
              </a:rPr>
              <a:t>database</a:t>
            </a:r>
            <a:r>
              <a:rPr lang="hu-HU" dirty="0" smtClean="0">
                <a:latin typeface="Arial" charset="0"/>
              </a:rPr>
              <a:t> (</a:t>
            </a:r>
            <a:r>
              <a:rPr lang="hu-HU" dirty="0" err="1" smtClean="0">
                <a:latin typeface="Arial" charset="0"/>
              </a:rPr>
              <a:t>collection</a:t>
            </a:r>
            <a:r>
              <a:rPr lang="hu-HU" dirty="0" smtClean="0">
                <a:latin typeface="Arial" charset="0"/>
              </a:rPr>
              <a:t> of </a:t>
            </a:r>
            <a:r>
              <a:rPr lang="hu-HU" dirty="0" err="1" smtClean="0">
                <a:latin typeface="Arial" charset="0"/>
              </a:rPr>
              <a:t>texts</a:t>
            </a:r>
            <a:r>
              <a:rPr lang="hu-HU" dirty="0" smtClean="0">
                <a:latin typeface="Arial" charset="0"/>
              </a:rPr>
              <a:t>) </a:t>
            </a:r>
            <a:r>
              <a:rPr lang="hu-HU" dirty="0" err="1" smtClean="0">
                <a:latin typeface="Arial" charset="0"/>
              </a:rPr>
              <a:t>created</a:t>
            </a:r>
            <a:r>
              <a:rPr lang="hu-HU" dirty="0" smtClean="0">
                <a:latin typeface="Arial" charset="0"/>
              </a:rPr>
              <a:t> </a:t>
            </a:r>
            <a:r>
              <a:rPr lang="hu-HU" dirty="0" err="1" smtClean="0">
                <a:latin typeface="Arial" charset="0"/>
              </a:rPr>
              <a:t>for</a:t>
            </a:r>
            <a:r>
              <a:rPr lang="hu-HU" dirty="0" smtClean="0">
                <a:latin typeface="Arial" charset="0"/>
              </a:rPr>
              <a:t> </a:t>
            </a:r>
            <a:r>
              <a:rPr lang="hu-HU" dirty="0" err="1" smtClean="0">
                <a:latin typeface="Arial" charset="0"/>
              </a:rPr>
              <a:t>specific</a:t>
            </a:r>
            <a:r>
              <a:rPr lang="hu-HU" dirty="0" smtClean="0">
                <a:latin typeface="Arial" charset="0"/>
              </a:rPr>
              <a:t> </a:t>
            </a:r>
            <a:r>
              <a:rPr lang="hu-HU" dirty="0" err="1" smtClean="0">
                <a:latin typeface="Arial" charset="0"/>
              </a:rPr>
              <a:t>purposes</a:t>
            </a:r>
            <a:endParaRPr lang="hu-HU" dirty="0" smtClean="0">
              <a:latin typeface="Arial" charset="0"/>
            </a:endParaRPr>
          </a:p>
          <a:p>
            <a:r>
              <a:rPr lang="hu-HU" dirty="0" err="1" smtClean="0">
                <a:latin typeface="Arial" charset="0"/>
              </a:rPr>
              <a:t>Annotation</a:t>
            </a:r>
            <a:r>
              <a:rPr lang="hu-HU" dirty="0" smtClean="0">
                <a:latin typeface="Arial" charset="0"/>
              </a:rPr>
              <a:t>: </a:t>
            </a:r>
            <a:r>
              <a:rPr lang="hu-HU" dirty="0" err="1" smtClean="0">
                <a:latin typeface="Arial" charset="0"/>
              </a:rPr>
              <a:t>manual</a:t>
            </a:r>
            <a:r>
              <a:rPr lang="hu-HU" dirty="0" smtClean="0">
                <a:latin typeface="Arial" charset="0"/>
              </a:rPr>
              <a:t> marking of </a:t>
            </a:r>
            <a:r>
              <a:rPr lang="hu-HU" dirty="0" err="1" smtClean="0">
                <a:latin typeface="Arial" charset="0"/>
              </a:rPr>
              <a:t>relevant</a:t>
            </a:r>
            <a:r>
              <a:rPr lang="hu-HU" dirty="0" smtClean="0">
                <a:latin typeface="Arial" charset="0"/>
              </a:rPr>
              <a:t> </a:t>
            </a:r>
            <a:r>
              <a:rPr lang="hu-HU" dirty="0" err="1" smtClean="0">
                <a:latin typeface="Arial" charset="0"/>
              </a:rPr>
              <a:t>linguistic</a:t>
            </a:r>
            <a:r>
              <a:rPr lang="hu-HU" dirty="0" smtClean="0">
                <a:latin typeface="Arial" charset="0"/>
              </a:rPr>
              <a:t> </a:t>
            </a:r>
            <a:r>
              <a:rPr lang="hu-HU" dirty="0" err="1" smtClean="0">
                <a:latin typeface="Arial" charset="0"/>
              </a:rPr>
              <a:t>information</a:t>
            </a:r>
            <a:r>
              <a:rPr lang="hu-HU" dirty="0" smtClean="0">
                <a:latin typeface="Arial" charset="0"/>
              </a:rPr>
              <a:t> </a:t>
            </a:r>
            <a:r>
              <a:rPr lang="hu-HU" dirty="0" err="1" smtClean="0">
                <a:latin typeface="Arial" charset="0"/>
              </a:rPr>
              <a:t>on</a:t>
            </a:r>
            <a:r>
              <a:rPr lang="hu-HU" dirty="0" smtClean="0">
                <a:latin typeface="Arial" charset="0"/>
              </a:rPr>
              <a:t> </a:t>
            </a:r>
            <a:r>
              <a:rPr lang="hu-HU" dirty="0" err="1" smtClean="0">
                <a:latin typeface="Arial" charset="0"/>
              </a:rPr>
              <a:t>texts</a:t>
            </a:r>
            <a:endParaRPr lang="hu-HU" dirty="0" smtClean="0">
              <a:latin typeface="Arial" charset="0"/>
            </a:endParaRPr>
          </a:p>
          <a:p>
            <a:pPr>
              <a:buFontTx/>
              <a:buNone/>
            </a:pPr>
            <a:endParaRPr lang="hu-HU" dirty="0" smtClean="0">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ím 1"/>
          <p:cNvSpPr>
            <a:spLocks noGrp="1"/>
          </p:cNvSpPr>
          <p:nvPr>
            <p:ph type="title"/>
          </p:nvPr>
        </p:nvSpPr>
        <p:spPr/>
        <p:txBody>
          <a:bodyPr/>
          <a:lstStyle/>
          <a:p>
            <a:r>
              <a:rPr lang="hu-HU" dirty="0" err="1" smtClean="0"/>
              <a:t>Coreference</a:t>
            </a:r>
            <a:r>
              <a:rPr lang="hu-HU" dirty="0" smtClean="0"/>
              <a:t> corpus</a:t>
            </a:r>
          </a:p>
        </p:txBody>
      </p:sp>
      <p:sp>
        <p:nvSpPr>
          <p:cNvPr id="29699" name="Tartalom helye 2"/>
          <p:cNvSpPr>
            <a:spLocks noGrp="1"/>
          </p:cNvSpPr>
          <p:nvPr>
            <p:ph idx="1"/>
          </p:nvPr>
        </p:nvSpPr>
        <p:spPr>
          <a:xfrm>
            <a:off x="1258888" y="1341438"/>
            <a:ext cx="7427912" cy="2303462"/>
          </a:xfrm>
        </p:spPr>
        <p:txBody>
          <a:bodyPr/>
          <a:lstStyle/>
          <a:p>
            <a:r>
              <a:rPr lang="hu-HU" dirty="0" err="1" smtClean="0"/>
              <a:t>Entities</a:t>
            </a:r>
            <a:r>
              <a:rPr lang="hu-HU" dirty="0" smtClean="0"/>
              <a:t> </a:t>
            </a:r>
            <a:r>
              <a:rPr lang="hu-HU" dirty="0" err="1" smtClean="0"/>
              <a:t>referring</a:t>
            </a:r>
            <a:r>
              <a:rPr lang="hu-HU" dirty="0" smtClean="0"/>
              <a:t> </a:t>
            </a:r>
            <a:r>
              <a:rPr lang="hu-HU" dirty="0" err="1" smtClean="0"/>
              <a:t>to</a:t>
            </a:r>
            <a:r>
              <a:rPr lang="hu-HU" dirty="0" smtClean="0"/>
              <a:t> </a:t>
            </a:r>
            <a:r>
              <a:rPr lang="hu-HU" dirty="0" err="1" smtClean="0"/>
              <a:t>the</a:t>
            </a:r>
            <a:r>
              <a:rPr lang="hu-HU" dirty="0" smtClean="0"/>
              <a:t> </a:t>
            </a:r>
            <a:r>
              <a:rPr lang="hu-HU" dirty="0" err="1" smtClean="0"/>
              <a:t>same</a:t>
            </a:r>
            <a:r>
              <a:rPr lang="hu-HU" dirty="0" smtClean="0"/>
              <a:t> </a:t>
            </a:r>
            <a:r>
              <a:rPr lang="hu-HU" dirty="0" err="1" smtClean="0"/>
              <a:t>entity</a:t>
            </a:r>
            <a:r>
              <a:rPr lang="hu-HU" dirty="0" smtClean="0"/>
              <a:t> </a:t>
            </a:r>
            <a:r>
              <a:rPr lang="hu-HU" dirty="0" err="1" smtClean="0"/>
              <a:t>are</a:t>
            </a:r>
            <a:r>
              <a:rPr lang="hu-HU" dirty="0" smtClean="0"/>
              <a:t> linked</a:t>
            </a:r>
          </a:p>
          <a:p>
            <a:r>
              <a:rPr lang="hu-HU" dirty="0" smtClean="0"/>
              <a:t>Szeged </a:t>
            </a:r>
            <a:r>
              <a:rPr lang="hu-HU" dirty="0" err="1" smtClean="0"/>
              <a:t>Treebank</a:t>
            </a:r>
            <a:r>
              <a:rPr lang="hu-HU" dirty="0" smtClean="0"/>
              <a:t> (</a:t>
            </a:r>
            <a:r>
              <a:rPr lang="hu-HU" dirty="0" err="1" smtClean="0"/>
              <a:t>in</a:t>
            </a:r>
            <a:r>
              <a:rPr lang="hu-HU" dirty="0" smtClean="0"/>
              <a:t> part)</a:t>
            </a:r>
          </a:p>
        </p:txBody>
      </p:sp>
      <p:pic>
        <p:nvPicPr>
          <p:cNvPr id="29700" name="Picture 3"/>
          <p:cNvPicPr>
            <a:picLocks noChangeAspect="1" noChangeArrowheads="1"/>
          </p:cNvPicPr>
          <p:nvPr/>
        </p:nvPicPr>
        <p:blipFill>
          <a:blip r:embed="rId2" cstate="print"/>
          <a:srcRect/>
          <a:stretch>
            <a:fillRect/>
          </a:stretch>
        </p:blipFill>
        <p:spPr bwMode="auto">
          <a:xfrm>
            <a:off x="468313" y="4076700"/>
            <a:ext cx="8378825" cy="1700213"/>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Project </a:t>
            </a:r>
            <a:r>
              <a:rPr lang="hu-HU" dirty="0" err="1" smtClean="0"/>
              <a:t>work</a:t>
            </a:r>
            <a:r>
              <a:rPr lang="hu-HU" dirty="0" smtClean="0"/>
              <a:t> idea</a:t>
            </a:r>
            <a:endParaRPr lang="hu-HU" dirty="0"/>
          </a:p>
        </p:txBody>
      </p:sp>
      <p:sp>
        <p:nvSpPr>
          <p:cNvPr id="3" name="Tartalom helye 2"/>
          <p:cNvSpPr>
            <a:spLocks noGrp="1"/>
          </p:cNvSpPr>
          <p:nvPr>
            <p:ph idx="1"/>
          </p:nvPr>
        </p:nvSpPr>
        <p:spPr/>
        <p:txBody>
          <a:bodyPr/>
          <a:lstStyle/>
          <a:p>
            <a:r>
              <a:rPr lang="hu-HU" dirty="0" err="1" smtClean="0"/>
              <a:t>Small</a:t>
            </a:r>
            <a:r>
              <a:rPr lang="hu-HU" dirty="0" smtClean="0"/>
              <a:t> NLP project </a:t>
            </a:r>
            <a:r>
              <a:rPr lang="hu-HU" dirty="0" err="1" smtClean="0"/>
              <a:t>individually</a:t>
            </a:r>
            <a:r>
              <a:rPr lang="hu-HU" dirty="0" smtClean="0"/>
              <a:t> </a:t>
            </a:r>
            <a:r>
              <a:rPr lang="hu-HU" dirty="0" err="1" smtClean="0"/>
              <a:t>or</a:t>
            </a:r>
            <a:r>
              <a:rPr lang="hu-HU" dirty="0" smtClean="0"/>
              <a:t> </a:t>
            </a:r>
            <a:r>
              <a:rPr lang="hu-HU" dirty="0" err="1" smtClean="0"/>
              <a:t>in</a:t>
            </a:r>
            <a:r>
              <a:rPr lang="hu-HU" dirty="0" smtClean="0"/>
              <a:t> </a:t>
            </a:r>
            <a:r>
              <a:rPr lang="hu-HU" dirty="0" err="1" smtClean="0"/>
              <a:t>groups</a:t>
            </a:r>
            <a:endParaRPr lang="hu-HU" dirty="0" smtClean="0"/>
          </a:p>
          <a:p>
            <a:pPr lvl="1"/>
            <a:r>
              <a:rPr lang="hu-HU" dirty="0" err="1" smtClean="0"/>
              <a:t>Presentation</a:t>
            </a:r>
            <a:endParaRPr lang="hu-HU" dirty="0" smtClean="0"/>
          </a:p>
          <a:p>
            <a:pPr lvl="1"/>
            <a:r>
              <a:rPr lang="hu-HU" dirty="0" err="1" smtClean="0"/>
              <a:t>Short</a:t>
            </a:r>
            <a:r>
              <a:rPr lang="hu-HU" dirty="0" smtClean="0"/>
              <a:t> </a:t>
            </a:r>
            <a:r>
              <a:rPr lang="hu-HU" dirty="0" err="1" smtClean="0"/>
              <a:t>paper</a:t>
            </a:r>
            <a:r>
              <a:rPr lang="hu-HU" dirty="0" smtClean="0"/>
              <a:t> (</a:t>
            </a:r>
            <a:r>
              <a:rPr lang="hu-HU" dirty="0" err="1" smtClean="0"/>
              <a:t>maybe</a:t>
            </a:r>
            <a:r>
              <a:rPr lang="hu-HU" dirty="0" smtClean="0"/>
              <a:t> </a:t>
            </a:r>
            <a:r>
              <a:rPr lang="hu-HU" dirty="0" err="1" smtClean="0"/>
              <a:t>article</a:t>
            </a:r>
            <a:r>
              <a:rPr lang="hu-HU" dirty="0" smtClean="0"/>
              <a:t>?)</a:t>
            </a:r>
          </a:p>
          <a:p>
            <a:r>
              <a:rPr lang="hu-HU" dirty="0" err="1" smtClean="0"/>
              <a:t>Annotation</a:t>
            </a:r>
            <a:r>
              <a:rPr lang="hu-HU" dirty="0" smtClean="0"/>
              <a:t> </a:t>
            </a:r>
            <a:r>
              <a:rPr lang="hu-HU" dirty="0" err="1" smtClean="0"/>
              <a:t>tools</a:t>
            </a:r>
            <a:r>
              <a:rPr lang="hu-HU" dirty="0" smtClean="0"/>
              <a:t> </a:t>
            </a:r>
            <a:r>
              <a:rPr lang="hu-HU" dirty="0" smtClean="0"/>
              <a:t>and NLP </a:t>
            </a:r>
            <a:r>
              <a:rPr lang="hu-HU" dirty="0" err="1" smtClean="0"/>
              <a:t>processing</a:t>
            </a:r>
            <a:r>
              <a:rPr lang="hu-HU" dirty="0" smtClean="0"/>
              <a:t> </a:t>
            </a:r>
            <a:r>
              <a:rPr lang="hu-HU" dirty="0" err="1" smtClean="0"/>
              <a:t>tools</a:t>
            </a:r>
            <a:r>
              <a:rPr lang="hu-HU" dirty="0" smtClean="0"/>
              <a:t> </a:t>
            </a:r>
            <a:r>
              <a:rPr lang="hu-HU" dirty="0" err="1" smtClean="0"/>
              <a:t>are</a:t>
            </a:r>
            <a:r>
              <a:rPr lang="hu-HU" dirty="0" smtClean="0"/>
              <a:t> </a:t>
            </a:r>
            <a:r>
              <a:rPr lang="hu-HU" dirty="0" err="1" smtClean="0"/>
              <a:t>available</a:t>
            </a:r>
            <a:endParaRPr lang="hu-HU" dirty="0" smtClean="0"/>
          </a:p>
          <a:p>
            <a:r>
              <a:rPr lang="hu-HU" dirty="0" err="1" smtClean="0"/>
              <a:t>Assistance</a:t>
            </a:r>
            <a:r>
              <a:rPr lang="hu-HU" dirty="0" smtClean="0"/>
              <a:t> </a:t>
            </a:r>
            <a:r>
              <a:rPr lang="hu-HU" dirty="0" err="1" smtClean="0"/>
              <a:t>in</a:t>
            </a:r>
            <a:r>
              <a:rPr lang="hu-HU" dirty="0" smtClean="0"/>
              <a:t> </a:t>
            </a:r>
            <a:r>
              <a:rPr lang="hu-HU" dirty="0" err="1" smtClean="0"/>
              <a:t>programming</a:t>
            </a:r>
            <a:r>
              <a:rPr lang="hu-HU" dirty="0" smtClean="0"/>
              <a:t> (</a:t>
            </a:r>
            <a:r>
              <a:rPr lang="hu-HU" dirty="0" err="1" smtClean="0"/>
              <a:t>if</a:t>
            </a:r>
            <a:r>
              <a:rPr lang="hu-HU" dirty="0" smtClean="0"/>
              <a:t> </a:t>
            </a:r>
            <a:r>
              <a:rPr lang="hu-HU" dirty="0" err="1" smtClean="0"/>
              <a:t>needed</a:t>
            </a:r>
            <a:r>
              <a:rPr lang="hu-HU" dirty="0" smtClean="0"/>
              <a:t>)</a:t>
            </a:r>
            <a:endParaRPr lang="hu-HU"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z="4000" dirty="0" smtClean="0"/>
              <a:t>Project </a:t>
            </a:r>
            <a:r>
              <a:rPr lang="hu-HU" sz="4000" dirty="0" err="1" smtClean="0"/>
              <a:t>ideas</a:t>
            </a:r>
            <a:r>
              <a:rPr lang="hu-HU" sz="4000" dirty="0" smtClean="0"/>
              <a:t> (</a:t>
            </a:r>
            <a:r>
              <a:rPr lang="hu-HU" sz="4000" dirty="0" err="1" smtClean="0"/>
              <a:t>from</a:t>
            </a:r>
            <a:r>
              <a:rPr lang="hu-HU" sz="4000" dirty="0" smtClean="0"/>
              <a:t> </a:t>
            </a:r>
            <a:r>
              <a:rPr lang="hu-HU" sz="4000" dirty="0" err="1" smtClean="0"/>
              <a:t>last</a:t>
            </a:r>
            <a:r>
              <a:rPr lang="hu-HU" sz="4000" dirty="0" smtClean="0"/>
              <a:t> </a:t>
            </a:r>
            <a:r>
              <a:rPr lang="hu-HU" sz="4000" dirty="0" err="1" smtClean="0"/>
              <a:t>years</a:t>
            </a:r>
            <a:r>
              <a:rPr lang="hu-HU" sz="4000" dirty="0" smtClean="0"/>
              <a:t>)</a:t>
            </a:r>
            <a:endParaRPr lang="hu-HU" sz="4000" dirty="0"/>
          </a:p>
        </p:txBody>
      </p:sp>
      <p:sp>
        <p:nvSpPr>
          <p:cNvPr id="3" name="Tartalom helye 2"/>
          <p:cNvSpPr>
            <a:spLocks noGrp="1"/>
          </p:cNvSpPr>
          <p:nvPr>
            <p:ph idx="1"/>
          </p:nvPr>
        </p:nvSpPr>
        <p:spPr>
          <a:xfrm>
            <a:off x="1331640" y="1052736"/>
            <a:ext cx="7427912" cy="4679950"/>
          </a:xfrm>
        </p:spPr>
        <p:txBody>
          <a:bodyPr/>
          <a:lstStyle/>
          <a:p>
            <a:r>
              <a:rPr lang="hu-HU" sz="2000" dirty="0" err="1" smtClean="0"/>
              <a:t>Create</a:t>
            </a:r>
            <a:r>
              <a:rPr lang="hu-HU" sz="2000" dirty="0" smtClean="0"/>
              <a:t> </a:t>
            </a:r>
            <a:r>
              <a:rPr lang="hu-HU" sz="2000" dirty="0" smtClean="0"/>
              <a:t>a </a:t>
            </a:r>
            <a:r>
              <a:rPr lang="hu-HU" sz="2000" dirty="0" err="1" smtClean="0"/>
              <a:t>small</a:t>
            </a:r>
            <a:r>
              <a:rPr lang="hu-HU" sz="2000" dirty="0" smtClean="0"/>
              <a:t> corpus </a:t>
            </a:r>
            <a:r>
              <a:rPr lang="hu-HU" sz="2000" dirty="0" err="1" smtClean="0"/>
              <a:t>on</a:t>
            </a:r>
            <a:r>
              <a:rPr lang="hu-HU" sz="2000" dirty="0" smtClean="0"/>
              <a:t> a </a:t>
            </a:r>
            <a:r>
              <a:rPr lang="hu-HU" sz="2000" dirty="0" err="1" smtClean="0"/>
              <a:t>topic</a:t>
            </a:r>
            <a:r>
              <a:rPr lang="hu-HU" sz="2000" dirty="0" smtClean="0"/>
              <a:t> of </a:t>
            </a:r>
            <a:r>
              <a:rPr lang="hu-HU" sz="2000" dirty="0" err="1" smtClean="0"/>
              <a:t>your</a:t>
            </a:r>
            <a:r>
              <a:rPr lang="hu-HU" sz="2000" dirty="0" smtClean="0"/>
              <a:t> </a:t>
            </a:r>
            <a:r>
              <a:rPr lang="hu-HU" sz="2000" dirty="0" err="1" smtClean="0"/>
              <a:t>choice</a:t>
            </a:r>
            <a:r>
              <a:rPr lang="hu-HU" sz="2000" dirty="0" smtClean="0"/>
              <a:t>:</a:t>
            </a:r>
          </a:p>
          <a:p>
            <a:pPr lvl="1"/>
            <a:r>
              <a:rPr lang="hu-HU" sz="1600" dirty="0" err="1" smtClean="0"/>
              <a:t>Dialectal</a:t>
            </a:r>
            <a:r>
              <a:rPr lang="hu-HU" sz="1600" dirty="0" smtClean="0"/>
              <a:t> </a:t>
            </a:r>
            <a:r>
              <a:rPr lang="hu-HU" sz="1600" dirty="0" err="1" smtClean="0"/>
              <a:t>differences</a:t>
            </a:r>
            <a:endParaRPr lang="hu-HU" sz="1600" dirty="0" smtClean="0"/>
          </a:p>
          <a:p>
            <a:pPr lvl="1"/>
            <a:r>
              <a:rPr lang="hu-HU" sz="1600" dirty="0" err="1" smtClean="0"/>
              <a:t>N</a:t>
            </a:r>
            <a:r>
              <a:rPr lang="hu-HU" sz="1600" dirty="0" err="1" smtClean="0"/>
              <a:t>egation</a:t>
            </a:r>
            <a:r>
              <a:rPr lang="hu-HU" sz="1600" dirty="0" smtClean="0"/>
              <a:t> </a:t>
            </a:r>
            <a:r>
              <a:rPr lang="hu-HU" sz="1600" dirty="0" err="1" smtClean="0"/>
              <a:t>items</a:t>
            </a:r>
            <a:endParaRPr lang="hu-HU" sz="1600" dirty="0" smtClean="0"/>
          </a:p>
          <a:p>
            <a:pPr lvl="1"/>
            <a:r>
              <a:rPr lang="hu-HU" sz="1600" dirty="0" err="1" smtClean="0"/>
              <a:t>Sentiment</a:t>
            </a:r>
            <a:endParaRPr lang="hu-HU" sz="1600" dirty="0" smtClean="0"/>
          </a:p>
          <a:p>
            <a:pPr lvl="1"/>
            <a:r>
              <a:rPr lang="hu-HU" sz="1600" dirty="0" err="1" smtClean="0"/>
              <a:t>C</a:t>
            </a:r>
            <a:r>
              <a:rPr lang="hu-HU" sz="1600" dirty="0" err="1" smtClean="0"/>
              <a:t>oreference</a:t>
            </a:r>
            <a:endParaRPr lang="hu-HU" sz="1600" dirty="0" smtClean="0"/>
          </a:p>
          <a:p>
            <a:r>
              <a:rPr lang="hu-HU" sz="2000" dirty="0" err="1" smtClean="0"/>
              <a:t>Error</a:t>
            </a:r>
            <a:r>
              <a:rPr lang="hu-HU" sz="2000" dirty="0" smtClean="0"/>
              <a:t> </a:t>
            </a:r>
            <a:r>
              <a:rPr lang="hu-HU" sz="2000" dirty="0" err="1" smtClean="0"/>
              <a:t>analysis</a:t>
            </a:r>
            <a:r>
              <a:rPr lang="hu-HU" sz="2000" dirty="0" smtClean="0"/>
              <a:t> of </a:t>
            </a:r>
            <a:r>
              <a:rPr lang="hu-HU" sz="2000" dirty="0" err="1" smtClean="0"/>
              <a:t>the</a:t>
            </a:r>
            <a:r>
              <a:rPr lang="hu-HU" sz="2000" dirty="0" smtClean="0"/>
              <a:t> output of an NLP </a:t>
            </a:r>
            <a:r>
              <a:rPr lang="hu-HU" sz="2000" dirty="0" err="1" smtClean="0"/>
              <a:t>tool</a:t>
            </a:r>
            <a:r>
              <a:rPr lang="hu-HU" sz="2000" dirty="0" smtClean="0"/>
              <a:t> (</a:t>
            </a:r>
            <a:r>
              <a:rPr lang="hu-HU" sz="2000" dirty="0" err="1" smtClean="0"/>
              <a:t>parsers</a:t>
            </a:r>
            <a:r>
              <a:rPr lang="hu-HU" sz="2000" dirty="0" smtClean="0"/>
              <a:t>, </a:t>
            </a:r>
            <a:r>
              <a:rPr lang="hu-HU" sz="2000" dirty="0" err="1" smtClean="0"/>
              <a:t>machine</a:t>
            </a:r>
            <a:r>
              <a:rPr lang="hu-HU" sz="2000" dirty="0" smtClean="0"/>
              <a:t> </a:t>
            </a:r>
            <a:r>
              <a:rPr lang="hu-HU" sz="2000" dirty="0" err="1" smtClean="0"/>
              <a:t>translators</a:t>
            </a:r>
            <a:r>
              <a:rPr lang="hu-HU" sz="2000" dirty="0" smtClean="0"/>
              <a:t>, </a:t>
            </a:r>
            <a:r>
              <a:rPr lang="hu-HU" sz="2000" dirty="0" err="1" smtClean="0"/>
              <a:t>sentiment</a:t>
            </a:r>
            <a:r>
              <a:rPr lang="hu-HU" sz="2000" dirty="0" smtClean="0"/>
              <a:t> </a:t>
            </a:r>
            <a:r>
              <a:rPr lang="hu-HU" sz="2000" dirty="0" err="1" smtClean="0"/>
              <a:t>analysis</a:t>
            </a:r>
            <a:r>
              <a:rPr lang="hu-HU" sz="2000" dirty="0" smtClean="0"/>
              <a:t>):</a:t>
            </a:r>
          </a:p>
          <a:p>
            <a:pPr lvl="1"/>
            <a:r>
              <a:rPr lang="hu-HU" sz="1600" dirty="0" err="1" smtClean="0"/>
              <a:t>Comparing</a:t>
            </a:r>
            <a:r>
              <a:rPr lang="hu-HU" sz="1600" dirty="0" smtClean="0"/>
              <a:t> </a:t>
            </a:r>
            <a:r>
              <a:rPr lang="hu-HU" sz="1600" dirty="0" err="1" smtClean="0"/>
              <a:t>the</a:t>
            </a:r>
            <a:r>
              <a:rPr lang="hu-HU" sz="1600" dirty="0" smtClean="0"/>
              <a:t> output of </a:t>
            </a:r>
            <a:r>
              <a:rPr lang="hu-HU" sz="1600" dirty="0" err="1" smtClean="0"/>
              <a:t>MWEs</a:t>
            </a:r>
            <a:r>
              <a:rPr lang="hu-HU" sz="1600" dirty="0" smtClean="0"/>
              <a:t> </a:t>
            </a:r>
            <a:r>
              <a:rPr lang="hu-HU" sz="1600" dirty="0" err="1" smtClean="0"/>
              <a:t>by</a:t>
            </a:r>
            <a:r>
              <a:rPr lang="hu-HU" sz="1600" dirty="0" smtClean="0"/>
              <a:t> MT </a:t>
            </a:r>
            <a:r>
              <a:rPr lang="hu-HU" sz="1600" dirty="0" err="1" smtClean="0"/>
              <a:t>systems</a:t>
            </a:r>
            <a:endParaRPr lang="hu-HU" sz="1600" dirty="0" smtClean="0"/>
          </a:p>
          <a:p>
            <a:pPr lvl="1"/>
            <a:r>
              <a:rPr lang="hu-HU" sz="1600" dirty="0" err="1" smtClean="0"/>
              <a:t>Chain</a:t>
            </a:r>
            <a:r>
              <a:rPr lang="hu-HU" sz="1600" dirty="0" smtClean="0"/>
              <a:t> </a:t>
            </a:r>
            <a:r>
              <a:rPr lang="hu-HU" sz="1600" dirty="0" err="1" smtClean="0"/>
              <a:t>translation</a:t>
            </a:r>
            <a:r>
              <a:rPr lang="hu-HU" sz="1600" dirty="0" smtClean="0"/>
              <a:t> of </a:t>
            </a:r>
            <a:r>
              <a:rPr lang="hu-HU" sz="1600" dirty="0" err="1" smtClean="0"/>
              <a:t>idioms</a:t>
            </a:r>
            <a:r>
              <a:rPr lang="hu-HU" sz="1600" dirty="0" smtClean="0"/>
              <a:t> </a:t>
            </a:r>
            <a:r>
              <a:rPr lang="hu-HU" sz="1600" dirty="0" err="1" smtClean="0"/>
              <a:t>into</a:t>
            </a:r>
            <a:r>
              <a:rPr lang="hu-HU" sz="1600" dirty="0" smtClean="0"/>
              <a:t> 10 </a:t>
            </a:r>
            <a:r>
              <a:rPr lang="hu-HU" sz="1600" dirty="0" err="1" smtClean="0"/>
              <a:t>languages</a:t>
            </a:r>
            <a:r>
              <a:rPr lang="hu-HU" sz="1600" dirty="0" smtClean="0"/>
              <a:t>, </a:t>
            </a:r>
            <a:r>
              <a:rPr lang="hu-HU" sz="1600" dirty="0" err="1" smtClean="0"/>
              <a:t>comparing</a:t>
            </a:r>
            <a:r>
              <a:rPr lang="hu-HU" sz="1600" dirty="0" smtClean="0"/>
              <a:t> </a:t>
            </a:r>
            <a:r>
              <a:rPr lang="hu-HU" sz="1600" dirty="0" err="1" smtClean="0"/>
              <a:t>the</a:t>
            </a:r>
            <a:r>
              <a:rPr lang="hu-HU" sz="1600" dirty="0" smtClean="0"/>
              <a:t> </a:t>
            </a:r>
            <a:r>
              <a:rPr lang="hu-HU" sz="1600" dirty="0" err="1" smtClean="0"/>
              <a:t>results</a:t>
            </a:r>
            <a:endParaRPr lang="hu-HU" sz="1600" dirty="0" smtClean="0"/>
          </a:p>
          <a:p>
            <a:r>
              <a:rPr lang="hu-HU" sz="2000" dirty="0" smtClean="0"/>
              <a:t>(</a:t>
            </a:r>
            <a:r>
              <a:rPr lang="hu-HU" sz="2000" dirty="0" err="1" smtClean="0"/>
              <a:t>Statistical</a:t>
            </a:r>
            <a:r>
              <a:rPr lang="hu-HU" sz="2000" dirty="0" smtClean="0"/>
              <a:t>) </a:t>
            </a:r>
            <a:r>
              <a:rPr lang="hu-HU" sz="2000" dirty="0" err="1" smtClean="0"/>
              <a:t>analysis</a:t>
            </a:r>
            <a:r>
              <a:rPr lang="hu-HU" sz="2000" dirty="0" smtClean="0"/>
              <a:t> of </a:t>
            </a:r>
            <a:r>
              <a:rPr lang="hu-HU" sz="2000" dirty="0" err="1" smtClean="0"/>
              <a:t>data</a:t>
            </a:r>
            <a:r>
              <a:rPr lang="hu-HU" sz="2000" dirty="0" smtClean="0"/>
              <a:t> </a:t>
            </a:r>
            <a:r>
              <a:rPr lang="hu-HU" sz="2000" dirty="0" err="1" smtClean="0"/>
              <a:t>from</a:t>
            </a:r>
            <a:r>
              <a:rPr lang="hu-HU" sz="2000" dirty="0" smtClean="0"/>
              <a:t> a </a:t>
            </a:r>
            <a:r>
              <a:rPr lang="hu-HU" sz="2000" dirty="0" smtClean="0"/>
              <a:t>corpus:</a:t>
            </a:r>
          </a:p>
          <a:p>
            <a:pPr lvl="1"/>
            <a:r>
              <a:rPr lang="hu-HU" sz="1600" dirty="0" smtClean="0"/>
              <a:t>POS </a:t>
            </a:r>
            <a:r>
              <a:rPr lang="hu-HU" sz="1600" dirty="0" err="1" smtClean="0"/>
              <a:t>distribution</a:t>
            </a:r>
            <a:r>
              <a:rPr lang="hu-HU" sz="1600" dirty="0" smtClean="0"/>
              <a:t> </a:t>
            </a:r>
            <a:r>
              <a:rPr lang="hu-HU" sz="1600" dirty="0" err="1" smtClean="0"/>
              <a:t>in</a:t>
            </a:r>
            <a:r>
              <a:rPr lang="hu-HU" sz="1600" dirty="0" smtClean="0"/>
              <a:t> </a:t>
            </a:r>
            <a:r>
              <a:rPr lang="hu-HU" sz="1600" dirty="0" err="1" smtClean="0"/>
              <a:t>literary</a:t>
            </a:r>
            <a:r>
              <a:rPr lang="hu-HU" sz="1600" dirty="0" smtClean="0"/>
              <a:t> </a:t>
            </a:r>
            <a:r>
              <a:rPr lang="hu-HU" sz="1600" dirty="0" err="1" smtClean="0"/>
              <a:t>works</a:t>
            </a:r>
            <a:endParaRPr lang="hu-HU" sz="1600" dirty="0" smtClean="0"/>
          </a:p>
          <a:p>
            <a:pPr lvl="1"/>
            <a:r>
              <a:rPr lang="hu-HU" sz="1600" dirty="0" smtClean="0"/>
              <a:t>POS </a:t>
            </a:r>
            <a:r>
              <a:rPr lang="hu-HU" sz="1600" dirty="0" err="1" smtClean="0"/>
              <a:t>differences</a:t>
            </a:r>
            <a:r>
              <a:rPr lang="hu-HU" sz="1600" dirty="0" smtClean="0"/>
              <a:t> </a:t>
            </a:r>
            <a:r>
              <a:rPr lang="hu-HU" sz="1600" dirty="0" err="1" smtClean="0"/>
              <a:t>in</a:t>
            </a:r>
            <a:r>
              <a:rPr lang="hu-HU" sz="1600" dirty="0" smtClean="0"/>
              <a:t> </a:t>
            </a:r>
            <a:r>
              <a:rPr lang="hu-HU" sz="1600" dirty="0" err="1" smtClean="0"/>
              <a:t>fake</a:t>
            </a:r>
            <a:r>
              <a:rPr lang="hu-HU" sz="1600" dirty="0" smtClean="0"/>
              <a:t> and </a:t>
            </a:r>
            <a:r>
              <a:rPr lang="hu-HU" sz="1600" dirty="0" err="1" smtClean="0"/>
              <a:t>real</a:t>
            </a:r>
            <a:r>
              <a:rPr lang="hu-HU" sz="1600" dirty="0" smtClean="0"/>
              <a:t> </a:t>
            </a:r>
            <a:r>
              <a:rPr lang="hu-HU" sz="1600" dirty="0" err="1" smtClean="0"/>
              <a:t>lyrics</a:t>
            </a:r>
            <a:endParaRPr lang="hu-HU" sz="1600" dirty="0" smtClean="0"/>
          </a:p>
          <a:p>
            <a:pPr lvl="1"/>
            <a:r>
              <a:rPr lang="hu-HU" sz="1600" dirty="0" err="1" smtClean="0"/>
              <a:t>Differences</a:t>
            </a:r>
            <a:r>
              <a:rPr lang="hu-HU" sz="1600" dirty="0" smtClean="0"/>
              <a:t> </a:t>
            </a:r>
            <a:r>
              <a:rPr lang="hu-HU" sz="1600" dirty="0" err="1" smtClean="0"/>
              <a:t>among</a:t>
            </a:r>
            <a:r>
              <a:rPr lang="hu-HU" sz="1600" dirty="0" smtClean="0"/>
              <a:t> </a:t>
            </a:r>
            <a:r>
              <a:rPr lang="hu-HU" sz="1600" dirty="0" err="1" smtClean="0"/>
              <a:t>language</a:t>
            </a:r>
            <a:r>
              <a:rPr lang="hu-HU" sz="1600" dirty="0" smtClean="0"/>
              <a:t> </a:t>
            </a:r>
            <a:r>
              <a:rPr lang="hu-HU" sz="1600" dirty="0" err="1" smtClean="0"/>
              <a:t>use</a:t>
            </a:r>
            <a:r>
              <a:rPr lang="hu-HU" sz="1600" dirty="0" smtClean="0"/>
              <a:t> </a:t>
            </a:r>
            <a:r>
              <a:rPr lang="hu-HU" sz="1600" dirty="0" err="1" smtClean="0"/>
              <a:t>in</a:t>
            </a:r>
            <a:r>
              <a:rPr lang="hu-HU" sz="1600" dirty="0" smtClean="0"/>
              <a:t> MA </a:t>
            </a:r>
            <a:r>
              <a:rPr lang="hu-HU" sz="1600" dirty="0" err="1" smtClean="0"/>
              <a:t>abstracts</a:t>
            </a:r>
            <a:r>
              <a:rPr lang="hu-HU" sz="1600" dirty="0" smtClean="0"/>
              <a:t> </a:t>
            </a:r>
            <a:r>
              <a:rPr lang="hu-HU" sz="1600" dirty="0" err="1" smtClean="0"/>
              <a:t>by</a:t>
            </a:r>
            <a:r>
              <a:rPr lang="hu-HU" sz="1600" dirty="0" smtClean="0"/>
              <a:t> English, </a:t>
            </a:r>
            <a:r>
              <a:rPr lang="hu-HU" sz="1600" dirty="0" err="1" smtClean="0"/>
              <a:t>Hungarian</a:t>
            </a:r>
            <a:r>
              <a:rPr lang="hu-HU" sz="1600" dirty="0" smtClean="0"/>
              <a:t> and </a:t>
            </a:r>
            <a:r>
              <a:rPr lang="hu-HU" sz="1600" dirty="0" err="1" smtClean="0"/>
              <a:t>Chinese</a:t>
            </a:r>
            <a:r>
              <a:rPr lang="hu-HU" sz="1600" dirty="0" smtClean="0"/>
              <a:t> </a:t>
            </a:r>
            <a:r>
              <a:rPr lang="hu-HU" sz="1600" dirty="0" err="1" smtClean="0"/>
              <a:t>students</a:t>
            </a:r>
            <a:endParaRPr lang="hu-HU" sz="1600" dirty="0" smtClean="0"/>
          </a:p>
          <a:p>
            <a:r>
              <a:rPr lang="hu-HU" sz="2000" dirty="0" smtClean="0"/>
              <a:t>More </a:t>
            </a:r>
            <a:r>
              <a:rPr lang="hu-HU" sz="2000" dirty="0" err="1" smtClean="0"/>
              <a:t>on</a:t>
            </a:r>
            <a:r>
              <a:rPr lang="hu-HU" sz="2000" dirty="0" smtClean="0"/>
              <a:t> corpus </a:t>
            </a:r>
            <a:r>
              <a:rPr lang="hu-HU" sz="2000" dirty="0" err="1" smtClean="0"/>
              <a:t>linguistics</a:t>
            </a:r>
            <a:r>
              <a:rPr lang="hu-HU" sz="2000" dirty="0" smtClean="0"/>
              <a:t> (</a:t>
            </a:r>
            <a:r>
              <a:rPr lang="hu-HU" sz="2000" dirty="0" err="1" smtClean="0"/>
              <a:t>in</a:t>
            </a:r>
            <a:r>
              <a:rPr lang="hu-HU" sz="2000" dirty="0" smtClean="0"/>
              <a:t> </a:t>
            </a:r>
            <a:r>
              <a:rPr lang="hu-HU" sz="2000" dirty="0" err="1" smtClean="0"/>
              <a:t>Hungarian</a:t>
            </a:r>
            <a:r>
              <a:rPr lang="hu-HU" sz="2000" dirty="0" smtClean="0"/>
              <a:t>): </a:t>
            </a:r>
            <a:r>
              <a:rPr lang="hu-HU" sz="2000" dirty="0" smtClean="0">
                <a:solidFill>
                  <a:srgbClr val="00B0F0"/>
                </a:solidFill>
              </a:rPr>
              <a:t>http</a:t>
            </a:r>
            <a:r>
              <a:rPr lang="hu-HU" sz="2000" dirty="0" smtClean="0">
                <a:solidFill>
                  <a:srgbClr val="00B0F0"/>
                </a:solidFill>
              </a:rPr>
              <a:t>://www.jgypk.hu/tanszek/alknyelv/?p=7700</a:t>
            </a:r>
            <a:endParaRPr lang="hu-HU" sz="2000" dirty="0">
              <a:solidFill>
                <a:srgbClr val="00B0F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lstStyle/>
          <a:p>
            <a:r>
              <a:rPr lang="hu-HU" sz="4000" dirty="0" err="1" smtClean="0">
                <a:latin typeface="Arial" charset="0"/>
              </a:rPr>
              <a:t>Making</a:t>
            </a:r>
            <a:r>
              <a:rPr lang="hu-HU" sz="4000" dirty="0" smtClean="0">
                <a:latin typeface="Arial" charset="0"/>
              </a:rPr>
              <a:t> </a:t>
            </a:r>
            <a:r>
              <a:rPr lang="hu-HU" sz="4000" dirty="0" err="1" smtClean="0">
                <a:latin typeface="Arial" charset="0"/>
              </a:rPr>
              <a:t>use</a:t>
            </a:r>
            <a:r>
              <a:rPr lang="hu-HU" sz="4000" dirty="0" smtClean="0">
                <a:latin typeface="Arial" charset="0"/>
              </a:rPr>
              <a:t> of </a:t>
            </a:r>
            <a:r>
              <a:rPr lang="hu-HU" sz="4000" dirty="0" err="1" smtClean="0">
                <a:latin typeface="Arial" charset="0"/>
              </a:rPr>
              <a:t>corpora</a:t>
            </a:r>
            <a:endParaRPr lang="hu-HU" sz="4000" dirty="0" smtClean="0">
              <a:latin typeface="Arial" charset="0"/>
            </a:endParaRPr>
          </a:p>
        </p:txBody>
      </p:sp>
      <p:sp>
        <p:nvSpPr>
          <p:cNvPr id="47107" name="Rectangle 3"/>
          <p:cNvSpPr>
            <a:spLocks noGrp="1" noChangeArrowheads="1"/>
          </p:cNvSpPr>
          <p:nvPr>
            <p:ph type="body" idx="4294967295"/>
          </p:nvPr>
        </p:nvSpPr>
        <p:spPr>
          <a:xfrm>
            <a:off x="1258888" y="1628775"/>
            <a:ext cx="7427912" cy="4392613"/>
          </a:xfrm>
        </p:spPr>
        <p:txBody>
          <a:bodyPr/>
          <a:lstStyle/>
          <a:p>
            <a:r>
              <a:rPr lang="hu-HU" dirty="0" err="1" smtClean="0">
                <a:latin typeface="Arial" charset="0"/>
              </a:rPr>
              <a:t>Reference</a:t>
            </a:r>
            <a:r>
              <a:rPr lang="hu-HU" dirty="0" smtClean="0">
                <a:latin typeface="Arial" charset="0"/>
              </a:rPr>
              <a:t> </a:t>
            </a:r>
            <a:r>
              <a:rPr lang="hu-HU" dirty="0" err="1" smtClean="0">
                <a:latin typeface="Arial" charset="0"/>
              </a:rPr>
              <a:t>material</a:t>
            </a:r>
            <a:r>
              <a:rPr lang="hu-HU" dirty="0" smtClean="0">
                <a:latin typeface="Arial" charset="0"/>
              </a:rPr>
              <a:t>: </a:t>
            </a:r>
            <a:r>
              <a:rPr lang="hu-HU" dirty="0" err="1" smtClean="0">
                <a:latin typeface="Arial" charset="0"/>
              </a:rPr>
              <a:t>does</a:t>
            </a:r>
            <a:r>
              <a:rPr lang="hu-HU" dirty="0" smtClean="0">
                <a:latin typeface="Arial" charset="0"/>
              </a:rPr>
              <a:t> a </a:t>
            </a:r>
            <a:r>
              <a:rPr lang="hu-HU" dirty="0" err="1" smtClean="0">
                <a:latin typeface="Arial" charset="0"/>
              </a:rPr>
              <a:t>phenomenon</a:t>
            </a:r>
            <a:r>
              <a:rPr lang="hu-HU" dirty="0" smtClean="0">
                <a:latin typeface="Arial" charset="0"/>
              </a:rPr>
              <a:t> </a:t>
            </a:r>
            <a:r>
              <a:rPr lang="hu-HU" dirty="0" err="1" smtClean="0">
                <a:latin typeface="Arial" charset="0"/>
              </a:rPr>
              <a:t>exist</a:t>
            </a:r>
            <a:r>
              <a:rPr lang="hu-HU" dirty="0" smtClean="0">
                <a:latin typeface="Arial" charset="0"/>
              </a:rPr>
              <a:t>?</a:t>
            </a:r>
            <a:endParaRPr lang="hu-HU" dirty="0" smtClean="0">
              <a:latin typeface="Arial" charset="0"/>
            </a:endParaRPr>
          </a:p>
          <a:p>
            <a:r>
              <a:rPr lang="hu-HU" dirty="0" err="1" smtClean="0">
                <a:latin typeface="Arial" charset="0"/>
              </a:rPr>
              <a:t>Collecting</a:t>
            </a:r>
            <a:r>
              <a:rPr lang="hu-HU" dirty="0" smtClean="0">
                <a:latin typeface="Arial" charset="0"/>
              </a:rPr>
              <a:t> </a:t>
            </a:r>
            <a:r>
              <a:rPr lang="hu-HU" dirty="0" err="1" smtClean="0">
                <a:latin typeface="Arial" charset="0"/>
              </a:rPr>
              <a:t>language</a:t>
            </a:r>
            <a:r>
              <a:rPr lang="hu-HU" dirty="0" smtClean="0">
                <a:latin typeface="Arial" charset="0"/>
              </a:rPr>
              <a:t> </a:t>
            </a:r>
            <a:r>
              <a:rPr lang="hu-HU" dirty="0" err="1" smtClean="0">
                <a:latin typeface="Arial" charset="0"/>
              </a:rPr>
              <a:t>data</a:t>
            </a:r>
            <a:r>
              <a:rPr lang="hu-HU" dirty="0" smtClean="0">
                <a:latin typeface="Arial" charset="0"/>
              </a:rPr>
              <a:t>: w/o </a:t>
            </a:r>
            <a:r>
              <a:rPr lang="hu-HU" dirty="0" err="1" smtClean="0">
                <a:latin typeface="Arial" charset="0"/>
              </a:rPr>
              <a:t>introspection</a:t>
            </a:r>
            <a:endParaRPr lang="hu-HU" dirty="0" smtClean="0">
              <a:latin typeface="Arial" charset="0"/>
            </a:endParaRPr>
          </a:p>
          <a:p>
            <a:r>
              <a:rPr lang="hu-HU" dirty="0" err="1" smtClean="0">
                <a:latin typeface="Arial" charset="0"/>
              </a:rPr>
              <a:t>Training</a:t>
            </a:r>
            <a:r>
              <a:rPr lang="hu-HU" dirty="0" smtClean="0">
                <a:latin typeface="Arial" charset="0"/>
              </a:rPr>
              <a:t> </a:t>
            </a:r>
            <a:r>
              <a:rPr lang="hu-HU" dirty="0" err="1" smtClean="0">
                <a:latin typeface="Arial" charset="0"/>
              </a:rPr>
              <a:t>machine</a:t>
            </a:r>
            <a:r>
              <a:rPr lang="hu-HU" dirty="0" smtClean="0">
                <a:latin typeface="Arial" charset="0"/>
              </a:rPr>
              <a:t> </a:t>
            </a:r>
            <a:r>
              <a:rPr lang="hu-HU" dirty="0" err="1" smtClean="0">
                <a:latin typeface="Arial" charset="0"/>
              </a:rPr>
              <a:t>learning</a:t>
            </a:r>
            <a:r>
              <a:rPr lang="hu-HU" dirty="0" smtClean="0">
                <a:latin typeface="Arial" charset="0"/>
              </a:rPr>
              <a:t> </a:t>
            </a:r>
            <a:r>
              <a:rPr lang="hu-HU" dirty="0" err="1" smtClean="0">
                <a:latin typeface="Arial" charset="0"/>
              </a:rPr>
              <a:t>algorithms</a:t>
            </a:r>
            <a:endParaRPr lang="hu-HU" dirty="0" smtClean="0">
              <a:latin typeface="Arial" charset="0"/>
            </a:endParaRPr>
          </a:p>
          <a:p>
            <a:r>
              <a:rPr lang="hu-HU" dirty="0" smtClean="0">
                <a:latin typeface="Arial" charset="0"/>
              </a:rPr>
              <a:t>Testing </a:t>
            </a:r>
            <a:r>
              <a:rPr lang="hu-HU" dirty="0" err="1" smtClean="0">
                <a:latin typeface="Arial" charset="0"/>
              </a:rPr>
              <a:t>machine</a:t>
            </a:r>
            <a:r>
              <a:rPr lang="hu-HU" dirty="0" smtClean="0">
                <a:latin typeface="Arial" charset="0"/>
              </a:rPr>
              <a:t> </a:t>
            </a:r>
            <a:r>
              <a:rPr lang="hu-HU" dirty="0" err="1" smtClean="0">
                <a:latin typeface="Arial" charset="0"/>
              </a:rPr>
              <a:t>learning</a:t>
            </a:r>
            <a:r>
              <a:rPr lang="hu-HU" dirty="0" smtClean="0">
                <a:latin typeface="Arial" charset="0"/>
              </a:rPr>
              <a:t> </a:t>
            </a:r>
            <a:r>
              <a:rPr lang="hu-HU" dirty="0" err="1" smtClean="0">
                <a:latin typeface="Arial" charset="0"/>
              </a:rPr>
              <a:t>algorithms</a:t>
            </a:r>
            <a:endParaRPr lang="hu-HU" dirty="0" smtClean="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Supervised</a:t>
            </a:r>
            <a:r>
              <a:rPr lang="hu-HU" dirty="0" smtClean="0"/>
              <a:t> </a:t>
            </a:r>
            <a:r>
              <a:rPr lang="hu-HU" dirty="0" err="1" smtClean="0"/>
              <a:t>machine</a:t>
            </a:r>
            <a:r>
              <a:rPr lang="hu-HU" dirty="0" smtClean="0"/>
              <a:t> </a:t>
            </a:r>
            <a:r>
              <a:rPr lang="hu-HU" dirty="0" err="1" smtClean="0"/>
              <a:t>learning</a:t>
            </a:r>
            <a:endParaRPr lang="hu-HU" dirty="0"/>
          </a:p>
        </p:txBody>
      </p:sp>
      <p:graphicFrame>
        <p:nvGraphicFramePr>
          <p:cNvPr id="4" name="Tartalom helye 3"/>
          <p:cNvGraphicFramePr>
            <a:graphicFrameLocks noGrp="1"/>
          </p:cNvGraphicFramePr>
          <p:nvPr>
            <p:ph idx="1"/>
          </p:nvPr>
        </p:nvGraphicFramePr>
        <p:xfrm>
          <a:off x="1258888" y="1341438"/>
          <a:ext cx="7427912"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r>
              <a:rPr lang="hu-HU" dirty="0" err="1" smtClean="0">
                <a:latin typeface="Arial" charset="0"/>
              </a:rPr>
              <a:t>Types</a:t>
            </a:r>
            <a:r>
              <a:rPr lang="hu-HU" dirty="0" smtClean="0">
                <a:latin typeface="Arial" charset="0"/>
              </a:rPr>
              <a:t> of </a:t>
            </a:r>
            <a:r>
              <a:rPr lang="hu-HU" dirty="0" err="1" smtClean="0">
                <a:latin typeface="Arial" charset="0"/>
              </a:rPr>
              <a:t>corpora</a:t>
            </a:r>
            <a:endParaRPr lang="hu-HU" dirty="0" smtClean="0">
              <a:latin typeface="Arial" charset="0"/>
            </a:endParaRPr>
          </a:p>
        </p:txBody>
      </p:sp>
      <p:sp>
        <p:nvSpPr>
          <p:cNvPr id="45059" name="Rectangle 3"/>
          <p:cNvSpPr>
            <a:spLocks noGrp="1" noChangeArrowheads="1"/>
          </p:cNvSpPr>
          <p:nvPr>
            <p:ph type="body" idx="4294967295"/>
          </p:nvPr>
        </p:nvSpPr>
        <p:spPr/>
        <p:txBody>
          <a:bodyPr/>
          <a:lstStyle/>
          <a:p>
            <a:r>
              <a:rPr lang="hu-HU" dirty="0" err="1" smtClean="0">
                <a:latin typeface="Arial" charset="0"/>
              </a:rPr>
              <a:t>Monolingual</a:t>
            </a:r>
            <a:endParaRPr lang="hu-HU" dirty="0" smtClean="0">
              <a:latin typeface="Arial" charset="0"/>
            </a:endParaRPr>
          </a:p>
          <a:p>
            <a:r>
              <a:rPr lang="hu-HU" dirty="0" err="1" smtClean="0">
                <a:latin typeface="Arial" charset="0"/>
              </a:rPr>
              <a:t>Multilingual</a:t>
            </a:r>
            <a:r>
              <a:rPr lang="hu-HU" dirty="0" smtClean="0">
                <a:latin typeface="Arial" charset="0"/>
              </a:rPr>
              <a:t> – parallel corpus: </a:t>
            </a:r>
            <a:r>
              <a:rPr lang="hu-HU" dirty="0" err="1" smtClean="0">
                <a:latin typeface="Arial" charset="0"/>
              </a:rPr>
              <a:t>same</a:t>
            </a:r>
            <a:r>
              <a:rPr lang="hu-HU" dirty="0" smtClean="0">
                <a:latin typeface="Arial" charset="0"/>
              </a:rPr>
              <a:t> </a:t>
            </a:r>
            <a:r>
              <a:rPr lang="hu-HU" dirty="0" err="1" smtClean="0">
                <a:latin typeface="Arial" charset="0"/>
              </a:rPr>
              <a:t>set</a:t>
            </a:r>
            <a:r>
              <a:rPr lang="hu-HU" dirty="0" smtClean="0">
                <a:latin typeface="Arial" charset="0"/>
              </a:rPr>
              <a:t> of </a:t>
            </a:r>
            <a:r>
              <a:rPr lang="hu-HU" dirty="0" err="1" smtClean="0">
                <a:latin typeface="Arial" charset="0"/>
              </a:rPr>
              <a:t>data</a:t>
            </a:r>
            <a:r>
              <a:rPr lang="hu-HU" dirty="0" smtClean="0">
                <a:latin typeface="Arial" charset="0"/>
              </a:rPr>
              <a:t> </a:t>
            </a:r>
            <a:r>
              <a:rPr lang="hu-HU" dirty="0" err="1" smtClean="0">
                <a:latin typeface="Arial" charset="0"/>
              </a:rPr>
              <a:t>in</a:t>
            </a:r>
            <a:r>
              <a:rPr lang="hu-HU" dirty="0" smtClean="0">
                <a:latin typeface="Arial" charset="0"/>
              </a:rPr>
              <a:t> </a:t>
            </a:r>
            <a:r>
              <a:rPr lang="hu-HU" dirty="0" err="1" smtClean="0">
                <a:latin typeface="Arial" charset="0"/>
              </a:rPr>
              <a:t>several</a:t>
            </a:r>
            <a:r>
              <a:rPr lang="hu-HU" dirty="0" smtClean="0">
                <a:latin typeface="Arial" charset="0"/>
              </a:rPr>
              <a:t> </a:t>
            </a:r>
            <a:r>
              <a:rPr lang="hu-HU" dirty="0" err="1" smtClean="0">
                <a:latin typeface="Arial" charset="0"/>
              </a:rPr>
              <a:t>languages</a:t>
            </a:r>
            <a:endParaRPr lang="hu-HU" dirty="0" smtClean="0">
              <a:latin typeface="Arial" charset="0"/>
            </a:endParaRPr>
          </a:p>
          <a:p>
            <a:r>
              <a:rPr lang="hu-HU" dirty="0" err="1" smtClean="0">
                <a:latin typeface="Arial" charset="0"/>
              </a:rPr>
              <a:t>Speech</a:t>
            </a:r>
            <a:r>
              <a:rPr lang="hu-HU" dirty="0" smtClean="0">
                <a:latin typeface="Arial" charset="0"/>
              </a:rPr>
              <a:t> corpus: </a:t>
            </a:r>
            <a:r>
              <a:rPr lang="hu-HU" dirty="0" err="1" smtClean="0">
                <a:latin typeface="Arial" charset="0"/>
              </a:rPr>
              <a:t>recorded</a:t>
            </a:r>
            <a:r>
              <a:rPr lang="hu-HU" dirty="0" smtClean="0">
                <a:latin typeface="Arial" charset="0"/>
              </a:rPr>
              <a:t> </a:t>
            </a:r>
            <a:r>
              <a:rPr lang="hu-HU" dirty="0" err="1" smtClean="0">
                <a:latin typeface="Arial" charset="0"/>
              </a:rPr>
              <a:t>material</a:t>
            </a:r>
            <a:endParaRPr lang="hu-HU" dirty="0" smtClean="0">
              <a:latin typeface="Arial" charset="0"/>
            </a:endParaRPr>
          </a:p>
          <a:p>
            <a:r>
              <a:rPr lang="hu-HU" dirty="0" err="1" smtClean="0">
                <a:latin typeface="Arial" charset="0"/>
              </a:rPr>
              <a:t>Written</a:t>
            </a:r>
            <a:r>
              <a:rPr lang="hu-HU" dirty="0" smtClean="0">
                <a:latin typeface="Arial" charset="0"/>
              </a:rPr>
              <a:t> corpus: </a:t>
            </a:r>
            <a:r>
              <a:rPr lang="hu-HU" dirty="0" err="1" smtClean="0">
                <a:latin typeface="Arial" charset="0"/>
              </a:rPr>
              <a:t>texts</a:t>
            </a:r>
            <a:endParaRPr lang="hu-HU" dirty="0" smtClean="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lstStyle/>
          <a:p>
            <a:r>
              <a:rPr lang="hu-HU" dirty="0" err="1" smtClean="0">
                <a:latin typeface="Arial" charset="0"/>
              </a:rPr>
              <a:t>Annotation</a:t>
            </a:r>
            <a:endParaRPr lang="hu-HU" dirty="0" smtClean="0">
              <a:latin typeface="Arial" charset="0"/>
            </a:endParaRPr>
          </a:p>
        </p:txBody>
      </p:sp>
      <p:sp>
        <p:nvSpPr>
          <p:cNvPr id="46083" name="Rectangle 3"/>
          <p:cNvSpPr>
            <a:spLocks noGrp="1" noChangeArrowheads="1"/>
          </p:cNvSpPr>
          <p:nvPr>
            <p:ph type="body" idx="4294967295"/>
          </p:nvPr>
        </p:nvSpPr>
        <p:spPr/>
        <p:txBody>
          <a:bodyPr/>
          <a:lstStyle/>
          <a:p>
            <a:pPr>
              <a:lnSpc>
                <a:spcPct val="90000"/>
              </a:lnSpc>
            </a:pPr>
            <a:r>
              <a:rPr lang="hu-HU" sz="2800" dirty="0" smtClean="0">
                <a:latin typeface="Arial" charset="0"/>
              </a:rPr>
              <a:t>Text/</a:t>
            </a:r>
            <a:r>
              <a:rPr lang="hu-HU" sz="2800" dirty="0" err="1" smtClean="0">
                <a:latin typeface="Arial" charset="0"/>
              </a:rPr>
              <a:t>document</a:t>
            </a:r>
            <a:r>
              <a:rPr lang="hu-HU" sz="2800" dirty="0" smtClean="0">
                <a:latin typeface="Arial" charset="0"/>
              </a:rPr>
              <a:t> </a:t>
            </a:r>
            <a:r>
              <a:rPr lang="hu-HU" sz="2800" dirty="0" err="1" smtClean="0">
                <a:latin typeface="Arial" charset="0"/>
              </a:rPr>
              <a:t>level</a:t>
            </a:r>
            <a:endParaRPr lang="hu-HU" sz="2800" dirty="0" smtClean="0">
              <a:latin typeface="Arial" charset="0"/>
            </a:endParaRPr>
          </a:p>
          <a:p>
            <a:pPr lvl="1">
              <a:lnSpc>
                <a:spcPct val="90000"/>
              </a:lnSpc>
            </a:pPr>
            <a:r>
              <a:rPr lang="hu-HU" sz="2400" dirty="0" smtClean="0">
                <a:latin typeface="Arial" charset="0"/>
              </a:rPr>
              <a:t>An e-mail is spam/ham?</a:t>
            </a:r>
          </a:p>
          <a:p>
            <a:pPr>
              <a:lnSpc>
                <a:spcPct val="90000"/>
              </a:lnSpc>
            </a:pPr>
            <a:r>
              <a:rPr lang="hu-HU" sz="2800" dirty="0" err="1" smtClean="0">
                <a:latin typeface="Arial" charset="0"/>
              </a:rPr>
              <a:t>Sentence</a:t>
            </a:r>
            <a:r>
              <a:rPr lang="hu-HU" sz="2800" dirty="0" smtClean="0">
                <a:latin typeface="Arial" charset="0"/>
              </a:rPr>
              <a:t> </a:t>
            </a:r>
            <a:r>
              <a:rPr lang="hu-HU" sz="2800" dirty="0" err="1" smtClean="0">
                <a:latin typeface="Arial" charset="0"/>
              </a:rPr>
              <a:t>level</a:t>
            </a:r>
            <a:endParaRPr lang="hu-HU" sz="2800" dirty="0" smtClean="0">
              <a:latin typeface="Arial" charset="0"/>
            </a:endParaRPr>
          </a:p>
          <a:p>
            <a:pPr lvl="1">
              <a:lnSpc>
                <a:spcPct val="90000"/>
              </a:lnSpc>
            </a:pPr>
            <a:r>
              <a:rPr lang="hu-HU" sz="2400" dirty="0" err="1" smtClean="0">
                <a:latin typeface="Arial" charset="0"/>
              </a:rPr>
              <a:t>Factual</a:t>
            </a:r>
            <a:r>
              <a:rPr lang="hu-HU" sz="2400" dirty="0" smtClean="0">
                <a:latin typeface="Arial" charset="0"/>
              </a:rPr>
              <a:t>/</a:t>
            </a:r>
            <a:r>
              <a:rPr lang="hu-HU" sz="2400" dirty="0" err="1" smtClean="0">
                <a:latin typeface="Arial" charset="0"/>
              </a:rPr>
              <a:t>uncertain</a:t>
            </a:r>
            <a:r>
              <a:rPr lang="hu-HU" sz="2400" dirty="0" smtClean="0">
                <a:latin typeface="Arial" charset="0"/>
              </a:rPr>
              <a:t> </a:t>
            </a:r>
            <a:r>
              <a:rPr lang="hu-HU" sz="2400" dirty="0" err="1" smtClean="0">
                <a:latin typeface="Arial" charset="0"/>
              </a:rPr>
              <a:t>information</a:t>
            </a:r>
            <a:r>
              <a:rPr lang="hu-HU" sz="2400" dirty="0" smtClean="0">
                <a:latin typeface="Arial" charset="0"/>
              </a:rPr>
              <a:t>?</a:t>
            </a:r>
          </a:p>
          <a:p>
            <a:pPr>
              <a:lnSpc>
                <a:spcPct val="90000"/>
              </a:lnSpc>
            </a:pPr>
            <a:r>
              <a:rPr lang="hu-HU" sz="2800" dirty="0" err="1" smtClean="0">
                <a:latin typeface="Arial" charset="0"/>
              </a:rPr>
              <a:t>Token</a:t>
            </a:r>
            <a:r>
              <a:rPr lang="hu-HU" sz="2800" dirty="0" smtClean="0">
                <a:latin typeface="Arial" charset="0"/>
              </a:rPr>
              <a:t>/</a:t>
            </a:r>
            <a:r>
              <a:rPr lang="hu-HU" sz="2800" dirty="0" err="1" smtClean="0">
                <a:latin typeface="Arial" charset="0"/>
              </a:rPr>
              <a:t>phrase</a:t>
            </a:r>
            <a:r>
              <a:rPr lang="hu-HU" sz="2800" dirty="0" smtClean="0">
                <a:latin typeface="Arial" charset="0"/>
              </a:rPr>
              <a:t> </a:t>
            </a:r>
            <a:r>
              <a:rPr lang="hu-HU" sz="2800" dirty="0" err="1" smtClean="0">
                <a:latin typeface="Arial" charset="0"/>
              </a:rPr>
              <a:t>level</a:t>
            </a:r>
            <a:endParaRPr lang="hu-HU" sz="2800" dirty="0" smtClean="0">
              <a:latin typeface="Arial" charset="0"/>
            </a:endParaRPr>
          </a:p>
          <a:p>
            <a:pPr lvl="1">
              <a:lnSpc>
                <a:spcPct val="90000"/>
              </a:lnSpc>
            </a:pPr>
            <a:r>
              <a:rPr lang="hu-HU" sz="2400" dirty="0" err="1" smtClean="0">
                <a:latin typeface="Arial" charset="0"/>
              </a:rPr>
              <a:t>Morphological</a:t>
            </a:r>
            <a:r>
              <a:rPr lang="hu-HU" sz="2400" dirty="0" smtClean="0">
                <a:latin typeface="Arial" charset="0"/>
              </a:rPr>
              <a:t> </a:t>
            </a:r>
            <a:r>
              <a:rPr lang="hu-HU" sz="2400" dirty="0" err="1" smtClean="0">
                <a:latin typeface="Arial" charset="0"/>
              </a:rPr>
              <a:t>analysis</a:t>
            </a:r>
            <a:endParaRPr lang="hu-HU" sz="2400" dirty="0" smtClean="0">
              <a:latin typeface="Arial" charset="0"/>
            </a:endParaRPr>
          </a:p>
          <a:p>
            <a:pPr lvl="1">
              <a:lnSpc>
                <a:spcPct val="90000"/>
              </a:lnSpc>
            </a:pPr>
            <a:r>
              <a:rPr lang="hu-HU" sz="2400" dirty="0" err="1" smtClean="0">
                <a:latin typeface="Arial" charset="0"/>
              </a:rPr>
              <a:t>Named</a:t>
            </a:r>
            <a:r>
              <a:rPr lang="hu-HU" sz="2400" dirty="0" smtClean="0">
                <a:latin typeface="Arial" charset="0"/>
              </a:rPr>
              <a:t> </a:t>
            </a:r>
            <a:r>
              <a:rPr lang="hu-HU" sz="2400" dirty="0" err="1" smtClean="0">
                <a:latin typeface="Arial" charset="0"/>
              </a:rPr>
              <a:t>entities</a:t>
            </a:r>
            <a:endParaRPr lang="hu-HU" sz="2400" dirty="0" smtClean="0">
              <a:latin typeface="Arial" charset="0"/>
            </a:endParaRPr>
          </a:p>
          <a:p>
            <a:pPr>
              <a:lnSpc>
                <a:spcPct val="90000"/>
              </a:lnSpc>
            </a:pPr>
            <a:r>
              <a:rPr lang="hu-HU" sz="2800" dirty="0" err="1" smtClean="0">
                <a:latin typeface="Arial" charset="0"/>
              </a:rPr>
              <a:t>Without</a:t>
            </a:r>
            <a:r>
              <a:rPr lang="hu-HU" sz="2800" dirty="0" smtClean="0">
                <a:latin typeface="Arial" charset="0"/>
              </a:rPr>
              <a:t> </a:t>
            </a:r>
            <a:r>
              <a:rPr lang="hu-HU" sz="2800" dirty="0" err="1" smtClean="0">
                <a:latin typeface="Arial" charset="0"/>
              </a:rPr>
              <a:t>annotation</a:t>
            </a:r>
            <a:endParaRPr lang="hu-HU" sz="2800" dirty="0" smtClean="0">
              <a:latin typeface="Arial" charset="0"/>
            </a:endParaRPr>
          </a:p>
          <a:p>
            <a:pPr lvl="1">
              <a:lnSpc>
                <a:spcPct val="90000"/>
              </a:lnSpc>
            </a:pPr>
            <a:r>
              <a:rPr lang="hu-HU" sz="2400" dirty="0" smtClean="0">
                <a:latin typeface="Arial" charset="0"/>
              </a:rPr>
              <a:t>Word </a:t>
            </a:r>
            <a:r>
              <a:rPr lang="hu-HU" sz="2400" dirty="0" err="1" smtClean="0">
                <a:latin typeface="Arial" charset="0"/>
              </a:rPr>
              <a:t>frequencies</a:t>
            </a:r>
            <a:endParaRPr lang="hu-HU" sz="2400" dirty="0" smtClean="0">
              <a:latin typeface="Arial" charset="0"/>
            </a:endParaRPr>
          </a:p>
          <a:p>
            <a:pPr lvl="1">
              <a:lnSpc>
                <a:spcPct val="90000"/>
              </a:lnSpc>
            </a:pPr>
            <a:r>
              <a:rPr lang="hu-HU" sz="2400" dirty="0" err="1" smtClean="0">
                <a:latin typeface="Arial" charset="0"/>
              </a:rPr>
              <a:t>Co-occurrences</a:t>
            </a:r>
            <a:r>
              <a:rPr lang="hu-HU" sz="2400" dirty="0" smtClean="0">
                <a:latin typeface="Arial" charset="0"/>
              </a:rPr>
              <a:t> (</a:t>
            </a:r>
            <a:r>
              <a:rPr lang="hu-HU" sz="2400" dirty="0" err="1" smtClean="0">
                <a:latin typeface="Arial" charset="0"/>
              </a:rPr>
              <a:t>n-grams</a:t>
            </a:r>
            <a:r>
              <a:rPr lang="hu-HU" sz="2400" dirty="0" smtClean="0">
                <a:latin typeface="Arial" charset="0"/>
              </a:rPr>
              <a:t>)</a:t>
            </a:r>
          </a:p>
          <a:p>
            <a:pPr lvl="1">
              <a:lnSpc>
                <a:spcPct val="90000"/>
              </a:lnSpc>
            </a:pPr>
            <a:endParaRPr lang="hu-HU" sz="2400" dirty="0" smtClean="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258888" y="188913"/>
            <a:ext cx="7427912" cy="1143000"/>
          </a:xfrm>
        </p:spPr>
        <p:txBody>
          <a:bodyPr/>
          <a:lstStyle/>
          <a:p>
            <a:r>
              <a:rPr lang="hu-HU" dirty="0" err="1" smtClean="0">
                <a:latin typeface="Arial" charset="0"/>
              </a:rPr>
              <a:t>Types</a:t>
            </a:r>
            <a:r>
              <a:rPr lang="hu-HU" dirty="0" smtClean="0">
                <a:latin typeface="Arial" charset="0"/>
              </a:rPr>
              <a:t> of </a:t>
            </a:r>
            <a:r>
              <a:rPr lang="hu-HU" dirty="0" err="1" smtClean="0">
                <a:latin typeface="Arial" charset="0"/>
              </a:rPr>
              <a:t>annotation</a:t>
            </a:r>
            <a:endParaRPr lang="hu-HU" dirty="0" smtClean="0">
              <a:latin typeface="Arial" charset="0"/>
            </a:endParaRPr>
          </a:p>
        </p:txBody>
      </p:sp>
      <p:sp>
        <p:nvSpPr>
          <p:cNvPr id="49155" name="Rectangle 3"/>
          <p:cNvSpPr>
            <a:spLocks noGrp="1" noChangeArrowheads="1"/>
          </p:cNvSpPr>
          <p:nvPr>
            <p:ph type="body" idx="4294967295"/>
          </p:nvPr>
        </p:nvSpPr>
        <p:spPr>
          <a:xfrm>
            <a:off x="1258888" y="1268413"/>
            <a:ext cx="7427912" cy="5040312"/>
          </a:xfrm>
        </p:spPr>
        <p:txBody>
          <a:bodyPr/>
          <a:lstStyle/>
          <a:p>
            <a:pPr>
              <a:lnSpc>
                <a:spcPct val="90000"/>
              </a:lnSpc>
            </a:pPr>
            <a:r>
              <a:rPr lang="hu-HU" sz="2400" dirty="0" err="1" smtClean="0">
                <a:latin typeface="Arial" charset="0"/>
              </a:rPr>
              <a:t>manual</a:t>
            </a:r>
            <a:endParaRPr lang="hu-HU" sz="2400" dirty="0" smtClean="0">
              <a:latin typeface="Arial" charset="0"/>
            </a:endParaRPr>
          </a:p>
          <a:p>
            <a:pPr>
              <a:lnSpc>
                <a:spcPct val="90000"/>
              </a:lnSpc>
            </a:pPr>
            <a:r>
              <a:rPr lang="hu-HU" sz="2400" dirty="0" err="1" smtClean="0">
                <a:latin typeface="Arial" charset="0"/>
              </a:rPr>
              <a:t>Semi-automatic</a:t>
            </a:r>
            <a:r>
              <a:rPr lang="hu-HU" sz="2400" dirty="0" smtClean="0">
                <a:latin typeface="Arial" charset="0"/>
              </a:rPr>
              <a:t>: </a:t>
            </a:r>
            <a:r>
              <a:rPr lang="hu-HU" sz="2400" dirty="0" err="1" smtClean="0">
                <a:latin typeface="Arial" charset="0"/>
              </a:rPr>
              <a:t>automatic</a:t>
            </a:r>
            <a:r>
              <a:rPr lang="hu-HU" sz="2400" dirty="0" smtClean="0">
                <a:latin typeface="Arial" charset="0"/>
              </a:rPr>
              <a:t> </a:t>
            </a:r>
            <a:r>
              <a:rPr lang="hu-HU" sz="2400" dirty="0" err="1" smtClean="0">
                <a:latin typeface="Arial" charset="0"/>
              </a:rPr>
              <a:t>annotation</a:t>
            </a:r>
            <a:r>
              <a:rPr lang="hu-HU" sz="2400" dirty="0" smtClean="0">
                <a:latin typeface="Arial" charset="0"/>
              </a:rPr>
              <a:t> </a:t>
            </a:r>
            <a:r>
              <a:rPr lang="hu-HU" sz="2400" dirty="0" err="1" smtClean="0">
                <a:latin typeface="Arial" charset="0"/>
              </a:rPr>
              <a:t>corrected</a:t>
            </a:r>
            <a:r>
              <a:rPr lang="hu-HU" sz="2400" dirty="0" smtClean="0">
                <a:latin typeface="Arial" charset="0"/>
              </a:rPr>
              <a:t> </a:t>
            </a:r>
            <a:r>
              <a:rPr lang="hu-HU" sz="2400" dirty="0" err="1" smtClean="0">
                <a:latin typeface="Arial" charset="0"/>
              </a:rPr>
              <a:t>manually</a:t>
            </a:r>
            <a:endParaRPr lang="hu-HU" sz="2400" dirty="0" smtClean="0">
              <a:latin typeface="Arial" charset="0"/>
            </a:endParaRPr>
          </a:p>
          <a:p>
            <a:pPr>
              <a:lnSpc>
                <a:spcPct val="90000"/>
              </a:lnSpc>
            </a:pPr>
            <a:r>
              <a:rPr lang="hu-HU" sz="2400" dirty="0" err="1" smtClean="0">
                <a:latin typeface="Arial" charset="0"/>
              </a:rPr>
              <a:t>automatic</a:t>
            </a:r>
            <a:endParaRPr lang="hu-HU" sz="2400" dirty="0" smtClean="0">
              <a:latin typeface="Arial" charset="0"/>
            </a:endParaRPr>
          </a:p>
          <a:p>
            <a:pPr>
              <a:lnSpc>
                <a:spcPct val="90000"/>
              </a:lnSpc>
            </a:pPr>
            <a:r>
              <a:rPr lang="hu-HU" sz="2400" dirty="0" err="1" smtClean="0">
                <a:latin typeface="Arial" charset="0"/>
              </a:rPr>
              <a:t>single</a:t>
            </a:r>
            <a:r>
              <a:rPr lang="hu-HU" sz="2400" dirty="0" smtClean="0">
                <a:latin typeface="Arial" charset="0"/>
              </a:rPr>
              <a:t>: </a:t>
            </a:r>
            <a:r>
              <a:rPr lang="hu-HU" sz="2400" dirty="0" err="1" smtClean="0">
                <a:latin typeface="Arial" charset="0"/>
              </a:rPr>
              <a:t>one</a:t>
            </a:r>
            <a:r>
              <a:rPr lang="hu-HU" sz="2400" dirty="0" smtClean="0">
                <a:latin typeface="Arial" charset="0"/>
              </a:rPr>
              <a:t> text – </a:t>
            </a:r>
            <a:r>
              <a:rPr lang="hu-HU" sz="2400" dirty="0" err="1" smtClean="0">
                <a:latin typeface="Arial" charset="0"/>
              </a:rPr>
              <a:t>one</a:t>
            </a:r>
            <a:r>
              <a:rPr lang="hu-HU" sz="2400" dirty="0" smtClean="0">
                <a:latin typeface="Arial" charset="0"/>
              </a:rPr>
              <a:t> </a:t>
            </a:r>
            <a:r>
              <a:rPr lang="hu-HU" sz="2400" dirty="0" err="1" smtClean="0">
                <a:latin typeface="Arial" charset="0"/>
              </a:rPr>
              <a:t>annotator</a:t>
            </a:r>
            <a:endParaRPr lang="hu-HU" sz="2400" dirty="0" smtClean="0">
              <a:latin typeface="Arial" charset="0"/>
            </a:endParaRPr>
          </a:p>
          <a:p>
            <a:pPr lvl="1">
              <a:lnSpc>
                <a:spcPct val="90000"/>
              </a:lnSpc>
            </a:pPr>
            <a:r>
              <a:rPr lang="hu-HU" sz="2000" dirty="0" err="1" smtClean="0">
                <a:latin typeface="Arial" charset="0"/>
              </a:rPr>
              <a:t>cheap</a:t>
            </a:r>
            <a:endParaRPr lang="hu-HU" sz="2000" dirty="0" smtClean="0">
              <a:latin typeface="Arial" charset="0"/>
            </a:endParaRPr>
          </a:p>
          <a:p>
            <a:pPr lvl="1">
              <a:lnSpc>
                <a:spcPct val="90000"/>
              </a:lnSpc>
            </a:pPr>
            <a:r>
              <a:rPr lang="hu-HU" sz="2000" dirty="0" err="1" smtClean="0">
                <a:latin typeface="Arial" charset="0"/>
              </a:rPr>
              <a:t>fast</a:t>
            </a:r>
            <a:endParaRPr lang="hu-HU" sz="2000" dirty="0" smtClean="0">
              <a:latin typeface="Arial" charset="0"/>
            </a:endParaRPr>
          </a:p>
          <a:p>
            <a:pPr>
              <a:lnSpc>
                <a:spcPct val="90000"/>
              </a:lnSpc>
            </a:pPr>
            <a:r>
              <a:rPr lang="hu-HU" sz="2400" dirty="0" err="1" smtClean="0">
                <a:latin typeface="Arial" charset="0"/>
              </a:rPr>
              <a:t>multiple</a:t>
            </a:r>
            <a:r>
              <a:rPr lang="hu-HU" sz="2400" dirty="0" smtClean="0">
                <a:latin typeface="Arial" charset="0"/>
              </a:rPr>
              <a:t>: </a:t>
            </a:r>
            <a:r>
              <a:rPr lang="hu-HU" sz="2400" dirty="0" err="1" smtClean="0">
                <a:latin typeface="Arial" charset="0"/>
              </a:rPr>
              <a:t>one</a:t>
            </a:r>
            <a:r>
              <a:rPr lang="hu-HU" sz="2400" dirty="0" smtClean="0">
                <a:latin typeface="Arial" charset="0"/>
              </a:rPr>
              <a:t> text – </a:t>
            </a:r>
            <a:r>
              <a:rPr lang="hu-HU" sz="2400" dirty="0" err="1" smtClean="0">
                <a:latin typeface="Arial" charset="0"/>
              </a:rPr>
              <a:t>multiple</a:t>
            </a:r>
            <a:r>
              <a:rPr lang="hu-HU" sz="2400" dirty="0" smtClean="0">
                <a:latin typeface="Arial" charset="0"/>
              </a:rPr>
              <a:t> </a:t>
            </a:r>
            <a:r>
              <a:rPr lang="hu-HU" sz="2400" dirty="0" err="1" smtClean="0">
                <a:latin typeface="Arial" charset="0"/>
              </a:rPr>
              <a:t>annotators</a:t>
            </a:r>
            <a:r>
              <a:rPr lang="hu-HU" sz="2400" dirty="0" smtClean="0">
                <a:latin typeface="Arial" charset="0"/>
              </a:rPr>
              <a:t> (</a:t>
            </a:r>
            <a:r>
              <a:rPr lang="hu-HU" sz="2400" dirty="0" err="1" smtClean="0">
                <a:latin typeface="Arial" charset="0"/>
              </a:rPr>
              <a:t>independently</a:t>
            </a:r>
            <a:r>
              <a:rPr lang="hu-HU" sz="2400" dirty="0" smtClean="0">
                <a:latin typeface="Arial" charset="0"/>
              </a:rPr>
              <a:t> of </a:t>
            </a:r>
            <a:r>
              <a:rPr lang="hu-HU" sz="2400" dirty="0" err="1" smtClean="0">
                <a:latin typeface="Arial" charset="0"/>
              </a:rPr>
              <a:t>each</a:t>
            </a:r>
            <a:r>
              <a:rPr lang="hu-HU" sz="2400" dirty="0" smtClean="0">
                <a:latin typeface="Arial" charset="0"/>
              </a:rPr>
              <a:t> </a:t>
            </a:r>
            <a:r>
              <a:rPr lang="hu-HU" sz="2400" dirty="0" err="1" smtClean="0">
                <a:latin typeface="Arial" charset="0"/>
              </a:rPr>
              <a:t>other</a:t>
            </a:r>
            <a:r>
              <a:rPr lang="hu-HU" sz="2400" dirty="0" smtClean="0">
                <a:latin typeface="Arial" charset="0"/>
              </a:rPr>
              <a:t>)</a:t>
            </a:r>
          </a:p>
          <a:p>
            <a:pPr lvl="1">
              <a:lnSpc>
                <a:spcPct val="90000"/>
              </a:lnSpc>
            </a:pPr>
            <a:r>
              <a:rPr lang="hu-HU" sz="2000" dirty="0" err="1" smtClean="0">
                <a:latin typeface="Arial" charset="0"/>
              </a:rPr>
              <a:t>time-consuming</a:t>
            </a:r>
            <a:endParaRPr lang="hu-HU" sz="2000" dirty="0" smtClean="0">
              <a:latin typeface="Arial" charset="0"/>
            </a:endParaRPr>
          </a:p>
          <a:p>
            <a:pPr lvl="1">
              <a:lnSpc>
                <a:spcPct val="90000"/>
              </a:lnSpc>
            </a:pPr>
            <a:r>
              <a:rPr lang="hu-HU" sz="2000" dirty="0" err="1" smtClean="0">
                <a:latin typeface="Arial" charset="0"/>
              </a:rPr>
              <a:t>expensive</a:t>
            </a:r>
            <a:endParaRPr lang="hu-HU" sz="2000" dirty="0" smtClean="0">
              <a:latin typeface="Arial" charset="0"/>
            </a:endParaRPr>
          </a:p>
          <a:p>
            <a:pPr lvl="1">
              <a:lnSpc>
                <a:spcPct val="90000"/>
              </a:lnSpc>
            </a:pPr>
            <a:r>
              <a:rPr lang="hu-HU" sz="2000" dirty="0" err="1" smtClean="0">
                <a:latin typeface="Arial" charset="0"/>
              </a:rPr>
              <a:t>inter-annotator</a:t>
            </a:r>
            <a:r>
              <a:rPr lang="hu-HU" sz="2000" dirty="0" smtClean="0">
                <a:latin typeface="Arial" charset="0"/>
              </a:rPr>
              <a:t> </a:t>
            </a:r>
            <a:r>
              <a:rPr lang="hu-HU" sz="2000" dirty="0" err="1" smtClean="0">
                <a:latin typeface="Arial" charset="0"/>
              </a:rPr>
              <a:t>agreement</a:t>
            </a:r>
            <a:r>
              <a:rPr lang="hu-HU" sz="2000" dirty="0" smtClean="0">
                <a:latin typeface="Arial" charset="0"/>
              </a:rPr>
              <a:t> </a:t>
            </a:r>
            <a:r>
              <a:rPr lang="hu-HU" sz="2000" dirty="0" err="1" smtClean="0">
                <a:latin typeface="Arial" charset="0"/>
              </a:rPr>
              <a:t>rate</a:t>
            </a:r>
            <a:endParaRPr lang="hu-HU" sz="2000" dirty="0" smtClean="0">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r>
              <a:rPr lang="hu-HU" dirty="0" err="1" smtClean="0">
                <a:latin typeface="Arial" charset="0"/>
              </a:rPr>
              <a:t>Agreement</a:t>
            </a:r>
            <a:r>
              <a:rPr lang="hu-HU" dirty="0" smtClean="0">
                <a:latin typeface="Arial" charset="0"/>
              </a:rPr>
              <a:t> </a:t>
            </a:r>
            <a:r>
              <a:rPr lang="hu-HU" dirty="0" err="1" smtClean="0">
                <a:latin typeface="Arial" charset="0"/>
              </a:rPr>
              <a:t>rates</a:t>
            </a:r>
            <a:endParaRPr lang="hu-HU" dirty="0" smtClean="0">
              <a:latin typeface="Arial" charset="0"/>
            </a:endParaRPr>
          </a:p>
        </p:txBody>
      </p:sp>
      <p:sp>
        <p:nvSpPr>
          <p:cNvPr id="50179" name="Rectangle 3"/>
          <p:cNvSpPr>
            <a:spLocks noGrp="1" noChangeArrowheads="1"/>
          </p:cNvSpPr>
          <p:nvPr>
            <p:ph type="body" idx="4294967295"/>
          </p:nvPr>
        </p:nvSpPr>
        <p:spPr/>
        <p:txBody>
          <a:bodyPr/>
          <a:lstStyle/>
          <a:p>
            <a:pPr>
              <a:lnSpc>
                <a:spcPct val="80000"/>
              </a:lnSpc>
            </a:pPr>
            <a:r>
              <a:rPr lang="hu-HU" sz="2800" dirty="0" smtClean="0">
                <a:latin typeface="Arial" charset="0"/>
              </a:rPr>
              <a:t>A </a:t>
            </a:r>
            <a:r>
              <a:rPr lang="hu-HU" sz="2800" dirty="0" err="1" smtClean="0">
                <a:latin typeface="Arial" charset="0"/>
              </a:rPr>
              <a:t>metric</a:t>
            </a:r>
            <a:r>
              <a:rPr lang="hu-HU" sz="2800" dirty="0" smtClean="0">
                <a:latin typeface="Arial" charset="0"/>
              </a:rPr>
              <a:t> </a:t>
            </a:r>
            <a:r>
              <a:rPr lang="hu-HU" sz="2800" dirty="0" err="1" smtClean="0">
                <a:latin typeface="Arial" charset="0"/>
              </a:rPr>
              <a:t>to</a:t>
            </a:r>
            <a:r>
              <a:rPr lang="hu-HU" sz="2800" dirty="0" smtClean="0">
                <a:latin typeface="Arial" charset="0"/>
              </a:rPr>
              <a:t> </a:t>
            </a:r>
            <a:r>
              <a:rPr lang="hu-HU" sz="2800" dirty="0" err="1" smtClean="0">
                <a:latin typeface="Arial" charset="0"/>
              </a:rPr>
              <a:t>check</a:t>
            </a:r>
            <a:r>
              <a:rPr lang="hu-HU" sz="2800" dirty="0" smtClean="0">
                <a:latin typeface="Arial" charset="0"/>
              </a:rPr>
              <a:t> </a:t>
            </a:r>
            <a:r>
              <a:rPr lang="hu-HU" sz="2800" dirty="0" err="1" smtClean="0">
                <a:latin typeface="Arial" charset="0"/>
              </a:rPr>
              <a:t>the</a:t>
            </a:r>
            <a:r>
              <a:rPr lang="hu-HU" sz="2800" dirty="0" smtClean="0">
                <a:latin typeface="Arial" charset="0"/>
              </a:rPr>
              <a:t> </a:t>
            </a:r>
            <a:r>
              <a:rPr lang="hu-HU" sz="2800" dirty="0" err="1" smtClean="0">
                <a:latin typeface="Arial" charset="0"/>
              </a:rPr>
              <a:t>consistency</a:t>
            </a:r>
            <a:r>
              <a:rPr lang="hu-HU" sz="2800" dirty="0" smtClean="0">
                <a:latin typeface="Arial" charset="0"/>
              </a:rPr>
              <a:t> of </a:t>
            </a:r>
            <a:r>
              <a:rPr lang="hu-HU" sz="2800" dirty="0" err="1" smtClean="0">
                <a:latin typeface="Arial" charset="0"/>
              </a:rPr>
              <a:t>annotation</a:t>
            </a:r>
            <a:r>
              <a:rPr lang="hu-HU" sz="2800" dirty="0" smtClean="0">
                <a:latin typeface="Arial" charset="0"/>
              </a:rPr>
              <a:t> (</a:t>
            </a:r>
            <a:r>
              <a:rPr lang="hu-HU" sz="2800" dirty="0" err="1" smtClean="0">
                <a:latin typeface="Arial" charset="0"/>
              </a:rPr>
              <a:t>how</a:t>
            </a:r>
            <a:r>
              <a:rPr lang="hu-HU" sz="2800" dirty="0" smtClean="0">
                <a:latin typeface="Arial" charset="0"/>
              </a:rPr>
              <a:t> </a:t>
            </a:r>
            <a:r>
              <a:rPr lang="hu-HU" sz="2800" dirty="0" err="1" smtClean="0">
                <a:latin typeface="Arial" charset="0"/>
              </a:rPr>
              <a:t>similar</a:t>
            </a:r>
            <a:r>
              <a:rPr lang="hu-HU" sz="2800" dirty="0" smtClean="0">
                <a:latin typeface="Arial" charset="0"/>
              </a:rPr>
              <a:t> </a:t>
            </a:r>
            <a:r>
              <a:rPr lang="hu-HU" sz="2800" dirty="0" err="1" smtClean="0">
                <a:latin typeface="Arial" charset="0"/>
              </a:rPr>
              <a:t>two</a:t>
            </a:r>
            <a:r>
              <a:rPr lang="hu-HU" sz="2800" dirty="0" smtClean="0">
                <a:latin typeface="Arial" charset="0"/>
              </a:rPr>
              <a:t> </a:t>
            </a:r>
            <a:r>
              <a:rPr lang="hu-HU" sz="2800" dirty="0" err="1" smtClean="0">
                <a:latin typeface="Arial" charset="0"/>
              </a:rPr>
              <a:t>annotators</a:t>
            </a:r>
            <a:r>
              <a:rPr lang="hu-HU" sz="2800" dirty="0" smtClean="0">
                <a:latin typeface="Arial" charset="0"/>
              </a:rPr>
              <a:t> </a:t>
            </a:r>
            <a:r>
              <a:rPr lang="hu-HU" sz="2800" dirty="0" err="1" smtClean="0">
                <a:latin typeface="Arial" charset="0"/>
              </a:rPr>
              <a:t>can</a:t>
            </a:r>
            <a:r>
              <a:rPr lang="hu-HU" sz="2800" dirty="0" smtClean="0">
                <a:latin typeface="Arial" charset="0"/>
              </a:rPr>
              <a:t> </a:t>
            </a:r>
            <a:r>
              <a:rPr lang="hu-HU" sz="2800" dirty="0" err="1" smtClean="0">
                <a:latin typeface="Arial" charset="0"/>
              </a:rPr>
              <a:t>annotate</a:t>
            </a:r>
            <a:r>
              <a:rPr lang="hu-HU" sz="2800" dirty="0" smtClean="0">
                <a:latin typeface="Arial" charset="0"/>
              </a:rPr>
              <a:t>)</a:t>
            </a:r>
          </a:p>
          <a:p>
            <a:pPr lvl="1">
              <a:lnSpc>
                <a:spcPct val="80000"/>
              </a:lnSpc>
            </a:pPr>
            <a:r>
              <a:rPr lang="hu-HU" sz="2400" dirty="0" err="1" smtClean="0">
                <a:latin typeface="Arial" charset="0"/>
              </a:rPr>
              <a:t>accuracy</a:t>
            </a:r>
            <a:endParaRPr lang="hu-HU" sz="2400" dirty="0" smtClean="0">
              <a:latin typeface="Arial" charset="0"/>
            </a:endParaRPr>
          </a:p>
          <a:p>
            <a:pPr lvl="1">
              <a:lnSpc>
                <a:spcPct val="80000"/>
              </a:lnSpc>
            </a:pPr>
            <a:r>
              <a:rPr lang="hu-HU" sz="2400" dirty="0" err="1" smtClean="0">
                <a:latin typeface="Arial" charset="0"/>
              </a:rPr>
              <a:t>F-score</a:t>
            </a:r>
            <a:r>
              <a:rPr lang="hu-HU" sz="2400" dirty="0" smtClean="0">
                <a:latin typeface="Arial" charset="0"/>
              </a:rPr>
              <a:t> (</a:t>
            </a:r>
            <a:r>
              <a:rPr lang="hu-HU" sz="2400" dirty="0" err="1" smtClean="0">
                <a:latin typeface="Arial" charset="0"/>
              </a:rPr>
              <a:t>precision</a:t>
            </a:r>
            <a:r>
              <a:rPr lang="hu-HU" sz="2400" dirty="0" smtClean="0">
                <a:latin typeface="Arial" charset="0"/>
              </a:rPr>
              <a:t>, </a:t>
            </a:r>
            <a:r>
              <a:rPr lang="hu-HU" sz="2400" dirty="0" err="1" smtClean="0">
                <a:latin typeface="Arial" charset="0"/>
              </a:rPr>
              <a:t>recall</a:t>
            </a:r>
            <a:r>
              <a:rPr lang="hu-HU" sz="2400" dirty="0" smtClean="0">
                <a:latin typeface="Arial" charset="0"/>
              </a:rPr>
              <a:t>)</a:t>
            </a:r>
          </a:p>
          <a:p>
            <a:pPr lvl="1">
              <a:lnSpc>
                <a:spcPct val="80000"/>
              </a:lnSpc>
            </a:pPr>
            <a:r>
              <a:rPr lang="hu-HU" sz="2400" dirty="0" err="1" smtClean="0">
                <a:latin typeface="Arial" charset="0"/>
              </a:rPr>
              <a:t>Kappa</a:t>
            </a:r>
            <a:endParaRPr lang="hu-HU" sz="2400" dirty="0" smtClean="0">
              <a:latin typeface="Arial" charset="0"/>
            </a:endParaRPr>
          </a:p>
          <a:p>
            <a:pPr>
              <a:lnSpc>
                <a:spcPct val="80000"/>
              </a:lnSpc>
            </a:pPr>
            <a:r>
              <a:rPr lang="hu-HU" sz="2800" dirty="0" err="1" smtClean="0">
                <a:latin typeface="Arial" charset="0"/>
              </a:rPr>
              <a:t>Agreement</a:t>
            </a:r>
            <a:r>
              <a:rPr lang="hu-HU" sz="2800" dirty="0" smtClean="0">
                <a:latin typeface="Arial" charset="0"/>
              </a:rPr>
              <a:t> </a:t>
            </a:r>
            <a:r>
              <a:rPr lang="hu-HU" sz="2800" dirty="0" err="1" smtClean="0">
                <a:latin typeface="Arial" charset="0"/>
              </a:rPr>
              <a:t>rate</a:t>
            </a:r>
            <a:r>
              <a:rPr lang="hu-HU" sz="2800" dirty="0" smtClean="0">
                <a:latin typeface="Arial" charset="0"/>
              </a:rPr>
              <a:t> is </a:t>
            </a:r>
            <a:r>
              <a:rPr lang="hu-HU" sz="2800" dirty="0" err="1" smtClean="0">
                <a:latin typeface="Arial" charset="0"/>
              </a:rPr>
              <a:t>usually</a:t>
            </a:r>
            <a:r>
              <a:rPr lang="hu-HU" sz="2800" dirty="0" smtClean="0">
                <a:latin typeface="Arial" charset="0"/>
              </a:rPr>
              <a:t> </a:t>
            </a:r>
            <a:r>
              <a:rPr lang="hu-HU" sz="2800" dirty="0" err="1" smtClean="0">
                <a:latin typeface="Arial" charset="0"/>
              </a:rPr>
              <a:t>regarded</a:t>
            </a:r>
            <a:r>
              <a:rPr lang="hu-HU" sz="2800" dirty="0" smtClean="0">
                <a:latin typeface="Arial" charset="0"/>
              </a:rPr>
              <a:t> </a:t>
            </a:r>
            <a:r>
              <a:rPr lang="hu-HU" sz="2800" dirty="0" err="1" smtClean="0">
                <a:latin typeface="Arial" charset="0"/>
              </a:rPr>
              <a:t>as</a:t>
            </a:r>
            <a:r>
              <a:rPr lang="hu-HU" sz="2800" dirty="0" smtClean="0">
                <a:latin typeface="Arial" charset="0"/>
              </a:rPr>
              <a:t> a </a:t>
            </a:r>
            <a:r>
              <a:rPr lang="hu-HU" sz="2800" dirty="0" err="1" smtClean="0">
                <a:latin typeface="Arial" charset="0"/>
              </a:rPr>
              <a:t>theoretical</a:t>
            </a:r>
            <a:r>
              <a:rPr lang="hu-HU" sz="2800" dirty="0" smtClean="0">
                <a:latin typeface="Arial" charset="0"/>
              </a:rPr>
              <a:t> limit </a:t>
            </a:r>
            <a:r>
              <a:rPr lang="hu-HU" sz="2800" dirty="0" err="1" smtClean="0">
                <a:latin typeface="Arial" charset="0"/>
              </a:rPr>
              <a:t>for</a:t>
            </a:r>
            <a:r>
              <a:rPr lang="hu-HU" sz="2800" dirty="0" smtClean="0">
                <a:latin typeface="Arial" charset="0"/>
              </a:rPr>
              <a:t> </a:t>
            </a:r>
            <a:r>
              <a:rPr lang="hu-HU" sz="2800" dirty="0" err="1" smtClean="0">
                <a:latin typeface="Arial" charset="0"/>
              </a:rPr>
              <a:t>the</a:t>
            </a:r>
            <a:r>
              <a:rPr lang="hu-HU" sz="2800" dirty="0" smtClean="0">
                <a:latin typeface="Arial" charset="0"/>
              </a:rPr>
              <a:t> performance of </a:t>
            </a:r>
            <a:r>
              <a:rPr lang="hu-HU" sz="2800" dirty="0" err="1" smtClean="0">
                <a:latin typeface="Arial" charset="0"/>
              </a:rPr>
              <a:t>machines</a:t>
            </a:r>
            <a:endParaRPr lang="hu-HU" sz="2800" dirty="0" smtClean="0">
              <a:latin typeface="Arial" charset="0"/>
            </a:endParaRPr>
          </a:p>
          <a:p>
            <a:pPr>
              <a:lnSpc>
                <a:spcPct val="80000"/>
              </a:lnSpc>
            </a:pPr>
            <a:r>
              <a:rPr lang="hu-HU" sz="2800" dirty="0" smtClean="0">
                <a:latin typeface="Arial" charset="0"/>
              </a:rPr>
              <a:t>May </a:t>
            </a:r>
            <a:r>
              <a:rPr lang="hu-HU" sz="2800" dirty="0" err="1" smtClean="0">
                <a:latin typeface="Arial" charset="0"/>
              </a:rPr>
              <a:t>denote</a:t>
            </a:r>
            <a:r>
              <a:rPr lang="hu-HU" sz="2800" dirty="0" smtClean="0">
                <a:latin typeface="Arial" charset="0"/>
              </a:rPr>
              <a:t> </a:t>
            </a:r>
            <a:r>
              <a:rPr lang="hu-HU" sz="2800" dirty="0" err="1" smtClean="0">
                <a:latin typeface="Arial" charset="0"/>
              </a:rPr>
              <a:t>the</a:t>
            </a:r>
            <a:r>
              <a:rPr lang="hu-HU" sz="2800" dirty="0" smtClean="0">
                <a:latin typeface="Arial" charset="0"/>
              </a:rPr>
              <a:t> </a:t>
            </a:r>
            <a:r>
              <a:rPr lang="hu-HU" sz="2800" dirty="0" err="1" smtClean="0">
                <a:latin typeface="Arial" charset="0"/>
              </a:rPr>
              <a:t>difficulty</a:t>
            </a:r>
            <a:r>
              <a:rPr lang="hu-HU" sz="2800" dirty="0" smtClean="0">
                <a:latin typeface="Arial" charset="0"/>
              </a:rPr>
              <a:t> of </a:t>
            </a:r>
            <a:r>
              <a:rPr lang="hu-HU" sz="2800" dirty="0" err="1" smtClean="0">
                <a:latin typeface="Arial" charset="0"/>
              </a:rPr>
              <a:t>the</a:t>
            </a:r>
            <a:r>
              <a:rPr lang="hu-HU" sz="2800" dirty="0" smtClean="0">
                <a:latin typeface="Arial" charset="0"/>
              </a:rPr>
              <a:t> </a:t>
            </a:r>
            <a:r>
              <a:rPr lang="hu-HU" sz="2800" dirty="0" err="1" smtClean="0">
                <a:latin typeface="Arial" charset="0"/>
              </a:rPr>
              <a:t>task</a:t>
            </a:r>
            <a:endParaRPr lang="hu-HU" sz="2800" dirty="0" smtClean="0">
              <a:latin typeface="Arial" charset="0"/>
            </a:endParaRPr>
          </a:p>
          <a:p>
            <a:pPr>
              <a:lnSpc>
                <a:spcPct val="80000"/>
              </a:lnSpc>
            </a:pPr>
            <a:r>
              <a:rPr lang="hu-HU" sz="2800" dirty="0" err="1" smtClean="0">
                <a:latin typeface="Arial" charset="0"/>
              </a:rPr>
              <a:t>Heavily</a:t>
            </a:r>
            <a:r>
              <a:rPr lang="hu-HU" sz="2800" dirty="0" smtClean="0">
                <a:latin typeface="Arial" charset="0"/>
              </a:rPr>
              <a:t> </a:t>
            </a:r>
            <a:r>
              <a:rPr lang="hu-HU" sz="2800" dirty="0" err="1" smtClean="0">
                <a:latin typeface="Arial" charset="0"/>
              </a:rPr>
              <a:t>depends</a:t>
            </a:r>
            <a:r>
              <a:rPr lang="hu-HU" sz="2800" dirty="0" smtClean="0">
                <a:latin typeface="Arial" charset="0"/>
              </a:rPr>
              <a:t> </a:t>
            </a:r>
            <a:r>
              <a:rPr lang="hu-HU" sz="2800" dirty="0" err="1" smtClean="0">
                <a:latin typeface="Arial" charset="0"/>
              </a:rPr>
              <a:t>on</a:t>
            </a:r>
            <a:r>
              <a:rPr lang="hu-HU" sz="2800" dirty="0" smtClean="0">
                <a:latin typeface="Arial" charset="0"/>
              </a:rPr>
              <a:t> </a:t>
            </a:r>
            <a:r>
              <a:rPr lang="hu-HU" sz="2800" dirty="0" err="1" smtClean="0">
                <a:latin typeface="Arial" charset="0"/>
              </a:rPr>
              <a:t>the</a:t>
            </a:r>
            <a:r>
              <a:rPr lang="hu-HU" sz="2800" dirty="0" smtClean="0">
                <a:latin typeface="Arial" charset="0"/>
              </a:rPr>
              <a:t> </a:t>
            </a:r>
            <a:r>
              <a:rPr lang="hu-HU" sz="2800" dirty="0" err="1" smtClean="0">
                <a:latin typeface="Arial" charset="0"/>
              </a:rPr>
              <a:t>task</a:t>
            </a:r>
            <a:r>
              <a:rPr lang="hu-HU" sz="2800" dirty="0" smtClean="0">
                <a:latin typeface="Arial" charset="0"/>
              </a:rPr>
              <a:t>!</a:t>
            </a:r>
          </a:p>
          <a:p>
            <a:pPr>
              <a:lnSpc>
                <a:spcPct val="80000"/>
              </a:lnSpc>
            </a:pPr>
            <a:endParaRPr lang="hu-HU" sz="2800" dirty="0" smtClean="0">
              <a:latin typeface="Arial" charset="0"/>
            </a:endParaRPr>
          </a:p>
        </p:txBody>
      </p:sp>
    </p:spTree>
  </p:cSld>
  <p:clrMapOvr>
    <a:masterClrMapping/>
  </p:clrMapOvr>
</p:sld>
</file>

<file path=ppt/theme/theme1.xml><?xml version="1.0" encoding="utf-8"?>
<a:theme xmlns:a="http://schemas.openxmlformats.org/drawingml/2006/main" name="4_Alapértelmezett terv">
  <a:themeElements>
    <a:clrScheme name="2_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Alapértelmezett terv">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u-HU"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u-HU" sz="1400" b="0" i="0" u="none" strike="noStrike" cap="none" normalizeH="0" baseline="0" smtClean="0">
            <a:ln>
              <a:noFill/>
            </a:ln>
            <a:solidFill>
              <a:schemeClr val="tx1"/>
            </a:solidFill>
            <a:effectLst/>
            <a:latin typeface="Arial" charset="0"/>
          </a:defRPr>
        </a:defPPr>
      </a:lstStyle>
    </a:lnDef>
  </a:objectDefaults>
  <a:extraClrSchemeLst>
    <a:extraClrScheme>
      <a:clrScheme name="2_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Szte-template</Template>
  <TotalTime>10137</TotalTime>
  <Words>1176</Words>
  <Application>Microsoft Office PowerPoint</Application>
  <PresentationFormat>Diavetítés a képernyőre (4:3 oldalarány)</PresentationFormat>
  <Paragraphs>342</Paragraphs>
  <Slides>32</Slides>
  <Notes>0</Notes>
  <HiddenSlides>0</HiddenSlides>
  <MMClips>0</MMClips>
  <ScaleCrop>false</ScaleCrop>
  <HeadingPairs>
    <vt:vector size="4" baseType="variant">
      <vt:variant>
        <vt:lpstr>Téma</vt:lpstr>
      </vt:variant>
      <vt:variant>
        <vt:i4>1</vt:i4>
      </vt:variant>
      <vt:variant>
        <vt:lpstr>Diacímek</vt:lpstr>
      </vt:variant>
      <vt:variant>
        <vt:i4>32</vt:i4>
      </vt:variant>
    </vt:vector>
  </HeadingPairs>
  <TitlesOfParts>
    <vt:vector size="33" baseType="lpstr">
      <vt:lpstr>4_Alapértelmezett terv</vt:lpstr>
      <vt:lpstr>Corpora and databases</vt:lpstr>
      <vt:lpstr>Outline</vt:lpstr>
      <vt:lpstr>Basic concepts</vt:lpstr>
      <vt:lpstr>Making use of corpora</vt:lpstr>
      <vt:lpstr>Supervised machine learning</vt:lpstr>
      <vt:lpstr>Types of corpora</vt:lpstr>
      <vt:lpstr>Annotation</vt:lpstr>
      <vt:lpstr>Types of annotation</vt:lpstr>
      <vt:lpstr>Agreement rates</vt:lpstr>
      <vt:lpstr>Forms of annotation</vt:lpstr>
      <vt:lpstr>11. dia</vt:lpstr>
      <vt:lpstr>12. dia</vt:lpstr>
      <vt:lpstr>13. dia</vt:lpstr>
      <vt:lpstr>14. dia</vt:lpstr>
      <vt:lpstr>15. dia</vt:lpstr>
      <vt:lpstr>How to build corpora</vt:lpstr>
      <vt:lpstr>English corpora</vt:lpstr>
      <vt:lpstr>Magyar Nemzeti Szövegtár / Hungarian National Corpus(MNSZ)</vt:lpstr>
      <vt:lpstr>Webkorpusz</vt:lpstr>
      <vt:lpstr>SzegedParalell</vt:lpstr>
      <vt:lpstr>Szeged (Dependency) Treebank</vt:lpstr>
      <vt:lpstr>NE-corpora</vt:lpstr>
      <vt:lpstr>Corpora annotated for uncertainty</vt:lpstr>
      <vt:lpstr>24. dia</vt:lpstr>
      <vt:lpstr>MWE-corpora</vt:lpstr>
      <vt:lpstr>Wiki50</vt:lpstr>
      <vt:lpstr>HunLearner</vt:lpstr>
      <vt:lpstr>28. dia</vt:lpstr>
      <vt:lpstr>Personality markers and opinions</vt:lpstr>
      <vt:lpstr>Coreference corpus</vt:lpstr>
      <vt:lpstr>Project work idea</vt:lpstr>
      <vt:lpstr>Project ideas (from last years)</vt:lpstr>
    </vt:vector>
  </TitlesOfParts>
  <Company>rgai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Researcher affiliation extraction from homepages</dc:title>
  <dc:creator>Farkas Richárd</dc:creator>
  <cp:lastModifiedBy>Vera</cp:lastModifiedBy>
  <cp:revision>182</cp:revision>
  <dcterms:created xsi:type="dcterms:W3CDTF">2009-07-29T19:36:53Z</dcterms:created>
  <dcterms:modified xsi:type="dcterms:W3CDTF">2018-09-10T08:48:52Z</dcterms:modified>
</cp:coreProperties>
</file>