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handoutMasterIdLst>
    <p:handoutMasterId r:id="rId20"/>
  </p:handoutMasterIdLst>
  <p:sldIdLst>
    <p:sldId id="272" r:id="rId2"/>
    <p:sldId id="284" r:id="rId3"/>
    <p:sldId id="285" r:id="rId4"/>
    <p:sldId id="286" r:id="rId5"/>
    <p:sldId id="310" r:id="rId6"/>
    <p:sldId id="288" r:id="rId7"/>
    <p:sldId id="295" r:id="rId8"/>
    <p:sldId id="311" r:id="rId9"/>
    <p:sldId id="312" r:id="rId10"/>
    <p:sldId id="313" r:id="rId11"/>
    <p:sldId id="314" r:id="rId12"/>
    <p:sldId id="320" r:id="rId13"/>
    <p:sldId id="321" r:id="rId14"/>
    <p:sldId id="315" r:id="rId15"/>
    <p:sldId id="316" r:id="rId16"/>
    <p:sldId id="318" r:id="rId17"/>
    <p:sldId id="319" r:id="rId18"/>
    <p:sldId id="322" r:id="rId19"/>
  </p:sldIdLst>
  <p:sldSz cx="9144000" cy="6858000" type="screen4x3"/>
  <p:notesSz cx="6858000" cy="9144000"/>
  <p:defaultTextStyle>
    <a:defPPr>
      <a:defRPr lang="hu-HU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Közepesen sötét stílus 2 – 2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Közepesen sötét stílus 2 – 4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63" autoAdjust="0"/>
    <p:restoredTop sz="94660"/>
  </p:normalViewPr>
  <p:slideViewPr>
    <p:cSldViewPr snapToGrid="0">
      <p:cViewPr>
        <p:scale>
          <a:sx n="90" d="100"/>
          <a:sy n="90" d="100"/>
        </p:scale>
        <p:origin x="-2148" y="-4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239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239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239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364B49EE-3AE6-4DEB-B509-63B78CC601C3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6141605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1341438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92275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hu-HU"/>
              <a:t>Alcím mintájának szerkesztése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637642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2246481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831013" y="274638"/>
            <a:ext cx="1855787" cy="5746750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1258888" y="274638"/>
            <a:ext cx="5419725" cy="5746750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2119138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466300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281887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1258888" y="1341438"/>
            <a:ext cx="3636962" cy="4679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5048250" y="1341438"/>
            <a:ext cx="3638550" cy="4679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195136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845527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710352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306472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1941059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u-HU" noProof="0" smtClean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034791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58888" y="274638"/>
            <a:ext cx="7427912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Mintacím szerkesztése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58888" y="1341438"/>
            <a:ext cx="7427912" cy="467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77050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3" r:id="rId2"/>
    <p:sldLayoutId id="2147483682" r:id="rId3"/>
    <p:sldLayoutId id="2147483681" r:id="rId4"/>
    <p:sldLayoutId id="2147483680" r:id="rId5"/>
    <p:sldLayoutId id="2147483679" r:id="rId6"/>
    <p:sldLayoutId id="2147483678" r:id="rId7"/>
    <p:sldLayoutId id="2147483677" r:id="rId8"/>
    <p:sldLayoutId id="2147483676" r:id="rId9"/>
    <p:sldLayoutId id="2147483675" r:id="rId10"/>
    <p:sldLayoutId id="214748367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b="1">
          <a:solidFill>
            <a:srgbClr val="333333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b="1">
          <a:solidFill>
            <a:srgbClr val="333333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rgbClr val="333333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b="1">
          <a:solidFill>
            <a:srgbClr val="333333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rgbClr val="333333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rgbClr val="333333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rgbClr val="333333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rgbClr val="333333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rgbClr val="333333"/>
          </a:solidFill>
          <a:latin typeface="+mn-lt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7" Type="http://schemas.openxmlformats.org/officeDocument/2006/relationships/image" Target="../media/image14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77549" y="1658504"/>
            <a:ext cx="8388350" cy="2087563"/>
          </a:xfrm>
        </p:spPr>
        <p:txBody>
          <a:bodyPr/>
          <a:lstStyle/>
          <a:p>
            <a:pPr algn="r" eaLnBrk="1" hangingPunct="1"/>
            <a:r>
              <a:rPr lang="hu-HU" b="1" dirty="0" err="1" smtClean="0"/>
              <a:t>Basics</a:t>
            </a:r>
            <a:r>
              <a:rPr lang="hu-HU" b="1" dirty="0" smtClean="0"/>
              <a:t> of </a:t>
            </a:r>
            <a:r>
              <a:rPr lang="hu-HU" b="1" dirty="0" err="1" smtClean="0"/>
              <a:t>Natural</a:t>
            </a:r>
            <a:r>
              <a:rPr lang="hu-HU" b="1" dirty="0" smtClean="0"/>
              <a:t> </a:t>
            </a:r>
            <a:r>
              <a:rPr lang="hu-HU" b="1" dirty="0" err="1" smtClean="0"/>
              <a:t>Language</a:t>
            </a:r>
            <a:r>
              <a:rPr lang="hu-HU" b="1" dirty="0" smtClean="0"/>
              <a:t> </a:t>
            </a:r>
            <a:r>
              <a:rPr lang="hu-HU" b="1" dirty="0" err="1" smtClean="0"/>
              <a:t>Processing</a:t>
            </a:r>
            <a:endParaRPr lang="hu-HU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79613" y="2924175"/>
            <a:ext cx="6875462" cy="3168650"/>
          </a:xfrm>
        </p:spPr>
        <p:txBody>
          <a:bodyPr/>
          <a:lstStyle/>
          <a:p>
            <a:pPr eaLnBrk="1" hangingPunct="1"/>
            <a:endParaRPr lang="hu-HU" sz="4000" b="0" dirty="0" smtClean="0"/>
          </a:p>
          <a:p>
            <a:pPr algn="r" eaLnBrk="1" hangingPunct="1"/>
            <a:endParaRPr lang="hu-HU" b="0" dirty="0" smtClean="0"/>
          </a:p>
          <a:p>
            <a:pPr algn="r" eaLnBrk="1" hangingPunct="1"/>
            <a:endParaRPr lang="hu-HU" b="0" dirty="0" smtClean="0"/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1403350" y="6453188"/>
            <a:ext cx="727233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hu-HU" b="1" dirty="0" err="1" smtClean="0">
                <a:solidFill>
                  <a:schemeClr val="bg1"/>
                </a:solidFill>
              </a:rPr>
              <a:t>Introduction</a:t>
            </a:r>
            <a:r>
              <a:rPr lang="hu-HU" b="1" dirty="0" smtClean="0">
                <a:solidFill>
                  <a:schemeClr val="bg1"/>
                </a:solidFill>
              </a:rPr>
              <a:t> </a:t>
            </a:r>
            <a:r>
              <a:rPr lang="hu-HU" b="1" dirty="0" err="1" smtClean="0">
                <a:solidFill>
                  <a:schemeClr val="bg1"/>
                </a:solidFill>
              </a:rPr>
              <a:t>to</a:t>
            </a:r>
            <a:r>
              <a:rPr lang="hu-HU" b="1" dirty="0" smtClean="0">
                <a:solidFill>
                  <a:schemeClr val="bg1"/>
                </a:solidFill>
              </a:rPr>
              <a:t> </a:t>
            </a:r>
            <a:r>
              <a:rPr lang="hu-HU" b="1" dirty="0" err="1" smtClean="0">
                <a:solidFill>
                  <a:schemeClr val="bg1"/>
                </a:solidFill>
              </a:rPr>
              <a:t>Computational</a:t>
            </a:r>
            <a:r>
              <a:rPr lang="hu-HU" b="1" dirty="0" smtClean="0">
                <a:solidFill>
                  <a:schemeClr val="bg1"/>
                </a:solidFill>
              </a:rPr>
              <a:t> </a:t>
            </a:r>
            <a:r>
              <a:rPr lang="hu-HU" b="1" dirty="0" err="1" smtClean="0">
                <a:solidFill>
                  <a:schemeClr val="bg1"/>
                </a:solidFill>
              </a:rPr>
              <a:t>Linguistics</a:t>
            </a:r>
            <a:endParaRPr lang="hu-HU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886265" y="274638"/>
            <a:ext cx="7800535" cy="1143000"/>
          </a:xfrm>
        </p:spPr>
        <p:txBody>
          <a:bodyPr/>
          <a:lstStyle/>
          <a:p>
            <a:r>
              <a:rPr lang="hu-HU" sz="4000" dirty="0" err="1" smtClean="0"/>
              <a:t>Language</a:t>
            </a:r>
            <a:r>
              <a:rPr lang="hu-HU" sz="4000" dirty="0" smtClean="0"/>
              <a:t> </a:t>
            </a:r>
            <a:r>
              <a:rPr lang="hu-HU" sz="4000" dirty="0" err="1" smtClean="0"/>
              <a:t>technology</a:t>
            </a:r>
            <a:r>
              <a:rPr lang="hu-HU" sz="4000" dirty="0" smtClean="0"/>
              <a:t> </a:t>
            </a:r>
            <a:r>
              <a:rPr lang="hu-HU" sz="4000" dirty="0" err="1" smtClean="0"/>
              <a:t>in</a:t>
            </a:r>
            <a:r>
              <a:rPr lang="hu-HU" sz="4000" dirty="0" smtClean="0"/>
              <a:t> </a:t>
            </a:r>
            <a:r>
              <a:rPr lang="hu-HU" sz="4000" dirty="0" err="1" smtClean="0"/>
              <a:t>daily</a:t>
            </a:r>
            <a:r>
              <a:rPr lang="hu-HU" sz="4000" dirty="0" smtClean="0"/>
              <a:t> life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58888" y="1238361"/>
            <a:ext cx="7427912" cy="44640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hu-HU" dirty="0" err="1" smtClean="0"/>
              <a:t>Spellcheckers</a:t>
            </a:r>
            <a:endParaRPr lang="hu-HU" dirty="0" smtClean="0"/>
          </a:p>
          <a:p>
            <a:pPr>
              <a:lnSpc>
                <a:spcPct val="90000"/>
              </a:lnSpc>
            </a:pPr>
            <a:r>
              <a:rPr lang="hu-HU" dirty="0" err="1" smtClean="0"/>
              <a:t>Search</a:t>
            </a:r>
            <a:r>
              <a:rPr lang="hu-HU" dirty="0" smtClean="0"/>
              <a:t> </a:t>
            </a:r>
            <a:r>
              <a:rPr lang="hu-HU" dirty="0" err="1" smtClean="0"/>
              <a:t>engines</a:t>
            </a:r>
            <a:r>
              <a:rPr lang="hu-HU" dirty="0" smtClean="0"/>
              <a:t> (</a:t>
            </a:r>
            <a:r>
              <a:rPr lang="hu-HU" dirty="0" err="1" smtClean="0"/>
              <a:t>Google</a:t>
            </a:r>
            <a:r>
              <a:rPr lang="hu-HU" dirty="0" smtClean="0"/>
              <a:t>)</a:t>
            </a:r>
          </a:p>
          <a:p>
            <a:pPr>
              <a:lnSpc>
                <a:spcPct val="90000"/>
              </a:lnSpc>
            </a:pPr>
            <a:r>
              <a:rPr lang="hu-HU" dirty="0" err="1" smtClean="0"/>
              <a:t>Translation</a:t>
            </a:r>
            <a:r>
              <a:rPr lang="hu-HU" dirty="0" smtClean="0"/>
              <a:t> </a:t>
            </a:r>
            <a:r>
              <a:rPr lang="hu-HU" dirty="0" err="1" smtClean="0"/>
              <a:t>sites</a:t>
            </a:r>
            <a:r>
              <a:rPr lang="hu-HU" dirty="0" smtClean="0"/>
              <a:t> (</a:t>
            </a:r>
            <a:r>
              <a:rPr lang="hu-HU" dirty="0" err="1" smtClean="0"/>
              <a:t>Google</a:t>
            </a:r>
            <a:r>
              <a:rPr lang="hu-HU" dirty="0" smtClean="0"/>
              <a:t> </a:t>
            </a:r>
            <a:r>
              <a:rPr lang="hu-HU" dirty="0" err="1" smtClean="0"/>
              <a:t>Translate</a:t>
            </a:r>
            <a:r>
              <a:rPr lang="hu-HU" dirty="0" smtClean="0"/>
              <a:t>, </a:t>
            </a:r>
            <a:r>
              <a:rPr lang="hu-HU" dirty="0" err="1" smtClean="0"/>
              <a:t>webforditas</a:t>
            </a:r>
            <a:r>
              <a:rPr lang="hu-HU" dirty="0" smtClean="0"/>
              <a:t>)</a:t>
            </a:r>
          </a:p>
          <a:p>
            <a:pPr>
              <a:lnSpc>
                <a:spcPct val="90000"/>
              </a:lnSpc>
            </a:pPr>
            <a:r>
              <a:rPr lang="hu-HU" dirty="0" err="1" smtClean="0"/>
              <a:t>Tagging</a:t>
            </a:r>
            <a:r>
              <a:rPr lang="hu-HU" dirty="0" smtClean="0"/>
              <a:t> of </a:t>
            </a:r>
            <a:r>
              <a:rPr lang="hu-HU" dirty="0" err="1" smtClean="0"/>
              <a:t>news</a:t>
            </a:r>
            <a:r>
              <a:rPr lang="hu-HU" dirty="0" smtClean="0"/>
              <a:t>/</a:t>
            </a:r>
            <a:r>
              <a:rPr lang="hu-HU" dirty="0" err="1" smtClean="0"/>
              <a:t>blogs</a:t>
            </a:r>
            <a:endParaRPr lang="hu-HU" dirty="0" smtClean="0"/>
          </a:p>
          <a:p>
            <a:pPr>
              <a:lnSpc>
                <a:spcPct val="90000"/>
              </a:lnSpc>
            </a:pPr>
            <a:r>
              <a:rPr lang="hu-HU" dirty="0" err="1" smtClean="0"/>
              <a:t>Voice</a:t>
            </a:r>
            <a:r>
              <a:rPr lang="hu-HU" dirty="0" smtClean="0"/>
              <a:t> </a:t>
            </a:r>
            <a:r>
              <a:rPr lang="hu-HU" dirty="0" err="1" smtClean="0"/>
              <a:t>dial</a:t>
            </a:r>
            <a:endParaRPr lang="hu-HU" dirty="0" smtClean="0"/>
          </a:p>
          <a:p>
            <a:pPr>
              <a:lnSpc>
                <a:spcPct val="90000"/>
              </a:lnSpc>
            </a:pPr>
            <a:r>
              <a:rPr lang="hu-HU" dirty="0" err="1" smtClean="0"/>
              <a:t>Directory</a:t>
            </a:r>
            <a:r>
              <a:rPr lang="hu-HU" dirty="0" smtClean="0"/>
              <a:t> </a:t>
            </a:r>
            <a:r>
              <a:rPr lang="hu-HU" dirty="0" err="1" smtClean="0"/>
              <a:t>enquiry</a:t>
            </a:r>
            <a:r>
              <a:rPr lang="hu-HU" dirty="0" smtClean="0"/>
              <a:t> service</a:t>
            </a:r>
          </a:p>
          <a:p>
            <a:pPr>
              <a:lnSpc>
                <a:spcPct val="90000"/>
              </a:lnSpc>
            </a:pPr>
            <a:r>
              <a:rPr lang="hu-HU" dirty="0" err="1" smtClean="0"/>
              <a:t>Smartphone</a:t>
            </a:r>
            <a:r>
              <a:rPr lang="hu-HU" dirty="0" smtClean="0"/>
              <a:t> </a:t>
            </a:r>
            <a:r>
              <a:rPr lang="hu-HU" dirty="0" err="1" smtClean="0"/>
              <a:t>assistant</a:t>
            </a:r>
            <a:r>
              <a:rPr lang="hu-HU" dirty="0" smtClean="0"/>
              <a:t> (</a:t>
            </a:r>
            <a:r>
              <a:rPr lang="hu-HU" dirty="0" err="1" smtClean="0"/>
              <a:t>Siri</a:t>
            </a:r>
            <a:r>
              <a:rPr lang="hu-HU" dirty="0" smtClean="0"/>
              <a:t>, </a:t>
            </a:r>
            <a:r>
              <a:rPr lang="hu-HU" dirty="0" err="1" smtClean="0"/>
              <a:t>Cortana</a:t>
            </a:r>
            <a:r>
              <a:rPr lang="hu-HU" dirty="0" smtClean="0"/>
              <a:t>…)</a:t>
            </a:r>
          </a:p>
          <a:p>
            <a:pPr>
              <a:lnSpc>
                <a:spcPct val="90000"/>
              </a:lnSpc>
            </a:pPr>
            <a:r>
              <a:rPr lang="hu-HU" dirty="0" smtClean="0"/>
              <a:t>…</a:t>
            </a:r>
          </a:p>
          <a:p>
            <a:pPr>
              <a:lnSpc>
                <a:spcPct val="90000"/>
              </a:lnSpc>
            </a:pPr>
            <a:endParaRPr lang="hu-HU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Human vs. </a:t>
            </a:r>
            <a:r>
              <a:rPr lang="hu-HU" dirty="0" err="1" smtClean="0"/>
              <a:t>machine</a:t>
            </a:r>
            <a:endParaRPr lang="hu-HU" dirty="0" smtClean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341438"/>
            <a:ext cx="7931150" cy="4679950"/>
          </a:xfrm>
        </p:spPr>
        <p:txBody>
          <a:bodyPr/>
          <a:lstStyle/>
          <a:p>
            <a:r>
              <a:rPr lang="hu-HU" dirty="0" err="1" smtClean="0"/>
              <a:t>What</a:t>
            </a:r>
            <a:r>
              <a:rPr lang="hu-HU" dirty="0" smtClean="0"/>
              <a:t> is </a:t>
            </a:r>
            <a:r>
              <a:rPr lang="hu-HU" dirty="0" err="1" smtClean="0"/>
              <a:t>hard</a:t>
            </a:r>
            <a:r>
              <a:rPr lang="hu-HU" dirty="0" smtClean="0"/>
              <a:t> </a:t>
            </a:r>
            <a:r>
              <a:rPr lang="hu-HU" dirty="0" err="1" smtClean="0"/>
              <a:t>for</a:t>
            </a:r>
            <a:r>
              <a:rPr lang="hu-HU" dirty="0" smtClean="0"/>
              <a:t> human is </a:t>
            </a:r>
            <a:r>
              <a:rPr lang="hu-HU" dirty="0" err="1" smtClean="0"/>
              <a:t>easy</a:t>
            </a:r>
            <a:r>
              <a:rPr lang="hu-HU" dirty="0" smtClean="0"/>
              <a:t> </a:t>
            </a:r>
            <a:r>
              <a:rPr lang="hu-HU" dirty="0" err="1" smtClean="0"/>
              <a:t>for</a:t>
            </a:r>
            <a:r>
              <a:rPr lang="hu-HU" dirty="0" smtClean="0"/>
              <a:t> </a:t>
            </a:r>
            <a:r>
              <a:rPr lang="hu-HU" dirty="0" err="1" smtClean="0"/>
              <a:t>machine</a:t>
            </a:r>
            <a:r>
              <a:rPr lang="hu-HU" dirty="0" smtClean="0"/>
              <a:t>:</a:t>
            </a:r>
          </a:p>
          <a:p>
            <a:pPr algn="ctr">
              <a:buFontTx/>
              <a:buNone/>
            </a:pPr>
            <a:r>
              <a:rPr lang="hu-HU" dirty="0" smtClean="0">
                <a:solidFill>
                  <a:schemeClr val="accent2"/>
                </a:solidFill>
              </a:rPr>
              <a:t>lg (34862 + 2896</a:t>
            </a:r>
            <a:r>
              <a:rPr lang="hu-HU" baseline="30000" dirty="0" smtClean="0">
                <a:solidFill>
                  <a:schemeClr val="accent2"/>
                </a:solidFill>
              </a:rPr>
              <a:t>6</a:t>
            </a:r>
            <a:r>
              <a:rPr lang="hu-HU" dirty="0" smtClean="0">
                <a:solidFill>
                  <a:schemeClr val="accent2"/>
                </a:solidFill>
              </a:rPr>
              <a:t>) * 8966 = ?</a:t>
            </a:r>
          </a:p>
          <a:p>
            <a:r>
              <a:rPr lang="hu-HU" dirty="0" err="1" smtClean="0"/>
              <a:t>What</a:t>
            </a:r>
            <a:r>
              <a:rPr lang="hu-HU" dirty="0" smtClean="0"/>
              <a:t> is </a:t>
            </a:r>
            <a:r>
              <a:rPr lang="hu-HU" dirty="0" err="1" smtClean="0"/>
              <a:t>hard</a:t>
            </a:r>
            <a:r>
              <a:rPr lang="hu-HU" dirty="0" smtClean="0"/>
              <a:t> </a:t>
            </a:r>
            <a:r>
              <a:rPr lang="hu-HU" dirty="0" err="1" smtClean="0"/>
              <a:t>for</a:t>
            </a:r>
            <a:r>
              <a:rPr lang="hu-HU" dirty="0" smtClean="0"/>
              <a:t> </a:t>
            </a:r>
            <a:r>
              <a:rPr lang="hu-HU" dirty="0" err="1" smtClean="0"/>
              <a:t>machine</a:t>
            </a:r>
            <a:r>
              <a:rPr lang="hu-HU" dirty="0" smtClean="0"/>
              <a:t> </a:t>
            </a:r>
            <a:r>
              <a:rPr lang="hu-HU" dirty="0" err="1" smtClean="0"/>
              <a:t>is</a:t>
            </a:r>
            <a:r>
              <a:rPr lang="hu-HU" dirty="0" smtClean="0"/>
              <a:t> </a:t>
            </a:r>
            <a:r>
              <a:rPr lang="hu-HU" dirty="0" err="1" smtClean="0"/>
              <a:t>easy</a:t>
            </a:r>
            <a:r>
              <a:rPr lang="hu-HU" dirty="0" smtClean="0"/>
              <a:t> </a:t>
            </a:r>
            <a:r>
              <a:rPr lang="hu-HU" dirty="0" err="1" smtClean="0"/>
              <a:t>for</a:t>
            </a:r>
            <a:r>
              <a:rPr lang="hu-HU" dirty="0" smtClean="0"/>
              <a:t> human:</a:t>
            </a:r>
          </a:p>
        </p:txBody>
      </p:sp>
      <p:pic>
        <p:nvPicPr>
          <p:cNvPr id="35844" name="Picture 4" descr="1285983618_125597224_1-germen-shephard-dog-sale-in-pakistan-pakistan-128598361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076700"/>
            <a:ext cx="2290763" cy="2112963"/>
          </a:xfrm>
          <a:prstGeom prst="rect">
            <a:avLst/>
          </a:prstGeom>
          <a:noFill/>
        </p:spPr>
      </p:pic>
      <p:pic>
        <p:nvPicPr>
          <p:cNvPr id="35845" name="Picture 5" descr="Komondor_Westminster_Dog_Show_cro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39975" y="4149725"/>
            <a:ext cx="1841500" cy="2016125"/>
          </a:xfrm>
          <a:prstGeom prst="rect">
            <a:avLst/>
          </a:prstGeom>
          <a:noFill/>
        </p:spPr>
      </p:pic>
      <p:pic>
        <p:nvPicPr>
          <p:cNvPr id="35846" name="Picture 6" descr="3676203-dog-vector-illustration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48488" y="5038725"/>
            <a:ext cx="2051050" cy="1819275"/>
          </a:xfrm>
          <a:prstGeom prst="rect">
            <a:avLst/>
          </a:prstGeom>
          <a:noFill/>
        </p:spPr>
      </p:pic>
      <p:pic>
        <p:nvPicPr>
          <p:cNvPr id="35847" name="Picture 7" descr="depositphotos_1123335-Toy-dog-3d-illustration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92950" y="3573463"/>
            <a:ext cx="1831975" cy="1374775"/>
          </a:xfrm>
          <a:prstGeom prst="rect">
            <a:avLst/>
          </a:prstGeom>
          <a:noFill/>
        </p:spPr>
      </p:pic>
      <p:pic>
        <p:nvPicPr>
          <p:cNvPr id="35848" name="Picture 8" descr="shenandoah_do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211638" y="4156075"/>
            <a:ext cx="2665412" cy="20002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Turing test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108364" y="1341438"/>
            <a:ext cx="8035636" cy="4679950"/>
          </a:xfrm>
        </p:spPr>
        <p:txBody>
          <a:bodyPr/>
          <a:lstStyle/>
          <a:p>
            <a:r>
              <a:rPr lang="hu-HU" dirty="0" smtClean="0"/>
              <a:t>Human and </a:t>
            </a:r>
            <a:r>
              <a:rPr lang="hu-HU" dirty="0" err="1" smtClean="0"/>
              <a:t>machine</a:t>
            </a:r>
            <a:r>
              <a:rPr lang="hu-HU" dirty="0" smtClean="0"/>
              <a:t> </a:t>
            </a:r>
            <a:r>
              <a:rPr lang="hu-HU" dirty="0" err="1" smtClean="0"/>
              <a:t>cannot</a:t>
            </a:r>
            <a:r>
              <a:rPr lang="hu-HU" dirty="0" smtClean="0"/>
              <a:t> be </a:t>
            </a:r>
            <a:r>
              <a:rPr lang="hu-HU" dirty="0" err="1" smtClean="0"/>
              <a:t>distinguished</a:t>
            </a:r>
            <a:r>
              <a:rPr lang="hu-HU" dirty="0" smtClean="0"/>
              <a:t> </a:t>
            </a:r>
            <a:r>
              <a:rPr lang="hu-HU" dirty="0" err="1" smtClean="0"/>
              <a:t>on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basis</a:t>
            </a:r>
            <a:r>
              <a:rPr lang="hu-HU" dirty="0" smtClean="0"/>
              <a:t> of </a:t>
            </a:r>
            <a:r>
              <a:rPr lang="hu-HU" dirty="0" err="1" smtClean="0"/>
              <a:t>their</a:t>
            </a:r>
            <a:r>
              <a:rPr lang="hu-HU" dirty="0" smtClean="0"/>
              <a:t> </a:t>
            </a:r>
            <a:r>
              <a:rPr lang="hu-HU" dirty="0" err="1" smtClean="0"/>
              <a:t>answers</a:t>
            </a:r>
            <a:endParaRPr lang="hu-HU" dirty="0" smtClean="0"/>
          </a:p>
          <a:p>
            <a:r>
              <a:rPr lang="hu-HU" dirty="0" err="1" smtClean="0"/>
              <a:t>Machine</a:t>
            </a:r>
            <a:r>
              <a:rPr lang="hu-HU" dirty="0" smtClean="0"/>
              <a:t> </a:t>
            </a:r>
            <a:r>
              <a:rPr lang="hu-HU" dirty="0" err="1" smtClean="0"/>
              <a:t>beats</a:t>
            </a:r>
            <a:r>
              <a:rPr lang="hu-HU" dirty="0" smtClean="0"/>
              <a:t> human: Watson (IBM)</a:t>
            </a:r>
          </a:p>
          <a:p>
            <a:pPr marL="0" indent="0" algn="ctr">
              <a:buNone/>
            </a:pPr>
            <a:r>
              <a:rPr lang="hu-HU" sz="2000" dirty="0"/>
              <a:t>http://</a:t>
            </a:r>
            <a:r>
              <a:rPr lang="hu-HU" sz="2000" dirty="0" smtClean="0"/>
              <a:t>www-03.ibm.com/</a:t>
            </a:r>
            <a:r>
              <a:rPr lang="hu-HU" sz="2000" dirty="0" err="1" smtClean="0"/>
              <a:t>innovation</a:t>
            </a:r>
            <a:r>
              <a:rPr lang="hu-HU" sz="2000" dirty="0" smtClean="0"/>
              <a:t>/</a:t>
            </a:r>
            <a:r>
              <a:rPr lang="hu-HU" sz="2000" dirty="0" err="1" smtClean="0"/>
              <a:t>us</a:t>
            </a:r>
            <a:r>
              <a:rPr lang="hu-HU" sz="2000" dirty="0" smtClean="0"/>
              <a:t>/</a:t>
            </a:r>
            <a:r>
              <a:rPr lang="hu-HU" sz="2000" dirty="0" err="1" smtClean="0"/>
              <a:t>watson</a:t>
            </a:r>
            <a:r>
              <a:rPr lang="hu-HU" sz="2000" dirty="0" smtClean="0"/>
              <a:t>/</a:t>
            </a:r>
            <a:r>
              <a:rPr lang="hu-HU" sz="2000" dirty="0" err="1" smtClean="0"/>
              <a:t>index.shtml</a:t>
            </a:r>
            <a:endParaRPr lang="hu-HU" sz="2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88647" y="3940463"/>
            <a:ext cx="3766705" cy="21093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258995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268125" y="0"/>
            <a:ext cx="7427912" cy="1143000"/>
          </a:xfrm>
        </p:spPr>
        <p:txBody>
          <a:bodyPr/>
          <a:lstStyle/>
          <a:p>
            <a:r>
              <a:rPr lang="hu-HU" dirty="0" err="1" smtClean="0"/>
              <a:t>How</a:t>
            </a:r>
            <a:r>
              <a:rPr lang="hu-HU" dirty="0" smtClean="0"/>
              <a:t> </a:t>
            </a:r>
            <a:r>
              <a:rPr lang="hu-HU" dirty="0" err="1" smtClean="0"/>
              <a:t>to</a:t>
            </a:r>
            <a:r>
              <a:rPr lang="hu-HU" dirty="0" smtClean="0"/>
              <a:t> </a:t>
            </a:r>
            <a:r>
              <a:rPr lang="hu-HU" dirty="0" err="1" smtClean="0"/>
              <a:t>pass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Turing test?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280659" y="810215"/>
            <a:ext cx="7427912" cy="4679950"/>
          </a:xfrm>
        </p:spPr>
        <p:txBody>
          <a:bodyPr/>
          <a:lstStyle/>
          <a:p>
            <a:r>
              <a:rPr lang="hu-HU" sz="2800" dirty="0" err="1" smtClean="0"/>
              <a:t>Artificial</a:t>
            </a:r>
            <a:r>
              <a:rPr lang="hu-HU" sz="2800" dirty="0" smtClean="0"/>
              <a:t> </a:t>
            </a:r>
            <a:r>
              <a:rPr lang="hu-HU" sz="2800" dirty="0" err="1" smtClean="0"/>
              <a:t>intelligence</a:t>
            </a:r>
            <a:endParaRPr lang="hu-HU" sz="2800" dirty="0" smtClean="0"/>
          </a:p>
          <a:p>
            <a:r>
              <a:rPr lang="hu-HU" sz="2800" dirty="0" err="1" smtClean="0"/>
              <a:t>Natural</a:t>
            </a:r>
            <a:r>
              <a:rPr lang="hu-HU" sz="2800" dirty="0" smtClean="0"/>
              <a:t> </a:t>
            </a:r>
            <a:r>
              <a:rPr lang="hu-HU" sz="2800" dirty="0" err="1" smtClean="0"/>
              <a:t>language</a:t>
            </a:r>
            <a:r>
              <a:rPr lang="hu-HU" sz="2800" dirty="0" smtClean="0"/>
              <a:t> </a:t>
            </a:r>
            <a:r>
              <a:rPr lang="hu-HU" sz="2800" dirty="0" err="1" smtClean="0"/>
              <a:t>processing</a:t>
            </a:r>
            <a:r>
              <a:rPr lang="hu-HU" sz="2800" dirty="0" smtClean="0"/>
              <a:t>: </a:t>
            </a:r>
            <a:r>
              <a:rPr lang="hu-HU" sz="2800" dirty="0" err="1" smtClean="0"/>
              <a:t>understanding</a:t>
            </a:r>
            <a:r>
              <a:rPr lang="hu-HU" sz="2800" dirty="0" smtClean="0"/>
              <a:t> </a:t>
            </a:r>
            <a:r>
              <a:rPr lang="hu-HU" sz="2800" dirty="0" err="1" smtClean="0"/>
              <a:t>language</a:t>
            </a:r>
            <a:endParaRPr lang="hu-HU" sz="2800" dirty="0" smtClean="0"/>
          </a:p>
          <a:p>
            <a:r>
              <a:rPr lang="hu-HU" sz="2800" dirty="0" err="1" smtClean="0"/>
              <a:t>Knowledge</a:t>
            </a:r>
            <a:r>
              <a:rPr lang="hu-HU" sz="2800" dirty="0" smtClean="0"/>
              <a:t> </a:t>
            </a:r>
            <a:r>
              <a:rPr lang="hu-HU" sz="2800" dirty="0" err="1" smtClean="0"/>
              <a:t>representation</a:t>
            </a:r>
            <a:r>
              <a:rPr lang="hu-HU" sz="2800" dirty="0" smtClean="0"/>
              <a:t>: </a:t>
            </a:r>
            <a:r>
              <a:rPr lang="hu-HU" sz="2800" dirty="0" err="1" smtClean="0"/>
              <a:t>information</a:t>
            </a:r>
            <a:r>
              <a:rPr lang="hu-HU" sz="2800" dirty="0" smtClean="0"/>
              <a:t> </a:t>
            </a:r>
            <a:r>
              <a:rPr lang="hu-HU" sz="2800" dirty="0" err="1" smtClean="0"/>
              <a:t>storage</a:t>
            </a:r>
            <a:endParaRPr lang="hu-HU" sz="2800" dirty="0" smtClean="0"/>
          </a:p>
          <a:p>
            <a:r>
              <a:rPr lang="hu-HU" sz="2800" dirty="0" err="1" smtClean="0"/>
              <a:t>Automatized</a:t>
            </a:r>
            <a:r>
              <a:rPr lang="hu-HU" sz="2800" dirty="0" smtClean="0"/>
              <a:t> </a:t>
            </a:r>
            <a:r>
              <a:rPr lang="hu-HU" sz="2800" dirty="0" err="1" smtClean="0"/>
              <a:t>deduction</a:t>
            </a:r>
            <a:r>
              <a:rPr lang="hu-HU" sz="2800" dirty="0" smtClean="0"/>
              <a:t>: </a:t>
            </a:r>
            <a:r>
              <a:rPr lang="hu-HU" sz="2800" dirty="0" err="1" smtClean="0"/>
              <a:t>answering</a:t>
            </a:r>
            <a:r>
              <a:rPr lang="hu-HU" sz="2800" dirty="0" smtClean="0"/>
              <a:t> and </a:t>
            </a:r>
            <a:r>
              <a:rPr lang="hu-HU" sz="2800" dirty="0" err="1" smtClean="0"/>
              <a:t>deducing</a:t>
            </a:r>
            <a:r>
              <a:rPr lang="hu-HU" sz="2800" dirty="0" smtClean="0"/>
              <a:t> </a:t>
            </a:r>
            <a:r>
              <a:rPr lang="hu-HU" sz="2800" dirty="0" err="1" smtClean="0"/>
              <a:t>on</a:t>
            </a:r>
            <a:r>
              <a:rPr lang="hu-HU" sz="2800" dirty="0" smtClean="0"/>
              <a:t> </a:t>
            </a:r>
            <a:r>
              <a:rPr lang="hu-HU" sz="2800" dirty="0" err="1" smtClean="0"/>
              <a:t>the</a:t>
            </a:r>
            <a:r>
              <a:rPr lang="hu-HU" sz="2800" dirty="0" smtClean="0"/>
              <a:t> </a:t>
            </a:r>
            <a:r>
              <a:rPr lang="hu-HU" sz="2800" dirty="0" err="1" smtClean="0"/>
              <a:t>basis</a:t>
            </a:r>
            <a:r>
              <a:rPr lang="hu-HU" sz="2800" dirty="0" smtClean="0"/>
              <a:t> of </a:t>
            </a:r>
            <a:r>
              <a:rPr lang="hu-HU" sz="2800" dirty="0" err="1" smtClean="0"/>
              <a:t>stored</a:t>
            </a:r>
            <a:r>
              <a:rPr lang="hu-HU" sz="2800" dirty="0" smtClean="0"/>
              <a:t> </a:t>
            </a:r>
            <a:r>
              <a:rPr lang="hu-HU" sz="2800" dirty="0" err="1" smtClean="0"/>
              <a:t>info</a:t>
            </a:r>
            <a:endParaRPr lang="hu-HU" sz="2800" dirty="0" smtClean="0"/>
          </a:p>
          <a:p>
            <a:r>
              <a:rPr lang="hu-HU" sz="2800" dirty="0" err="1" smtClean="0"/>
              <a:t>Machine</a:t>
            </a:r>
            <a:r>
              <a:rPr lang="hu-HU" sz="2800" dirty="0" smtClean="0"/>
              <a:t> </a:t>
            </a:r>
            <a:r>
              <a:rPr lang="hu-HU" sz="2800" dirty="0" err="1" smtClean="0"/>
              <a:t>learning</a:t>
            </a:r>
            <a:r>
              <a:rPr lang="hu-HU" sz="2800" dirty="0" smtClean="0"/>
              <a:t>: </a:t>
            </a:r>
            <a:r>
              <a:rPr lang="hu-HU" sz="2800" dirty="0" err="1" smtClean="0"/>
              <a:t>generalization</a:t>
            </a:r>
            <a:r>
              <a:rPr lang="hu-HU" sz="2800" dirty="0" smtClean="0"/>
              <a:t>, </a:t>
            </a:r>
            <a:r>
              <a:rPr lang="hu-HU" sz="2800" dirty="0" err="1" smtClean="0"/>
              <a:t>adaptation</a:t>
            </a:r>
            <a:r>
              <a:rPr lang="hu-HU" sz="2800" dirty="0" smtClean="0"/>
              <a:t> </a:t>
            </a:r>
            <a:r>
              <a:rPr lang="hu-HU" sz="2800" dirty="0" err="1" smtClean="0"/>
              <a:t>to</a:t>
            </a:r>
            <a:r>
              <a:rPr lang="hu-HU" sz="2800" dirty="0" smtClean="0"/>
              <a:t> </a:t>
            </a:r>
            <a:r>
              <a:rPr lang="hu-HU" sz="2800" dirty="0" err="1" smtClean="0"/>
              <a:t>new</a:t>
            </a:r>
            <a:r>
              <a:rPr lang="hu-HU" sz="2800" dirty="0" smtClean="0"/>
              <a:t> </a:t>
            </a:r>
            <a:r>
              <a:rPr lang="hu-HU" sz="2800" dirty="0" err="1" smtClean="0"/>
              <a:t>circumstances</a:t>
            </a:r>
            <a:endParaRPr lang="hu-HU" sz="2800" dirty="0" smtClean="0"/>
          </a:p>
          <a:p>
            <a:r>
              <a:rPr lang="hu-HU" sz="2400" dirty="0" err="1" smtClean="0"/>
              <a:t>Machine</a:t>
            </a:r>
            <a:r>
              <a:rPr lang="hu-HU" sz="2400" dirty="0" smtClean="0"/>
              <a:t> </a:t>
            </a:r>
            <a:r>
              <a:rPr lang="hu-HU" sz="2400" dirty="0" err="1" smtClean="0"/>
              <a:t>vision</a:t>
            </a:r>
            <a:r>
              <a:rPr lang="hu-HU" sz="2400" dirty="0" smtClean="0"/>
              <a:t>: „</a:t>
            </a:r>
            <a:r>
              <a:rPr lang="hu-HU" sz="2400" dirty="0" err="1" smtClean="0"/>
              <a:t>seeing</a:t>
            </a:r>
            <a:r>
              <a:rPr lang="hu-HU" sz="2400" dirty="0" smtClean="0"/>
              <a:t>” and </a:t>
            </a:r>
            <a:r>
              <a:rPr lang="hu-HU" sz="2400" dirty="0" err="1" smtClean="0"/>
              <a:t>perceiving</a:t>
            </a:r>
            <a:r>
              <a:rPr lang="hu-HU" sz="2400" dirty="0" smtClean="0"/>
              <a:t> </a:t>
            </a:r>
            <a:r>
              <a:rPr lang="hu-HU" sz="2400" dirty="0" err="1" smtClean="0"/>
              <a:t>objects</a:t>
            </a:r>
            <a:endParaRPr lang="hu-HU" sz="2400" dirty="0" smtClean="0"/>
          </a:p>
          <a:p>
            <a:r>
              <a:rPr lang="hu-HU" sz="2400" dirty="0" err="1" smtClean="0"/>
              <a:t>Robotics</a:t>
            </a:r>
            <a:r>
              <a:rPr lang="hu-HU" sz="2400" dirty="0" smtClean="0"/>
              <a:t>: (re)</a:t>
            </a:r>
            <a:r>
              <a:rPr lang="hu-HU" sz="2400" dirty="0" err="1" smtClean="0"/>
              <a:t>moving</a:t>
            </a:r>
            <a:r>
              <a:rPr lang="hu-HU" sz="2400" dirty="0" smtClean="0"/>
              <a:t> </a:t>
            </a:r>
            <a:r>
              <a:rPr lang="hu-HU" sz="2400" dirty="0" err="1" smtClean="0"/>
              <a:t>objects</a:t>
            </a:r>
            <a:endParaRPr lang="hu-HU" sz="2400" dirty="0"/>
          </a:p>
        </p:txBody>
      </p:sp>
    </p:spTree>
    <p:extLst>
      <p:ext uri="{BB962C8B-B14F-4D97-AF65-F5344CB8AC3E}">
        <p14:creationId xmlns:p14="http://schemas.microsoft.com/office/powerpoint/2010/main" xmlns="" val="2181872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sz="4000" dirty="0" err="1" smtClean="0"/>
              <a:t>Problems</a:t>
            </a:r>
            <a:r>
              <a:rPr lang="hu-HU" sz="4000" dirty="0" smtClean="0"/>
              <a:t> </a:t>
            </a:r>
            <a:r>
              <a:rPr lang="hu-HU" sz="4000" dirty="0" err="1" smtClean="0"/>
              <a:t>for</a:t>
            </a:r>
            <a:r>
              <a:rPr lang="hu-HU" sz="4000" dirty="0" smtClean="0"/>
              <a:t> </a:t>
            </a:r>
            <a:r>
              <a:rPr lang="hu-HU" sz="4000" dirty="0" err="1" smtClean="0"/>
              <a:t>speech</a:t>
            </a:r>
            <a:r>
              <a:rPr lang="hu-HU" sz="4000" dirty="0" smtClean="0"/>
              <a:t> </a:t>
            </a:r>
            <a:r>
              <a:rPr lang="hu-HU" sz="4000" dirty="0" err="1" smtClean="0"/>
              <a:t>recognition</a:t>
            </a:r>
            <a:endParaRPr lang="hu-HU" sz="4000" dirty="0" smtClean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58888" y="1484313"/>
            <a:ext cx="7427912" cy="4897437"/>
          </a:xfrm>
        </p:spPr>
        <p:txBody>
          <a:bodyPr/>
          <a:lstStyle/>
          <a:p>
            <a:r>
              <a:rPr lang="hu-HU" dirty="0" err="1" smtClean="0"/>
              <a:t>Special</a:t>
            </a:r>
            <a:r>
              <a:rPr lang="hu-HU" dirty="0" smtClean="0"/>
              <a:t> </a:t>
            </a:r>
            <a:r>
              <a:rPr lang="hu-HU" dirty="0" err="1" smtClean="0"/>
              <a:t>features</a:t>
            </a:r>
            <a:r>
              <a:rPr lang="hu-HU" dirty="0" smtClean="0"/>
              <a:t> </a:t>
            </a:r>
            <a:r>
              <a:rPr lang="hu-HU" dirty="0" err="1" smtClean="0"/>
              <a:t>for</a:t>
            </a:r>
            <a:r>
              <a:rPr lang="hu-HU" dirty="0" smtClean="0"/>
              <a:t> </a:t>
            </a:r>
            <a:r>
              <a:rPr lang="hu-HU" dirty="0" err="1" smtClean="0"/>
              <a:t>each</a:t>
            </a:r>
            <a:r>
              <a:rPr lang="hu-HU" dirty="0" smtClean="0"/>
              <a:t> </a:t>
            </a:r>
            <a:r>
              <a:rPr lang="hu-HU" dirty="0" err="1" smtClean="0"/>
              <a:t>speaker</a:t>
            </a:r>
            <a:r>
              <a:rPr lang="hu-HU" dirty="0" smtClean="0"/>
              <a:t>: </a:t>
            </a:r>
            <a:r>
              <a:rPr lang="hu-HU" dirty="0" err="1" smtClean="0"/>
              <a:t>pitch</a:t>
            </a:r>
            <a:r>
              <a:rPr lang="hu-HU" dirty="0" smtClean="0"/>
              <a:t>, </a:t>
            </a:r>
            <a:r>
              <a:rPr lang="hu-HU" dirty="0" err="1" smtClean="0"/>
              <a:t>tone</a:t>
            </a:r>
            <a:r>
              <a:rPr lang="hu-HU" dirty="0" smtClean="0"/>
              <a:t>, </a:t>
            </a:r>
            <a:r>
              <a:rPr lang="hu-HU" dirty="0" err="1" smtClean="0"/>
              <a:t>volume</a:t>
            </a:r>
            <a:r>
              <a:rPr lang="hu-HU" dirty="0" smtClean="0"/>
              <a:t>, </a:t>
            </a:r>
            <a:r>
              <a:rPr lang="hu-HU" dirty="0" err="1" smtClean="0"/>
              <a:t>speech</a:t>
            </a:r>
            <a:r>
              <a:rPr lang="hu-HU" dirty="0" smtClean="0"/>
              <a:t> </a:t>
            </a:r>
            <a:r>
              <a:rPr lang="hu-HU" dirty="0" err="1" smtClean="0"/>
              <a:t>rate</a:t>
            </a:r>
            <a:r>
              <a:rPr lang="hu-HU" dirty="0" smtClean="0"/>
              <a:t>… (</a:t>
            </a:r>
            <a:r>
              <a:rPr lang="hu-HU" dirty="0" err="1" smtClean="0"/>
              <a:t>small</a:t>
            </a:r>
            <a:r>
              <a:rPr lang="hu-HU" dirty="0" smtClean="0"/>
              <a:t> </a:t>
            </a:r>
            <a:r>
              <a:rPr lang="hu-HU" dirty="0" err="1" smtClean="0"/>
              <a:t>child</a:t>
            </a:r>
            <a:r>
              <a:rPr lang="hu-HU" dirty="0" smtClean="0"/>
              <a:t> vs. old </a:t>
            </a:r>
            <a:r>
              <a:rPr lang="hu-HU" dirty="0" err="1" smtClean="0"/>
              <a:t>person</a:t>
            </a:r>
            <a:r>
              <a:rPr lang="hu-HU" dirty="0" smtClean="0"/>
              <a:t>)</a:t>
            </a:r>
          </a:p>
          <a:p>
            <a:r>
              <a:rPr lang="hu-HU" dirty="0" smtClean="0"/>
              <a:t>May be </a:t>
            </a:r>
            <a:r>
              <a:rPr lang="hu-HU" dirty="0" err="1" smtClean="0"/>
              <a:t>difficult</a:t>
            </a:r>
            <a:r>
              <a:rPr lang="hu-HU" dirty="0" smtClean="0"/>
              <a:t> </a:t>
            </a:r>
            <a:r>
              <a:rPr lang="hu-HU" dirty="0" err="1" smtClean="0"/>
              <a:t>for</a:t>
            </a:r>
            <a:r>
              <a:rPr lang="hu-HU" dirty="0" smtClean="0"/>
              <a:t> </a:t>
            </a:r>
            <a:r>
              <a:rPr lang="hu-HU" dirty="0" err="1" smtClean="0"/>
              <a:t>humans</a:t>
            </a:r>
            <a:r>
              <a:rPr lang="hu-HU" dirty="0" smtClean="0"/>
              <a:t>: </a:t>
            </a:r>
            <a:r>
              <a:rPr lang="hu-HU" dirty="0" err="1" smtClean="0"/>
              <a:t>geographical</a:t>
            </a:r>
            <a:r>
              <a:rPr lang="hu-HU" dirty="0" smtClean="0"/>
              <a:t> </a:t>
            </a:r>
            <a:r>
              <a:rPr lang="hu-HU" dirty="0" err="1" smtClean="0"/>
              <a:t>names</a:t>
            </a:r>
            <a:r>
              <a:rPr lang="hu-HU" dirty="0" smtClean="0"/>
              <a:t> </a:t>
            </a:r>
            <a:r>
              <a:rPr lang="hu-HU" dirty="0" err="1" smtClean="0"/>
              <a:t>pronounced</a:t>
            </a:r>
            <a:r>
              <a:rPr lang="hu-HU" dirty="0" smtClean="0"/>
              <a:t> </a:t>
            </a:r>
            <a:r>
              <a:rPr lang="hu-HU" dirty="0" err="1" smtClean="0"/>
              <a:t>by</a:t>
            </a:r>
            <a:r>
              <a:rPr lang="hu-HU" dirty="0" smtClean="0"/>
              <a:t> </a:t>
            </a:r>
            <a:r>
              <a:rPr lang="hu-HU" dirty="0" err="1" smtClean="0"/>
              <a:t>non-native</a:t>
            </a:r>
            <a:r>
              <a:rPr lang="hu-HU" dirty="0" smtClean="0"/>
              <a:t> </a:t>
            </a:r>
            <a:r>
              <a:rPr lang="hu-HU" dirty="0" err="1" smtClean="0"/>
              <a:t>speakers</a:t>
            </a:r>
            <a:endParaRPr lang="hu-HU" dirty="0" smtClean="0"/>
          </a:p>
          <a:p>
            <a:pPr algn="ctr">
              <a:buFontTx/>
              <a:buNone/>
            </a:pPr>
            <a:r>
              <a:rPr lang="hu-HU" dirty="0" smtClean="0">
                <a:solidFill>
                  <a:schemeClr val="accent2"/>
                </a:solidFill>
                <a:latin typeface="Doulos SIL" pitchFamily="2" charset="-18"/>
                <a:ea typeface="Doulos SIL" pitchFamily="2" charset="-18"/>
                <a:cs typeface="Doulos SIL" pitchFamily="2" charset="-18"/>
              </a:rPr>
              <a:t>[</a:t>
            </a:r>
            <a:r>
              <a:rPr lang="hu-HU" dirty="0" err="1" smtClean="0">
                <a:solidFill>
                  <a:schemeClr val="accent2"/>
                </a:solidFill>
                <a:latin typeface="Doulos SIL" pitchFamily="2" charset="-18"/>
                <a:ea typeface="Doulos SIL" pitchFamily="2" charset="-18"/>
                <a:cs typeface="Doulos SIL" pitchFamily="2" charset="-18"/>
              </a:rPr>
              <a:t>bɛdɛksɔn</a:t>
            </a:r>
            <a:r>
              <a:rPr lang="hu-HU" dirty="0" err="1" smtClean="0">
                <a:solidFill>
                  <a:schemeClr val="accent2"/>
                </a:solidFill>
                <a:latin typeface="Doulos SIL" pitchFamily="2" charset="-18"/>
                <a:ea typeface="Arial Unicode MS" pitchFamily="34" charset="-128"/>
                <a:cs typeface="Doulos SIL" pitchFamily="2" charset="-18"/>
              </a:rPr>
              <a:t>ɪ</a:t>
            </a:r>
            <a:r>
              <a:rPr lang="hu-HU" dirty="0" smtClean="0">
                <a:solidFill>
                  <a:schemeClr val="accent2"/>
                </a:solidFill>
                <a:latin typeface="Doulos SIL" pitchFamily="2" charset="-18"/>
                <a:ea typeface="Doulos SIL" pitchFamily="2" charset="-18"/>
                <a:cs typeface="Doulos SIL" pitchFamily="2" charset="-18"/>
              </a:rPr>
              <a:t>] [</a:t>
            </a:r>
            <a:r>
              <a:rPr lang="hu-HU" dirty="0" err="1" smtClean="0">
                <a:solidFill>
                  <a:schemeClr val="accent2"/>
                </a:solidFill>
                <a:latin typeface="Doulos SIL" pitchFamily="2" charset="-18"/>
                <a:ea typeface="Doulos SIL" pitchFamily="2" charset="-18"/>
                <a:cs typeface="Doulos SIL" pitchFamily="2" charset="-18"/>
              </a:rPr>
              <a:t>lofas</a:t>
            </a:r>
            <a:r>
              <a:rPr lang="hu-HU" dirty="0" smtClean="0">
                <a:solidFill>
                  <a:schemeClr val="accent2"/>
                </a:solidFill>
                <a:latin typeface="Doulos SIL" pitchFamily="2" charset="-18"/>
                <a:ea typeface="Doulos SIL" pitchFamily="2" charset="-18"/>
                <a:cs typeface="Doulos SIL" pitchFamily="2" charset="-18"/>
              </a:rPr>
              <a:t>] [</a:t>
            </a:r>
            <a:r>
              <a:rPr lang="hu-HU" dirty="0" err="1" smtClean="0">
                <a:solidFill>
                  <a:schemeClr val="accent2"/>
                </a:solidFill>
                <a:latin typeface="Doulos SIL" pitchFamily="2" charset="-18"/>
                <a:ea typeface="Doulos SIL" pitchFamily="2" charset="-18"/>
                <a:cs typeface="Doulos SIL" pitchFamily="2" charset="-18"/>
              </a:rPr>
              <a:t>balat</a:t>
            </a:r>
            <a:r>
              <a:rPr lang="en-US" dirty="0" smtClean="0">
                <a:solidFill>
                  <a:schemeClr val="accent2"/>
                </a:solidFill>
                <a:latin typeface="Doulos SIL" pitchFamily="2" charset="-18"/>
                <a:ea typeface="Doulos SIL" pitchFamily="2" charset="-18"/>
                <a:cs typeface="Doulos SIL" pitchFamily="2" charset="-18"/>
              </a:rPr>
              <a:t>õ</a:t>
            </a:r>
            <a:r>
              <a:rPr lang="hu-HU" dirty="0" err="1" smtClean="0">
                <a:solidFill>
                  <a:schemeClr val="accent2"/>
                </a:solidFill>
                <a:latin typeface="Doulos SIL" pitchFamily="2" charset="-18"/>
                <a:ea typeface="Doulos SIL" pitchFamily="2" charset="-18"/>
                <a:cs typeface="Doulos SIL" pitchFamily="2" charset="-18"/>
              </a:rPr>
              <a:t>fən</a:t>
            </a:r>
            <a:r>
              <a:rPr lang="hu-HU" dirty="0" err="1" smtClean="0">
                <a:solidFill>
                  <a:schemeClr val="accent2"/>
                </a:solidFill>
                <a:latin typeface="Doulos SIL" pitchFamily="2" charset="-18"/>
                <a:ea typeface="Arial Unicode MS" pitchFamily="34" charset="-128"/>
                <a:cs typeface="Arial Unicode MS" pitchFamily="34" charset="-128"/>
              </a:rPr>
              <a:t>ɪ</a:t>
            </a:r>
            <a:r>
              <a:rPr lang="hu-HU" dirty="0" smtClean="0">
                <a:solidFill>
                  <a:schemeClr val="accent2"/>
                </a:solidFill>
                <a:latin typeface="Doulos SIL" pitchFamily="2" charset="-18"/>
                <a:ea typeface="Doulos SIL" pitchFamily="2" charset="-18"/>
                <a:cs typeface="Doulos SIL" pitchFamily="2" charset="-18"/>
              </a:rPr>
              <a:t>:v]</a:t>
            </a:r>
          </a:p>
          <a:p>
            <a:pPr algn="ctr">
              <a:buFontTx/>
              <a:buNone/>
            </a:pPr>
            <a:r>
              <a:rPr lang="hu-HU" dirty="0" smtClean="0">
                <a:solidFill>
                  <a:schemeClr val="accent2"/>
                </a:solidFill>
                <a:latin typeface="Doulos SIL" pitchFamily="2" charset="-18"/>
                <a:ea typeface="Doulos SIL" pitchFamily="2" charset="-18"/>
                <a:cs typeface="Doulos SIL" pitchFamily="2" charset="-18"/>
              </a:rPr>
              <a:t>Badacsony, Lovas, Balatonfenyves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731520" y="0"/>
            <a:ext cx="8412480" cy="1143000"/>
          </a:xfrm>
        </p:spPr>
        <p:txBody>
          <a:bodyPr/>
          <a:lstStyle/>
          <a:p>
            <a:r>
              <a:rPr lang="hu-HU" sz="3600" dirty="0" err="1" smtClean="0"/>
              <a:t>Problems</a:t>
            </a:r>
            <a:r>
              <a:rPr lang="hu-HU" sz="3600" dirty="0" smtClean="0"/>
              <a:t> </a:t>
            </a:r>
            <a:r>
              <a:rPr lang="hu-HU" sz="3600" dirty="0" err="1" smtClean="0"/>
              <a:t>with</a:t>
            </a:r>
            <a:r>
              <a:rPr lang="hu-HU" sz="3600" dirty="0" smtClean="0"/>
              <a:t> </a:t>
            </a:r>
            <a:r>
              <a:rPr lang="hu-HU" sz="3600" dirty="0" err="1" smtClean="0"/>
              <a:t>processing</a:t>
            </a:r>
            <a:r>
              <a:rPr lang="hu-HU" sz="3600" dirty="0" smtClean="0"/>
              <a:t> </a:t>
            </a:r>
            <a:r>
              <a:rPr lang="hu-HU" sz="3600" dirty="0" err="1" smtClean="0"/>
              <a:t>written</a:t>
            </a:r>
            <a:r>
              <a:rPr lang="hu-HU" sz="3600" dirty="0" smtClean="0"/>
              <a:t> </a:t>
            </a:r>
            <a:r>
              <a:rPr lang="hu-HU" sz="3600" dirty="0" err="1" smtClean="0"/>
              <a:t>texts</a:t>
            </a:r>
            <a:endParaRPr lang="hu-HU" sz="3600" dirty="0" smtClean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30753" y="1003814"/>
            <a:ext cx="7427912" cy="4679950"/>
          </a:xfrm>
        </p:spPr>
        <p:txBody>
          <a:bodyPr/>
          <a:lstStyle/>
          <a:p>
            <a:r>
              <a:rPr lang="hu-HU" sz="2800" dirty="0" err="1" smtClean="0"/>
              <a:t>Ambiguities</a:t>
            </a:r>
            <a:r>
              <a:rPr lang="hu-HU" sz="2800" dirty="0" smtClean="0"/>
              <a:t> </a:t>
            </a:r>
            <a:r>
              <a:rPr lang="hu-HU" sz="2800" dirty="0" err="1" smtClean="0"/>
              <a:t>at</a:t>
            </a:r>
            <a:r>
              <a:rPr lang="hu-HU" sz="2800" dirty="0" smtClean="0"/>
              <a:t> </a:t>
            </a:r>
            <a:r>
              <a:rPr lang="hu-HU" sz="2800" dirty="0" err="1" smtClean="0"/>
              <a:t>all</a:t>
            </a:r>
            <a:r>
              <a:rPr lang="hu-HU" sz="2800" dirty="0" smtClean="0"/>
              <a:t> </a:t>
            </a:r>
            <a:r>
              <a:rPr lang="hu-HU" sz="2800" dirty="0" err="1" smtClean="0"/>
              <a:t>linguistic</a:t>
            </a:r>
            <a:r>
              <a:rPr lang="hu-HU" sz="2800" dirty="0" smtClean="0"/>
              <a:t> </a:t>
            </a:r>
            <a:r>
              <a:rPr lang="hu-HU" sz="2800" dirty="0" err="1" smtClean="0"/>
              <a:t>levels</a:t>
            </a:r>
            <a:endParaRPr lang="hu-HU" sz="2800" dirty="0" smtClean="0"/>
          </a:p>
          <a:p>
            <a:r>
              <a:rPr lang="hu-HU" sz="2800" dirty="0" err="1" smtClean="0"/>
              <a:t>Semantics</a:t>
            </a:r>
            <a:r>
              <a:rPr lang="hu-HU" sz="2800" dirty="0" smtClean="0"/>
              <a:t>: </a:t>
            </a:r>
            <a:r>
              <a:rPr lang="hu-HU" sz="2800" i="1" dirty="0" smtClean="0">
                <a:solidFill>
                  <a:schemeClr val="accent2"/>
                </a:solidFill>
              </a:rPr>
              <a:t>Az ár magas. </a:t>
            </a:r>
            <a:r>
              <a:rPr lang="en-US" sz="2800" i="1" dirty="0" smtClean="0">
                <a:solidFill>
                  <a:schemeClr val="accent2"/>
                </a:solidFill>
              </a:rPr>
              <a:t>The bar tender's punch was quite strong.</a:t>
            </a:r>
            <a:endParaRPr lang="hu-HU" sz="2800" i="1" dirty="0" smtClean="0">
              <a:solidFill>
                <a:schemeClr val="accent2"/>
              </a:solidFill>
            </a:endParaRPr>
          </a:p>
          <a:p>
            <a:r>
              <a:rPr lang="hu-HU" sz="2800" dirty="0" err="1" smtClean="0"/>
              <a:t>Morphology</a:t>
            </a:r>
            <a:r>
              <a:rPr lang="hu-HU" sz="2800" dirty="0" smtClean="0"/>
              <a:t>:</a:t>
            </a:r>
          </a:p>
          <a:p>
            <a:pPr algn="ctr">
              <a:buFontTx/>
              <a:buNone/>
            </a:pPr>
            <a:r>
              <a:rPr lang="hu-HU" sz="2800" dirty="0" smtClean="0">
                <a:solidFill>
                  <a:schemeClr val="accent2"/>
                </a:solidFill>
              </a:rPr>
              <a:t>háttérkép</a:t>
            </a:r>
          </a:p>
          <a:p>
            <a:pPr algn="ctr">
              <a:buFontTx/>
              <a:buNone/>
            </a:pPr>
            <a:r>
              <a:rPr lang="hu-HU" sz="2800" dirty="0" smtClean="0">
                <a:solidFill>
                  <a:schemeClr val="accent2"/>
                </a:solidFill>
              </a:rPr>
              <a:t>hát+térkép</a:t>
            </a:r>
          </a:p>
          <a:p>
            <a:pPr algn="ctr">
              <a:buFontTx/>
              <a:buNone/>
            </a:pPr>
            <a:r>
              <a:rPr lang="hu-HU" sz="2800" dirty="0" smtClean="0">
                <a:solidFill>
                  <a:schemeClr val="accent2"/>
                </a:solidFill>
              </a:rPr>
              <a:t>háttér+kép</a:t>
            </a:r>
          </a:p>
          <a:p>
            <a:pPr algn="ctr">
              <a:buFontTx/>
              <a:buNone/>
            </a:pPr>
            <a:r>
              <a:rPr lang="hu-HU" sz="2800" dirty="0" smtClean="0">
                <a:solidFill>
                  <a:schemeClr val="accent2"/>
                </a:solidFill>
              </a:rPr>
              <a:t>hát+tér+kép</a:t>
            </a:r>
          </a:p>
          <a:p>
            <a:endParaRPr lang="hu-HU" sz="2800" i="1" dirty="0" smtClean="0">
              <a:solidFill>
                <a:schemeClr val="accent2"/>
              </a:solidFill>
            </a:endParaRPr>
          </a:p>
        </p:txBody>
      </p:sp>
      <p:pic>
        <p:nvPicPr>
          <p:cNvPr id="37892" name="Picture 4" descr="AmericanPainti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2588" y="5084763"/>
            <a:ext cx="1944687" cy="1525587"/>
          </a:xfrm>
          <a:prstGeom prst="rect">
            <a:avLst/>
          </a:prstGeom>
          <a:noFill/>
        </p:spPr>
      </p:pic>
      <p:pic>
        <p:nvPicPr>
          <p:cNvPr id="37893" name="Picture 5" descr="Back_piece_tattoo_template_by_skin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950" y="3429000"/>
            <a:ext cx="1511300" cy="1511300"/>
          </a:xfrm>
          <a:prstGeom prst="rect">
            <a:avLst/>
          </a:prstGeom>
          <a:noFill/>
        </p:spPr>
      </p:pic>
      <p:pic>
        <p:nvPicPr>
          <p:cNvPr id="37894" name="Picture 6" descr="background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24300" y="5286375"/>
            <a:ext cx="2098675" cy="1571625"/>
          </a:xfrm>
          <a:prstGeom prst="rect">
            <a:avLst/>
          </a:prstGeom>
          <a:noFill/>
        </p:spPr>
      </p:pic>
      <p:pic>
        <p:nvPicPr>
          <p:cNvPr id="37895" name="Picture 7" descr="back-muscles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835150" y="3357563"/>
            <a:ext cx="1943100" cy="1663700"/>
          </a:xfrm>
          <a:prstGeom prst="rect">
            <a:avLst/>
          </a:prstGeom>
          <a:noFill/>
        </p:spPr>
      </p:pic>
      <p:pic>
        <p:nvPicPr>
          <p:cNvPr id="37896" name="Picture 8" descr="map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11188" y="5224463"/>
            <a:ext cx="2376487" cy="1633537"/>
          </a:xfrm>
          <a:prstGeom prst="rect">
            <a:avLst/>
          </a:prstGeom>
          <a:noFill/>
        </p:spPr>
      </p:pic>
      <p:pic>
        <p:nvPicPr>
          <p:cNvPr id="37897" name="Picture 9" descr="szeged-latnivaloi_html_m1802cb-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372225" y="3141663"/>
            <a:ext cx="2590800" cy="17256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 dirty="0" err="1" smtClean="0"/>
              <a:t>Fields</a:t>
            </a:r>
            <a:r>
              <a:rPr lang="hu-HU" altLang="hu-HU" dirty="0" smtClean="0"/>
              <a:t> of NLP</a:t>
            </a:r>
            <a:endParaRPr lang="hu-HU" altLang="hu-HU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altLang="hu-HU" dirty="0" err="1" smtClean="0"/>
              <a:t>Linguistic</a:t>
            </a:r>
            <a:r>
              <a:rPr lang="hu-HU" altLang="hu-HU" dirty="0" smtClean="0"/>
              <a:t> </a:t>
            </a:r>
            <a:r>
              <a:rPr lang="hu-HU" altLang="hu-HU" dirty="0" err="1" smtClean="0"/>
              <a:t>levels</a:t>
            </a:r>
            <a:r>
              <a:rPr lang="hu-HU" altLang="hu-HU" dirty="0" smtClean="0"/>
              <a:t> (</a:t>
            </a:r>
            <a:r>
              <a:rPr lang="hu-HU" altLang="hu-HU" dirty="0" err="1" smtClean="0"/>
              <a:t>analysis</a:t>
            </a:r>
            <a:r>
              <a:rPr lang="hu-HU" altLang="hu-HU" dirty="0" smtClean="0"/>
              <a:t>/</a:t>
            </a:r>
            <a:r>
              <a:rPr lang="hu-HU" altLang="hu-HU" dirty="0" err="1" smtClean="0"/>
              <a:t>parsing</a:t>
            </a:r>
            <a:r>
              <a:rPr lang="hu-HU" altLang="hu-HU" dirty="0" smtClean="0"/>
              <a:t>):</a:t>
            </a:r>
            <a:endParaRPr lang="hu-HU" altLang="hu-HU" dirty="0"/>
          </a:p>
          <a:p>
            <a:pPr lvl="1"/>
            <a:r>
              <a:rPr lang="hu-HU" altLang="hu-HU" dirty="0" err="1" smtClean="0"/>
              <a:t>segmentation</a:t>
            </a:r>
            <a:endParaRPr lang="hu-HU" altLang="hu-HU" dirty="0"/>
          </a:p>
          <a:p>
            <a:pPr lvl="1"/>
            <a:r>
              <a:rPr lang="hu-HU" altLang="hu-HU" dirty="0" err="1" smtClean="0"/>
              <a:t>morphology</a:t>
            </a:r>
            <a:endParaRPr lang="hu-HU" altLang="hu-HU" dirty="0"/>
          </a:p>
          <a:p>
            <a:pPr lvl="1"/>
            <a:r>
              <a:rPr lang="hu-HU" altLang="hu-HU" dirty="0" err="1" smtClean="0"/>
              <a:t>syntax</a:t>
            </a:r>
            <a:endParaRPr lang="hu-HU" altLang="hu-HU" dirty="0"/>
          </a:p>
          <a:p>
            <a:pPr lvl="1"/>
            <a:r>
              <a:rPr lang="hu-HU" altLang="hu-HU" dirty="0" err="1" smtClean="0"/>
              <a:t>semantics</a:t>
            </a:r>
            <a:endParaRPr lang="hu-HU" altLang="hu-HU" dirty="0"/>
          </a:p>
          <a:p>
            <a:r>
              <a:rPr lang="hu-HU" altLang="hu-HU" dirty="0" err="1" smtClean="0"/>
              <a:t>Applications</a:t>
            </a:r>
            <a:r>
              <a:rPr lang="hu-HU" altLang="hu-HU" dirty="0" smtClean="0"/>
              <a:t> (</a:t>
            </a:r>
            <a:r>
              <a:rPr lang="hu-HU" altLang="hu-HU" dirty="0" err="1" smtClean="0"/>
              <a:t>e.g</a:t>
            </a:r>
            <a:r>
              <a:rPr lang="hu-HU" altLang="hu-HU" dirty="0" smtClean="0"/>
              <a:t>.):</a:t>
            </a:r>
            <a:endParaRPr lang="hu-HU" altLang="hu-HU" dirty="0"/>
          </a:p>
          <a:p>
            <a:pPr lvl="1"/>
            <a:r>
              <a:rPr lang="hu-HU" altLang="hu-HU" dirty="0" err="1" smtClean="0"/>
              <a:t>Information</a:t>
            </a:r>
            <a:r>
              <a:rPr lang="hu-HU" altLang="hu-HU" dirty="0" smtClean="0"/>
              <a:t> </a:t>
            </a:r>
            <a:r>
              <a:rPr lang="hu-HU" altLang="hu-HU" dirty="0" err="1" smtClean="0"/>
              <a:t>retrieval</a:t>
            </a:r>
            <a:r>
              <a:rPr lang="hu-HU" altLang="hu-HU" dirty="0" smtClean="0"/>
              <a:t>/</a:t>
            </a:r>
            <a:r>
              <a:rPr lang="hu-HU" altLang="hu-HU" dirty="0" err="1" smtClean="0"/>
              <a:t>extraction</a:t>
            </a:r>
            <a:endParaRPr lang="hu-HU" altLang="hu-HU" dirty="0"/>
          </a:p>
          <a:p>
            <a:pPr lvl="1"/>
            <a:r>
              <a:rPr lang="hu-HU" altLang="hu-HU" dirty="0" err="1" smtClean="0"/>
              <a:t>Machine</a:t>
            </a:r>
            <a:r>
              <a:rPr lang="hu-HU" altLang="hu-HU" dirty="0" smtClean="0"/>
              <a:t> </a:t>
            </a:r>
            <a:r>
              <a:rPr lang="hu-HU" altLang="hu-HU" dirty="0" err="1" smtClean="0"/>
              <a:t>translation</a:t>
            </a:r>
            <a:endParaRPr lang="hu-HU" altLang="hu-HU" dirty="0"/>
          </a:p>
        </p:txBody>
      </p:sp>
    </p:spTree>
    <p:extLst>
      <p:ext uri="{BB962C8B-B14F-4D97-AF65-F5344CB8AC3E}">
        <p14:creationId xmlns:p14="http://schemas.microsoft.com/office/powerpoint/2010/main" xmlns="" val="1539246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801858" y="274638"/>
            <a:ext cx="7884942" cy="1143000"/>
          </a:xfrm>
        </p:spPr>
        <p:txBody>
          <a:bodyPr/>
          <a:lstStyle/>
          <a:p>
            <a:r>
              <a:rPr lang="hu-HU" altLang="hu-HU" dirty="0" err="1" smtClean="0"/>
              <a:t>What</a:t>
            </a:r>
            <a:r>
              <a:rPr lang="hu-HU" altLang="hu-HU" dirty="0" smtClean="0"/>
              <a:t> is </a:t>
            </a:r>
            <a:r>
              <a:rPr lang="hu-HU" altLang="hu-HU" dirty="0" err="1" smtClean="0"/>
              <a:t>needed</a:t>
            </a:r>
            <a:r>
              <a:rPr lang="hu-HU" altLang="hu-HU" dirty="0" smtClean="0"/>
              <a:t> </a:t>
            </a:r>
            <a:r>
              <a:rPr lang="hu-HU" altLang="hu-HU" dirty="0" err="1" smtClean="0"/>
              <a:t>for</a:t>
            </a:r>
            <a:r>
              <a:rPr lang="hu-HU" altLang="hu-HU" dirty="0" smtClean="0"/>
              <a:t> </a:t>
            </a:r>
            <a:r>
              <a:rPr lang="hu-HU" altLang="hu-HU" dirty="0" err="1" smtClean="0"/>
              <a:t>successful</a:t>
            </a:r>
            <a:r>
              <a:rPr lang="hu-HU" altLang="hu-HU" dirty="0" smtClean="0"/>
              <a:t> </a:t>
            </a:r>
            <a:r>
              <a:rPr lang="hu-HU" altLang="hu-HU" dirty="0" err="1" smtClean="0"/>
              <a:t>parsing</a:t>
            </a:r>
            <a:r>
              <a:rPr lang="hu-HU" altLang="hu-HU" dirty="0" smtClean="0"/>
              <a:t>/</a:t>
            </a:r>
            <a:r>
              <a:rPr lang="hu-HU" altLang="hu-HU" dirty="0" err="1" smtClean="0"/>
              <a:t>applications</a:t>
            </a:r>
            <a:r>
              <a:rPr lang="hu-HU" altLang="hu-HU" dirty="0" smtClean="0"/>
              <a:t>?</a:t>
            </a:r>
            <a:endParaRPr lang="hu-HU" altLang="hu-HU" dirty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28775"/>
            <a:ext cx="8229600" cy="4525963"/>
          </a:xfrm>
        </p:spPr>
        <p:txBody>
          <a:bodyPr/>
          <a:lstStyle/>
          <a:p>
            <a:r>
              <a:rPr lang="hu-HU" altLang="hu-HU" dirty="0" smtClean="0"/>
              <a:t>A </a:t>
            </a:r>
            <a:r>
              <a:rPr lang="hu-HU" altLang="hu-HU" dirty="0" err="1" smtClean="0"/>
              <a:t>specific</a:t>
            </a:r>
            <a:r>
              <a:rPr lang="hu-HU" altLang="hu-HU" dirty="0" smtClean="0"/>
              <a:t> program </a:t>
            </a:r>
            <a:r>
              <a:rPr lang="hu-HU" altLang="hu-HU" dirty="0" err="1" smtClean="0"/>
              <a:t>or</a:t>
            </a:r>
            <a:r>
              <a:rPr lang="hu-HU" altLang="hu-HU" dirty="0" smtClean="0"/>
              <a:t> </a:t>
            </a:r>
            <a:r>
              <a:rPr lang="hu-HU" altLang="hu-HU" dirty="0" err="1" smtClean="0"/>
              <a:t>algorithm</a:t>
            </a:r>
            <a:r>
              <a:rPr lang="hu-HU" altLang="hu-HU" dirty="0" smtClean="0"/>
              <a:t> </a:t>
            </a:r>
            <a:r>
              <a:rPr lang="hu-HU" altLang="hu-HU" dirty="0" smtClean="0">
                <a:sym typeface="Wingdings" pitchFamily="2" charset="2"/>
              </a:rPr>
              <a:t></a:t>
            </a:r>
            <a:endParaRPr lang="hu-HU" altLang="hu-HU" dirty="0">
              <a:sym typeface="Wingdings" pitchFamily="2" charset="2"/>
            </a:endParaRPr>
          </a:p>
          <a:p>
            <a:r>
              <a:rPr lang="hu-HU" altLang="hu-HU" dirty="0" err="1" smtClean="0">
                <a:sym typeface="Wingdings" pitchFamily="2" charset="2"/>
              </a:rPr>
              <a:t>Need</a:t>
            </a:r>
            <a:r>
              <a:rPr lang="hu-HU" altLang="hu-HU" dirty="0" smtClean="0">
                <a:sym typeface="Wingdings" pitchFamily="2" charset="2"/>
              </a:rPr>
              <a:t> </a:t>
            </a:r>
            <a:r>
              <a:rPr lang="hu-HU" altLang="hu-HU" dirty="0" err="1" smtClean="0">
                <a:sym typeface="Wingdings" pitchFamily="2" charset="2"/>
              </a:rPr>
              <a:t>for</a:t>
            </a:r>
            <a:r>
              <a:rPr lang="hu-HU" altLang="hu-HU" dirty="0" smtClean="0">
                <a:sym typeface="Wingdings" pitchFamily="2" charset="2"/>
              </a:rPr>
              <a:t> </a:t>
            </a:r>
            <a:r>
              <a:rPr lang="hu-HU" altLang="hu-HU" dirty="0" err="1" smtClean="0">
                <a:sym typeface="Wingdings" pitchFamily="2" charset="2"/>
              </a:rPr>
              <a:t>training</a:t>
            </a:r>
            <a:r>
              <a:rPr lang="hu-HU" altLang="hu-HU" dirty="0" smtClean="0">
                <a:sym typeface="Wingdings" pitchFamily="2" charset="2"/>
              </a:rPr>
              <a:t> and test </a:t>
            </a:r>
            <a:r>
              <a:rPr lang="hu-HU" altLang="hu-HU" dirty="0" err="1" smtClean="0">
                <a:sym typeface="Wingdings" pitchFamily="2" charset="2"/>
              </a:rPr>
              <a:t>datasets</a:t>
            </a:r>
            <a:r>
              <a:rPr lang="hu-HU" altLang="hu-HU" dirty="0" smtClean="0">
                <a:sym typeface="Wingdings" pitchFamily="2" charset="2"/>
              </a:rPr>
              <a:t> -&gt; </a:t>
            </a:r>
            <a:r>
              <a:rPr lang="hu-HU" altLang="hu-HU" dirty="0" err="1" smtClean="0">
                <a:sym typeface="Wingdings" pitchFamily="2" charset="2"/>
              </a:rPr>
              <a:t>manually</a:t>
            </a:r>
            <a:r>
              <a:rPr lang="hu-HU" altLang="hu-HU" dirty="0" smtClean="0">
                <a:sym typeface="Wingdings" pitchFamily="2" charset="2"/>
              </a:rPr>
              <a:t> </a:t>
            </a:r>
            <a:r>
              <a:rPr lang="hu-HU" altLang="hu-HU" dirty="0" err="1" smtClean="0">
                <a:sym typeface="Wingdings" pitchFamily="2" charset="2"/>
              </a:rPr>
              <a:t>annotated</a:t>
            </a:r>
            <a:r>
              <a:rPr lang="hu-HU" altLang="hu-HU" dirty="0" smtClean="0">
                <a:sym typeface="Wingdings" pitchFamily="2" charset="2"/>
              </a:rPr>
              <a:t> </a:t>
            </a:r>
            <a:r>
              <a:rPr lang="hu-HU" altLang="hu-HU" dirty="0" err="1" smtClean="0">
                <a:sym typeface="Wingdings" pitchFamily="2" charset="2"/>
              </a:rPr>
              <a:t>datasets</a:t>
            </a:r>
            <a:r>
              <a:rPr lang="hu-HU" altLang="hu-HU" dirty="0" smtClean="0">
                <a:sym typeface="Wingdings" pitchFamily="2" charset="2"/>
              </a:rPr>
              <a:t> (</a:t>
            </a:r>
            <a:r>
              <a:rPr lang="hu-HU" altLang="hu-HU" dirty="0" err="1" smtClean="0">
                <a:sym typeface="Wingdings" pitchFamily="2" charset="2"/>
              </a:rPr>
              <a:t>corpora</a:t>
            </a:r>
            <a:r>
              <a:rPr lang="hu-HU" altLang="hu-HU" dirty="0" smtClean="0">
                <a:sym typeface="Wingdings" pitchFamily="2" charset="2"/>
              </a:rPr>
              <a:t>)</a:t>
            </a:r>
            <a:endParaRPr lang="hu-HU" altLang="hu-HU" dirty="0">
              <a:sym typeface="Wingdings" pitchFamily="2" charset="2"/>
            </a:endParaRPr>
          </a:p>
          <a:p>
            <a:r>
              <a:rPr lang="hu-HU" altLang="hu-HU" dirty="0" err="1" smtClean="0">
                <a:sym typeface="Wingdings" pitchFamily="2" charset="2"/>
              </a:rPr>
              <a:t>Evaluation</a:t>
            </a:r>
            <a:r>
              <a:rPr lang="hu-HU" altLang="hu-HU" dirty="0" smtClean="0">
                <a:sym typeface="Wingdings" pitchFamily="2" charset="2"/>
              </a:rPr>
              <a:t>: </a:t>
            </a:r>
            <a:r>
              <a:rPr lang="hu-HU" altLang="hu-HU" dirty="0" err="1" smtClean="0">
                <a:sym typeface="Wingdings" pitchFamily="2" charset="2"/>
              </a:rPr>
              <a:t>compared</a:t>
            </a:r>
            <a:r>
              <a:rPr lang="hu-HU" altLang="hu-HU" dirty="0" smtClean="0">
                <a:sym typeface="Wingdings" pitchFamily="2" charset="2"/>
              </a:rPr>
              <a:t> </a:t>
            </a:r>
            <a:r>
              <a:rPr lang="hu-HU" altLang="hu-HU" dirty="0" err="1" smtClean="0">
                <a:sym typeface="Wingdings" pitchFamily="2" charset="2"/>
              </a:rPr>
              <a:t>to</a:t>
            </a:r>
            <a:r>
              <a:rPr lang="hu-HU" altLang="hu-HU" dirty="0" smtClean="0">
                <a:sym typeface="Wingdings" pitchFamily="2" charset="2"/>
              </a:rPr>
              <a:t> human performance</a:t>
            </a:r>
            <a:endParaRPr lang="hu-HU" altLang="hu-HU" dirty="0">
              <a:sym typeface="Wingdings" pitchFamily="2" charset="2"/>
            </a:endParaRPr>
          </a:p>
          <a:p>
            <a:pPr>
              <a:buFontTx/>
              <a:buNone/>
            </a:pPr>
            <a:endParaRPr lang="hu-HU" altLang="hu-HU" dirty="0"/>
          </a:p>
        </p:txBody>
      </p:sp>
    </p:spTree>
    <p:extLst>
      <p:ext uri="{BB962C8B-B14F-4D97-AF65-F5344CB8AC3E}">
        <p14:creationId xmlns:p14="http://schemas.microsoft.com/office/powerpoint/2010/main" xmlns="" val="2683041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258888" y="0"/>
            <a:ext cx="7427912" cy="1143000"/>
          </a:xfrm>
        </p:spPr>
        <p:txBody>
          <a:bodyPr/>
          <a:lstStyle/>
          <a:p>
            <a:r>
              <a:rPr lang="hu-HU" sz="3600" dirty="0" smtClean="0"/>
              <a:t>Main NLP </a:t>
            </a:r>
            <a:r>
              <a:rPr lang="hu-HU" sz="3600" dirty="0" err="1" smtClean="0"/>
              <a:t>journals</a:t>
            </a:r>
            <a:r>
              <a:rPr lang="hu-HU" sz="3600" dirty="0" smtClean="0"/>
              <a:t> and </a:t>
            </a:r>
            <a:r>
              <a:rPr lang="hu-HU" sz="3600" dirty="0" err="1" smtClean="0"/>
              <a:t>conferences</a:t>
            </a:r>
            <a:endParaRPr lang="hu-HU" sz="36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258888" y="894870"/>
            <a:ext cx="7885112" cy="4679950"/>
          </a:xfrm>
        </p:spPr>
        <p:txBody>
          <a:bodyPr/>
          <a:lstStyle/>
          <a:p>
            <a:r>
              <a:rPr lang="hu-HU" dirty="0" smtClean="0"/>
              <a:t>ACL</a:t>
            </a:r>
          </a:p>
          <a:p>
            <a:r>
              <a:rPr lang="hu-HU" dirty="0" smtClean="0"/>
              <a:t>EACL</a:t>
            </a:r>
          </a:p>
          <a:p>
            <a:r>
              <a:rPr lang="hu-HU" dirty="0" smtClean="0"/>
              <a:t>NAACL</a:t>
            </a:r>
          </a:p>
          <a:p>
            <a:r>
              <a:rPr lang="hu-HU" dirty="0" smtClean="0"/>
              <a:t>COLING</a:t>
            </a:r>
          </a:p>
          <a:p>
            <a:r>
              <a:rPr lang="hu-HU" dirty="0" smtClean="0"/>
              <a:t>LREC</a:t>
            </a:r>
          </a:p>
          <a:p>
            <a:r>
              <a:rPr lang="hu-HU" dirty="0" smtClean="0"/>
              <a:t>TACL</a:t>
            </a:r>
          </a:p>
          <a:p>
            <a:r>
              <a:rPr lang="hu-HU" dirty="0" err="1" smtClean="0"/>
              <a:t>Computational</a:t>
            </a:r>
            <a:r>
              <a:rPr lang="hu-HU" dirty="0" smtClean="0"/>
              <a:t> </a:t>
            </a:r>
            <a:r>
              <a:rPr lang="hu-HU" dirty="0" err="1" smtClean="0"/>
              <a:t>Linguistics</a:t>
            </a:r>
            <a:endParaRPr lang="hu-HU" dirty="0" smtClean="0"/>
          </a:p>
          <a:p>
            <a:r>
              <a:rPr lang="hu-HU" dirty="0" err="1" smtClean="0"/>
              <a:t>Language</a:t>
            </a:r>
            <a:r>
              <a:rPr lang="hu-HU" dirty="0" smtClean="0"/>
              <a:t> </a:t>
            </a:r>
            <a:r>
              <a:rPr lang="hu-HU" dirty="0" err="1" smtClean="0"/>
              <a:t>Resources</a:t>
            </a:r>
            <a:r>
              <a:rPr lang="hu-HU" dirty="0" smtClean="0"/>
              <a:t> and </a:t>
            </a:r>
            <a:r>
              <a:rPr lang="hu-HU" dirty="0" err="1" smtClean="0"/>
              <a:t>Evaluation</a:t>
            </a:r>
            <a:endParaRPr lang="hu-HU" dirty="0" smtClean="0"/>
          </a:p>
          <a:p>
            <a:r>
              <a:rPr lang="hu-HU" dirty="0" err="1" smtClean="0"/>
              <a:t>In</a:t>
            </a:r>
            <a:r>
              <a:rPr lang="hu-HU" dirty="0" smtClean="0"/>
              <a:t> Hungary: MSZNY</a:t>
            </a:r>
            <a:endParaRPr lang="hu-H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hu-HU" dirty="0" err="1" smtClean="0"/>
              <a:t>Content</a:t>
            </a:r>
            <a:endParaRPr lang="hu-HU" dirty="0" smtClean="0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hu-HU" dirty="0" smtClean="0"/>
              <a:t>Basic </a:t>
            </a:r>
            <a:r>
              <a:rPr lang="hu-HU" dirty="0" err="1" smtClean="0"/>
              <a:t>notions</a:t>
            </a:r>
            <a:endParaRPr lang="hu-HU" dirty="0" smtClean="0"/>
          </a:p>
          <a:p>
            <a:r>
              <a:rPr lang="hu-HU" dirty="0" err="1" smtClean="0"/>
              <a:t>Computational</a:t>
            </a:r>
            <a:r>
              <a:rPr lang="hu-HU" dirty="0" smtClean="0"/>
              <a:t> </a:t>
            </a:r>
            <a:r>
              <a:rPr lang="hu-HU" dirty="0" err="1" smtClean="0"/>
              <a:t>Linguistics</a:t>
            </a:r>
            <a:r>
              <a:rPr lang="hu-HU" dirty="0" smtClean="0"/>
              <a:t> </a:t>
            </a:r>
            <a:r>
              <a:rPr lang="hu-HU" dirty="0" err="1" smtClean="0"/>
              <a:t>as</a:t>
            </a:r>
            <a:r>
              <a:rPr lang="hu-HU" dirty="0" smtClean="0"/>
              <a:t> a </a:t>
            </a:r>
            <a:r>
              <a:rPr lang="hu-HU" dirty="0" err="1" smtClean="0"/>
              <a:t>field</a:t>
            </a:r>
            <a:endParaRPr lang="hu-HU" dirty="0" smtClean="0"/>
          </a:p>
          <a:p>
            <a:r>
              <a:rPr lang="hu-HU" dirty="0" smtClean="0"/>
              <a:t>CL and </a:t>
            </a:r>
            <a:r>
              <a:rPr lang="hu-HU" dirty="0" err="1" smtClean="0"/>
              <a:t>other</a:t>
            </a:r>
            <a:r>
              <a:rPr lang="hu-HU" dirty="0" smtClean="0"/>
              <a:t> </a:t>
            </a:r>
            <a:r>
              <a:rPr lang="hu-HU" dirty="0" err="1" smtClean="0"/>
              <a:t>disciplines</a:t>
            </a:r>
            <a:endParaRPr lang="hu-HU" dirty="0" smtClean="0"/>
          </a:p>
          <a:p>
            <a:r>
              <a:rPr lang="hu-HU" dirty="0" err="1" smtClean="0"/>
              <a:t>Fields</a:t>
            </a:r>
            <a:r>
              <a:rPr lang="hu-HU" dirty="0" smtClean="0"/>
              <a:t> of CL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Linguistics</a:t>
            </a:r>
            <a:r>
              <a:rPr lang="hu-HU" dirty="0" smtClean="0"/>
              <a:t> &amp; </a:t>
            </a:r>
            <a:r>
              <a:rPr lang="hu-HU" dirty="0" err="1" smtClean="0"/>
              <a:t>language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err="1" smtClean="0"/>
              <a:t>What</a:t>
            </a:r>
            <a:r>
              <a:rPr lang="hu-HU" dirty="0" smtClean="0"/>
              <a:t> is </a:t>
            </a:r>
            <a:r>
              <a:rPr lang="hu-HU" dirty="0" err="1" smtClean="0"/>
              <a:t>language</a:t>
            </a:r>
            <a:r>
              <a:rPr lang="hu-HU" dirty="0" smtClean="0"/>
              <a:t>? </a:t>
            </a:r>
            <a:r>
              <a:rPr lang="hu-HU" dirty="0" err="1" smtClean="0"/>
              <a:t>What</a:t>
            </a:r>
            <a:r>
              <a:rPr lang="hu-HU" dirty="0" smtClean="0"/>
              <a:t> is </a:t>
            </a:r>
            <a:r>
              <a:rPr lang="hu-HU" dirty="0" err="1" smtClean="0"/>
              <a:t>its</a:t>
            </a:r>
            <a:r>
              <a:rPr lang="hu-HU" dirty="0" smtClean="0"/>
              <a:t> </a:t>
            </a:r>
            <a:r>
              <a:rPr lang="hu-HU" dirty="0" err="1" smtClean="0"/>
              <a:t>purpose</a:t>
            </a:r>
            <a:r>
              <a:rPr lang="hu-HU" dirty="0" smtClean="0"/>
              <a:t>? </a:t>
            </a:r>
            <a:r>
              <a:rPr lang="hu-HU" dirty="0" err="1" smtClean="0"/>
              <a:t>What</a:t>
            </a:r>
            <a:r>
              <a:rPr lang="hu-HU" dirty="0" smtClean="0"/>
              <a:t> </a:t>
            </a:r>
            <a:r>
              <a:rPr lang="hu-HU" dirty="0" err="1" smtClean="0"/>
              <a:t>are</a:t>
            </a:r>
            <a:r>
              <a:rPr lang="hu-HU" dirty="0" smtClean="0"/>
              <a:t> </a:t>
            </a:r>
            <a:r>
              <a:rPr lang="hu-HU" dirty="0" err="1" smtClean="0"/>
              <a:t>its</a:t>
            </a:r>
            <a:r>
              <a:rPr lang="hu-HU" dirty="0" smtClean="0"/>
              <a:t> </a:t>
            </a:r>
            <a:r>
              <a:rPr lang="hu-HU" dirty="0" err="1" smtClean="0"/>
              <a:t>parts</a:t>
            </a:r>
            <a:r>
              <a:rPr lang="hu-HU" dirty="0" smtClean="0"/>
              <a:t>?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Communication</a:t>
            </a:r>
            <a:r>
              <a:rPr lang="en-US" dirty="0"/>
              <a:t> of thoughts and feelings through a system of </a:t>
            </a:r>
            <a:r>
              <a:rPr lang="en-US" dirty="0">
                <a:solidFill>
                  <a:srgbClr val="FF0000"/>
                </a:solidFill>
              </a:rPr>
              <a:t>arbitrary</a:t>
            </a:r>
            <a:r>
              <a:rPr lang="en-US" dirty="0"/>
              <a:t> signals, such as </a:t>
            </a:r>
            <a:r>
              <a:rPr lang="en-US" dirty="0">
                <a:solidFill>
                  <a:srgbClr val="FF0000"/>
                </a:solidFill>
              </a:rPr>
              <a:t>voice sounds</a:t>
            </a:r>
            <a:r>
              <a:rPr lang="en-US" dirty="0"/>
              <a:t>, </a:t>
            </a:r>
            <a:r>
              <a:rPr lang="en-US" dirty="0">
                <a:solidFill>
                  <a:srgbClr val="FF0000"/>
                </a:solidFill>
              </a:rPr>
              <a:t>gestures</a:t>
            </a:r>
            <a:r>
              <a:rPr lang="en-US" dirty="0"/>
              <a:t>, or </a:t>
            </a:r>
            <a:r>
              <a:rPr lang="en-US" dirty="0">
                <a:solidFill>
                  <a:srgbClr val="FF0000"/>
                </a:solidFill>
              </a:rPr>
              <a:t>written symbols</a:t>
            </a:r>
            <a:r>
              <a:rPr lang="en-US" dirty="0" smtClean="0"/>
              <a:t>.</a:t>
            </a:r>
            <a:endParaRPr lang="hu-HU" dirty="0" smtClean="0"/>
          </a:p>
          <a:p>
            <a:pPr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2453312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Languages</a:t>
            </a:r>
            <a:r>
              <a:rPr lang="hu-HU" dirty="0" smtClean="0"/>
              <a:t/>
            </a:r>
            <a:br>
              <a:rPr lang="hu-HU" dirty="0" smtClean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231178" y="750310"/>
            <a:ext cx="7659603" cy="4679950"/>
          </a:xfrm>
        </p:spPr>
        <p:txBody>
          <a:bodyPr/>
          <a:lstStyle/>
          <a:p>
            <a:r>
              <a:rPr lang="hu-HU" sz="2800" dirty="0" err="1" smtClean="0"/>
              <a:t>Natural</a:t>
            </a:r>
            <a:r>
              <a:rPr lang="hu-HU" sz="2800" dirty="0" smtClean="0"/>
              <a:t> </a:t>
            </a:r>
            <a:r>
              <a:rPr lang="hu-HU" sz="2800" dirty="0" err="1" smtClean="0"/>
              <a:t>languages</a:t>
            </a:r>
            <a:r>
              <a:rPr lang="hu-HU" sz="2800" dirty="0" smtClean="0"/>
              <a:t>: English, </a:t>
            </a:r>
            <a:r>
              <a:rPr lang="hu-HU" sz="2800" dirty="0" err="1" smtClean="0"/>
              <a:t>Hungarian</a:t>
            </a:r>
            <a:r>
              <a:rPr lang="hu-HU" sz="2800" dirty="0" smtClean="0"/>
              <a:t>, </a:t>
            </a:r>
            <a:r>
              <a:rPr lang="hu-HU" sz="2800" dirty="0" err="1" smtClean="0"/>
              <a:t>Russian</a:t>
            </a:r>
            <a:r>
              <a:rPr lang="hu-HU" sz="2800" dirty="0" smtClean="0"/>
              <a:t>, Hindi…</a:t>
            </a:r>
          </a:p>
          <a:p>
            <a:r>
              <a:rPr lang="hu-HU" sz="2800" dirty="0" err="1" smtClean="0"/>
              <a:t>Artificial</a:t>
            </a:r>
            <a:r>
              <a:rPr lang="hu-HU" sz="2800" dirty="0" smtClean="0"/>
              <a:t> </a:t>
            </a:r>
            <a:r>
              <a:rPr lang="hu-HU" sz="2800" dirty="0" err="1" smtClean="0"/>
              <a:t>languages</a:t>
            </a:r>
            <a:r>
              <a:rPr lang="hu-HU" sz="2800" dirty="0" smtClean="0"/>
              <a:t>: </a:t>
            </a:r>
            <a:r>
              <a:rPr lang="hu-HU" sz="2800" dirty="0" err="1" smtClean="0"/>
              <a:t>Esperanto</a:t>
            </a:r>
            <a:r>
              <a:rPr lang="hu-HU" sz="2800" dirty="0" smtClean="0"/>
              <a:t>, </a:t>
            </a:r>
            <a:r>
              <a:rPr lang="hu-HU" sz="2800" dirty="0" err="1" smtClean="0"/>
              <a:t>Ido</a:t>
            </a:r>
            <a:r>
              <a:rPr lang="hu-HU" sz="2800" dirty="0" smtClean="0"/>
              <a:t>, </a:t>
            </a:r>
            <a:r>
              <a:rPr lang="hu-HU" sz="2800" dirty="0" err="1" smtClean="0"/>
              <a:t>Volapük</a:t>
            </a:r>
            <a:r>
              <a:rPr lang="hu-HU" sz="2800" dirty="0" smtClean="0"/>
              <a:t>, </a:t>
            </a:r>
            <a:r>
              <a:rPr lang="hu-HU" sz="2800" dirty="0" err="1" smtClean="0"/>
              <a:t>Sinda</a:t>
            </a:r>
            <a:r>
              <a:rPr lang="hu-HU" sz="2800" dirty="0" smtClean="0"/>
              <a:t>, </a:t>
            </a:r>
            <a:r>
              <a:rPr lang="hu-HU" sz="2800" dirty="0" err="1" smtClean="0"/>
              <a:t>Klingon</a:t>
            </a:r>
            <a:r>
              <a:rPr lang="hu-HU" sz="2800" dirty="0" smtClean="0"/>
              <a:t>…</a:t>
            </a:r>
          </a:p>
          <a:p>
            <a:r>
              <a:rPr lang="hu-HU" sz="2800" dirty="0" err="1" smtClean="0"/>
              <a:t>Programming</a:t>
            </a:r>
            <a:r>
              <a:rPr lang="hu-HU" sz="2800" dirty="0" smtClean="0"/>
              <a:t> </a:t>
            </a:r>
            <a:r>
              <a:rPr lang="hu-HU" sz="2800" dirty="0" err="1" smtClean="0"/>
              <a:t>languages</a:t>
            </a:r>
            <a:r>
              <a:rPr lang="hu-HU" sz="2800" dirty="0" smtClean="0"/>
              <a:t>: C, Java, </a:t>
            </a:r>
            <a:r>
              <a:rPr lang="hu-HU" sz="2800" dirty="0" err="1" smtClean="0"/>
              <a:t>Prolog</a:t>
            </a:r>
            <a:r>
              <a:rPr lang="hu-HU" dirty="0" smtClean="0"/>
              <a:t>…</a:t>
            </a:r>
          </a:p>
          <a:p>
            <a:endParaRPr lang="hu-HU" dirty="0"/>
          </a:p>
        </p:txBody>
      </p:sp>
      <p:pic>
        <p:nvPicPr>
          <p:cNvPr id="50178" name="Picture 2" descr="C:\Users\Vera\AppData\Local\Temp\expert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43313" y="3725718"/>
            <a:ext cx="7048500" cy="2971800"/>
          </a:xfrm>
          <a:prstGeom prst="rect">
            <a:avLst/>
          </a:prstGeom>
          <a:noFill/>
          <a:ln>
            <a:solidFill>
              <a:srgbClr val="C00000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églalap 4"/>
          <p:cNvSpPr/>
          <p:nvPr/>
        </p:nvSpPr>
        <p:spPr bwMode="auto">
          <a:xfrm>
            <a:off x="2927927" y="4590473"/>
            <a:ext cx="1634837" cy="2107045"/>
          </a:xfrm>
          <a:prstGeom prst="rect">
            <a:avLst/>
          </a:prstGeom>
          <a:solidFill>
            <a:srgbClr val="00B0F0">
              <a:alpha val="33000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29886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dirty="0" err="1" smtClean="0"/>
              <a:t>Terms</a:t>
            </a:r>
            <a:endParaRPr lang="hu-HU" dirty="0" smtClean="0"/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hu-HU" dirty="0" err="1" smtClean="0"/>
              <a:t>Language</a:t>
            </a:r>
            <a:r>
              <a:rPr lang="hu-HU" dirty="0" smtClean="0"/>
              <a:t> and </a:t>
            </a:r>
            <a:r>
              <a:rPr lang="hu-HU" dirty="0" err="1" smtClean="0"/>
              <a:t>speech</a:t>
            </a:r>
            <a:r>
              <a:rPr lang="hu-HU" dirty="0" smtClean="0"/>
              <a:t> </a:t>
            </a:r>
            <a:r>
              <a:rPr lang="hu-HU" dirty="0" err="1" smtClean="0"/>
              <a:t>technology</a:t>
            </a:r>
            <a:r>
              <a:rPr lang="hu-HU" dirty="0" smtClean="0"/>
              <a:t>:</a:t>
            </a:r>
          </a:p>
          <a:p>
            <a:pPr lvl="1" eaLnBrk="1" hangingPunct="1">
              <a:lnSpc>
                <a:spcPct val="90000"/>
              </a:lnSpc>
            </a:pPr>
            <a:r>
              <a:rPr lang="hu-HU" dirty="0" err="1" smtClean="0"/>
              <a:t>Processing</a:t>
            </a:r>
            <a:r>
              <a:rPr lang="hu-HU" dirty="0" smtClean="0"/>
              <a:t> </a:t>
            </a:r>
            <a:r>
              <a:rPr lang="hu-HU" dirty="0" err="1" smtClean="0"/>
              <a:t>written</a:t>
            </a:r>
            <a:r>
              <a:rPr lang="hu-HU" dirty="0" smtClean="0"/>
              <a:t> and </a:t>
            </a:r>
            <a:r>
              <a:rPr lang="hu-HU" dirty="0" err="1" smtClean="0"/>
              <a:t>oral</a:t>
            </a:r>
            <a:r>
              <a:rPr lang="hu-HU" dirty="0" smtClean="0"/>
              <a:t> </a:t>
            </a:r>
            <a:r>
              <a:rPr lang="hu-HU" dirty="0" err="1" smtClean="0"/>
              <a:t>language</a:t>
            </a:r>
            <a:endParaRPr lang="hu-HU" dirty="0" smtClean="0"/>
          </a:p>
          <a:p>
            <a:pPr lvl="1" eaLnBrk="1" hangingPunct="1">
              <a:lnSpc>
                <a:spcPct val="90000"/>
              </a:lnSpc>
            </a:pPr>
            <a:r>
              <a:rPr lang="hu-HU" dirty="0" err="1" smtClean="0"/>
              <a:t>Generating</a:t>
            </a:r>
            <a:r>
              <a:rPr lang="hu-HU" dirty="0" smtClean="0"/>
              <a:t> </a:t>
            </a:r>
            <a:r>
              <a:rPr lang="hu-HU" dirty="0" err="1" smtClean="0"/>
              <a:t>language</a:t>
            </a:r>
            <a:r>
              <a:rPr lang="hu-HU" dirty="0" smtClean="0"/>
              <a:t> </a:t>
            </a:r>
            <a:r>
              <a:rPr lang="hu-HU" dirty="0" err="1" smtClean="0"/>
              <a:t>products</a:t>
            </a:r>
            <a:endParaRPr lang="hu-HU" dirty="0" smtClean="0"/>
          </a:p>
          <a:p>
            <a:pPr eaLnBrk="1" hangingPunct="1">
              <a:lnSpc>
                <a:spcPct val="90000"/>
              </a:lnSpc>
            </a:pPr>
            <a:r>
              <a:rPr lang="hu-HU" dirty="0" err="1" smtClean="0"/>
              <a:t>Natural</a:t>
            </a:r>
            <a:r>
              <a:rPr lang="hu-HU" dirty="0" smtClean="0"/>
              <a:t> </a:t>
            </a:r>
            <a:r>
              <a:rPr lang="hu-HU" dirty="0" err="1" smtClean="0"/>
              <a:t>language</a:t>
            </a:r>
            <a:r>
              <a:rPr lang="hu-HU" dirty="0" smtClean="0"/>
              <a:t> </a:t>
            </a:r>
            <a:r>
              <a:rPr lang="hu-HU" dirty="0" err="1" smtClean="0"/>
              <a:t>processing</a:t>
            </a:r>
            <a:endParaRPr lang="hu-HU" dirty="0" smtClean="0"/>
          </a:p>
          <a:p>
            <a:pPr eaLnBrk="1" hangingPunct="1">
              <a:lnSpc>
                <a:spcPct val="90000"/>
              </a:lnSpc>
            </a:pPr>
            <a:r>
              <a:rPr lang="hu-HU" dirty="0" err="1" smtClean="0"/>
              <a:t>Computational</a:t>
            </a:r>
            <a:r>
              <a:rPr lang="hu-HU" dirty="0" smtClean="0"/>
              <a:t> </a:t>
            </a:r>
            <a:r>
              <a:rPr lang="hu-HU" dirty="0" err="1" smtClean="0"/>
              <a:t>linguistics</a:t>
            </a:r>
            <a:endParaRPr lang="hu-HU" dirty="0" smtClean="0"/>
          </a:p>
          <a:p>
            <a:pPr eaLnBrk="1" hangingPunct="1">
              <a:lnSpc>
                <a:spcPct val="90000"/>
              </a:lnSpc>
            </a:pPr>
            <a:r>
              <a:rPr lang="hu-HU" dirty="0" smtClean="0"/>
              <a:t>Human </a:t>
            </a:r>
            <a:r>
              <a:rPr lang="hu-HU" dirty="0" err="1" smtClean="0"/>
              <a:t>language</a:t>
            </a:r>
            <a:r>
              <a:rPr lang="hu-HU" dirty="0" smtClean="0"/>
              <a:t> </a:t>
            </a:r>
            <a:r>
              <a:rPr lang="hu-HU" dirty="0" err="1" smtClean="0"/>
              <a:t>technology</a:t>
            </a:r>
            <a:endParaRPr lang="hu-H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258888" y="0"/>
            <a:ext cx="7427912" cy="1143000"/>
          </a:xfrm>
        </p:spPr>
        <p:txBody>
          <a:bodyPr/>
          <a:lstStyle/>
          <a:p>
            <a:r>
              <a:rPr lang="hu-HU" dirty="0" err="1" smtClean="0"/>
              <a:t>Levels</a:t>
            </a:r>
            <a:r>
              <a:rPr lang="hu-HU" dirty="0" smtClean="0"/>
              <a:t> of </a:t>
            </a:r>
            <a:r>
              <a:rPr lang="hu-HU" dirty="0" err="1" smtClean="0"/>
              <a:t>language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268125" y="962747"/>
            <a:ext cx="7427912" cy="4679950"/>
          </a:xfrm>
        </p:spPr>
        <p:txBody>
          <a:bodyPr/>
          <a:lstStyle/>
          <a:p>
            <a:r>
              <a:rPr lang="hu-HU" sz="2800" dirty="0" err="1" smtClean="0"/>
              <a:t>Speech</a:t>
            </a:r>
            <a:endParaRPr lang="hu-HU" sz="2800" dirty="0" smtClean="0"/>
          </a:p>
          <a:p>
            <a:r>
              <a:rPr lang="hu-HU" sz="2800" dirty="0" err="1" smtClean="0"/>
              <a:t>Writing</a:t>
            </a:r>
            <a:endParaRPr lang="hu-HU" sz="2800" dirty="0" smtClean="0"/>
          </a:p>
          <a:p>
            <a:r>
              <a:rPr lang="hu-HU" sz="2800" dirty="0" err="1" smtClean="0">
                <a:latin typeface="Arial" charset="0"/>
              </a:rPr>
              <a:t>For</a:t>
            </a:r>
            <a:r>
              <a:rPr lang="hu-HU" sz="2800" dirty="0" smtClean="0">
                <a:latin typeface="Arial" charset="0"/>
              </a:rPr>
              <a:t> computer: </a:t>
            </a:r>
            <a:r>
              <a:rPr lang="hu-HU" sz="2800" dirty="0" err="1" smtClean="0">
                <a:latin typeface="Arial" charset="0"/>
              </a:rPr>
              <a:t>language</a:t>
            </a:r>
            <a:r>
              <a:rPr lang="hu-HU" sz="2800" dirty="0" smtClean="0">
                <a:latin typeface="Arial" charset="0"/>
              </a:rPr>
              <a:t> is </a:t>
            </a:r>
            <a:r>
              <a:rPr lang="hu-HU" sz="2800" dirty="0" err="1" smtClean="0">
                <a:latin typeface="Arial" charset="0"/>
              </a:rPr>
              <a:t>primarily</a:t>
            </a:r>
            <a:r>
              <a:rPr lang="hu-HU" sz="2800" dirty="0" smtClean="0">
                <a:latin typeface="Arial" charset="0"/>
              </a:rPr>
              <a:t> a </a:t>
            </a:r>
            <a:r>
              <a:rPr lang="hu-HU" sz="2800" dirty="0" err="1" smtClean="0">
                <a:latin typeface="Arial" charset="0"/>
              </a:rPr>
              <a:t>written</a:t>
            </a:r>
            <a:r>
              <a:rPr lang="hu-HU" sz="2800" dirty="0" smtClean="0">
                <a:latin typeface="Arial" charset="0"/>
              </a:rPr>
              <a:t> </a:t>
            </a:r>
            <a:r>
              <a:rPr lang="hu-HU" sz="2800" dirty="0" err="1" smtClean="0">
                <a:latin typeface="Arial" charset="0"/>
              </a:rPr>
              <a:t>product</a:t>
            </a:r>
            <a:endParaRPr lang="hu-HU" sz="2800" dirty="0" smtClean="0">
              <a:latin typeface="Arial" charset="0"/>
            </a:endParaRPr>
          </a:p>
          <a:p>
            <a:r>
              <a:rPr lang="hu-HU" sz="2800" dirty="0" err="1" smtClean="0">
                <a:latin typeface="Arial" charset="0"/>
              </a:rPr>
              <a:t>For</a:t>
            </a:r>
            <a:r>
              <a:rPr lang="hu-HU" sz="2800" dirty="0" smtClean="0">
                <a:latin typeface="Arial" charset="0"/>
              </a:rPr>
              <a:t> human: </a:t>
            </a:r>
            <a:r>
              <a:rPr lang="hu-HU" sz="2800" dirty="0" err="1" smtClean="0">
                <a:latin typeface="Arial" charset="0"/>
              </a:rPr>
              <a:t>it</a:t>
            </a:r>
            <a:r>
              <a:rPr lang="hu-HU" sz="2800" dirty="0" smtClean="0">
                <a:latin typeface="Arial" charset="0"/>
              </a:rPr>
              <a:t> is </a:t>
            </a:r>
            <a:r>
              <a:rPr lang="hu-HU" sz="2800" dirty="0" err="1" smtClean="0">
                <a:latin typeface="Arial" charset="0"/>
              </a:rPr>
              <a:t>primarily</a:t>
            </a:r>
            <a:r>
              <a:rPr lang="hu-HU" sz="2800" dirty="0" smtClean="0">
                <a:latin typeface="Arial" charset="0"/>
              </a:rPr>
              <a:t> an </a:t>
            </a:r>
            <a:r>
              <a:rPr lang="hu-HU" sz="2800" dirty="0" err="1" smtClean="0">
                <a:latin typeface="Arial" charset="0"/>
              </a:rPr>
              <a:t>oral</a:t>
            </a:r>
            <a:r>
              <a:rPr lang="hu-HU" sz="2800" dirty="0" smtClean="0">
                <a:latin typeface="Arial" charset="0"/>
              </a:rPr>
              <a:t> </a:t>
            </a:r>
            <a:r>
              <a:rPr lang="hu-HU" sz="2800" dirty="0" err="1" smtClean="0">
                <a:latin typeface="Arial" charset="0"/>
              </a:rPr>
              <a:t>product</a:t>
            </a:r>
            <a:endParaRPr lang="hu-HU" sz="2800" dirty="0" smtClean="0">
              <a:latin typeface="Arial" charset="0"/>
            </a:endParaRPr>
          </a:p>
          <a:p>
            <a:pPr lvl="1"/>
            <a:r>
              <a:rPr lang="hu-HU" sz="2400" dirty="0" smtClean="0">
                <a:latin typeface="Arial" charset="0"/>
              </a:rPr>
              <a:t>~18 </a:t>
            </a:r>
            <a:r>
              <a:rPr lang="hu-HU" sz="2400" dirty="0" err="1" smtClean="0">
                <a:latin typeface="Arial" charset="0"/>
              </a:rPr>
              <a:t>month</a:t>
            </a:r>
            <a:r>
              <a:rPr lang="hu-HU" sz="2400" dirty="0" smtClean="0">
                <a:latin typeface="Arial" charset="0"/>
              </a:rPr>
              <a:t> old </a:t>
            </a:r>
            <a:r>
              <a:rPr lang="hu-HU" sz="2400" dirty="0" err="1" smtClean="0">
                <a:latin typeface="Arial" charset="0"/>
              </a:rPr>
              <a:t>babies</a:t>
            </a:r>
            <a:r>
              <a:rPr lang="hu-HU" sz="2400" dirty="0" smtClean="0">
                <a:latin typeface="Arial" charset="0"/>
              </a:rPr>
              <a:t> </a:t>
            </a:r>
            <a:r>
              <a:rPr lang="hu-HU" sz="2400" dirty="0" err="1" smtClean="0">
                <a:latin typeface="Arial" charset="0"/>
              </a:rPr>
              <a:t>already</a:t>
            </a:r>
            <a:r>
              <a:rPr lang="hu-HU" sz="2400" dirty="0" smtClean="0">
                <a:latin typeface="Arial" charset="0"/>
              </a:rPr>
              <a:t> </a:t>
            </a:r>
            <a:r>
              <a:rPr lang="hu-HU" sz="2400" dirty="0" err="1" smtClean="0">
                <a:latin typeface="Arial" charset="0"/>
              </a:rPr>
              <a:t>use</a:t>
            </a:r>
            <a:r>
              <a:rPr lang="hu-HU" sz="2400" dirty="0" smtClean="0">
                <a:latin typeface="Arial" charset="0"/>
              </a:rPr>
              <a:t> </a:t>
            </a:r>
            <a:r>
              <a:rPr lang="hu-HU" sz="2400" dirty="0" err="1" smtClean="0">
                <a:latin typeface="Arial" charset="0"/>
              </a:rPr>
              <a:t>sentences</a:t>
            </a:r>
            <a:r>
              <a:rPr lang="hu-HU" sz="2400" dirty="0" smtClean="0">
                <a:latin typeface="Arial" charset="0"/>
              </a:rPr>
              <a:t> (</a:t>
            </a:r>
            <a:r>
              <a:rPr lang="hu-HU" sz="2400" dirty="0" err="1" smtClean="0">
                <a:latin typeface="Arial" charset="0"/>
              </a:rPr>
              <a:t>but</a:t>
            </a:r>
            <a:r>
              <a:rPr lang="hu-HU" sz="2400" dirty="0" smtClean="0">
                <a:latin typeface="Arial" charset="0"/>
              </a:rPr>
              <a:t> </a:t>
            </a:r>
            <a:r>
              <a:rPr lang="hu-HU" sz="2400" dirty="0" err="1" smtClean="0">
                <a:latin typeface="Arial" charset="0"/>
              </a:rPr>
              <a:t>usually</a:t>
            </a:r>
            <a:r>
              <a:rPr lang="hu-HU" sz="2400" dirty="0" smtClean="0">
                <a:latin typeface="Arial" charset="0"/>
              </a:rPr>
              <a:t> </a:t>
            </a:r>
            <a:r>
              <a:rPr lang="hu-HU" sz="2400" dirty="0" err="1" smtClean="0">
                <a:latin typeface="Arial" charset="0"/>
              </a:rPr>
              <a:t>cannot</a:t>
            </a:r>
            <a:r>
              <a:rPr lang="hu-HU" sz="2400" dirty="0" smtClean="0">
                <a:latin typeface="Arial" charset="0"/>
              </a:rPr>
              <a:t> </a:t>
            </a:r>
            <a:r>
              <a:rPr lang="hu-HU" sz="2400" dirty="0" err="1" smtClean="0">
                <a:latin typeface="Arial" charset="0"/>
              </a:rPr>
              <a:t>write</a:t>
            </a:r>
            <a:r>
              <a:rPr lang="hu-HU" sz="2400" dirty="0" smtClean="0">
                <a:latin typeface="Arial" charset="0"/>
              </a:rPr>
              <a:t>!)</a:t>
            </a:r>
          </a:p>
          <a:p>
            <a:pPr lvl="1"/>
            <a:r>
              <a:rPr lang="hu-HU" sz="2400" dirty="0" smtClean="0">
                <a:latin typeface="Arial" charset="0"/>
              </a:rPr>
              <a:t>Almost </a:t>
            </a:r>
            <a:r>
              <a:rPr lang="hu-HU" sz="2400" dirty="0" err="1" smtClean="0">
                <a:latin typeface="Arial" charset="0"/>
              </a:rPr>
              <a:t>every</a:t>
            </a:r>
            <a:r>
              <a:rPr lang="hu-HU" sz="2400" dirty="0" smtClean="0">
                <a:latin typeface="Arial" charset="0"/>
              </a:rPr>
              <a:t> </a:t>
            </a:r>
            <a:r>
              <a:rPr lang="hu-HU" sz="2400" dirty="0" err="1" smtClean="0">
                <a:latin typeface="Arial" charset="0"/>
              </a:rPr>
              <a:t>person</a:t>
            </a:r>
            <a:r>
              <a:rPr lang="hu-HU" sz="2400" dirty="0" smtClean="0">
                <a:latin typeface="Arial" charset="0"/>
              </a:rPr>
              <a:t> </a:t>
            </a:r>
            <a:r>
              <a:rPr lang="hu-HU" sz="2400" dirty="0" err="1" smtClean="0">
                <a:latin typeface="Arial" charset="0"/>
              </a:rPr>
              <a:t>can</a:t>
            </a:r>
            <a:r>
              <a:rPr lang="hu-HU" sz="2400" dirty="0" smtClean="0">
                <a:latin typeface="Arial" charset="0"/>
              </a:rPr>
              <a:t> </a:t>
            </a:r>
            <a:r>
              <a:rPr lang="hu-HU" sz="2400" dirty="0" err="1" smtClean="0">
                <a:latin typeface="Arial" charset="0"/>
              </a:rPr>
              <a:t>speak</a:t>
            </a:r>
            <a:r>
              <a:rPr lang="hu-HU" sz="2400" dirty="0" smtClean="0">
                <a:latin typeface="Arial" charset="0"/>
              </a:rPr>
              <a:t> </a:t>
            </a:r>
            <a:r>
              <a:rPr lang="hu-HU" sz="2400" dirty="0" err="1" smtClean="0">
                <a:latin typeface="Arial" charset="0"/>
              </a:rPr>
              <a:t>but</a:t>
            </a:r>
            <a:r>
              <a:rPr lang="hu-HU" sz="2400" dirty="0" smtClean="0">
                <a:latin typeface="Arial" charset="0"/>
              </a:rPr>
              <a:t> </a:t>
            </a:r>
            <a:r>
              <a:rPr lang="hu-HU" sz="2400" dirty="0" err="1" smtClean="0">
                <a:latin typeface="Arial" charset="0"/>
              </a:rPr>
              <a:t>there</a:t>
            </a:r>
            <a:r>
              <a:rPr lang="hu-HU" sz="2400" dirty="0" smtClean="0">
                <a:latin typeface="Arial" charset="0"/>
              </a:rPr>
              <a:t> </a:t>
            </a:r>
            <a:r>
              <a:rPr lang="hu-HU" sz="2400" dirty="0" err="1" smtClean="0">
                <a:latin typeface="Arial" charset="0"/>
              </a:rPr>
              <a:t>are</a:t>
            </a:r>
            <a:r>
              <a:rPr lang="hu-HU" sz="2400" dirty="0" smtClean="0">
                <a:latin typeface="Arial" charset="0"/>
              </a:rPr>
              <a:t> a </a:t>
            </a:r>
            <a:r>
              <a:rPr lang="hu-HU" sz="2400" dirty="0" err="1" smtClean="0">
                <a:latin typeface="Arial" charset="0"/>
              </a:rPr>
              <a:t>number</a:t>
            </a:r>
            <a:r>
              <a:rPr lang="hu-HU" sz="2400" dirty="0" smtClean="0">
                <a:latin typeface="Arial" charset="0"/>
              </a:rPr>
              <a:t> of </a:t>
            </a:r>
            <a:r>
              <a:rPr lang="hu-HU" sz="2400" dirty="0" err="1" smtClean="0">
                <a:latin typeface="Arial" charset="0"/>
              </a:rPr>
              <a:t>illiterate</a:t>
            </a:r>
            <a:r>
              <a:rPr lang="hu-HU" sz="2400" dirty="0" smtClean="0">
                <a:latin typeface="Arial" charset="0"/>
              </a:rPr>
              <a:t> </a:t>
            </a:r>
            <a:r>
              <a:rPr lang="hu-HU" sz="2400" dirty="0" err="1" smtClean="0">
                <a:latin typeface="Arial" charset="0"/>
              </a:rPr>
              <a:t>people</a:t>
            </a:r>
            <a:endParaRPr lang="hu-HU" sz="2400" dirty="0" smtClean="0">
              <a:latin typeface="Arial" charset="0"/>
            </a:endParaRPr>
          </a:p>
          <a:p>
            <a:endParaRPr lang="hu-HU" dirty="0" smtClean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582897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Linguistics</a:t>
            </a:r>
            <a:r>
              <a:rPr lang="hu-HU" dirty="0" smtClean="0"/>
              <a:t> </a:t>
            </a:r>
            <a:r>
              <a:rPr lang="hu-HU" dirty="0" err="1" smtClean="0"/>
              <a:t>units</a:t>
            </a:r>
            <a:r>
              <a:rPr lang="hu-HU" dirty="0" smtClean="0"/>
              <a:t> &amp; CL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258888" y="1764144"/>
            <a:ext cx="7427912" cy="4257243"/>
          </a:xfrm>
        </p:spPr>
        <p:txBody>
          <a:bodyPr/>
          <a:lstStyle/>
          <a:p>
            <a:r>
              <a:rPr lang="hu-HU" dirty="0" err="1" smtClean="0"/>
              <a:t>Sentence</a:t>
            </a:r>
            <a:r>
              <a:rPr lang="hu-HU" dirty="0" smtClean="0"/>
              <a:t>: </a:t>
            </a:r>
            <a:r>
              <a:rPr lang="hu-HU" dirty="0" err="1" smtClean="0"/>
              <a:t>segmentation</a:t>
            </a:r>
            <a:endParaRPr lang="hu-HU" dirty="0" smtClean="0"/>
          </a:p>
          <a:p>
            <a:r>
              <a:rPr lang="hu-HU" dirty="0" smtClean="0"/>
              <a:t>Word: </a:t>
            </a:r>
            <a:r>
              <a:rPr lang="hu-HU" dirty="0" err="1" smtClean="0"/>
              <a:t>tokenization</a:t>
            </a:r>
            <a:endParaRPr lang="hu-HU" dirty="0" smtClean="0"/>
          </a:p>
          <a:p>
            <a:r>
              <a:rPr lang="hu-HU" dirty="0" err="1" smtClean="0"/>
              <a:t>Morpheme</a:t>
            </a:r>
            <a:r>
              <a:rPr lang="hu-HU" dirty="0" smtClean="0"/>
              <a:t>: </a:t>
            </a:r>
            <a:r>
              <a:rPr lang="hu-HU" dirty="0" err="1" smtClean="0"/>
              <a:t>morphological</a:t>
            </a:r>
            <a:r>
              <a:rPr lang="hu-HU" dirty="0" smtClean="0"/>
              <a:t> and </a:t>
            </a:r>
            <a:r>
              <a:rPr lang="hu-HU" dirty="0" err="1" smtClean="0"/>
              <a:t>syntactic</a:t>
            </a:r>
            <a:r>
              <a:rPr lang="hu-HU" dirty="0" smtClean="0"/>
              <a:t> </a:t>
            </a:r>
            <a:r>
              <a:rPr lang="hu-HU" dirty="0" err="1" smtClean="0"/>
              <a:t>parsing</a:t>
            </a:r>
            <a:endParaRPr lang="hu-HU" dirty="0" smtClean="0"/>
          </a:p>
          <a:p>
            <a:r>
              <a:rPr lang="hu-HU" dirty="0" err="1" smtClean="0"/>
              <a:t>Phoneme</a:t>
            </a:r>
            <a:r>
              <a:rPr lang="hu-HU" dirty="0" smtClean="0"/>
              <a:t>: </a:t>
            </a:r>
            <a:r>
              <a:rPr lang="hu-HU" dirty="0" err="1" smtClean="0"/>
              <a:t>speech</a:t>
            </a:r>
            <a:r>
              <a:rPr lang="hu-HU" dirty="0" smtClean="0"/>
              <a:t> </a:t>
            </a:r>
            <a:r>
              <a:rPr lang="hu-HU" dirty="0" err="1" smtClean="0"/>
              <a:t>technology</a:t>
            </a:r>
            <a:endParaRPr lang="hu-HU" dirty="0"/>
          </a:p>
          <a:p>
            <a:r>
              <a:rPr lang="hu-HU" dirty="0" err="1" smtClean="0"/>
              <a:t>Syllable</a:t>
            </a:r>
            <a:r>
              <a:rPr lang="hu-HU" dirty="0" smtClean="0"/>
              <a:t>: </a:t>
            </a:r>
            <a:r>
              <a:rPr lang="hu-HU" dirty="0" err="1" smtClean="0"/>
              <a:t>speech</a:t>
            </a:r>
            <a:r>
              <a:rPr lang="hu-HU" dirty="0" smtClean="0"/>
              <a:t> </a:t>
            </a:r>
            <a:r>
              <a:rPr lang="hu-HU" dirty="0" err="1" smtClean="0"/>
              <a:t>technology</a:t>
            </a:r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xmlns="" val="3903044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Goals</a:t>
            </a:r>
            <a:endParaRPr lang="hu-HU" dirty="0" smtClean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sz="2800" dirty="0" err="1" smtClean="0"/>
              <a:t>Efficient</a:t>
            </a:r>
            <a:r>
              <a:rPr lang="hu-HU" sz="2800" dirty="0" smtClean="0"/>
              <a:t> </a:t>
            </a:r>
            <a:r>
              <a:rPr lang="hu-HU" sz="2800" dirty="0" err="1" smtClean="0"/>
              <a:t>communication</a:t>
            </a:r>
            <a:r>
              <a:rPr lang="hu-HU" sz="2800" dirty="0" smtClean="0"/>
              <a:t> </a:t>
            </a:r>
            <a:r>
              <a:rPr lang="hu-HU" sz="2800" dirty="0" err="1" smtClean="0"/>
              <a:t>between</a:t>
            </a:r>
            <a:r>
              <a:rPr lang="hu-HU" sz="2800" dirty="0" smtClean="0"/>
              <a:t> human and human / </a:t>
            </a:r>
            <a:r>
              <a:rPr lang="hu-HU" sz="2800" dirty="0" err="1" smtClean="0"/>
              <a:t>machine</a:t>
            </a:r>
            <a:r>
              <a:rPr lang="hu-HU" sz="2800" dirty="0" smtClean="0"/>
              <a:t> and human</a:t>
            </a:r>
          </a:p>
          <a:p>
            <a:r>
              <a:rPr lang="hu-HU" sz="2800" dirty="0" err="1" smtClean="0"/>
              <a:t>Facilitating</a:t>
            </a:r>
            <a:r>
              <a:rPr lang="hu-HU" sz="2800" dirty="0" smtClean="0"/>
              <a:t> human </a:t>
            </a:r>
            <a:r>
              <a:rPr lang="hu-HU" sz="2800" dirty="0" err="1" smtClean="0"/>
              <a:t>work</a:t>
            </a:r>
            <a:r>
              <a:rPr lang="hu-HU" sz="2800" dirty="0" smtClean="0"/>
              <a:t> </a:t>
            </a:r>
            <a:r>
              <a:rPr lang="hu-HU" sz="2800" dirty="0" err="1" smtClean="0"/>
              <a:t>with</a:t>
            </a:r>
            <a:r>
              <a:rPr lang="hu-HU" sz="2800" dirty="0" smtClean="0"/>
              <a:t> </a:t>
            </a:r>
            <a:r>
              <a:rPr lang="hu-HU" sz="2800" dirty="0" err="1" smtClean="0"/>
              <a:t>novel</a:t>
            </a:r>
            <a:r>
              <a:rPr lang="hu-HU" sz="2800" dirty="0" smtClean="0"/>
              <a:t> </a:t>
            </a:r>
            <a:r>
              <a:rPr lang="hu-HU" sz="2800" dirty="0" err="1" smtClean="0"/>
              <a:t>technologies</a:t>
            </a:r>
            <a:r>
              <a:rPr lang="hu-HU" sz="2800" dirty="0" smtClean="0"/>
              <a:t> and </a:t>
            </a:r>
            <a:r>
              <a:rPr lang="hu-HU" sz="2800" dirty="0" err="1" smtClean="0"/>
              <a:t>services</a:t>
            </a:r>
            <a:endParaRPr lang="hu-HU" sz="2800" dirty="0" smtClean="0"/>
          </a:p>
          <a:p>
            <a:r>
              <a:rPr lang="hu-HU" sz="2800" dirty="0" err="1" smtClean="0"/>
              <a:t>Assisting</a:t>
            </a:r>
            <a:r>
              <a:rPr lang="hu-HU" sz="2800" dirty="0" smtClean="0"/>
              <a:t> </a:t>
            </a:r>
            <a:r>
              <a:rPr lang="hu-HU" sz="2800" dirty="0" err="1" smtClean="0"/>
              <a:t>people</a:t>
            </a:r>
            <a:r>
              <a:rPr lang="hu-HU" sz="2800" dirty="0" smtClean="0"/>
              <a:t> </a:t>
            </a:r>
            <a:r>
              <a:rPr lang="hu-HU" sz="2800" dirty="0" err="1" smtClean="0"/>
              <a:t>with</a:t>
            </a:r>
            <a:r>
              <a:rPr lang="hu-HU" sz="2800" dirty="0" smtClean="0"/>
              <a:t> </a:t>
            </a:r>
            <a:r>
              <a:rPr lang="hu-HU" sz="2800" dirty="0" err="1" smtClean="0"/>
              <a:t>disabilities</a:t>
            </a:r>
            <a:r>
              <a:rPr lang="hu-HU" sz="2800" dirty="0" smtClean="0"/>
              <a:t> (</a:t>
            </a:r>
            <a:r>
              <a:rPr lang="hu-HU" sz="2800" dirty="0" err="1" smtClean="0"/>
              <a:t>visual</a:t>
            </a:r>
            <a:r>
              <a:rPr lang="hu-HU" sz="2800" dirty="0" smtClean="0"/>
              <a:t> </a:t>
            </a:r>
            <a:r>
              <a:rPr lang="hu-HU" sz="2800" dirty="0" err="1" smtClean="0"/>
              <a:t>impairment</a:t>
            </a:r>
            <a:r>
              <a:rPr lang="hu-HU" sz="2800" dirty="0" smtClean="0"/>
              <a:t>, </a:t>
            </a:r>
            <a:r>
              <a:rPr lang="hu-HU" sz="2800" dirty="0" err="1" smtClean="0"/>
              <a:t>hearing</a:t>
            </a:r>
            <a:r>
              <a:rPr lang="hu-HU" sz="2800" dirty="0" smtClean="0"/>
              <a:t> </a:t>
            </a:r>
            <a:r>
              <a:rPr lang="hu-HU" sz="2800" dirty="0" err="1" smtClean="0"/>
              <a:t>impairment</a:t>
            </a:r>
            <a:r>
              <a:rPr lang="hu-HU" sz="2800" dirty="0" smtClean="0"/>
              <a:t>, </a:t>
            </a:r>
            <a:r>
              <a:rPr lang="hu-HU" sz="2800" dirty="0" err="1" smtClean="0"/>
              <a:t>aphasic</a:t>
            </a:r>
            <a:r>
              <a:rPr lang="hu-HU" sz="2800" dirty="0" smtClean="0"/>
              <a:t> </a:t>
            </a:r>
            <a:r>
              <a:rPr lang="hu-HU" sz="2800" dirty="0" err="1" smtClean="0"/>
              <a:t>people</a:t>
            </a:r>
            <a:r>
              <a:rPr lang="hu-HU" sz="2800" dirty="0" smtClean="0"/>
              <a:t>, </a:t>
            </a:r>
            <a:r>
              <a:rPr lang="hu-HU" sz="2800" dirty="0" err="1" smtClean="0"/>
              <a:t>people</a:t>
            </a:r>
            <a:r>
              <a:rPr lang="hu-HU" sz="2800" dirty="0" smtClean="0"/>
              <a:t> </a:t>
            </a:r>
            <a:r>
              <a:rPr lang="hu-HU" sz="2800" dirty="0" err="1" smtClean="0"/>
              <a:t>with</a:t>
            </a:r>
            <a:r>
              <a:rPr lang="hu-HU" sz="2800" dirty="0" smtClean="0"/>
              <a:t> </a:t>
            </a:r>
            <a:r>
              <a:rPr lang="hu-HU" sz="2800" dirty="0" err="1" smtClean="0"/>
              <a:t>cerebral</a:t>
            </a:r>
            <a:r>
              <a:rPr lang="hu-HU" sz="2800" dirty="0" smtClean="0"/>
              <a:t> </a:t>
            </a:r>
            <a:r>
              <a:rPr lang="hu-HU" sz="2800" dirty="0" err="1" smtClean="0"/>
              <a:t>lesion</a:t>
            </a:r>
            <a:r>
              <a:rPr lang="hu-HU" sz="2800" dirty="0" smtClean="0"/>
              <a:t>, </a:t>
            </a:r>
            <a:r>
              <a:rPr lang="hu-HU" sz="2800" dirty="0" err="1" smtClean="0"/>
              <a:t>people</a:t>
            </a:r>
            <a:r>
              <a:rPr lang="hu-HU" sz="2800" dirty="0" smtClean="0"/>
              <a:t> </a:t>
            </a:r>
            <a:r>
              <a:rPr lang="hu-HU" sz="2800" dirty="0" err="1" smtClean="0"/>
              <a:t>who</a:t>
            </a:r>
            <a:r>
              <a:rPr lang="hu-HU" sz="2800" dirty="0" smtClean="0"/>
              <a:t> </a:t>
            </a:r>
            <a:r>
              <a:rPr lang="hu-HU" sz="2800" dirty="0" err="1" smtClean="0"/>
              <a:t>cannot</a:t>
            </a:r>
            <a:r>
              <a:rPr lang="hu-HU" sz="2800" dirty="0" smtClean="0"/>
              <a:t> </a:t>
            </a:r>
            <a:r>
              <a:rPr lang="hu-HU" sz="2800" dirty="0" err="1" smtClean="0"/>
              <a:t>speak</a:t>
            </a:r>
            <a:r>
              <a:rPr lang="hu-HU" sz="2800" dirty="0" smtClean="0"/>
              <a:t> </a:t>
            </a:r>
            <a:r>
              <a:rPr lang="hu-HU" sz="2800" dirty="0" err="1" smtClean="0"/>
              <a:t>foreign</a:t>
            </a:r>
            <a:r>
              <a:rPr lang="hu-HU" sz="2800" dirty="0" smtClean="0"/>
              <a:t> </a:t>
            </a:r>
            <a:r>
              <a:rPr lang="hu-HU" sz="2800" dirty="0" err="1" smtClean="0"/>
              <a:t>languages</a:t>
            </a:r>
            <a:r>
              <a:rPr lang="hu-HU" sz="2800" dirty="0" smtClean="0"/>
              <a:t>…)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Interdisciplinary</a:t>
            </a:r>
            <a:r>
              <a:rPr lang="hu-HU" dirty="0" smtClean="0"/>
              <a:t> </a:t>
            </a:r>
            <a:r>
              <a:rPr lang="hu-HU" dirty="0" err="1" smtClean="0"/>
              <a:t>field</a:t>
            </a:r>
            <a:endParaRPr lang="hu-HU" dirty="0" smtClean="0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hu-HU" sz="2400" dirty="0" err="1" smtClean="0"/>
              <a:t>linguistics</a:t>
            </a:r>
            <a:endParaRPr lang="hu-HU" sz="2400" dirty="0" smtClean="0"/>
          </a:p>
          <a:p>
            <a:pPr>
              <a:lnSpc>
                <a:spcPct val="90000"/>
              </a:lnSpc>
            </a:pPr>
            <a:r>
              <a:rPr lang="hu-HU" sz="2400" dirty="0" err="1" smtClean="0"/>
              <a:t>lexicography</a:t>
            </a:r>
            <a:endParaRPr lang="hu-HU" sz="2400" dirty="0" smtClean="0"/>
          </a:p>
          <a:p>
            <a:pPr>
              <a:lnSpc>
                <a:spcPct val="90000"/>
              </a:lnSpc>
            </a:pPr>
            <a:r>
              <a:rPr lang="hu-HU" sz="2400" dirty="0" smtClean="0"/>
              <a:t>software </a:t>
            </a:r>
            <a:r>
              <a:rPr lang="hu-HU" sz="2400" dirty="0" err="1" smtClean="0"/>
              <a:t>technology</a:t>
            </a:r>
            <a:endParaRPr lang="hu-HU" sz="2400" dirty="0" smtClean="0"/>
          </a:p>
          <a:p>
            <a:pPr>
              <a:lnSpc>
                <a:spcPct val="90000"/>
              </a:lnSpc>
            </a:pPr>
            <a:r>
              <a:rPr lang="hu-HU" sz="2400" dirty="0" err="1" smtClean="0"/>
              <a:t>psychology</a:t>
            </a:r>
            <a:endParaRPr lang="hu-HU" sz="2400" dirty="0" smtClean="0"/>
          </a:p>
          <a:p>
            <a:pPr>
              <a:lnSpc>
                <a:spcPct val="90000"/>
              </a:lnSpc>
            </a:pPr>
            <a:r>
              <a:rPr lang="hu-HU" sz="2400" dirty="0" err="1" smtClean="0"/>
              <a:t>mathematics</a:t>
            </a:r>
            <a:endParaRPr lang="hu-HU" sz="2400" dirty="0" smtClean="0"/>
          </a:p>
          <a:p>
            <a:pPr>
              <a:lnSpc>
                <a:spcPct val="90000"/>
              </a:lnSpc>
            </a:pPr>
            <a:r>
              <a:rPr lang="hu-HU" sz="2400" dirty="0" err="1" smtClean="0"/>
              <a:t>informatics</a:t>
            </a:r>
            <a:endParaRPr lang="hu-HU" sz="2400" dirty="0" smtClean="0"/>
          </a:p>
          <a:p>
            <a:pPr>
              <a:lnSpc>
                <a:spcPct val="90000"/>
              </a:lnSpc>
            </a:pPr>
            <a:r>
              <a:rPr lang="hu-HU" sz="2400" dirty="0" err="1" smtClean="0"/>
              <a:t>physics</a:t>
            </a:r>
            <a:endParaRPr lang="hu-HU" sz="2400" dirty="0" smtClean="0"/>
          </a:p>
          <a:p>
            <a:pPr>
              <a:lnSpc>
                <a:spcPct val="90000"/>
              </a:lnSpc>
            </a:pPr>
            <a:r>
              <a:rPr lang="hu-HU" sz="2400" dirty="0" err="1" smtClean="0"/>
              <a:t>physiology</a:t>
            </a:r>
            <a:endParaRPr lang="hu-HU" sz="2400" dirty="0" smtClean="0"/>
          </a:p>
          <a:p>
            <a:pPr>
              <a:lnSpc>
                <a:spcPct val="90000"/>
              </a:lnSpc>
            </a:pPr>
            <a:r>
              <a:rPr lang="hu-HU" sz="2400" dirty="0" err="1" smtClean="0"/>
              <a:t>neurology</a:t>
            </a:r>
            <a:endParaRPr lang="hu-HU" sz="2400" dirty="0" smtClean="0"/>
          </a:p>
          <a:p>
            <a:pPr>
              <a:lnSpc>
                <a:spcPct val="90000"/>
              </a:lnSpc>
            </a:pPr>
            <a:r>
              <a:rPr lang="hu-HU" sz="2400" dirty="0" err="1" smtClean="0"/>
              <a:t>biology</a:t>
            </a:r>
            <a:endParaRPr lang="hu-HU" sz="2400" dirty="0" smtClean="0"/>
          </a:p>
          <a:p>
            <a:pPr>
              <a:lnSpc>
                <a:spcPct val="90000"/>
              </a:lnSpc>
            </a:pPr>
            <a:r>
              <a:rPr lang="hu-HU" sz="2400" dirty="0" smtClean="0"/>
              <a:t>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Alapértelmezett terv">
  <a:themeElements>
    <a:clrScheme name="2_Alapértelmezett ter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Alapértelmezett terv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u-HU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u-HU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2_Alapértelmezett terv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lapértelmezett terv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lapértelmezett terv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lapértelmezett terv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lapértelmezett terv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lapértelmezett terv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é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Szte-template</Template>
  <TotalTime>12584</TotalTime>
  <Words>560</Words>
  <Application>Microsoft Office PowerPoint</Application>
  <PresentationFormat>Diavetítés a képernyőre (4:3 oldalarány)</PresentationFormat>
  <Paragraphs>112</Paragraphs>
  <Slides>18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18</vt:i4>
      </vt:variant>
    </vt:vector>
  </HeadingPairs>
  <TitlesOfParts>
    <vt:vector size="19" baseType="lpstr">
      <vt:lpstr>2_Alapértelmezett terv</vt:lpstr>
      <vt:lpstr>Basics of Natural Language Processing</vt:lpstr>
      <vt:lpstr>Content</vt:lpstr>
      <vt:lpstr>Linguistics &amp; language</vt:lpstr>
      <vt:lpstr>Languages </vt:lpstr>
      <vt:lpstr>Terms</vt:lpstr>
      <vt:lpstr>Levels of language</vt:lpstr>
      <vt:lpstr>Linguistics units &amp; CL</vt:lpstr>
      <vt:lpstr>Goals</vt:lpstr>
      <vt:lpstr>Interdisciplinary field</vt:lpstr>
      <vt:lpstr>Language technology in daily life</vt:lpstr>
      <vt:lpstr>Human vs. machine</vt:lpstr>
      <vt:lpstr>Turing test</vt:lpstr>
      <vt:lpstr>How to pass the Turing test?</vt:lpstr>
      <vt:lpstr>Problems for speech recognition</vt:lpstr>
      <vt:lpstr>Problems with processing written texts</vt:lpstr>
      <vt:lpstr>Fields of NLP</vt:lpstr>
      <vt:lpstr>What is needed for successful parsing/applications?</vt:lpstr>
      <vt:lpstr>Main NLP journals and conferences</vt:lpstr>
    </vt:vector>
  </TitlesOfParts>
  <Company>rgai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Researcher affiliation extraction from homepages</dc:title>
  <dc:creator>Farkas Richárd</dc:creator>
  <cp:lastModifiedBy>Vera</cp:lastModifiedBy>
  <cp:revision>193</cp:revision>
  <dcterms:created xsi:type="dcterms:W3CDTF">2009-07-29T19:36:53Z</dcterms:created>
  <dcterms:modified xsi:type="dcterms:W3CDTF">2018-09-10T08:48:24Z</dcterms:modified>
</cp:coreProperties>
</file>