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272" r:id="rId2"/>
    <p:sldId id="369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85" r:id="rId12"/>
    <p:sldId id="378" r:id="rId13"/>
    <p:sldId id="380" r:id="rId14"/>
    <p:sldId id="381" r:id="rId15"/>
    <p:sldId id="357" r:id="rId16"/>
    <p:sldId id="384" r:id="rId17"/>
    <p:sldId id="358" r:id="rId18"/>
    <p:sldId id="386" r:id="rId19"/>
    <p:sldId id="389" r:id="rId20"/>
    <p:sldId id="390" r:id="rId21"/>
    <p:sldId id="392" r:id="rId22"/>
    <p:sldId id="393" r:id="rId23"/>
    <p:sldId id="394" r:id="rId24"/>
    <p:sldId id="395" r:id="rId25"/>
    <p:sldId id="391" r:id="rId26"/>
    <p:sldId id="387" r:id="rId27"/>
    <p:sldId id="388" r:id="rId28"/>
    <p:sldId id="359" r:id="rId29"/>
    <p:sldId id="360" r:id="rId30"/>
    <p:sldId id="361" r:id="rId31"/>
    <p:sldId id="365" r:id="rId32"/>
    <p:sldId id="366" r:id="rId33"/>
    <p:sldId id="382" r:id="rId34"/>
    <p:sldId id="367" r:id="rId35"/>
    <p:sldId id="368" r:id="rId36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7" autoAdjust="0"/>
    <p:restoredTop sz="94628" autoAdjust="0"/>
  </p:normalViewPr>
  <p:slideViewPr>
    <p:cSldViewPr snapToGrid="0">
      <p:cViewPr varScale="1">
        <p:scale>
          <a:sx n="106" d="100"/>
          <a:sy n="106" d="100"/>
        </p:scale>
        <p:origin x="-16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4B49EE-3AE6-4DEB-B509-63B78CC601C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14160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0AAD4-BFCC-443F-9D3E-D67EDA15CF6B}" type="datetimeFigureOut">
              <a:rPr lang="hu-HU" smtClean="0"/>
              <a:pPr/>
              <a:t>2018.10.08.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C1DE2-360C-4332-9AD9-01DD71D692D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3764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4648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1855787" cy="574675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8" y="274638"/>
            <a:ext cx="5419725" cy="57467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1913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6630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28188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341438"/>
            <a:ext cx="3636962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341438"/>
            <a:ext cx="36385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9513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4552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103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0647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410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479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341438"/>
            <a:ext cx="742791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munkalap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7549" y="1658504"/>
            <a:ext cx="8388350" cy="2087563"/>
          </a:xfrm>
        </p:spPr>
        <p:txBody>
          <a:bodyPr/>
          <a:lstStyle/>
          <a:p>
            <a:pPr algn="r" eaLnBrk="1" hangingPunct="1"/>
            <a:r>
              <a:rPr lang="hu-HU" b="1" dirty="0" err="1" smtClean="0"/>
              <a:t>Document</a:t>
            </a:r>
            <a:r>
              <a:rPr lang="hu-HU" b="1" dirty="0" smtClean="0"/>
              <a:t> </a:t>
            </a:r>
            <a:r>
              <a:rPr lang="hu-HU" b="1" dirty="0" err="1" smtClean="0"/>
              <a:t>classification</a:t>
            </a:r>
            <a:r>
              <a:rPr lang="hu-HU" b="1" dirty="0" smtClean="0"/>
              <a:t>, </a:t>
            </a:r>
            <a:r>
              <a:rPr lang="hu-HU" b="1" dirty="0" err="1" smtClean="0"/>
              <a:t>information</a:t>
            </a:r>
            <a:r>
              <a:rPr lang="hu-HU" b="1" dirty="0" smtClean="0"/>
              <a:t> </a:t>
            </a:r>
            <a:r>
              <a:rPr lang="hu-HU" b="1" dirty="0" err="1" smtClean="0"/>
              <a:t>retrieval</a:t>
            </a:r>
            <a:r>
              <a:rPr lang="hu-HU" b="1" dirty="0" smtClean="0"/>
              <a:t>, </a:t>
            </a:r>
            <a:r>
              <a:rPr lang="hu-HU" b="1" dirty="0" err="1" smtClean="0"/>
              <a:t>information</a:t>
            </a:r>
            <a:r>
              <a:rPr lang="hu-HU" b="1" dirty="0" smtClean="0"/>
              <a:t> </a:t>
            </a:r>
            <a:r>
              <a:rPr lang="hu-HU" b="1" dirty="0" err="1" smtClean="0"/>
              <a:t>extraction</a:t>
            </a:r>
            <a:endParaRPr lang="hu-HU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2924175"/>
            <a:ext cx="6875462" cy="3168650"/>
          </a:xfrm>
        </p:spPr>
        <p:txBody>
          <a:bodyPr/>
          <a:lstStyle/>
          <a:p>
            <a:pPr eaLnBrk="1" hangingPunct="1"/>
            <a:endParaRPr lang="hu-HU" sz="4000" b="0" dirty="0" smtClean="0"/>
          </a:p>
          <a:p>
            <a:pPr algn="r" eaLnBrk="1" hangingPunct="1"/>
            <a:endParaRPr lang="hu-HU" b="0" dirty="0" smtClean="0"/>
          </a:p>
          <a:p>
            <a:pPr algn="r" eaLnBrk="1" hangingPunct="1"/>
            <a:endParaRPr lang="hu-HU" b="0" dirty="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403350" y="6453188"/>
            <a:ext cx="72723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hu-HU" b="1" dirty="0" err="1" smtClean="0">
                <a:solidFill>
                  <a:schemeClr val="bg1"/>
                </a:solidFill>
              </a:rPr>
              <a:t>Introduction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to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Computational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Linguistics</a:t>
            </a:r>
            <a:r>
              <a:rPr lang="hu-HU" b="1" dirty="0" smtClean="0">
                <a:solidFill>
                  <a:schemeClr val="bg1"/>
                </a:solidFill>
              </a:rPr>
              <a:t> – </a:t>
            </a:r>
            <a:r>
              <a:rPr lang="hu-HU" b="1" dirty="0" smtClean="0">
                <a:solidFill>
                  <a:schemeClr val="bg1"/>
                </a:solidFill>
              </a:rPr>
              <a:t>8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October</a:t>
            </a:r>
            <a:r>
              <a:rPr lang="hu-HU" b="1" smtClean="0">
                <a:solidFill>
                  <a:schemeClr val="bg1"/>
                </a:solidFill>
              </a:rPr>
              <a:t> 2018</a:t>
            </a:r>
            <a:endParaRPr lang="hu-H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smtClean="0">
                <a:latin typeface="Arial" charset="0"/>
              </a:rPr>
              <a:t>Basic </a:t>
            </a:r>
            <a:r>
              <a:rPr lang="hu-HU" dirty="0" err="1" smtClean="0">
                <a:latin typeface="Arial" charset="0"/>
              </a:rPr>
              <a:t>task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</a:t>
            </a:r>
            <a:r>
              <a:rPr lang="hu-HU" dirty="0" smtClean="0">
                <a:latin typeface="Arial" charset="0"/>
              </a:rPr>
              <a:t> IR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There</a:t>
            </a:r>
            <a:r>
              <a:rPr lang="hu-HU" dirty="0" smtClean="0">
                <a:latin typeface="Arial" charset="0"/>
              </a:rPr>
              <a:t> is a corpus</a:t>
            </a:r>
            <a:br>
              <a:rPr lang="hu-HU" dirty="0" smtClean="0">
                <a:latin typeface="Arial" charset="0"/>
              </a:rPr>
            </a:br>
            <a:r>
              <a:rPr lang="hu-HU" dirty="0" smtClean="0">
                <a:latin typeface="Arial" charset="0"/>
              </a:rPr>
              <a:t>(</a:t>
            </a:r>
            <a:r>
              <a:rPr lang="hu-HU" dirty="0" err="1" smtClean="0">
                <a:latin typeface="Arial" charset="0"/>
              </a:rPr>
              <a:t>collection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documents</a:t>
            </a:r>
            <a:r>
              <a:rPr lang="hu-HU" dirty="0" smtClean="0">
                <a:latin typeface="Arial" charset="0"/>
              </a:rPr>
              <a:t>, internet…)</a:t>
            </a:r>
          </a:p>
          <a:p>
            <a:r>
              <a:rPr lang="hu-HU" dirty="0" smtClean="0">
                <a:latin typeface="Arial" charset="0"/>
              </a:rPr>
              <a:t>The </a:t>
            </a:r>
            <a:r>
              <a:rPr lang="hu-HU" dirty="0" err="1" smtClean="0">
                <a:latin typeface="Arial" charset="0"/>
              </a:rPr>
              <a:t>user</a:t>
            </a:r>
            <a:r>
              <a:rPr lang="hu-HU" dirty="0" smtClean="0">
                <a:latin typeface="Arial" charset="0"/>
              </a:rPr>
              <a:t> is </a:t>
            </a:r>
            <a:r>
              <a:rPr lang="hu-HU" dirty="0" err="1" smtClean="0">
                <a:latin typeface="Arial" charset="0"/>
              </a:rPr>
              <a:t>looking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documents</a:t>
            </a:r>
            <a:r>
              <a:rPr lang="hu-HU" dirty="0" smtClean="0">
                <a:latin typeface="Arial" charset="0"/>
              </a:rPr>
              <a:t> most </a:t>
            </a:r>
            <a:r>
              <a:rPr lang="hu-HU" dirty="0" err="1" smtClean="0">
                <a:latin typeface="Arial" charset="0"/>
              </a:rPr>
              <a:t>relevant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to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his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need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information</a:t>
            </a:r>
            <a:endParaRPr lang="hu-HU" dirty="0" smtClean="0">
              <a:latin typeface="Arial" charset="0"/>
            </a:endParaRPr>
          </a:p>
          <a:p>
            <a:pPr lvl="1"/>
            <a:r>
              <a:rPr lang="hu-HU" dirty="0" smtClean="0">
                <a:latin typeface="Arial" charset="0"/>
              </a:rPr>
              <a:t>He </a:t>
            </a:r>
            <a:r>
              <a:rPr lang="hu-HU" dirty="0" err="1" smtClean="0">
                <a:latin typeface="Arial" charset="0"/>
              </a:rPr>
              <a:t>formulates</a:t>
            </a:r>
            <a:r>
              <a:rPr lang="hu-HU" dirty="0" smtClean="0">
                <a:latin typeface="Arial" charset="0"/>
              </a:rPr>
              <a:t> a </a:t>
            </a:r>
            <a:r>
              <a:rPr lang="hu-HU" dirty="0" err="1" smtClean="0">
                <a:latin typeface="Arial" charset="0"/>
              </a:rPr>
              <a:t>query</a:t>
            </a:r>
            <a:endParaRPr lang="hu-HU" dirty="0" smtClean="0">
              <a:latin typeface="Arial" charset="0"/>
            </a:endParaRPr>
          </a:p>
          <a:p>
            <a:r>
              <a:rPr lang="hu-HU" dirty="0" smtClean="0">
                <a:latin typeface="Arial" charset="0"/>
              </a:rPr>
              <a:t>Output: a </a:t>
            </a:r>
            <a:r>
              <a:rPr lang="hu-HU" dirty="0" err="1" smtClean="0">
                <a:latin typeface="Arial" charset="0"/>
              </a:rPr>
              <a:t>ranked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list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documents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that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relevant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query</a:t>
            </a:r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Word-document</a:t>
            </a:r>
            <a:r>
              <a:rPr lang="hu-HU" dirty="0" smtClean="0"/>
              <a:t> </a:t>
            </a:r>
            <a:r>
              <a:rPr lang="hu-HU" dirty="0" err="1" smtClean="0"/>
              <a:t>matrix</a:t>
            </a:r>
            <a:endParaRPr lang="hu-H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idx="1"/>
          </p:nvPr>
        </p:nvGraphicFramePr>
        <p:xfrm>
          <a:off x="1258888" y="2299821"/>
          <a:ext cx="7427912" cy="2763183"/>
        </p:xfrm>
        <a:graphic>
          <a:graphicData uri="http://schemas.openxmlformats.org/presentationml/2006/ole">
            <p:oleObj spid="_x0000_s3074" name="Worksheet" r:id="rId3" imgW="11250000" imgH="418500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sz="4000" dirty="0" err="1" smtClean="0">
                <a:latin typeface="Arial" charset="0"/>
              </a:rPr>
              <a:t>Features</a:t>
            </a:r>
            <a:r>
              <a:rPr lang="hu-HU" sz="4000" dirty="0" smtClean="0">
                <a:latin typeface="Arial" charset="0"/>
              </a:rPr>
              <a:t> of an IR </a:t>
            </a:r>
            <a:r>
              <a:rPr lang="hu-HU" sz="4000" dirty="0" err="1" smtClean="0">
                <a:latin typeface="Arial" charset="0"/>
              </a:rPr>
              <a:t>system</a:t>
            </a:r>
            <a:endParaRPr lang="hu-HU" sz="4000" dirty="0" smtClean="0">
              <a:latin typeface="Arial" charset="0"/>
            </a:endParaRP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03350" y="1628775"/>
            <a:ext cx="7427913" cy="43926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Speed</a:t>
            </a:r>
            <a:r>
              <a:rPr lang="hu-HU" dirty="0" smtClean="0">
                <a:latin typeface="Arial" charset="0"/>
              </a:rPr>
              <a:t> of indexing (</a:t>
            </a:r>
            <a:r>
              <a:rPr lang="hu-HU" dirty="0" err="1" smtClean="0">
                <a:latin typeface="Arial" charset="0"/>
              </a:rPr>
              <a:t>not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importnatn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user</a:t>
            </a:r>
            <a:r>
              <a:rPr lang="hu-HU" dirty="0" smtClean="0">
                <a:latin typeface="Arial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Speeding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query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processing</a:t>
            </a: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Scope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query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language</a:t>
            </a:r>
            <a:r>
              <a:rPr lang="hu-HU" dirty="0" smtClean="0">
                <a:latin typeface="Arial" charset="0"/>
              </a:rPr>
              <a:t> (</a:t>
            </a:r>
            <a:r>
              <a:rPr lang="hu-HU" dirty="0" err="1" smtClean="0">
                <a:latin typeface="Arial" charset="0"/>
              </a:rPr>
              <a:t>what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can</a:t>
            </a:r>
            <a:r>
              <a:rPr lang="hu-HU" dirty="0" smtClean="0">
                <a:latin typeface="Arial" charset="0"/>
              </a:rPr>
              <a:t> be </a:t>
            </a:r>
            <a:r>
              <a:rPr lang="hu-HU" dirty="0" err="1" smtClean="0">
                <a:latin typeface="Arial" charset="0"/>
              </a:rPr>
              <a:t>asked</a:t>
            </a:r>
            <a:r>
              <a:rPr lang="hu-HU" dirty="0" smtClean="0">
                <a:latin typeface="Arial" charset="0"/>
              </a:rPr>
              <a:t> and </a:t>
            </a:r>
            <a:r>
              <a:rPr lang="hu-HU" dirty="0" err="1" smtClean="0">
                <a:latin typeface="Arial" charset="0"/>
              </a:rPr>
              <a:t>what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not</a:t>
            </a:r>
            <a:r>
              <a:rPr lang="hu-HU" dirty="0" smtClean="0">
                <a:latin typeface="Arial" charset="0"/>
              </a:rPr>
              <a:t>?)</a:t>
            </a:r>
          </a:p>
          <a:p>
            <a:pPr>
              <a:lnSpc>
                <a:spcPct val="90000"/>
              </a:lnSpc>
            </a:pP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Precision</a:t>
            </a:r>
            <a:r>
              <a:rPr lang="hu-HU" dirty="0" smtClean="0">
                <a:latin typeface="Arial" charset="0"/>
              </a:rPr>
              <a:t> (</a:t>
            </a:r>
            <a:r>
              <a:rPr lang="hu-HU" dirty="0" err="1" smtClean="0">
                <a:latin typeface="Arial" charset="0"/>
              </a:rPr>
              <a:t>recall</a:t>
            </a:r>
            <a:r>
              <a:rPr lang="hu-HU" dirty="0" smtClean="0">
                <a:latin typeface="Arial" charset="0"/>
              </a:rPr>
              <a:t>, </a:t>
            </a:r>
            <a:r>
              <a:rPr lang="hu-HU" dirty="0" err="1" smtClean="0">
                <a:latin typeface="Arial" charset="0"/>
              </a:rPr>
              <a:t>F-score</a:t>
            </a:r>
            <a:r>
              <a:rPr lang="hu-HU" dirty="0" smtClean="0">
                <a:latin typeface="Arial" charset="0"/>
              </a:rPr>
              <a:t>?)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Search</a:t>
            </a:r>
            <a:endParaRPr lang="hu-HU" dirty="0" smtClean="0">
              <a:latin typeface="Arial" charset="0"/>
            </a:endParaRP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Search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engines</a:t>
            </a:r>
            <a:r>
              <a:rPr lang="hu-HU" dirty="0" smtClean="0">
                <a:latin typeface="Arial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Google</a:t>
            </a:r>
            <a:endParaRPr lang="hu-HU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hu-HU" dirty="0" smtClean="0">
                <a:latin typeface="Arial" charset="0"/>
              </a:rPr>
              <a:t>Yahoo</a:t>
            </a:r>
          </a:p>
          <a:p>
            <a:pPr lvl="1">
              <a:lnSpc>
                <a:spcPct val="90000"/>
              </a:lnSpc>
            </a:pPr>
            <a:r>
              <a:rPr lang="hu-HU" dirty="0" smtClean="0">
                <a:latin typeface="Arial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What</a:t>
            </a:r>
            <a:r>
              <a:rPr lang="hu-HU" dirty="0" smtClean="0">
                <a:latin typeface="Arial" charset="0"/>
              </a:rPr>
              <a:t> is </a:t>
            </a:r>
            <a:r>
              <a:rPr lang="hu-HU" dirty="0" err="1" smtClean="0">
                <a:latin typeface="Arial" charset="0"/>
              </a:rPr>
              <a:t>needed</a:t>
            </a:r>
            <a:r>
              <a:rPr lang="hu-HU" dirty="0" smtClean="0">
                <a:latin typeface="Arial" charset="0"/>
              </a:rPr>
              <a:t>/</a:t>
            </a:r>
            <a:r>
              <a:rPr lang="hu-HU" dirty="0" err="1" smtClean="0">
                <a:latin typeface="Arial" charset="0"/>
              </a:rPr>
              <a:t>would</a:t>
            </a:r>
            <a:r>
              <a:rPr lang="hu-HU" dirty="0" smtClean="0">
                <a:latin typeface="Arial" charset="0"/>
              </a:rPr>
              <a:t> be </a:t>
            </a:r>
            <a:r>
              <a:rPr lang="hu-HU" dirty="0" err="1" smtClean="0">
                <a:latin typeface="Arial" charset="0"/>
              </a:rPr>
              <a:t>needed</a:t>
            </a:r>
            <a:r>
              <a:rPr lang="hu-HU" dirty="0" smtClean="0">
                <a:latin typeface="Arial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All-words</a:t>
            </a:r>
            <a:r>
              <a:rPr lang="hu-HU" dirty="0" smtClean="0">
                <a:latin typeface="Arial" charset="0"/>
              </a:rPr>
              <a:t> WSD (</a:t>
            </a:r>
            <a:r>
              <a:rPr lang="hu-HU" i="1" dirty="0" smtClean="0">
                <a:solidFill>
                  <a:srgbClr val="FF6600"/>
                </a:solidFill>
                <a:latin typeface="Arial" charset="0"/>
              </a:rPr>
              <a:t>bank</a:t>
            </a:r>
            <a:r>
              <a:rPr lang="hu-HU" dirty="0" smtClean="0">
                <a:latin typeface="Arial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Lemmatization</a:t>
            </a:r>
            <a:r>
              <a:rPr lang="hu-HU" dirty="0" smtClean="0">
                <a:latin typeface="Arial" charset="0"/>
              </a:rPr>
              <a:t> (HU: </a:t>
            </a:r>
            <a:r>
              <a:rPr lang="hu-HU" i="1" dirty="0" smtClean="0">
                <a:solidFill>
                  <a:srgbClr val="FF6600"/>
                </a:solidFill>
                <a:latin typeface="Arial" charset="0"/>
              </a:rPr>
              <a:t>foci</a:t>
            </a:r>
            <a:r>
              <a:rPr lang="hu-HU" dirty="0" smtClean="0">
                <a:latin typeface="Arial" charset="0"/>
              </a:rPr>
              <a:t>, </a:t>
            </a:r>
            <a:r>
              <a:rPr lang="hu-HU" i="1" dirty="0" smtClean="0">
                <a:solidFill>
                  <a:srgbClr val="FF6600"/>
                </a:solidFill>
                <a:latin typeface="Arial" charset="0"/>
              </a:rPr>
              <a:t>focinak</a:t>
            </a:r>
            <a:r>
              <a:rPr lang="hu-HU" dirty="0" smtClean="0">
                <a:latin typeface="Arial" charset="0"/>
              </a:rPr>
              <a:t>, </a:t>
            </a:r>
            <a:r>
              <a:rPr lang="hu-HU" i="1" dirty="0" smtClean="0">
                <a:solidFill>
                  <a:srgbClr val="FF6600"/>
                </a:solidFill>
                <a:latin typeface="Arial" charset="0"/>
              </a:rPr>
              <a:t>focival</a:t>
            </a:r>
            <a:r>
              <a:rPr lang="hu-HU" dirty="0" smtClean="0">
                <a:latin typeface="Arial" charset="0"/>
              </a:rPr>
              <a:t> etc.)</a:t>
            </a:r>
          </a:p>
          <a:p>
            <a:pPr lvl="1"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Uncertainty</a:t>
            </a:r>
            <a:r>
              <a:rPr lang="hu-HU" dirty="0" smtClean="0">
                <a:latin typeface="Arial" charset="0"/>
              </a:rPr>
              <a:t> and </a:t>
            </a:r>
            <a:r>
              <a:rPr lang="hu-HU" dirty="0" err="1" smtClean="0">
                <a:latin typeface="Arial" charset="0"/>
              </a:rPr>
              <a:t>negation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detection</a:t>
            </a:r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hu-HU" smtClean="0">
              <a:latin typeface="Arial" charset="0"/>
            </a:endParaRPr>
          </a:p>
        </p:txBody>
      </p:sp>
      <p:pic>
        <p:nvPicPr>
          <p:cNvPr id="290819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60350"/>
            <a:ext cx="9144000" cy="596265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Information extraction (IE)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dirty="0" err="1"/>
              <a:t>gaining</a:t>
            </a:r>
            <a:r>
              <a:rPr lang="hu-HU" dirty="0"/>
              <a:t> </a:t>
            </a:r>
            <a:r>
              <a:rPr lang="hu-HU" dirty="0" err="1"/>
              <a:t>structured</a:t>
            </a:r>
            <a:r>
              <a:rPr lang="hu-HU" dirty="0"/>
              <a:t> </a:t>
            </a:r>
            <a:r>
              <a:rPr lang="hu-HU" dirty="0" err="1"/>
              <a:t>information</a:t>
            </a:r>
            <a:r>
              <a:rPr lang="hu-HU" dirty="0"/>
              <a:t>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unstructured</a:t>
            </a:r>
            <a:r>
              <a:rPr lang="hu-HU" dirty="0"/>
              <a:t> text</a:t>
            </a:r>
          </a:p>
          <a:p>
            <a:pPr>
              <a:lnSpc>
                <a:spcPct val="90000"/>
              </a:lnSpc>
            </a:pPr>
            <a:r>
              <a:rPr lang="hu-HU" dirty="0" err="1"/>
              <a:t>several</a:t>
            </a:r>
            <a:r>
              <a:rPr lang="hu-HU" dirty="0"/>
              <a:t> </a:t>
            </a:r>
            <a:r>
              <a:rPr lang="hu-HU" dirty="0" err="1"/>
              <a:t>fields</a:t>
            </a:r>
            <a:r>
              <a:rPr lang="hu-HU" dirty="0"/>
              <a:t> of </a:t>
            </a:r>
            <a:r>
              <a:rPr lang="hu-HU" dirty="0" err="1"/>
              <a:t>application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Named</a:t>
            </a:r>
            <a:r>
              <a:rPr lang="hu-HU" dirty="0"/>
              <a:t> </a:t>
            </a:r>
            <a:r>
              <a:rPr lang="hu-HU" dirty="0" err="1"/>
              <a:t>entity</a:t>
            </a:r>
            <a:r>
              <a:rPr lang="hu-HU" dirty="0"/>
              <a:t> </a:t>
            </a:r>
            <a:r>
              <a:rPr lang="hu-HU" dirty="0" err="1"/>
              <a:t>recognition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Biomedical</a:t>
            </a:r>
            <a:r>
              <a:rPr lang="hu-HU" dirty="0"/>
              <a:t> IE</a:t>
            </a:r>
          </a:p>
          <a:p>
            <a:pPr lvl="1">
              <a:lnSpc>
                <a:spcPct val="90000"/>
              </a:lnSpc>
            </a:pPr>
            <a:r>
              <a:rPr lang="hu-HU" dirty="0" err="1" smtClean="0"/>
              <a:t>Keyphrase</a:t>
            </a:r>
            <a:r>
              <a:rPr lang="hu-HU" dirty="0" smtClean="0"/>
              <a:t> </a:t>
            </a:r>
            <a:r>
              <a:rPr lang="hu-HU" dirty="0" err="1"/>
              <a:t>extraction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Opinion</a:t>
            </a:r>
            <a:r>
              <a:rPr lang="hu-HU" dirty="0"/>
              <a:t> </a:t>
            </a:r>
            <a:r>
              <a:rPr lang="hu-HU" dirty="0" err="1"/>
              <a:t>mining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Social</a:t>
            </a:r>
            <a:r>
              <a:rPr lang="hu-HU" dirty="0"/>
              <a:t> web </a:t>
            </a:r>
            <a:r>
              <a:rPr lang="hu-HU" dirty="0" err="1"/>
              <a:t>mining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smtClean="0">
                <a:latin typeface="Arial" charset="0"/>
              </a:rPr>
              <a:t>IE vs. IR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dirty="0" smtClean="0">
                <a:latin typeface="Arial" charset="0"/>
              </a:rPr>
              <a:t>More </a:t>
            </a:r>
            <a:r>
              <a:rPr lang="hu-HU" dirty="0" err="1" smtClean="0">
                <a:latin typeface="Arial" charset="0"/>
              </a:rPr>
              <a:t>difficult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task</a:t>
            </a:r>
            <a:r>
              <a:rPr lang="hu-HU" dirty="0" smtClean="0">
                <a:latin typeface="Arial" charset="0"/>
              </a:rPr>
              <a:t> (</a:t>
            </a:r>
            <a:r>
              <a:rPr lang="hu-HU" dirty="0" err="1" smtClean="0">
                <a:latin typeface="Arial" charset="0"/>
              </a:rPr>
              <a:t>unstruuctured</a:t>
            </a:r>
            <a:r>
              <a:rPr lang="hu-HU" dirty="0" smtClean="0">
                <a:latin typeface="Arial" charset="0"/>
              </a:rPr>
              <a:t> input)</a:t>
            </a: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Current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systems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able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to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extract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only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information</a:t>
            </a:r>
            <a:r>
              <a:rPr lang="hu-HU" dirty="0" smtClean="0">
                <a:latin typeface="Arial" charset="0"/>
              </a:rPr>
              <a:t> of a </a:t>
            </a:r>
            <a:r>
              <a:rPr lang="hu-HU" dirty="0" err="1" smtClean="0">
                <a:latin typeface="Arial" charset="0"/>
              </a:rPr>
              <a:t>certain</a:t>
            </a:r>
            <a:r>
              <a:rPr lang="hu-HU" dirty="0" smtClean="0">
                <a:latin typeface="Arial" charset="0"/>
              </a:rPr>
              <a:t>  </a:t>
            </a:r>
            <a:r>
              <a:rPr lang="hu-HU" dirty="0" err="1" smtClean="0">
                <a:latin typeface="Arial" charset="0"/>
              </a:rPr>
              <a:t>type</a:t>
            </a: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dirty="0" smtClean="0">
                <a:latin typeface="Arial" charset="0"/>
              </a:rPr>
              <a:t>Domain </a:t>
            </a:r>
            <a:r>
              <a:rPr lang="hu-HU" dirty="0" err="1" smtClean="0">
                <a:latin typeface="Arial" charset="0"/>
              </a:rPr>
              <a:t>specificity</a:t>
            </a: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Slow</a:t>
            </a:r>
            <a:r>
              <a:rPr lang="hu-HU" dirty="0" smtClean="0">
                <a:latin typeface="Arial" charset="0"/>
              </a:rPr>
              <a:t> and less </a:t>
            </a:r>
            <a:r>
              <a:rPr lang="hu-HU" dirty="0" err="1" smtClean="0">
                <a:latin typeface="Arial" charset="0"/>
              </a:rPr>
              <a:t>precise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systems</a:t>
            </a:r>
            <a:endParaRPr lang="hu-HU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dirty="0" err="1" smtClean="0">
                <a:latin typeface="Arial" charset="0"/>
              </a:rPr>
              <a:t>Results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easier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to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process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both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humans</a:t>
            </a:r>
            <a:r>
              <a:rPr lang="hu-HU" dirty="0" smtClean="0">
                <a:latin typeface="Arial" charset="0"/>
              </a:rPr>
              <a:t> and </a:t>
            </a:r>
            <a:r>
              <a:rPr lang="hu-HU" dirty="0" err="1" smtClean="0">
                <a:latin typeface="Arial" charset="0"/>
              </a:rPr>
              <a:t>machines</a:t>
            </a:r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Named Entity Recognition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800" dirty="0" err="1"/>
              <a:t>Named</a:t>
            </a:r>
            <a:r>
              <a:rPr lang="hu-HU" sz="2800" dirty="0"/>
              <a:t> </a:t>
            </a:r>
            <a:r>
              <a:rPr lang="hu-HU" sz="2800" dirty="0" err="1"/>
              <a:t>entities</a:t>
            </a:r>
            <a:r>
              <a:rPr lang="hu-HU" sz="2800" dirty="0"/>
              <a:t> (</a:t>
            </a:r>
            <a:r>
              <a:rPr lang="hu-HU" sz="2800" dirty="0" err="1"/>
              <a:t>NEs</a:t>
            </a:r>
            <a:r>
              <a:rPr lang="hu-HU" sz="2800" dirty="0"/>
              <a:t>): </a:t>
            </a:r>
            <a:r>
              <a:rPr lang="hu-HU" sz="2800" dirty="0" err="1"/>
              <a:t>proper</a:t>
            </a:r>
            <a:r>
              <a:rPr lang="hu-HU" sz="2800" dirty="0"/>
              <a:t> </a:t>
            </a:r>
            <a:r>
              <a:rPr lang="hu-HU" sz="2800" dirty="0" err="1"/>
              <a:t>names</a:t>
            </a:r>
            <a:r>
              <a:rPr lang="hu-HU" sz="2800" dirty="0"/>
              <a:t> &amp; </a:t>
            </a:r>
            <a:r>
              <a:rPr lang="hu-HU" sz="2800" dirty="0" err="1"/>
              <a:t>identifiers</a:t>
            </a:r>
            <a:endParaRPr lang="hu-HU" sz="2800" dirty="0"/>
          </a:p>
          <a:p>
            <a:r>
              <a:rPr lang="hu-HU" sz="2800" dirty="0" err="1" smtClean="0"/>
              <a:t>Recognition</a:t>
            </a:r>
            <a:r>
              <a:rPr lang="hu-HU" sz="2800" dirty="0" smtClean="0"/>
              <a:t> + </a:t>
            </a:r>
            <a:r>
              <a:rPr lang="hu-HU" sz="2800" dirty="0" err="1" smtClean="0"/>
              <a:t>classification</a:t>
            </a:r>
            <a:endParaRPr lang="hu-HU" sz="2800" dirty="0"/>
          </a:p>
          <a:p>
            <a:r>
              <a:rPr lang="hu-HU" sz="2800" dirty="0" err="1"/>
              <a:t>Special</a:t>
            </a:r>
            <a:r>
              <a:rPr lang="hu-HU" sz="2800" dirty="0"/>
              <a:t> </a:t>
            </a:r>
            <a:r>
              <a:rPr lang="hu-HU" sz="2800" dirty="0" err="1"/>
              <a:t>treatment</a:t>
            </a:r>
            <a:r>
              <a:rPr lang="hu-HU" sz="2800" dirty="0"/>
              <a:t> </a:t>
            </a:r>
            <a:r>
              <a:rPr lang="hu-HU" sz="2800" dirty="0" err="1"/>
              <a:t>needed</a:t>
            </a:r>
            <a:r>
              <a:rPr lang="hu-HU" sz="2800" dirty="0"/>
              <a:t>: </a:t>
            </a:r>
            <a:r>
              <a:rPr lang="hu-HU" sz="2800" i="1" dirty="0">
                <a:solidFill>
                  <a:schemeClr val="accent2"/>
                </a:solidFill>
              </a:rPr>
              <a:t>George Bush - ? Georg </a:t>
            </a:r>
            <a:r>
              <a:rPr lang="hu-HU" sz="2800" i="1" dirty="0" err="1">
                <a:solidFill>
                  <a:schemeClr val="accent2"/>
                </a:solidFill>
              </a:rPr>
              <a:t>Busch</a:t>
            </a:r>
            <a:endParaRPr lang="hu-HU" sz="2800" i="1" dirty="0">
              <a:solidFill>
                <a:schemeClr val="accent2"/>
              </a:solidFill>
            </a:endParaRPr>
          </a:p>
          <a:p>
            <a:r>
              <a:rPr lang="hu-HU" sz="2800" dirty="0" err="1"/>
              <a:t>Mainly</a:t>
            </a:r>
            <a:r>
              <a:rPr lang="hu-HU" sz="2800" dirty="0"/>
              <a:t> </a:t>
            </a:r>
            <a:r>
              <a:rPr lang="hu-HU" sz="2800" dirty="0" err="1"/>
              <a:t>domain-</a:t>
            </a:r>
            <a:r>
              <a:rPr lang="hu-HU" sz="2800" dirty="0"/>
              <a:t> and </a:t>
            </a:r>
            <a:r>
              <a:rPr lang="hu-HU" sz="2800" dirty="0" err="1"/>
              <a:t>language-independent</a:t>
            </a:r>
            <a:r>
              <a:rPr lang="hu-HU" sz="2800" dirty="0"/>
              <a:t> </a:t>
            </a:r>
            <a:r>
              <a:rPr lang="hu-HU" sz="2800" dirty="0" err="1" smtClean="0"/>
              <a:t>task</a:t>
            </a:r>
            <a:r>
              <a:rPr lang="hu-HU" sz="2800" dirty="0" smtClean="0"/>
              <a:t> (</a:t>
            </a:r>
            <a:r>
              <a:rPr lang="hu-HU" sz="2800" dirty="0" err="1" smtClean="0"/>
              <a:t>but</a:t>
            </a:r>
            <a:r>
              <a:rPr lang="hu-HU" sz="2800" dirty="0" smtClean="0"/>
              <a:t> </a:t>
            </a:r>
            <a:r>
              <a:rPr lang="hu-HU" sz="2800" dirty="0" err="1" smtClean="0"/>
              <a:t>see</a:t>
            </a:r>
            <a:r>
              <a:rPr lang="hu-HU" sz="2800" dirty="0" smtClean="0"/>
              <a:t> </a:t>
            </a:r>
            <a:r>
              <a:rPr lang="hu-HU" sz="2800" dirty="0" err="1" smtClean="0"/>
              <a:t>exceptional</a:t>
            </a:r>
            <a:r>
              <a:rPr lang="hu-HU" sz="2800" dirty="0" smtClean="0"/>
              <a:t> </a:t>
            </a:r>
            <a:r>
              <a:rPr lang="hu-HU" sz="2800" dirty="0" err="1" smtClean="0"/>
              <a:t>cases</a:t>
            </a:r>
            <a:r>
              <a:rPr lang="hu-HU" sz="2800" dirty="0" smtClean="0"/>
              <a:t>)</a:t>
            </a:r>
            <a:endParaRPr lang="hu-HU" sz="2800" dirty="0"/>
          </a:p>
          <a:p>
            <a:pPr>
              <a:buNone/>
            </a:pPr>
            <a:endParaRPr lang="hu-HU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Recognition</a:t>
            </a:r>
            <a:r>
              <a:rPr lang="hu-HU" dirty="0" smtClean="0">
                <a:latin typeface="Arial" pitchFamily="34" charset="0"/>
              </a:rPr>
              <a:t>/</a:t>
            </a:r>
            <a:r>
              <a:rPr lang="hu-HU" dirty="0" err="1" smtClean="0">
                <a:latin typeface="Arial" pitchFamily="34" charset="0"/>
              </a:rPr>
              <a:t>classification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Recognition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can</a:t>
            </a:r>
            <a:r>
              <a:rPr lang="hu-HU" dirty="0" smtClean="0">
                <a:latin typeface="Arial" pitchFamily="34" charset="0"/>
              </a:rPr>
              <a:t> be </a:t>
            </a:r>
            <a:r>
              <a:rPr lang="hu-HU" dirty="0" err="1" smtClean="0">
                <a:latin typeface="Arial" pitchFamily="34" charset="0"/>
              </a:rPr>
              <a:t>done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with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simple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features</a:t>
            </a:r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List-based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approach</a:t>
            </a:r>
            <a:r>
              <a:rPr lang="hu-HU" dirty="0" smtClean="0">
                <a:latin typeface="Arial" pitchFamily="34" charset="0"/>
              </a:rPr>
              <a:t>: </a:t>
            </a:r>
            <a:r>
              <a:rPr lang="hu-HU" dirty="0" err="1" smtClean="0">
                <a:latin typeface="Arial" pitchFamily="34" charset="0"/>
              </a:rPr>
              <a:t>Dictionaries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help</a:t>
            </a:r>
            <a:r>
              <a:rPr lang="hu-HU" dirty="0" smtClean="0">
                <a:latin typeface="Arial" pitchFamily="34" charset="0"/>
              </a:rPr>
              <a:t> a </a:t>
            </a:r>
            <a:r>
              <a:rPr lang="hu-HU" dirty="0" err="1" smtClean="0">
                <a:latin typeface="Arial" pitchFamily="34" charset="0"/>
              </a:rPr>
              <a:t>lot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but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cannot</a:t>
            </a:r>
            <a:r>
              <a:rPr lang="hu-HU" dirty="0" smtClean="0">
                <a:latin typeface="Arial" pitchFamily="34" charset="0"/>
              </a:rPr>
              <a:t> be </a:t>
            </a:r>
            <a:r>
              <a:rPr lang="hu-HU" dirty="0" err="1" smtClean="0">
                <a:latin typeface="Arial" pitchFamily="34" charset="0"/>
              </a:rPr>
              <a:t>totally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relied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on</a:t>
            </a:r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Classification</a:t>
            </a:r>
            <a:r>
              <a:rPr lang="hu-HU" dirty="0" smtClean="0">
                <a:latin typeface="Arial" pitchFamily="34" charset="0"/>
              </a:rPr>
              <a:t> is a </a:t>
            </a:r>
            <a:r>
              <a:rPr lang="hu-HU" dirty="0" err="1" smtClean="0">
                <a:latin typeface="Arial" pitchFamily="34" charset="0"/>
              </a:rPr>
              <a:t>harder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task</a:t>
            </a:r>
            <a:endParaRPr lang="hu-HU" dirty="0" smtClean="0">
              <a:latin typeface="Arial" pitchFamily="34" charset="0"/>
            </a:endParaRPr>
          </a:p>
          <a:p>
            <a:endParaRPr lang="hu-HU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Categories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Person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names</a:t>
            </a:r>
            <a:r>
              <a:rPr lang="hu-HU" dirty="0" smtClean="0">
                <a:latin typeface="Arial" pitchFamily="34" charset="0"/>
              </a:rPr>
              <a:t> (PER</a:t>
            </a:r>
            <a:r>
              <a:rPr lang="hu-HU" dirty="0" smtClean="0">
                <a:latin typeface="Arial" pitchFamily="34" charset="0"/>
              </a:rPr>
              <a:t>)</a:t>
            </a:r>
          </a:p>
          <a:p>
            <a:r>
              <a:rPr lang="hu-HU" dirty="0" err="1" smtClean="0">
                <a:latin typeface="Arial" pitchFamily="34" charset="0"/>
              </a:rPr>
              <a:t>Locations</a:t>
            </a:r>
            <a:r>
              <a:rPr lang="hu-HU" dirty="0" smtClean="0">
                <a:latin typeface="Arial" pitchFamily="34" charset="0"/>
              </a:rPr>
              <a:t> (LOC</a:t>
            </a:r>
            <a:r>
              <a:rPr lang="hu-HU" dirty="0" smtClean="0">
                <a:latin typeface="Arial" pitchFamily="34" charset="0"/>
              </a:rPr>
              <a:t>)</a:t>
            </a:r>
          </a:p>
          <a:p>
            <a:r>
              <a:rPr lang="hu-HU" dirty="0" err="1" smtClean="0">
                <a:latin typeface="Arial" pitchFamily="34" charset="0"/>
              </a:rPr>
              <a:t>Organizations</a:t>
            </a:r>
            <a:r>
              <a:rPr lang="hu-HU" dirty="0" smtClean="0">
                <a:latin typeface="Arial" pitchFamily="34" charset="0"/>
              </a:rPr>
              <a:t> (ORG</a:t>
            </a:r>
            <a:r>
              <a:rPr lang="hu-HU" dirty="0" smtClean="0">
                <a:latin typeface="Arial" pitchFamily="34" charset="0"/>
              </a:rPr>
              <a:t>)</a:t>
            </a:r>
          </a:p>
          <a:p>
            <a:r>
              <a:rPr lang="hu-HU" dirty="0" err="1" smtClean="0">
                <a:latin typeface="Arial" pitchFamily="34" charset="0"/>
              </a:rPr>
              <a:t>Other</a:t>
            </a:r>
            <a:r>
              <a:rPr lang="hu-HU" dirty="0" smtClean="0">
                <a:latin typeface="Arial" pitchFamily="34" charset="0"/>
              </a:rPr>
              <a:t> (MISC</a:t>
            </a:r>
            <a:r>
              <a:rPr lang="hu-HU" dirty="0" smtClean="0">
                <a:latin typeface="Arial" pitchFamily="34" charset="0"/>
              </a:rPr>
              <a:t>)</a:t>
            </a:r>
          </a:p>
          <a:p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In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many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cases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categories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need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to</a:t>
            </a:r>
            <a:r>
              <a:rPr lang="hu-HU" dirty="0" smtClean="0">
                <a:latin typeface="Arial" pitchFamily="34" charset="0"/>
              </a:rPr>
              <a:t> be </a:t>
            </a:r>
            <a:r>
              <a:rPr lang="hu-HU" dirty="0" err="1" smtClean="0">
                <a:latin typeface="Arial" pitchFamily="34" charset="0"/>
              </a:rPr>
              <a:t>extended</a:t>
            </a:r>
            <a:r>
              <a:rPr lang="hu-HU" dirty="0" smtClean="0">
                <a:latin typeface="Arial" pitchFamily="34" charset="0"/>
              </a:rPr>
              <a:t>/</a:t>
            </a:r>
            <a:r>
              <a:rPr lang="hu-HU" dirty="0" err="1" smtClean="0">
                <a:latin typeface="Arial" pitchFamily="34" charset="0"/>
              </a:rPr>
              <a:t>added</a:t>
            </a:r>
            <a:endParaRPr lang="hu-HU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Applications</a:t>
            </a:r>
            <a:endParaRPr lang="hu-HU" dirty="0" smtClean="0">
              <a:latin typeface="Arial" charset="0"/>
            </a:endParaRP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Practical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applications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parsing</a:t>
            </a:r>
            <a:r>
              <a:rPr lang="hu-HU" dirty="0" smtClean="0">
                <a:latin typeface="Arial" charset="0"/>
              </a:rPr>
              <a:t> and </a:t>
            </a:r>
            <a:r>
              <a:rPr lang="hu-HU" dirty="0" err="1" smtClean="0">
                <a:latin typeface="Arial" charset="0"/>
              </a:rPr>
              <a:t>linguistic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analysis</a:t>
            </a:r>
            <a:endParaRPr lang="hu-HU" dirty="0" smtClean="0">
              <a:latin typeface="Arial" charset="0"/>
            </a:endParaRPr>
          </a:p>
          <a:p>
            <a:r>
              <a:rPr lang="hu-HU" dirty="0" smtClean="0">
                <a:latin typeface="Arial" charset="0"/>
              </a:rPr>
              <a:t>„top of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iceberg</a:t>
            </a:r>
            <a:r>
              <a:rPr lang="hu-HU" dirty="0" smtClean="0">
                <a:latin typeface="Arial" charset="0"/>
              </a:rPr>
              <a:t>”</a:t>
            </a:r>
          </a:p>
          <a:p>
            <a:r>
              <a:rPr lang="hu-HU" dirty="0" err="1" smtClean="0">
                <a:latin typeface="Arial" charset="0"/>
              </a:rPr>
              <a:t>Useful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„</a:t>
            </a:r>
            <a:r>
              <a:rPr lang="hu-HU" dirty="0" err="1" smtClean="0">
                <a:latin typeface="Arial" charset="0"/>
              </a:rPr>
              <a:t>ordinary</a:t>
            </a:r>
            <a:r>
              <a:rPr lang="hu-HU" dirty="0" smtClean="0">
                <a:latin typeface="Arial" charset="0"/>
              </a:rPr>
              <a:t>” </a:t>
            </a:r>
            <a:r>
              <a:rPr lang="hu-HU" dirty="0" err="1" smtClean="0">
                <a:latin typeface="Arial" charset="0"/>
              </a:rPr>
              <a:t>people</a:t>
            </a:r>
            <a:r>
              <a:rPr lang="hu-HU" dirty="0" smtClean="0">
                <a:latin typeface="Arial" charset="0"/>
              </a:rPr>
              <a:t> / </a:t>
            </a:r>
            <a:r>
              <a:rPr lang="hu-HU" dirty="0" err="1" smtClean="0">
                <a:latin typeface="Arial" charset="0"/>
              </a:rPr>
              <a:t>in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everyday</a:t>
            </a:r>
            <a:r>
              <a:rPr lang="hu-HU" dirty="0" smtClean="0">
                <a:latin typeface="Arial" charset="0"/>
              </a:rPr>
              <a:t> life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Categories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smtClean="0">
                <a:latin typeface="Arial" pitchFamily="34" charset="0"/>
              </a:rPr>
              <a:t>- 2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Different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classes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might</a:t>
            </a:r>
            <a:r>
              <a:rPr lang="hu-HU" dirty="0" smtClean="0">
                <a:latin typeface="Arial" pitchFamily="34" charset="0"/>
              </a:rPr>
              <a:t> be </a:t>
            </a:r>
            <a:r>
              <a:rPr lang="hu-HU" dirty="0" err="1" smtClean="0">
                <a:latin typeface="Arial" pitchFamily="34" charset="0"/>
              </a:rPr>
              <a:t>relevant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for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different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tasks</a:t>
            </a:r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Medical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texts</a:t>
            </a:r>
            <a:r>
              <a:rPr lang="hu-HU" dirty="0" smtClean="0">
                <a:latin typeface="Arial" pitchFamily="34" charset="0"/>
              </a:rPr>
              <a:t>: </a:t>
            </a:r>
            <a:r>
              <a:rPr lang="hu-HU" dirty="0" err="1" smtClean="0">
                <a:latin typeface="Arial" pitchFamily="34" charset="0"/>
              </a:rPr>
              <a:t>name</a:t>
            </a:r>
            <a:r>
              <a:rPr lang="hu-HU" dirty="0" smtClean="0">
                <a:latin typeface="Arial" pitchFamily="34" charset="0"/>
              </a:rPr>
              <a:t> of </a:t>
            </a:r>
            <a:r>
              <a:rPr lang="hu-HU" dirty="0" err="1" smtClean="0">
                <a:latin typeface="Arial" pitchFamily="34" charset="0"/>
              </a:rPr>
              <a:t>the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patient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name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of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the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doctor</a:t>
            </a:r>
            <a:r>
              <a:rPr lang="hu-HU" dirty="0" smtClean="0">
                <a:latin typeface="Arial" pitchFamily="34" charset="0"/>
              </a:rPr>
              <a:t>, city </a:t>
            </a:r>
            <a:r>
              <a:rPr lang="hu-HU" dirty="0" err="1" smtClean="0">
                <a:latin typeface="Arial" pitchFamily="34" charset="0"/>
              </a:rPr>
              <a:t>name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hospital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name</a:t>
            </a:r>
            <a:r>
              <a:rPr lang="hu-HU" dirty="0" smtClean="0">
                <a:latin typeface="Arial" pitchFamily="34" charset="0"/>
              </a:rPr>
              <a:t>…</a:t>
            </a:r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Legal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texts</a:t>
            </a:r>
            <a:r>
              <a:rPr lang="hu-HU" dirty="0" smtClean="0">
                <a:latin typeface="Arial" pitchFamily="34" charset="0"/>
              </a:rPr>
              <a:t>: </a:t>
            </a:r>
            <a:r>
              <a:rPr lang="hu-HU" dirty="0" err="1" smtClean="0">
                <a:latin typeface="Arial" pitchFamily="34" charset="0"/>
              </a:rPr>
              <a:t>lawyer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judge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prosecutor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suspect</a:t>
            </a:r>
            <a:r>
              <a:rPr lang="hu-HU" dirty="0" smtClean="0">
                <a:latin typeface="Arial" pitchFamily="34" charset="0"/>
              </a:rPr>
              <a:t>, </a:t>
            </a:r>
            <a:r>
              <a:rPr lang="hu-HU" dirty="0" err="1" smtClean="0">
                <a:latin typeface="Arial" pitchFamily="34" charset="0"/>
              </a:rPr>
              <a:t>witness</a:t>
            </a:r>
            <a:r>
              <a:rPr lang="hu-HU" dirty="0" smtClean="0">
                <a:latin typeface="Arial" pitchFamily="34" charset="0"/>
              </a:rPr>
              <a:t>…</a:t>
            </a:r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Hierarchy</a:t>
            </a:r>
            <a:r>
              <a:rPr lang="hu-HU" dirty="0" smtClean="0">
                <a:latin typeface="Arial" pitchFamily="34" charset="0"/>
              </a:rPr>
              <a:t> of </a:t>
            </a:r>
            <a:r>
              <a:rPr lang="hu-HU" dirty="0" err="1" smtClean="0">
                <a:latin typeface="Arial" pitchFamily="34" charset="0"/>
              </a:rPr>
              <a:t>categories</a:t>
            </a:r>
            <a:r>
              <a:rPr lang="hu-HU" dirty="0" smtClean="0">
                <a:latin typeface="Arial" pitchFamily="34" charset="0"/>
              </a:rPr>
              <a:t> (</a:t>
            </a:r>
            <a:r>
              <a:rPr lang="hu-HU" dirty="0" err="1" smtClean="0">
                <a:latin typeface="Arial" pitchFamily="34" charset="0"/>
              </a:rPr>
              <a:t>all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are</a:t>
            </a:r>
            <a:r>
              <a:rPr lang="hu-HU" dirty="0" smtClean="0">
                <a:latin typeface="Arial" pitchFamily="34" charset="0"/>
              </a:rPr>
              <a:t> PERS </a:t>
            </a:r>
            <a:r>
              <a:rPr lang="hu-HU" dirty="0" err="1" smtClean="0">
                <a:latin typeface="Arial" pitchFamily="34" charset="0"/>
              </a:rPr>
              <a:t>in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legal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texts</a:t>
            </a:r>
            <a:r>
              <a:rPr lang="hu-HU" dirty="0" smtClean="0">
                <a:latin typeface="Arial" pitchFamily="34" charset="0"/>
              </a:rPr>
              <a:t>)</a:t>
            </a:r>
            <a:endParaRPr lang="hu-HU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Problematic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cases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sz="2800" dirty="0" err="1" smtClean="0">
                <a:latin typeface="Arial" pitchFamily="34" charset="0"/>
              </a:rPr>
              <a:t>Proper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name</a:t>
            </a:r>
            <a:r>
              <a:rPr lang="hu-HU" sz="2800" dirty="0" smtClean="0">
                <a:latin typeface="Arial" pitchFamily="34" charset="0"/>
              </a:rPr>
              <a:t> -&gt; </a:t>
            </a:r>
            <a:r>
              <a:rPr lang="hu-HU" sz="2800" dirty="0" err="1" smtClean="0">
                <a:latin typeface="Arial" pitchFamily="34" charset="0"/>
              </a:rPr>
              <a:t>common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name</a:t>
            </a:r>
            <a:endParaRPr lang="hu-HU" sz="2800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Kleenex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–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kleenex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Hoover -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hoover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r>
              <a:rPr lang="hu-HU" sz="2800" dirty="0" err="1" smtClean="0">
                <a:latin typeface="Arial" pitchFamily="34" charset="0"/>
              </a:rPr>
              <a:t>Common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name</a:t>
            </a:r>
            <a:r>
              <a:rPr lang="hu-HU" sz="2800" dirty="0" smtClean="0">
                <a:latin typeface="Arial" pitchFamily="34" charset="0"/>
              </a:rPr>
              <a:t> -&gt; </a:t>
            </a:r>
            <a:r>
              <a:rPr lang="hu-HU" sz="2800" dirty="0" err="1" smtClean="0">
                <a:latin typeface="Arial" pitchFamily="34" charset="0"/>
              </a:rPr>
              <a:t>proper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name</a:t>
            </a:r>
            <a:endParaRPr lang="hu-HU" sz="2800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They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call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their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dog Rock.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r>
              <a:rPr lang="hu-HU" sz="2800" dirty="0" err="1" smtClean="0">
                <a:latin typeface="Arial" pitchFamily="34" charset="0"/>
              </a:rPr>
              <a:t>Metaphor</a:t>
            </a:r>
            <a:r>
              <a:rPr lang="hu-HU" sz="2800" dirty="0" smtClean="0">
                <a:latin typeface="Arial" pitchFamily="34" charset="0"/>
              </a:rPr>
              <a:t>, </a:t>
            </a:r>
            <a:r>
              <a:rPr lang="hu-HU" sz="2800" dirty="0" err="1" smtClean="0">
                <a:latin typeface="Arial" pitchFamily="34" charset="0"/>
              </a:rPr>
              <a:t>metonymy</a:t>
            </a:r>
            <a:endParaRPr lang="hu-HU" sz="2800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Barcelona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won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the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game.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Interlingual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differences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sz="2800" dirty="0" err="1" smtClean="0">
                <a:latin typeface="Arial" pitchFamily="34" charset="0"/>
              </a:rPr>
              <a:t>Days</a:t>
            </a:r>
            <a:r>
              <a:rPr lang="hu-HU" sz="2800" dirty="0" smtClean="0">
                <a:latin typeface="Arial" pitchFamily="34" charset="0"/>
              </a:rPr>
              <a:t>, </a:t>
            </a:r>
            <a:r>
              <a:rPr lang="hu-HU" sz="2800" dirty="0" err="1" smtClean="0">
                <a:latin typeface="Arial" pitchFamily="34" charset="0"/>
              </a:rPr>
              <a:t>months</a:t>
            </a:r>
            <a:r>
              <a:rPr lang="hu-HU" sz="2800" dirty="0" smtClean="0">
                <a:latin typeface="Arial" pitchFamily="34" charset="0"/>
              </a:rPr>
              <a:t>, </a:t>
            </a:r>
            <a:r>
              <a:rPr lang="hu-HU" sz="2800" dirty="0" err="1" smtClean="0">
                <a:latin typeface="Arial" pitchFamily="34" charset="0"/>
              </a:rPr>
              <a:t>feasts</a:t>
            </a:r>
            <a:r>
              <a:rPr lang="hu-HU" sz="2800" dirty="0" smtClean="0">
                <a:latin typeface="Arial" pitchFamily="34" charset="0"/>
              </a:rPr>
              <a:t>:</a:t>
            </a:r>
            <a:endParaRPr lang="hu-HU" sz="2800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Monday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,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June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,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Christmas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hétfő, június, karácsony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r>
              <a:rPr lang="hu-HU" sz="2800" dirty="0" err="1" smtClean="0">
                <a:latin typeface="Arial" pitchFamily="34" charset="0"/>
              </a:rPr>
              <a:t>Nationalities</a:t>
            </a:r>
            <a:endParaRPr lang="hu-HU" sz="2800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Hungarian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,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Spanish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– magyar, spanyol</a:t>
            </a:r>
          </a:p>
          <a:p>
            <a:r>
              <a:rPr lang="hu-HU" sz="2800" dirty="0" err="1" smtClean="0">
                <a:latin typeface="Arial" pitchFamily="34" charset="0"/>
              </a:rPr>
              <a:t>Scientific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nomenclature</a:t>
            </a:r>
            <a:endParaRPr lang="hu-HU" sz="2800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Canis</a:t>
            </a:r>
            <a:r>
              <a:rPr lang="hu-HU" sz="28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800" i="1" dirty="0" err="1" smtClean="0">
                <a:solidFill>
                  <a:schemeClr val="accent2"/>
                </a:solidFill>
                <a:latin typeface="Arial" pitchFamily="34" charset="0"/>
              </a:rPr>
              <a:t>lupus</a:t>
            </a: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r>
              <a:rPr lang="hu-HU" sz="2800" dirty="0" smtClean="0">
                <a:latin typeface="Arial" pitchFamily="34" charset="0"/>
              </a:rPr>
              <a:t>May be </a:t>
            </a:r>
            <a:r>
              <a:rPr lang="hu-HU" sz="2800" dirty="0" err="1" smtClean="0">
                <a:latin typeface="Arial" pitchFamily="34" charset="0"/>
              </a:rPr>
              <a:t>separate</a:t>
            </a:r>
            <a:r>
              <a:rPr lang="hu-HU" sz="2800" dirty="0" smtClean="0">
                <a:latin typeface="Arial" pitchFamily="34" charset="0"/>
              </a:rPr>
              <a:t> NE </a:t>
            </a:r>
            <a:r>
              <a:rPr lang="hu-HU" sz="2800" dirty="0" err="1" smtClean="0">
                <a:latin typeface="Arial" pitchFamily="34" charset="0"/>
              </a:rPr>
              <a:t>categories</a:t>
            </a:r>
            <a:endParaRPr lang="hu-HU" sz="2800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Formal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features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Starts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with</a:t>
            </a:r>
            <a:r>
              <a:rPr lang="hu-HU" dirty="0" smtClean="0">
                <a:latin typeface="Arial" pitchFamily="34" charset="0"/>
              </a:rPr>
              <a:t> a </a:t>
            </a:r>
            <a:r>
              <a:rPr lang="hu-HU" dirty="0" err="1" smtClean="0">
                <a:latin typeface="Arial" pitchFamily="34" charset="0"/>
              </a:rPr>
              <a:t>captial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letter</a:t>
            </a:r>
            <a:r>
              <a:rPr lang="hu-HU" dirty="0" smtClean="0">
                <a:latin typeface="Arial" pitchFamily="34" charset="0"/>
              </a:rPr>
              <a:t> (?)</a:t>
            </a:r>
            <a:endParaRPr lang="hu-HU" dirty="0" smtClean="0"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	PDA, Ft, eBay, 4 Non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Blondes</a:t>
            </a:r>
            <a:endParaRPr lang="hu-HU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>
              <a:buFontTx/>
              <a:buNone/>
            </a:pPr>
            <a:endParaRPr lang="hu-HU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>
              <a:buFontTx/>
              <a:buNone/>
            </a:pPr>
            <a:r>
              <a:rPr lang="hu-HU" b="0" i="1" dirty="0" smtClean="0">
                <a:solidFill>
                  <a:schemeClr val="accent2"/>
                </a:solidFill>
                <a:latin typeface="Arial" pitchFamily="34" charset="0"/>
              </a:rPr>
              <a:t>	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Die </a:t>
            </a:r>
            <a:r>
              <a:rPr lang="hu-HU" i="1" u="sng" dirty="0" err="1" smtClean="0">
                <a:solidFill>
                  <a:schemeClr val="accent2"/>
                </a:solidFill>
                <a:latin typeface="Arial" pitchFamily="34" charset="0"/>
              </a:rPr>
              <a:t>Tränen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greiser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u="sng" dirty="0" err="1" smtClean="0">
                <a:solidFill>
                  <a:schemeClr val="accent2"/>
                </a:solidFill>
                <a:latin typeface="Arial" pitchFamily="34" charset="0"/>
              </a:rPr>
              <a:t>Kinderschar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</a:b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ich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zieh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sie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auf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ein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weißes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u="sng" dirty="0" err="1" smtClean="0">
                <a:solidFill>
                  <a:schemeClr val="accent2"/>
                </a:solidFill>
                <a:latin typeface="Arial" pitchFamily="34" charset="0"/>
              </a:rPr>
              <a:t>Haar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</a:b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werf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in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die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u="sng" dirty="0" smtClean="0">
                <a:solidFill>
                  <a:schemeClr val="accent2"/>
                </a:solidFill>
                <a:latin typeface="Arial" pitchFamily="34" charset="0"/>
              </a:rPr>
              <a:t>Luft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die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nasse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u="sng" dirty="0" err="1" smtClean="0">
                <a:solidFill>
                  <a:schemeClr val="accent2"/>
                </a:solidFill>
                <a:latin typeface="Arial" pitchFamily="34" charset="0"/>
              </a:rPr>
              <a:t>Kette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/>
            </a:r>
            <a:b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</a:b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und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wünsch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mir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,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dass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ich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eine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u="sng" dirty="0" smtClean="0">
                <a:solidFill>
                  <a:schemeClr val="accent2"/>
                </a:solidFill>
                <a:latin typeface="Arial" pitchFamily="34" charset="0"/>
              </a:rPr>
              <a:t>Mutter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hätte</a:t>
            </a:r>
            <a:endParaRPr lang="hu-HU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endParaRPr lang="hu-HU" i="1" dirty="0" smtClean="0">
              <a:solidFill>
                <a:schemeClr val="accent2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274638"/>
            <a:ext cx="7427912" cy="720444"/>
          </a:xfrm>
        </p:spPr>
        <p:txBody>
          <a:bodyPr/>
          <a:lstStyle/>
          <a:p>
            <a:r>
              <a:rPr lang="hu-HU" dirty="0" smtClean="0">
                <a:latin typeface="Arial" pitchFamily="34" charset="0"/>
              </a:rPr>
              <a:t>NE </a:t>
            </a:r>
            <a:r>
              <a:rPr lang="hu-HU" dirty="0" err="1" smtClean="0">
                <a:latin typeface="Arial" pitchFamily="34" charset="0"/>
              </a:rPr>
              <a:t>spans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78205" y="946991"/>
            <a:ext cx="7427912" cy="467995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hu-HU" sz="2800" dirty="0" err="1" smtClean="0">
                <a:latin typeface="Arial" pitchFamily="34" charset="0"/>
              </a:rPr>
              <a:t>Where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are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the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borders</a:t>
            </a:r>
            <a:r>
              <a:rPr lang="hu-HU" sz="2800" dirty="0" smtClean="0">
                <a:latin typeface="Arial" pitchFamily="34" charset="0"/>
              </a:rPr>
              <a:t> of an NE?</a:t>
            </a:r>
            <a:endParaRPr lang="hu-HU" sz="2800" dirty="0" smtClean="0"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hu-HU" sz="2800" dirty="0" err="1" smtClean="0">
                <a:latin typeface="Arial" pitchFamily="34" charset="0"/>
              </a:rPr>
              <a:t>Additional</a:t>
            </a:r>
            <a:r>
              <a:rPr lang="hu-HU" sz="2800" dirty="0" smtClean="0">
                <a:latin typeface="Arial" pitchFamily="34" charset="0"/>
              </a:rPr>
              <a:t> </a:t>
            </a:r>
            <a:r>
              <a:rPr lang="hu-HU" sz="2800" dirty="0" err="1" smtClean="0">
                <a:latin typeface="Arial" pitchFamily="34" charset="0"/>
              </a:rPr>
              <a:t>items</a:t>
            </a:r>
            <a:endParaRPr lang="hu-HU" sz="2800" dirty="0" smtClean="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Aunt</a:t>
            </a:r>
            <a:r>
              <a:rPr lang="hu-HU" sz="2400" i="1" u="sng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Grace</a:t>
            </a:r>
            <a:endParaRPr lang="hu-HU" sz="2400" i="1" u="sng" dirty="0" smtClean="0">
              <a:solidFill>
                <a:schemeClr val="accent2"/>
              </a:solidFill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sz="2400" i="1" u="sng" dirty="0" smtClean="0">
                <a:solidFill>
                  <a:schemeClr val="accent2"/>
                </a:solidFill>
                <a:latin typeface="Arial" pitchFamily="34" charset="0"/>
              </a:rPr>
              <a:t>Széchenyi </a:t>
            </a:r>
            <a:r>
              <a:rPr lang="hu-HU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Square</a:t>
            </a:r>
            <a:endParaRPr lang="hu-HU" sz="2400" i="1" u="sng" dirty="0" smtClean="0">
              <a:solidFill>
                <a:schemeClr val="accent2"/>
              </a:solidFill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Appalache mountain</a:t>
            </a:r>
            <a:endParaRPr lang="hu-HU" sz="24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sz="2400" i="1" u="sng" dirty="0" smtClean="0">
                <a:solidFill>
                  <a:schemeClr val="accent2"/>
                </a:solidFill>
                <a:latin typeface="Arial" pitchFamily="34" charset="0"/>
              </a:rPr>
              <a:t>New York </a:t>
            </a:r>
            <a:r>
              <a:rPr lang="hu-HU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state</a:t>
            </a:r>
            <a:endParaRPr lang="hu-HU" sz="2400" i="1" u="sng" dirty="0" smtClean="0">
              <a:solidFill>
                <a:schemeClr val="accent2"/>
              </a:solidFill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hu-HU" sz="2800" dirty="0" err="1" smtClean="0">
                <a:latin typeface="Arial" pitchFamily="34" charset="0"/>
              </a:rPr>
              <a:t>A</a:t>
            </a:r>
            <a:r>
              <a:rPr lang="hu-HU" sz="2800" dirty="0" err="1" smtClean="0">
                <a:latin typeface="Arial" pitchFamily="34" charset="0"/>
              </a:rPr>
              <a:t>rticles</a:t>
            </a:r>
            <a:endParaRPr lang="hu-HU" sz="2800" dirty="0" smtClean="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The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Hunger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Games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 – I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have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seen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the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/The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Hunger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Games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.</a:t>
            </a: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The Beatles – </a:t>
            </a:r>
            <a:r>
              <a:rPr lang="hu-HU" sz="2400" i="1" dirty="0" err="1" smtClean="0">
                <a:solidFill>
                  <a:schemeClr val="accent2"/>
                </a:solidFill>
                <a:latin typeface="Arial" pitchFamily="34" charset="0"/>
              </a:rPr>
              <a:t>This</a:t>
            </a:r>
            <a:r>
              <a:rPr lang="hu-HU" sz="2400" i="1" dirty="0" smtClean="0">
                <a:solidFill>
                  <a:schemeClr val="accent2"/>
                </a:solidFill>
                <a:latin typeface="Arial" pitchFamily="34" charset="0"/>
              </a:rPr>
              <a:t> is a Beatles hit.</a:t>
            </a:r>
            <a:endParaRPr lang="hu-HU" sz="24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hu-HU" altLang="zh-CN" sz="2400" i="1" dirty="0" smtClean="0">
                <a:solidFill>
                  <a:schemeClr val="accent2"/>
                </a:solidFill>
                <a:latin typeface="Arial" pitchFamily="34" charset="0"/>
              </a:rPr>
              <a:t>Los Angelesből </a:t>
            </a:r>
            <a:r>
              <a:rPr lang="hu-HU" altLang="zh-CN" sz="2400" i="1" u="sng" dirty="0" smtClean="0">
                <a:solidFill>
                  <a:schemeClr val="accent2"/>
                </a:solidFill>
                <a:latin typeface="Arial" pitchFamily="34" charset="0"/>
              </a:rPr>
              <a:t>az </a:t>
            </a:r>
            <a:r>
              <a:rPr lang="hu-HU" altLang="zh-CN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Offspring</a:t>
            </a:r>
            <a:r>
              <a:rPr lang="hu-HU" altLang="zh-CN" sz="2400" i="1" dirty="0" smtClean="0">
                <a:solidFill>
                  <a:schemeClr val="accent2"/>
                </a:solidFill>
                <a:latin typeface="Arial" pitchFamily="34" charset="0"/>
              </a:rPr>
              <a:t>, Glasgowból </a:t>
            </a:r>
            <a:r>
              <a:rPr lang="hu-HU" altLang="zh-CN" sz="2400" i="1" u="sng" dirty="0" smtClean="0">
                <a:solidFill>
                  <a:schemeClr val="accent2"/>
                </a:solidFill>
                <a:latin typeface="Arial" pitchFamily="34" charset="0"/>
              </a:rPr>
              <a:t>a </a:t>
            </a:r>
            <a:r>
              <a:rPr lang="hu-HU" altLang="zh-CN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Snow</a:t>
            </a:r>
            <a:r>
              <a:rPr lang="hu-HU" altLang="zh-CN" sz="2400" i="1" u="sng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altLang="zh-CN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Patrol</a:t>
            </a:r>
            <a:r>
              <a:rPr lang="hu-HU" altLang="zh-CN" sz="2400" i="1" dirty="0" smtClean="0">
                <a:solidFill>
                  <a:schemeClr val="accent2"/>
                </a:solidFill>
                <a:latin typeface="Arial" pitchFamily="34" charset="0"/>
              </a:rPr>
              <a:t>, Düsseldorfból </a:t>
            </a:r>
            <a:r>
              <a:rPr lang="hu-HU" altLang="zh-CN" sz="2400" i="1" u="sng" dirty="0" smtClean="0">
                <a:solidFill>
                  <a:schemeClr val="accent2"/>
                </a:solidFill>
                <a:latin typeface="Arial" pitchFamily="34" charset="0"/>
              </a:rPr>
              <a:t>a Die </a:t>
            </a:r>
            <a:r>
              <a:rPr lang="hu-HU" altLang="zh-CN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Toten</a:t>
            </a:r>
            <a:r>
              <a:rPr lang="hu-HU" altLang="zh-CN" sz="2400" i="1" u="sng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altLang="zh-CN" sz="2400" i="1" u="sng" dirty="0" err="1" smtClean="0">
                <a:solidFill>
                  <a:schemeClr val="accent2"/>
                </a:solidFill>
                <a:latin typeface="Arial" pitchFamily="34" charset="0"/>
              </a:rPr>
              <a:t>Hosen</a:t>
            </a:r>
            <a:r>
              <a:rPr lang="hu-HU" altLang="zh-CN" sz="2400" i="1" dirty="0" smtClean="0">
                <a:solidFill>
                  <a:schemeClr val="accent2"/>
                </a:solidFill>
                <a:latin typeface="Arial" pitchFamily="34" charset="0"/>
              </a:rPr>
              <a:t> és a világ számos pontjáról további zenekarok jelezték a napokban, hogy elfogadják a Sziget szervezők meghívását.</a:t>
            </a:r>
            <a:endParaRPr lang="hu-HU" sz="2400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pPr marL="609600" indent="-609600">
              <a:lnSpc>
                <a:spcPct val="80000"/>
              </a:lnSpc>
            </a:pPr>
            <a:endParaRPr lang="hu-HU" sz="2800" i="1" dirty="0" smtClean="0">
              <a:solidFill>
                <a:schemeClr val="accent2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Identifiers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Regular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expressions</a:t>
            </a:r>
            <a:r>
              <a:rPr lang="hu-HU" dirty="0" smtClean="0">
                <a:latin typeface="Arial" pitchFamily="34" charset="0"/>
              </a:rPr>
              <a:t> (</a:t>
            </a:r>
            <a:r>
              <a:rPr lang="hu-HU" dirty="0" err="1" smtClean="0">
                <a:latin typeface="Arial" pitchFamily="34" charset="0"/>
              </a:rPr>
              <a:t>patterns</a:t>
            </a:r>
            <a:r>
              <a:rPr lang="hu-HU" dirty="0" smtClean="0">
                <a:latin typeface="Arial" pitchFamily="34" charset="0"/>
              </a:rPr>
              <a:t>)</a:t>
            </a:r>
            <a:endParaRPr lang="hu-HU" dirty="0" smtClean="0">
              <a:latin typeface="Arial" pitchFamily="34" charset="0"/>
            </a:endParaRPr>
          </a:p>
          <a:p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Hungarian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registration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plates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: 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3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letters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+ 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- +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3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digits</a:t>
            </a:r>
            <a:endParaRPr lang="hu-HU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Phone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numbers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: </a:t>
            </a:r>
            <a:r>
              <a:rPr lang="hu-HU" i="1" dirty="0" smtClean="0">
                <a:solidFill>
                  <a:schemeClr val="accent2"/>
                </a:solidFill>
                <a:latin typeface="Arial" pitchFamily="34" charset="0"/>
              </a:rPr>
              <a:t>9 </a:t>
            </a:r>
            <a:r>
              <a:rPr lang="hu-HU" i="1" dirty="0" err="1" smtClean="0">
                <a:solidFill>
                  <a:schemeClr val="accent2"/>
                </a:solidFill>
                <a:latin typeface="Arial" pitchFamily="34" charset="0"/>
              </a:rPr>
              <a:t>digits</a:t>
            </a:r>
            <a:endParaRPr lang="hu-HU" i="1" dirty="0" smtClean="0">
              <a:solidFill>
                <a:schemeClr val="accent2"/>
              </a:solidFill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Easy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task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for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computational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applications</a:t>
            </a:r>
            <a:endParaRPr lang="hu-HU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Features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for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automatic</a:t>
            </a:r>
            <a:r>
              <a:rPr lang="hu-HU" dirty="0" smtClean="0">
                <a:latin typeface="Arial" pitchFamily="34" charset="0"/>
              </a:rPr>
              <a:t> NER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50975" y="1196975"/>
            <a:ext cx="7693025" cy="4306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sz="2600" dirty="0" err="1" smtClean="0">
                <a:latin typeface="Arial" pitchFamily="34" charset="0"/>
              </a:rPr>
              <a:t>Orthographic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features</a:t>
            </a:r>
            <a:endParaRPr lang="en-US" sz="26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2600" dirty="0" err="1" smtClean="0">
                <a:latin typeface="Arial" pitchFamily="34" charset="0"/>
              </a:rPr>
              <a:t>Frequency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information</a:t>
            </a:r>
            <a:endParaRPr lang="en-US" sz="26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2600" dirty="0" err="1" smtClean="0">
                <a:latin typeface="Arial" pitchFamily="34" charset="0"/>
              </a:rPr>
              <a:t>Contextual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information</a:t>
            </a:r>
            <a:endParaRPr lang="en-US" sz="26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2600" dirty="0" err="1" smtClean="0">
                <a:latin typeface="Arial" pitchFamily="34" charset="0"/>
              </a:rPr>
              <a:t>Phrase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level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information</a:t>
            </a:r>
            <a:endParaRPr lang="en-US" sz="26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2600" dirty="0" err="1" smtClean="0">
                <a:latin typeface="Arial" pitchFamily="34" charset="0"/>
              </a:rPr>
              <a:t>Dictionaries</a:t>
            </a:r>
            <a:endParaRPr lang="en-US" sz="26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hu-HU" sz="2600" dirty="0" err="1" smtClean="0">
                <a:latin typeface="Arial" pitchFamily="34" charset="0"/>
              </a:rPr>
              <a:t>NEs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in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training</a:t>
            </a:r>
            <a:r>
              <a:rPr lang="hu-HU" sz="2600" dirty="0" smtClean="0">
                <a:latin typeface="Arial" pitchFamily="34" charset="0"/>
              </a:rPr>
              <a:t> </a:t>
            </a:r>
            <a:r>
              <a:rPr lang="hu-HU" sz="2600" dirty="0" err="1" smtClean="0">
                <a:latin typeface="Arial" pitchFamily="34" charset="0"/>
              </a:rPr>
              <a:t>dataset</a:t>
            </a:r>
            <a:endParaRPr lang="en-US" sz="26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hu-HU" sz="2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Approaches</a:t>
            </a:r>
            <a:endParaRPr lang="hu-HU" dirty="0" smtClean="0">
              <a:latin typeface="Arial" pitchFamily="34" charset="0"/>
            </a:endParaRP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pitchFamily="34" charset="0"/>
              </a:rPr>
              <a:t>Token-based</a:t>
            </a:r>
            <a:r>
              <a:rPr lang="hu-HU" dirty="0" smtClean="0">
                <a:latin typeface="Arial" pitchFamily="34" charset="0"/>
              </a:rPr>
              <a:t>: </a:t>
            </a:r>
            <a:r>
              <a:rPr lang="hu-HU" dirty="0" err="1" smtClean="0">
                <a:latin typeface="Arial" pitchFamily="34" charset="0"/>
              </a:rPr>
              <a:t>each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word</a:t>
            </a:r>
            <a:r>
              <a:rPr lang="hu-HU" dirty="0" smtClean="0">
                <a:latin typeface="Arial" pitchFamily="34" charset="0"/>
              </a:rPr>
              <a:t> is </a:t>
            </a:r>
            <a:r>
              <a:rPr lang="hu-HU" dirty="0" err="1" smtClean="0">
                <a:latin typeface="Arial" pitchFamily="34" charset="0"/>
              </a:rPr>
              <a:t>analyzed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separately</a:t>
            </a:r>
            <a:r>
              <a:rPr lang="hu-HU" dirty="0" smtClean="0">
                <a:latin typeface="Arial" pitchFamily="34" charset="0"/>
              </a:rPr>
              <a:t> and </a:t>
            </a:r>
            <a:r>
              <a:rPr lang="hu-HU" dirty="0" err="1" smtClean="0">
                <a:latin typeface="Arial" pitchFamily="34" charset="0"/>
              </a:rPr>
              <a:t>classified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as</a:t>
            </a:r>
            <a:r>
              <a:rPr lang="hu-HU" dirty="0" smtClean="0">
                <a:latin typeface="Arial" pitchFamily="34" charset="0"/>
              </a:rPr>
              <a:t> NE / </a:t>
            </a:r>
            <a:r>
              <a:rPr lang="hu-HU" dirty="0" err="1" smtClean="0">
                <a:latin typeface="Arial" pitchFamily="34" charset="0"/>
              </a:rPr>
              <a:t>non-NE</a:t>
            </a:r>
            <a:endParaRPr lang="hu-HU" dirty="0" smtClean="0">
              <a:latin typeface="Arial" pitchFamily="34" charset="0"/>
            </a:endParaRPr>
          </a:p>
          <a:p>
            <a:r>
              <a:rPr lang="hu-HU" dirty="0" err="1" smtClean="0">
                <a:latin typeface="Arial" pitchFamily="34" charset="0"/>
              </a:rPr>
              <a:t>Sequence-based</a:t>
            </a:r>
            <a:r>
              <a:rPr lang="hu-HU" dirty="0" smtClean="0">
                <a:latin typeface="Arial" pitchFamily="34" charset="0"/>
              </a:rPr>
              <a:t>: </a:t>
            </a:r>
            <a:r>
              <a:rPr lang="hu-HU" dirty="0" err="1" smtClean="0">
                <a:latin typeface="Arial" pitchFamily="34" charset="0"/>
              </a:rPr>
              <a:t>each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sequence</a:t>
            </a:r>
            <a:r>
              <a:rPr lang="hu-HU" dirty="0" smtClean="0">
                <a:latin typeface="Arial" pitchFamily="34" charset="0"/>
              </a:rPr>
              <a:t> (a </a:t>
            </a:r>
            <a:r>
              <a:rPr lang="hu-HU" dirty="0" err="1" smtClean="0">
                <a:latin typeface="Arial" pitchFamily="34" charset="0"/>
              </a:rPr>
              <a:t>sentence</a:t>
            </a:r>
            <a:r>
              <a:rPr lang="hu-HU" dirty="0" smtClean="0">
                <a:latin typeface="Arial" pitchFamily="34" charset="0"/>
              </a:rPr>
              <a:t>) is </a:t>
            </a:r>
            <a:r>
              <a:rPr lang="hu-HU" dirty="0" err="1" smtClean="0">
                <a:latin typeface="Arial" pitchFamily="34" charset="0"/>
              </a:rPr>
              <a:t>analyzed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at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once</a:t>
            </a:r>
            <a:r>
              <a:rPr lang="hu-HU" dirty="0" smtClean="0">
                <a:latin typeface="Arial" pitchFamily="34" charset="0"/>
              </a:rPr>
              <a:t> and </a:t>
            </a:r>
            <a:r>
              <a:rPr lang="hu-HU" dirty="0" err="1" smtClean="0">
                <a:latin typeface="Arial" pitchFamily="34" charset="0"/>
              </a:rPr>
              <a:t>the</a:t>
            </a:r>
            <a:r>
              <a:rPr lang="hu-HU" dirty="0" smtClean="0">
                <a:latin typeface="Arial" pitchFamily="34" charset="0"/>
              </a:rPr>
              <a:t> most </a:t>
            </a:r>
            <a:r>
              <a:rPr lang="hu-HU" dirty="0" err="1" smtClean="0">
                <a:latin typeface="Arial" pitchFamily="34" charset="0"/>
              </a:rPr>
              <a:t>probable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sequence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label</a:t>
            </a:r>
            <a:r>
              <a:rPr lang="hu-HU" dirty="0" smtClean="0">
                <a:latin typeface="Arial" pitchFamily="34" charset="0"/>
              </a:rPr>
              <a:t> is </a:t>
            </a:r>
            <a:r>
              <a:rPr lang="hu-HU" dirty="0" err="1" smtClean="0">
                <a:latin typeface="Arial" pitchFamily="34" charset="0"/>
              </a:rPr>
              <a:t>assigned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to</a:t>
            </a:r>
            <a:r>
              <a:rPr lang="hu-HU" dirty="0" smtClean="0">
                <a:latin typeface="Arial" pitchFamily="34" charset="0"/>
              </a:rPr>
              <a:t> </a:t>
            </a:r>
            <a:r>
              <a:rPr lang="hu-HU" dirty="0" err="1" smtClean="0">
                <a:latin typeface="Arial" pitchFamily="34" charset="0"/>
              </a:rPr>
              <a:t>it</a:t>
            </a:r>
            <a:endParaRPr lang="hu-HU" dirty="0" smtClean="0">
              <a:latin typeface="Arial" pitchFamily="34" charset="0"/>
            </a:endParaRPr>
          </a:p>
          <a:p>
            <a:endParaRPr lang="hu-HU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Biomedical &amp; clinical IE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Biological patents, publications and clinical documents contain a lot of information hidden in the text</a:t>
            </a:r>
          </a:p>
          <a:p>
            <a:r>
              <a:rPr lang="hu-HU"/>
              <a:t>Processing of such documents is costly and time-consuming</a:t>
            </a:r>
          </a:p>
          <a:p>
            <a:r>
              <a:rPr lang="hu-HU"/>
              <a:t>Automatic IE tools help to extract relevant information</a:t>
            </a:r>
          </a:p>
          <a:p>
            <a:pPr>
              <a:buFontTx/>
              <a:buNone/>
            </a:pPr>
            <a:endParaRPr lang="hu-H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Biomedical &amp; clinical IE 2.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/>
              <a:t>Target information: biological entities (genes, proteins etc.) and relations among them</a:t>
            </a:r>
          </a:p>
          <a:p>
            <a:pPr>
              <a:lnSpc>
                <a:spcPct val="90000"/>
              </a:lnSpc>
            </a:pPr>
            <a:r>
              <a:rPr lang="hu-HU"/>
              <a:t>Biomedical event extraction</a:t>
            </a:r>
          </a:p>
          <a:p>
            <a:pPr>
              <a:lnSpc>
                <a:spcPct val="90000"/>
              </a:lnSpc>
            </a:pPr>
            <a:r>
              <a:rPr lang="hu-HU"/>
              <a:t>Disambiguating and normalizing gene names (several names for 1 gene, 1 name for several genes in the literature)</a:t>
            </a:r>
          </a:p>
          <a:p>
            <a:pPr>
              <a:lnSpc>
                <a:spcPct val="90000"/>
              </a:lnSpc>
            </a:pPr>
            <a:r>
              <a:rPr lang="hu-HU"/>
              <a:t>Anonymization of clinical documents (data protection)</a:t>
            </a:r>
          </a:p>
          <a:p>
            <a:pPr>
              <a:lnSpc>
                <a:spcPct val="90000"/>
              </a:lnSpc>
            </a:pPr>
            <a:endParaRPr lang="hu-H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Document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classification</a:t>
            </a:r>
            <a:endParaRPr lang="hu-HU" dirty="0" smtClean="0">
              <a:latin typeface="Arial" charset="0"/>
            </a:endParaRP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Automatically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sorting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documents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into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predefined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groups</a:t>
            </a:r>
            <a:r>
              <a:rPr lang="hu-HU" dirty="0" smtClean="0">
                <a:latin typeface="Arial" charset="0"/>
              </a:rPr>
              <a:t> ~ </a:t>
            </a:r>
            <a:r>
              <a:rPr lang="hu-HU" dirty="0" err="1" smtClean="0">
                <a:latin typeface="Arial" charset="0"/>
              </a:rPr>
              <a:t>groups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books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</a:t>
            </a:r>
            <a:r>
              <a:rPr lang="hu-HU" dirty="0" smtClean="0">
                <a:latin typeface="Arial" charset="0"/>
              </a:rPr>
              <a:t> a </a:t>
            </a:r>
            <a:r>
              <a:rPr lang="hu-HU" dirty="0" err="1" smtClean="0">
                <a:latin typeface="Arial" charset="0"/>
              </a:rPr>
              <a:t>library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E.g</a:t>
            </a:r>
            <a:r>
              <a:rPr lang="hu-HU" dirty="0" smtClean="0">
                <a:latin typeface="Arial" charset="0"/>
              </a:rPr>
              <a:t>. SPAM </a:t>
            </a:r>
            <a:r>
              <a:rPr lang="hu-HU" dirty="0" err="1" smtClean="0">
                <a:latin typeface="Arial" charset="0"/>
              </a:rPr>
              <a:t>detection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Thematic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grouping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Language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identification</a:t>
            </a:r>
            <a:endParaRPr lang="hu-HU" dirty="0" smtClean="0">
              <a:latin typeface="Arial" charset="0"/>
            </a:endParaRPr>
          </a:p>
          <a:p>
            <a:r>
              <a:rPr lang="hu-HU" dirty="0" smtClean="0">
                <a:latin typeface="Arial" charset="0"/>
              </a:rPr>
              <a:t>…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/>
              <a:t>Biomedical text mining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dirty="0"/>
              <a:t>IE </a:t>
            </a:r>
            <a:r>
              <a:rPr lang="hu-HU" dirty="0" err="1"/>
              <a:t>systems</a:t>
            </a:r>
            <a:r>
              <a:rPr lang="hu-HU" dirty="0"/>
              <a:t> </a:t>
            </a:r>
            <a:r>
              <a:rPr lang="hu-HU" dirty="0" err="1"/>
              <a:t>for</a:t>
            </a:r>
            <a:r>
              <a:rPr lang="hu-HU" dirty="0"/>
              <a:t> </a:t>
            </a:r>
            <a:r>
              <a:rPr lang="hu-HU" dirty="0" err="1"/>
              <a:t>several</a:t>
            </a:r>
            <a:r>
              <a:rPr lang="hu-HU" dirty="0"/>
              <a:t> </a:t>
            </a:r>
            <a:r>
              <a:rPr lang="hu-HU" dirty="0" err="1"/>
              <a:t>tasks</a:t>
            </a:r>
            <a:r>
              <a:rPr lang="hu-HU" dirty="0"/>
              <a:t>:</a:t>
            </a:r>
          </a:p>
          <a:p>
            <a:pPr lvl="1">
              <a:lnSpc>
                <a:spcPct val="90000"/>
              </a:lnSpc>
            </a:pPr>
            <a:r>
              <a:rPr lang="hu-HU" dirty="0"/>
              <a:t>protein-protein </a:t>
            </a:r>
            <a:r>
              <a:rPr lang="hu-HU" dirty="0" err="1"/>
              <a:t>interaction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determining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</a:t>
            </a:r>
            <a:r>
              <a:rPr lang="hu-HU" dirty="0" err="1"/>
              <a:t>smoking</a:t>
            </a:r>
            <a:r>
              <a:rPr lang="hu-HU" dirty="0"/>
              <a:t> status of a </a:t>
            </a:r>
            <a:r>
              <a:rPr lang="hu-HU" dirty="0" err="1"/>
              <a:t>patient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automatic</a:t>
            </a:r>
            <a:r>
              <a:rPr lang="hu-HU" dirty="0"/>
              <a:t> </a:t>
            </a:r>
            <a:r>
              <a:rPr lang="hu-HU" dirty="0" err="1"/>
              <a:t>coding</a:t>
            </a:r>
            <a:r>
              <a:rPr lang="hu-HU" dirty="0"/>
              <a:t> of </a:t>
            </a:r>
            <a:r>
              <a:rPr lang="hu-HU" dirty="0" err="1"/>
              <a:t>radiological</a:t>
            </a:r>
            <a:r>
              <a:rPr lang="hu-HU" dirty="0"/>
              <a:t> </a:t>
            </a:r>
            <a:r>
              <a:rPr lang="hu-HU" dirty="0" err="1"/>
              <a:t>finds</a:t>
            </a:r>
            <a:r>
              <a:rPr lang="hu-HU" dirty="0"/>
              <a:t> </a:t>
            </a:r>
            <a:r>
              <a:rPr lang="hu-HU" dirty="0" err="1"/>
              <a:t>using</a:t>
            </a:r>
            <a:r>
              <a:rPr lang="hu-HU" dirty="0"/>
              <a:t> ICD </a:t>
            </a:r>
            <a:r>
              <a:rPr lang="hu-HU" dirty="0" err="1"/>
              <a:t>codes</a:t>
            </a:r>
            <a:endParaRPr lang="hu-HU" dirty="0"/>
          </a:p>
          <a:p>
            <a:pPr lvl="1">
              <a:lnSpc>
                <a:spcPct val="90000"/>
              </a:lnSpc>
            </a:pPr>
            <a:r>
              <a:rPr lang="hu-HU" dirty="0" err="1"/>
              <a:t>identifying</a:t>
            </a:r>
            <a:r>
              <a:rPr lang="hu-HU" dirty="0"/>
              <a:t> </a:t>
            </a:r>
            <a:r>
              <a:rPr lang="hu-HU" dirty="0" err="1"/>
              <a:t>obesity</a:t>
            </a:r>
            <a:r>
              <a:rPr lang="hu-HU" dirty="0"/>
              <a:t> and </a:t>
            </a:r>
            <a:r>
              <a:rPr lang="hu-HU" dirty="0" err="1"/>
              <a:t>co-morbidities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 smtClean="0"/>
              <a:t>finds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Keyphrase extraction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800" b="1" dirty="0" err="1"/>
              <a:t>assigning</a:t>
            </a:r>
            <a:r>
              <a:rPr lang="hu-HU" sz="2800" b="1" dirty="0"/>
              <a:t> </a:t>
            </a:r>
            <a:r>
              <a:rPr lang="hu-HU" sz="2800" b="1" dirty="0" err="1"/>
              <a:t>phrases</a:t>
            </a:r>
            <a:r>
              <a:rPr lang="hu-HU" sz="2800" b="1" dirty="0"/>
              <a:t> </a:t>
            </a:r>
            <a:r>
              <a:rPr lang="hu-HU" sz="2800" b="1" dirty="0" err="1"/>
              <a:t>to</a:t>
            </a:r>
            <a:r>
              <a:rPr lang="hu-HU" sz="2800" b="1" dirty="0"/>
              <a:t> </a:t>
            </a:r>
            <a:r>
              <a:rPr lang="hu-HU" sz="2800" b="1" dirty="0" err="1"/>
              <a:t>documents</a:t>
            </a:r>
            <a:r>
              <a:rPr lang="hu-HU" sz="2800" b="1" dirty="0"/>
              <a:t> </a:t>
            </a:r>
            <a:r>
              <a:rPr lang="hu-HU" sz="2800" b="1" dirty="0" err="1"/>
              <a:t>which</a:t>
            </a:r>
            <a:r>
              <a:rPr lang="hu-HU" sz="2800" b="1" dirty="0"/>
              <a:t> </a:t>
            </a:r>
            <a:r>
              <a:rPr lang="hu-HU" sz="2800" b="1" dirty="0" err="1"/>
              <a:t>summarize</a:t>
            </a:r>
            <a:r>
              <a:rPr lang="hu-HU" sz="2800" b="1" dirty="0"/>
              <a:t> </a:t>
            </a:r>
            <a:r>
              <a:rPr lang="hu-HU" sz="2800" b="1" dirty="0" err="1"/>
              <a:t>them</a:t>
            </a:r>
            <a:r>
              <a:rPr lang="hu-HU" sz="2800" b="1" dirty="0"/>
              <a:t> and </a:t>
            </a:r>
            <a:r>
              <a:rPr lang="hu-HU" sz="2800" b="1" dirty="0" err="1"/>
              <a:t>semantically</a:t>
            </a:r>
            <a:r>
              <a:rPr lang="hu-HU" sz="2800" b="1" dirty="0"/>
              <a:t> </a:t>
            </a:r>
            <a:r>
              <a:rPr lang="hu-HU" sz="2800" b="1" dirty="0" err="1"/>
              <a:t>represent</a:t>
            </a:r>
            <a:r>
              <a:rPr lang="hu-HU" sz="2800" b="1" dirty="0"/>
              <a:t> </a:t>
            </a:r>
            <a:r>
              <a:rPr lang="hu-HU" sz="2800" b="1" dirty="0" err="1"/>
              <a:t>their</a:t>
            </a:r>
            <a:r>
              <a:rPr lang="hu-HU" sz="2800" b="1" dirty="0"/>
              <a:t> </a:t>
            </a:r>
            <a:r>
              <a:rPr lang="hu-HU" sz="2800" b="1" dirty="0" err="1"/>
              <a:t>content</a:t>
            </a:r>
            <a:endParaRPr lang="hu-HU" sz="2800" b="1" dirty="0"/>
          </a:p>
          <a:p>
            <a:pPr>
              <a:lnSpc>
                <a:spcPct val="90000"/>
              </a:lnSpc>
            </a:pPr>
            <a:r>
              <a:rPr lang="hu-HU" sz="2800" b="1" dirty="0" err="1"/>
              <a:t>application</a:t>
            </a:r>
            <a:r>
              <a:rPr lang="hu-HU" sz="2800" b="1" dirty="0"/>
              <a:t> </a:t>
            </a:r>
            <a:r>
              <a:rPr lang="hu-HU" sz="2800" b="1" dirty="0" err="1"/>
              <a:t>fields</a:t>
            </a:r>
            <a:r>
              <a:rPr lang="hu-HU" sz="2800" b="1" dirty="0"/>
              <a:t>:</a:t>
            </a:r>
          </a:p>
          <a:p>
            <a:pPr lvl="1">
              <a:lnSpc>
                <a:spcPct val="90000"/>
              </a:lnSpc>
            </a:pPr>
            <a:r>
              <a:rPr lang="hu-HU" sz="2400" b="1" dirty="0" err="1"/>
              <a:t>Scientific</a:t>
            </a:r>
            <a:r>
              <a:rPr lang="hu-HU" sz="2400" b="1" dirty="0"/>
              <a:t> </a:t>
            </a:r>
            <a:r>
              <a:rPr lang="hu-HU" sz="2400" b="1" dirty="0" err="1"/>
              <a:t>papers</a:t>
            </a:r>
            <a:endParaRPr lang="hu-HU" sz="2400" b="1" dirty="0"/>
          </a:p>
          <a:p>
            <a:pPr lvl="1">
              <a:lnSpc>
                <a:spcPct val="90000"/>
              </a:lnSpc>
            </a:pPr>
            <a:r>
              <a:rPr lang="hu-HU" sz="2400" b="1" dirty="0" err="1"/>
              <a:t>Newspaper</a:t>
            </a:r>
            <a:r>
              <a:rPr lang="hu-HU" sz="2400" b="1" dirty="0"/>
              <a:t> </a:t>
            </a:r>
            <a:r>
              <a:rPr lang="hu-HU" sz="2400" b="1" dirty="0" err="1"/>
              <a:t>articles</a:t>
            </a:r>
            <a:endParaRPr lang="hu-HU" sz="2400" b="1" dirty="0"/>
          </a:p>
          <a:p>
            <a:pPr lvl="1">
              <a:lnSpc>
                <a:spcPct val="90000"/>
              </a:lnSpc>
            </a:pPr>
            <a:r>
              <a:rPr lang="hu-HU" sz="2400" b="1" dirty="0" err="1"/>
              <a:t>Product</a:t>
            </a:r>
            <a:r>
              <a:rPr lang="hu-HU" sz="2400" b="1" dirty="0"/>
              <a:t> </a:t>
            </a:r>
            <a:r>
              <a:rPr lang="hu-HU" sz="2400" b="1" dirty="0" err="1" smtClean="0"/>
              <a:t>reviews</a:t>
            </a:r>
            <a:endParaRPr lang="hu-HU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1241" y="4355234"/>
            <a:ext cx="52197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54897" y="4893541"/>
            <a:ext cx="32480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40415" y="117619"/>
            <a:ext cx="7427912" cy="1143000"/>
          </a:xfrm>
        </p:spPr>
        <p:txBody>
          <a:bodyPr/>
          <a:lstStyle/>
          <a:p>
            <a:r>
              <a:rPr lang="hu-HU" dirty="0" err="1"/>
              <a:t>Opinion</a:t>
            </a:r>
            <a:r>
              <a:rPr lang="hu-HU" dirty="0"/>
              <a:t> </a:t>
            </a:r>
            <a:r>
              <a:rPr lang="hu-HU" dirty="0" err="1"/>
              <a:t>mining</a:t>
            </a:r>
            <a:endParaRPr lang="hu-HU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795" y="9175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sz="2400" b="1" dirty="0" err="1"/>
              <a:t>Classifying</a:t>
            </a:r>
            <a:r>
              <a:rPr lang="hu-HU" sz="2400" b="1" dirty="0"/>
              <a:t> </a:t>
            </a:r>
            <a:r>
              <a:rPr lang="hu-HU" sz="2400" b="1" dirty="0" err="1"/>
              <a:t>documents</a:t>
            </a:r>
            <a:r>
              <a:rPr lang="hu-HU" sz="2400" b="1" dirty="0"/>
              <a:t> </a:t>
            </a:r>
            <a:r>
              <a:rPr lang="hu-HU" sz="2400" b="1" dirty="0" err="1"/>
              <a:t>as</a:t>
            </a:r>
            <a:r>
              <a:rPr lang="hu-HU" sz="2400" b="1" dirty="0"/>
              <a:t> </a:t>
            </a:r>
            <a:r>
              <a:rPr lang="hu-HU" sz="2400" b="1" dirty="0" err="1"/>
              <a:t>describing</a:t>
            </a:r>
            <a:r>
              <a:rPr lang="hu-HU" sz="2400" b="1" dirty="0"/>
              <a:t> </a:t>
            </a:r>
            <a:r>
              <a:rPr lang="hu-HU" sz="2400" b="1" dirty="0" err="1"/>
              <a:t>positive</a:t>
            </a:r>
            <a:r>
              <a:rPr lang="hu-HU" sz="2400" b="1" dirty="0"/>
              <a:t>/</a:t>
            </a:r>
            <a:r>
              <a:rPr lang="hu-HU" sz="2400" b="1" dirty="0" err="1"/>
              <a:t>negative</a:t>
            </a:r>
            <a:r>
              <a:rPr lang="hu-HU" sz="2400" b="1" dirty="0"/>
              <a:t> </a:t>
            </a:r>
            <a:r>
              <a:rPr lang="hu-HU" sz="2400" b="1" dirty="0" err="1"/>
              <a:t>feelings</a:t>
            </a:r>
            <a:r>
              <a:rPr lang="hu-HU" sz="2400" b="1" dirty="0"/>
              <a:t> </a:t>
            </a:r>
            <a:r>
              <a:rPr lang="hu-HU" sz="2400" b="1" dirty="0" err="1"/>
              <a:t>towards</a:t>
            </a:r>
            <a:r>
              <a:rPr lang="hu-HU" sz="2400" b="1" dirty="0"/>
              <a:t> </a:t>
            </a:r>
            <a:r>
              <a:rPr lang="hu-HU" sz="2400" b="1" dirty="0" err="1"/>
              <a:t>something</a:t>
            </a:r>
            <a:r>
              <a:rPr lang="hu-HU" sz="2400" b="1" dirty="0"/>
              <a:t> (</a:t>
            </a:r>
            <a:r>
              <a:rPr lang="hu-HU" sz="2400" b="1" dirty="0" err="1"/>
              <a:t>product</a:t>
            </a:r>
            <a:r>
              <a:rPr lang="hu-HU" sz="2400" b="1" dirty="0"/>
              <a:t>, </a:t>
            </a:r>
            <a:r>
              <a:rPr lang="hu-HU" sz="2400" b="1" dirty="0" err="1"/>
              <a:t>political</a:t>
            </a:r>
            <a:r>
              <a:rPr lang="hu-HU" sz="2400" b="1" dirty="0"/>
              <a:t> </a:t>
            </a:r>
            <a:r>
              <a:rPr lang="hu-HU" sz="2400" b="1" dirty="0" err="1"/>
              <a:t>party</a:t>
            </a:r>
            <a:r>
              <a:rPr lang="hu-HU" sz="2400" b="1" dirty="0"/>
              <a:t>, </a:t>
            </a:r>
            <a:r>
              <a:rPr lang="hu-HU" sz="2400" b="1" dirty="0" err="1"/>
              <a:t>celebrity</a:t>
            </a:r>
            <a:r>
              <a:rPr lang="hu-HU" sz="2400" b="1" dirty="0"/>
              <a:t>, service, </a:t>
            </a:r>
            <a:r>
              <a:rPr lang="hu-HU" sz="2400" b="1" dirty="0" err="1"/>
              <a:t>location</a:t>
            </a:r>
            <a:r>
              <a:rPr lang="hu-HU" sz="2400" b="1" dirty="0"/>
              <a:t>, etc.)</a:t>
            </a:r>
          </a:p>
          <a:p>
            <a:pPr>
              <a:lnSpc>
                <a:spcPct val="90000"/>
              </a:lnSpc>
            </a:pPr>
            <a:r>
              <a:rPr lang="hu-HU" sz="2400" b="1" dirty="0" err="1"/>
              <a:t>Opinion</a:t>
            </a:r>
            <a:r>
              <a:rPr lang="hu-HU" sz="2400" b="1" dirty="0"/>
              <a:t> (</a:t>
            </a:r>
            <a:r>
              <a:rPr lang="hu-HU" sz="2400" b="1" dirty="0" err="1"/>
              <a:t>changes</a:t>
            </a:r>
            <a:r>
              <a:rPr lang="hu-HU" sz="2400" b="1" dirty="0"/>
              <a:t>) </a:t>
            </a:r>
            <a:r>
              <a:rPr lang="hu-HU" sz="2400" b="1" dirty="0" err="1"/>
              <a:t>on</a:t>
            </a:r>
            <a:r>
              <a:rPr lang="hu-HU" sz="2400" b="1" dirty="0"/>
              <a:t> a </a:t>
            </a:r>
            <a:r>
              <a:rPr lang="hu-HU" sz="2400" b="1" dirty="0" err="1"/>
              <a:t>specific</a:t>
            </a:r>
            <a:r>
              <a:rPr lang="hu-HU" sz="2400" b="1" dirty="0"/>
              <a:t> </a:t>
            </a:r>
            <a:r>
              <a:rPr lang="hu-HU" sz="2400" b="1" dirty="0" err="1"/>
              <a:t>entity</a:t>
            </a:r>
            <a:r>
              <a:rPr lang="hu-HU" sz="2400" b="1" dirty="0"/>
              <a:t> </a:t>
            </a:r>
            <a:r>
              <a:rPr lang="hu-HU" sz="2400" b="1" dirty="0" err="1"/>
              <a:t>can</a:t>
            </a:r>
            <a:r>
              <a:rPr lang="hu-HU" sz="2400" b="1" dirty="0"/>
              <a:t> be </a:t>
            </a:r>
            <a:r>
              <a:rPr lang="hu-HU" sz="2400" b="1" dirty="0" err="1"/>
              <a:t>monitored</a:t>
            </a:r>
            <a:r>
              <a:rPr lang="hu-HU" sz="2400" b="1" dirty="0"/>
              <a:t> </a:t>
            </a:r>
            <a:r>
              <a:rPr lang="hu-HU" sz="2400" b="1" dirty="0" err="1"/>
              <a:t>automatically</a:t>
            </a:r>
            <a:endParaRPr lang="hu-HU" sz="2400" b="1" dirty="0"/>
          </a:p>
          <a:p>
            <a:pPr>
              <a:lnSpc>
                <a:spcPct val="90000"/>
              </a:lnSpc>
            </a:pPr>
            <a:r>
              <a:rPr lang="hu-HU" sz="2400" b="1" dirty="0" err="1"/>
              <a:t>Can</a:t>
            </a:r>
            <a:r>
              <a:rPr lang="hu-HU" sz="2400" b="1" dirty="0"/>
              <a:t> be </a:t>
            </a:r>
            <a:r>
              <a:rPr lang="hu-HU" sz="2400" b="1" dirty="0" err="1"/>
              <a:t>used</a:t>
            </a:r>
            <a:r>
              <a:rPr lang="hu-HU" sz="2400" b="1" dirty="0"/>
              <a:t> </a:t>
            </a:r>
            <a:r>
              <a:rPr lang="hu-HU" sz="2400" b="1" dirty="0" err="1"/>
              <a:t>in</a:t>
            </a:r>
            <a:r>
              <a:rPr lang="hu-HU" sz="2400" b="1" dirty="0"/>
              <a:t> marketing, </a:t>
            </a:r>
            <a:r>
              <a:rPr lang="hu-HU" sz="2400" b="1" dirty="0" err="1"/>
              <a:t>opinion</a:t>
            </a:r>
            <a:r>
              <a:rPr lang="hu-HU" sz="2400" b="1" dirty="0"/>
              <a:t> </a:t>
            </a:r>
            <a:r>
              <a:rPr lang="hu-HU" sz="2400" b="1" dirty="0" err="1"/>
              <a:t>polls</a:t>
            </a:r>
            <a:r>
              <a:rPr lang="hu-HU" sz="2400" b="1" dirty="0"/>
              <a:t> etc.</a:t>
            </a:r>
          </a:p>
          <a:p>
            <a:pPr>
              <a:lnSpc>
                <a:spcPct val="90000"/>
              </a:lnSpc>
            </a:pPr>
            <a:r>
              <a:rPr lang="hu-HU" sz="2400" b="1" dirty="0" err="1"/>
              <a:t>Our</a:t>
            </a:r>
            <a:r>
              <a:rPr lang="hu-HU" sz="2400" b="1" dirty="0"/>
              <a:t> </a:t>
            </a:r>
            <a:r>
              <a:rPr lang="hu-HU" sz="2400" b="1" dirty="0" err="1"/>
              <a:t>system</a:t>
            </a:r>
            <a:r>
              <a:rPr lang="hu-HU" sz="2400" b="1" dirty="0"/>
              <a:t> has </a:t>
            </a:r>
            <a:r>
              <a:rPr lang="hu-HU" sz="2400" b="1" dirty="0" err="1"/>
              <a:t>been</a:t>
            </a:r>
            <a:r>
              <a:rPr lang="hu-HU" sz="2400" b="1" dirty="0"/>
              <a:t> </a:t>
            </a:r>
            <a:r>
              <a:rPr lang="hu-HU" sz="2400" b="1" dirty="0" err="1"/>
              <a:t>applied</a:t>
            </a:r>
            <a:r>
              <a:rPr lang="hu-HU" sz="2400" b="1" dirty="0"/>
              <a:t> </a:t>
            </a:r>
            <a:r>
              <a:rPr lang="hu-HU" sz="2400" b="1" dirty="0" err="1"/>
              <a:t>to</a:t>
            </a:r>
            <a:r>
              <a:rPr lang="hu-HU" sz="2400" b="1" dirty="0"/>
              <a:t>:</a:t>
            </a:r>
          </a:p>
          <a:p>
            <a:pPr lvl="1">
              <a:lnSpc>
                <a:spcPct val="90000"/>
              </a:lnSpc>
            </a:pPr>
            <a:r>
              <a:rPr lang="hu-HU" sz="2000" b="1" dirty="0" err="1"/>
              <a:t>Product</a:t>
            </a:r>
            <a:r>
              <a:rPr lang="hu-HU" sz="2000" b="1" dirty="0"/>
              <a:t> </a:t>
            </a:r>
            <a:r>
              <a:rPr lang="hu-HU" sz="2000" b="1" dirty="0" err="1"/>
              <a:t>reviews</a:t>
            </a:r>
            <a:endParaRPr lang="hu-HU" sz="2000" b="1" dirty="0"/>
          </a:p>
          <a:p>
            <a:pPr lvl="1">
              <a:lnSpc>
                <a:spcPct val="90000"/>
              </a:lnSpc>
            </a:pPr>
            <a:r>
              <a:rPr lang="hu-HU" sz="2000" b="1" dirty="0"/>
              <a:t>Internet </a:t>
            </a:r>
            <a:r>
              <a:rPr lang="hu-HU" sz="2000" b="1" dirty="0" err="1"/>
              <a:t>forums</a:t>
            </a:r>
            <a:endParaRPr lang="hu-HU" sz="2000" b="1" dirty="0"/>
          </a:p>
          <a:p>
            <a:pPr>
              <a:lnSpc>
                <a:spcPct val="90000"/>
              </a:lnSpc>
            </a:pPr>
            <a:endParaRPr lang="hu-HU" sz="2400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79950"/>
            <a:ext cx="9144000" cy="2178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528" y="94761"/>
            <a:ext cx="8395854" cy="6716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Scientific social web mining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Finding patterns in a network of researchers</a:t>
            </a:r>
          </a:p>
          <a:p>
            <a:r>
              <a:rPr lang="hu-HU"/>
              <a:t>Collecting information from homepages of researchers (co-authors, affiliation, colleagues, cooperations, etc.)</a:t>
            </a:r>
          </a:p>
          <a:p>
            <a:r>
              <a:rPr lang="hu-HU"/>
              <a:t>Social information like researchers with the same fields of interest, cooperative partners, etc. can be extracted</a:t>
            </a:r>
          </a:p>
          <a:p>
            <a:endParaRPr lang="hu-H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Social web mining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400" b="1"/>
              <a:t>Several people may share their full name (</a:t>
            </a:r>
            <a:r>
              <a:rPr lang="hu-HU" sz="2400" b="1" i="1">
                <a:solidFill>
                  <a:schemeClr val="accent2"/>
                </a:solidFill>
              </a:rPr>
              <a:t>Anne Hathaway</a:t>
            </a:r>
            <a:r>
              <a:rPr lang="hu-HU" sz="2400" b="1"/>
              <a:t>: Shakespeare’s wife or actress?)</a:t>
            </a:r>
          </a:p>
          <a:p>
            <a:pPr>
              <a:lnSpc>
                <a:spcPct val="90000"/>
              </a:lnSpc>
            </a:pPr>
            <a:r>
              <a:rPr lang="hu-HU" sz="2400" b="1"/>
              <a:t>A name can have several variants (</a:t>
            </a:r>
            <a:r>
              <a:rPr lang="hu-HU" sz="2400" b="1" i="1">
                <a:solidFill>
                  <a:schemeClr val="accent2"/>
                </a:solidFill>
              </a:rPr>
              <a:t>Bill Clinton – William Jefferson Clinton - Clinton</a:t>
            </a:r>
            <a:r>
              <a:rPr lang="hu-HU" sz="2400" b="1"/>
              <a:t>)</a:t>
            </a:r>
          </a:p>
          <a:p>
            <a:pPr>
              <a:lnSpc>
                <a:spcPct val="90000"/>
              </a:lnSpc>
            </a:pPr>
            <a:r>
              <a:rPr lang="hu-HU" sz="2400" b="1"/>
              <a:t>Homepages with the same owner’s name may belong to different people</a:t>
            </a:r>
          </a:p>
          <a:p>
            <a:pPr>
              <a:lnSpc>
                <a:spcPct val="90000"/>
              </a:lnSpc>
            </a:pPr>
            <a:r>
              <a:rPr lang="hu-HU" sz="2400" b="1"/>
              <a:t>Disambiguation is necessary</a:t>
            </a:r>
          </a:p>
          <a:p>
            <a:pPr>
              <a:lnSpc>
                <a:spcPct val="90000"/>
              </a:lnSpc>
            </a:pPr>
            <a:r>
              <a:rPr lang="hu-HU" sz="2400" b="1"/>
              <a:t>Our group developed a solution for disambiguating homepages by making use of features like address, affiliation, degrees, birthday, attended schools, etc.</a:t>
            </a:r>
          </a:p>
          <a:p>
            <a:pPr>
              <a:lnSpc>
                <a:spcPct val="90000"/>
              </a:lnSpc>
            </a:pPr>
            <a:r>
              <a:rPr lang="hu-HU" sz="2400" b="1"/>
              <a:t>Only relevant homepages are offered for the user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Method</a:t>
            </a:r>
            <a:endParaRPr lang="hu-HU" dirty="0" smtClean="0">
              <a:latin typeface="Arial" charset="0"/>
            </a:endParaRP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Looking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those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words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that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characteristic</a:t>
            </a:r>
            <a:r>
              <a:rPr lang="hu-HU" dirty="0" smtClean="0">
                <a:latin typeface="Arial" charset="0"/>
              </a:rPr>
              <a:t> of a (</a:t>
            </a:r>
            <a:r>
              <a:rPr lang="hu-HU" dirty="0" err="1" smtClean="0">
                <a:latin typeface="Arial" charset="0"/>
              </a:rPr>
              <a:t>group</a:t>
            </a:r>
            <a:r>
              <a:rPr lang="hu-HU" dirty="0" smtClean="0">
                <a:latin typeface="Arial" charset="0"/>
              </a:rPr>
              <a:t> of) </a:t>
            </a:r>
            <a:r>
              <a:rPr lang="hu-HU" dirty="0" err="1" smtClean="0">
                <a:latin typeface="Arial" charset="0"/>
              </a:rPr>
              <a:t>documents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Frequent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words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that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occur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only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</a:t>
            </a:r>
            <a:r>
              <a:rPr lang="hu-HU" dirty="0" smtClean="0">
                <a:latin typeface="Arial" charset="0"/>
              </a:rPr>
              <a:t> a </a:t>
            </a:r>
            <a:r>
              <a:rPr lang="hu-HU" dirty="0" err="1" smtClean="0">
                <a:latin typeface="Arial" charset="0"/>
              </a:rPr>
              <a:t>few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documents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Very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frequent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words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irrelevant</a:t>
            </a:r>
            <a:r>
              <a:rPr lang="hu-HU" dirty="0" smtClean="0">
                <a:latin typeface="Arial" charset="0"/>
              </a:rPr>
              <a:t> -&gt; </a:t>
            </a:r>
            <a:r>
              <a:rPr lang="hu-HU" dirty="0" err="1" smtClean="0">
                <a:latin typeface="Arial" charset="0"/>
              </a:rPr>
              <a:t>stopwords</a:t>
            </a:r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Stopwords</a:t>
            </a:r>
            <a:endParaRPr lang="hu-HU" dirty="0" smtClean="0">
              <a:latin typeface="Arial" charset="0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smtClean="0">
                <a:latin typeface="Arial" charset="0"/>
              </a:rPr>
              <a:t>„</a:t>
            </a:r>
            <a:r>
              <a:rPr lang="hu-HU" dirty="0" err="1" smtClean="0">
                <a:latin typeface="Arial" charset="0"/>
              </a:rPr>
              <a:t>unimportant</a:t>
            </a:r>
            <a:r>
              <a:rPr lang="hu-HU" dirty="0" smtClean="0">
                <a:latin typeface="Arial" charset="0"/>
              </a:rPr>
              <a:t>” </a:t>
            </a:r>
            <a:r>
              <a:rPr lang="hu-HU" dirty="0" err="1" smtClean="0">
                <a:latin typeface="Arial" charset="0"/>
              </a:rPr>
              <a:t>words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not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informative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from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perspective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task</a:t>
            </a:r>
            <a:endParaRPr lang="hu-HU" dirty="0" smtClean="0">
              <a:latin typeface="Arial" charset="0"/>
            </a:endParaRPr>
          </a:p>
          <a:p>
            <a:r>
              <a:rPr lang="hu-HU" dirty="0" smtClean="0">
                <a:latin typeface="Arial" charset="0"/>
              </a:rPr>
              <a:t>„</a:t>
            </a:r>
            <a:r>
              <a:rPr lang="hu-HU" dirty="0" err="1" smtClean="0">
                <a:latin typeface="Arial" charset="0"/>
              </a:rPr>
              <a:t>grammar</a:t>
            </a:r>
            <a:r>
              <a:rPr lang="hu-HU" dirty="0" smtClean="0">
                <a:latin typeface="Arial" charset="0"/>
              </a:rPr>
              <a:t>/</a:t>
            </a:r>
            <a:r>
              <a:rPr lang="hu-HU" dirty="0" err="1" smtClean="0">
                <a:latin typeface="Arial" charset="0"/>
              </a:rPr>
              <a:t>function</a:t>
            </a:r>
            <a:r>
              <a:rPr lang="hu-HU" dirty="0" smtClean="0">
                <a:latin typeface="Arial" charset="0"/>
              </a:rPr>
              <a:t>” </a:t>
            </a:r>
            <a:r>
              <a:rPr lang="hu-HU" dirty="0" err="1" smtClean="0">
                <a:latin typeface="Arial" charset="0"/>
              </a:rPr>
              <a:t>words</a:t>
            </a:r>
            <a:endParaRPr lang="hu-HU" dirty="0" smtClean="0">
              <a:latin typeface="Arial" charset="0"/>
            </a:endParaRPr>
          </a:p>
          <a:p>
            <a:r>
              <a:rPr lang="hu-HU" dirty="0" smtClean="0">
                <a:latin typeface="Arial" charset="0"/>
              </a:rPr>
              <a:t>Most </a:t>
            </a:r>
            <a:r>
              <a:rPr lang="hu-HU" dirty="0" err="1" smtClean="0">
                <a:latin typeface="Arial" charset="0"/>
              </a:rPr>
              <a:t>frequent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words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Language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dependent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lists</a:t>
            </a:r>
            <a:endParaRPr lang="hu-HU" dirty="0" smtClean="0">
              <a:latin typeface="Arial" charset="0"/>
            </a:endParaRPr>
          </a:p>
          <a:p>
            <a:r>
              <a:rPr lang="hu-HU" dirty="0" smtClean="0">
                <a:latin typeface="Arial" charset="0"/>
              </a:rPr>
              <a:t>English: 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a,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the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, an, and,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this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that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, is,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are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, am,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were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have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hu-HU" i="1" dirty="0" err="1" smtClean="0">
                <a:solidFill>
                  <a:schemeClr val="accent2"/>
                </a:solidFill>
                <a:latin typeface="Arial" charset="0"/>
              </a:rPr>
              <a:t>do</a:t>
            </a:r>
            <a:r>
              <a:rPr lang="hu-HU" i="1" dirty="0" smtClean="0">
                <a:solidFill>
                  <a:schemeClr val="accent2"/>
                </a:solidFill>
                <a:latin typeface="Arial" charset="0"/>
              </a:rPr>
              <a:t>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smtClean="0">
                <a:latin typeface="Arial" charset="0"/>
              </a:rPr>
              <a:t>TF-IDF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8888" y="1341438"/>
            <a:ext cx="7427912" cy="1430337"/>
          </a:xfrm>
        </p:spPr>
        <p:txBody>
          <a:bodyPr/>
          <a:lstStyle/>
          <a:p>
            <a:r>
              <a:rPr lang="hu-HU" smtClean="0">
                <a:latin typeface="Arial" charset="0"/>
              </a:rPr>
              <a:t>Term Frequency-Inverted Document Frequency:</a:t>
            </a:r>
          </a:p>
          <a:p>
            <a:endParaRPr lang="hu-HU" smtClean="0">
              <a:latin typeface="Arial" charset="0"/>
            </a:endParaRPr>
          </a:p>
        </p:txBody>
      </p:sp>
      <p:pic>
        <p:nvPicPr>
          <p:cNvPr id="284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2565400"/>
            <a:ext cx="62880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1692275" y="3933825"/>
            <a:ext cx="745172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hu-HU" sz="2800" dirty="0" err="1"/>
              <a:t>tf</a:t>
            </a:r>
            <a:r>
              <a:rPr lang="hu-HU" sz="2800" dirty="0"/>
              <a:t>: </a:t>
            </a:r>
            <a:r>
              <a:rPr lang="hu-HU" sz="2800" dirty="0" err="1" smtClean="0"/>
              <a:t>frequency</a:t>
            </a:r>
            <a:r>
              <a:rPr lang="hu-HU" sz="2800" dirty="0" smtClean="0"/>
              <a:t> of </a:t>
            </a:r>
            <a:r>
              <a:rPr lang="hu-HU" sz="2800" dirty="0" err="1" smtClean="0"/>
              <a:t>term</a:t>
            </a:r>
            <a:endParaRPr lang="hu-HU" sz="2800" dirty="0"/>
          </a:p>
          <a:p>
            <a:pPr algn="l" eaLnBrk="1" hangingPunct="1">
              <a:spcBef>
                <a:spcPct val="50000"/>
              </a:spcBef>
            </a:pPr>
            <a:r>
              <a:rPr lang="hu-HU" sz="2800" dirty="0" err="1"/>
              <a:t>df</a:t>
            </a:r>
            <a:r>
              <a:rPr lang="hu-HU" sz="2800" dirty="0"/>
              <a:t>: </a:t>
            </a:r>
            <a:r>
              <a:rPr lang="hu-HU" sz="2800" dirty="0" err="1" smtClean="0"/>
              <a:t>number</a:t>
            </a:r>
            <a:r>
              <a:rPr lang="hu-HU" sz="2800" dirty="0" smtClean="0"/>
              <a:t> of </a:t>
            </a:r>
            <a:r>
              <a:rPr lang="hu-HU" sz="2800" dirty="0" err="1" smtClean="0"/>
              <a:t>documents</a:t>
            </a:r>
            <a:r>
              <a:rPr lang="hu-HU" sz="2800" dirty="0" smtClean="0"/>
              <a:t> </a:t>
            </a:r>
            <a:r>
              <a:rPr lang="hu-HU" sz="2800" dirty="0" err="1" smtClean="0"/>
              <a:t>with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term</a:t>
            </a:r>
            <a:r>
              <a:rPr lang="hu-HU" sz="2800" dirty="0" smtClean="0"/>
              <a:t> t</a:t>
            </a:r>
            <a:endParaRPr lang="hu-HU" sz="2800" dirty="0"/>
          </a:p>
          <a:p>
            <a:pPr algn="l" eaLnBrk="1" hangingPunct="1">
              <a:spcBef>
                <a:spcPct val="50000"/>
              </a:spcBef>
            </a:pPr>
            <a:r>
              <a:rPr lang="hu-HU" sz="2800" dirty="0"/>
              <a:t>|D|: </a:t>
            </a:r>
            <a:r>
              <a:rPr lang="hu-HU" sz="2800" dirty="0" err="1" smtClean="0"/>
              <a:t>number</a:t>
            </a:r>
            <a:r>
              <a:rPr lang="hu-HU" sz="2800" dirty="0" smtClean="0"/>
              <a:t> of </a:t>
            </a:r>
            <a:r>
              <a:rPr lang="hu-HU" sz="2800" dirty="0" err="1" smtClean="0"/>
              <a:t>documents</a:t>
            </a:r>
            <a:endParaRPr lang="hu-H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smtClean="0">
                <a:latin typeface="Arial" charset="0"/>
              </a:rPr>
              <a:t>TF-IDF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sz="2800" dirty="0" smtClean="0">
                <a:latin typeface="Arial" charset="0"/>
              </a:rPr>
              <a:t>The more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given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term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occurs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in</a:t>
            </a:r>
            <a:r>
              <a:rPr lang="hu-HU" sz="2800" dirty="0" smtClean="0">
                <a:latin typeface="Arial" charset="0"/>
              </a:rPr>
              <a:t> a </a:t>
            </a:r>
            <a:r>
              <a:rPr lang="hu-HU" sz="2800" dirty="0" err="1" smtClean="0">
                <a:latin typeface="Arial" charset="0"/>
              </a:rPr>
              <a:t>document</a:t>
            </a:r>
            <a:r>
              <a:rPr lang="hu-HU" sz="2800" dirty="0" smtClean="0">
                <a:latin typeface="Arial" charset="0"/>
              </a:rPr>
              <a:t>,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more </a:t>
            </a:r>
            <a:r>
              <a:rPr lang="hu-HU" sz="2800" dirty="0" err="1" smtClean="0">
                <a:latin typeface="Arial" charset="0"/>
              </a:rPr>
              <a:t>important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it</a:t>
            </a:r>
            <a:r>
              <a:rPr lang="hu-HU" sz="2800" dirty="0" smtClean="0">
                <a:latin typeface="Arial" charset="0"/>
              </a:rPr>
              <a:t> is (</a:t>
            </a:r>
            <a:r>
              <a:rPr lang="hu-HU" sz="2800" dirty="0" err="1" smtClean="0">
                <a:latin typeface="Arial" charset="0"/>
              </a:rPr>
              <a:t>tf</a:t>
            </a:r>
            <a:r>
              <a:rPr lang="hu-HU" sz="2800" dirty="0" smtClean="0">
                <a:latin typeface="Arial" charset="0"/>
              </a:rPr>
              <a:t>)</a:t>
            </a:r>
          </a:p>
          <a:p>
            <a:r>
              <a:rPr lang="hu-HU" sz="2800" dirty="0" smtClean="0">
                <a:latin typeface="Arial" charset="0"/>
              </a:rPr>
              <a:t>The more </a:t>
            </a:r>
            <a:r>
              <a:rPr lang="hu-HU" sz="2800" dirty="0" err="1" smtClean="0">
                <a:latin typeface="Arial" charset="0"/>
              </a:rPr>
              <a:t>document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contains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given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term</a:t>
            </a:r>
            <a:r>
              <a:rPr lang="hu-HU" sz="2800" dirty="0" smtClean="0">
                <a:latin typeface="Arial" charset="0"/>
              </a:rPr>
              <a:t>,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less </a:t>
            </a:r>
            <a:r>
              <a:rPr lang="hu-HU" sz="2800" dirty="0" err="1" smtClean="0">
                <a:latin typeface="Arial" charset="0"/>
              </a:rPr>
              <a:t>informative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it</a:t>
            </a:r>
            <a:r>
              <a:rPr lang="hu-HU" sz="2800" dirty="0" smtClean="0">
                <a:latin typeface="Arial" charset="0"/>
              </a:rPr>
              <a:t> is </a:t>
            </a:r>
            <a:r>
              <a:rPr lang="hu-HU" sz="2800" dirty="0" err="1" smtClean="0">
                <a:latin typeface="Arial" charset="0"/>
              </a:rPr>
              <a:t>in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classifying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documents</a:t>
            </a:r>
            <a:endParaRPr lang="hu-HU" sz="2800" dirty="0" smtClean="0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Clustering</a:t>
            </a:r>
            <a:endParaRPr lang="hu-HU" dirty="0" smtClean="0">
              <a:latin typeface="Arial" charset="0"/>
            </a:endParaRP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Forming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groups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documents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Similar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documents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form</a:t>
            </a:r>
            <a:r>
              <a:rPr lang="hu-HU" dirty="0" smtClean="0">
                <a:latin typeface="Arial" charset="0"/>
              </a:rPr>
              <a:t> a </a:t>
            </a:r>
            <a:r>
              <a:rPr lang="hu-HU" dirty="0" err="1" smtClean="0">
                <a:latin typeface="Arial" charset="0"/>
              </a:rPr>
              <a:t>group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Predefined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groups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Groups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created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by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system</a:t>
            </a:r>
            <a:endParaRPr lang="hu-HU" dirty="0" smtClean="0">
              <a:latin typeface="Arial" charset="0"/>
            </a:endParaRPr>
          </a:p>
          <a:p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Information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retrieval</a:t>
            </a:r>
            <a:endParaRPr lang="hu-HU" dirty="0" smtClean="0">
              <a:latin typeface="Arial" charset="0"/>
            </a:endParaRP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smtClean="0">
                <a:latin typeface="Arial" charset="0"/>
              </a:rPr>
              <a:t>IR</a:t>
            </a:r>
          </a:p>
          <a:p>
            <a:r>
              <a:rPr lang="hu-HU" dirty="0" err="1" smtClean="0">
                <a:latin typeface="Arial" charset="0"/>
              </a:rPr>
              <a:t>Collecting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documents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that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are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relevant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given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search</a:t>
            </a:r>
            <a:r>
              <a:rPr lang="hu-HU" dirty="0" smtClean="0">
                <a:latin typeface="Arial" charset="0"/>
              </a:rPr>
              <a:t> / </a:t>
            </a:r>
            <a:r>
              <a:rPr lang="hu-HU" dirty="0" err="1" smtClean="0">
                <a:latin typeface="Arial" charset="0"/>
              </a:rPr>
              <a:t>query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Search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engines</a:t>
            </a:r>
            <a:r>
              <a:rPr lang="hu-HU" dirty="0" smtClean="0">
                <a:latin typeface="Arial" charset="0"/>
              </a:rPr>
              <a:t> (</a:t>
            </a:r>
            <a:r>
              <a:rPr lang="hu-HU" dirty="0" err="1" smtClean="0">
                <a:latin typeface="Arial" charset="0"/>
              </a:rPr>
              <a:t>Google</a:t>
            </a:r>
            <a:r>
              <a:rPr lang="hu-HU" dirty="0" smtClean="0">
                <a:latin typeface="Arial" charset="0"/>
              </a:rPr>
              <a:t>, Yahoo!, </a:t>
            </a:r>
            <a:r>
              <a:rPr lang="hu-HU" dirty="0" err="1" smtClean="0">
                <a:latin typeface="Arial" charset="0"/>
              </a:rPr>
              <a:t>Bing</a:t>
            </a:r>
            <a:r>
              <a:rPr lang="hu-HU" dirty="0" smtClean="0"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Szte-template</Template>
  <TotalTime>14621</TotalTime>
  <Words>1050</Words>
  <Application>Microsoft Office PowerPoint</Application>
  <PresentationFormat>Diavetítés a képernyőre (4:3 oldalarány)</PresentationFormat>
  <Paragraphs>186</Paragraphs>
  <Slides>35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37" baseType="lpstr">
      <vt:lpstr>2_Alapértelmezett terv</vt:lpstr>
      <vt:lpstr>Worksheet</vt:lpstr>
      <vt:lpstr>Document classification, information retrieval, information extraction</vt:lpstr>
      <vt:lpstr>Applications</vt:lpstr>
      <vt:lpstr>Document classification</vt:lpstr>
      <vt:lpstr>Method</vt:lpstr>
      <vt:lpstr>Stopwords</vt:lpstr>
      <vt:lpstr>TF-IDF</vt:lpstr>
      <vt:lpstr>TF-IDF</vt:lpstr>
      <vt:lpstr>Clustering</vt:lpstr>
      <vt:lpstr>Information retrieval</vt:lpstr>
      <vt:lpstr>Basic task in IR</vt:lpstr>
      <vt:lpstr>Word-document matrix</vt:lpstr>
      <vt:lpstr>Features of an IR system</vt:lpstr>
      <vt:lpstr>Search</vt:lpstr>
      <vt:lpstr>14. dia</vt:lpstr>
      <vt:lpstr>Information extraction (IE)</vt:lpstr>
      <vt:lpstr>IE vs. IR</vt:lpstr>
      <vt:lpstr>Named Entity Recognition</vt:lpstr>
      <vt:lpstr>Recognition/classification</vt:lpstr>
      <vt:lpstr>Categories</vt:lpstr>
      <vt:lpstr>Categories - 2</vt:lpstr>
      <vt:lpstr>Problematic cases</vt:lpstr>
      <vt:lpstr>Interlingual differences</vt:lpstr>
      <vt:lpstr>Formal features</vt:lpstr>
      <vt:lpstr>NE spans</vt:lpstr>
      <vt:lpstr>Identifiers</vt:lpstr>
      <vt:lpstr>Features for automatic NER</vt:lpstr>
      <vt:lpstr>Approaches</vt:lpstr>
      <vt:lpstr>Biomedical &amp; clinical IE</vt:lpstr>
      <vt:lpstr>Biomedical &amp; clinical IE 2.</vt:lpstr>
      <vt:lpstr>Biomedical text mining </vt:lpstr>
      <vt:lpstr>Keyphrase extraction</vt:lpstr>
      <vt:lpstr>Opinion mining</vt:lpstr>
      <vt:lpstr>33. dia</vt:lpstr>
      <vt:lpstr>Scientific social web mining</vt:lpstr>
      <vt:lpstr>Social web mining</vt:lpstr>
    </vt:vector>
  </TitlesOfParts>
  <Company>rgai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Researcher affiliation extraction from homepages</dc:title>
  <dc:creator>Farkas Richárd</dc:creator>
  <cp:lastModifiedBy>Vera</cp:lastModifiedBy>
  <cp:revision>484</cp:revision>
  <dcterms:created xsi:type="dcterms:W3CDTF">2009-07-29T19:36:53Z</dcterms:created>
  <dcterms:modified xsi:type="dcterms:W3CDTF">2018-10-08T08:02:23Z</dcterms:modified>
</cp:coreProperties>
</file>