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5"/>
  </p:handoutMasterIdLst>
  <p:sldIdLst>
    <p:sldId id="272" r:id="rId2"/>
    <p:sldId id="273" r:id="rId3"/>
    <p:sldId id="274" r:id="rId4"/>
    <p:sldId id="285" r:id="rId5"/>
    <p:sldId id="275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308" r:id="rId15"/>
    <p:sldId id="301" r:id="rId16"/>
    <p:sldId id="302" r:id="rId17"/>
    <p:sldId id="288" r:id="rId18"/>
    <p:sldId id="286" r:id="rId19"/>
    <p:sldId id="287" r:id="rId20"/>
    <p:sldId id="304" r:id="rId21"/>
    <p:sldId id="305" r:id="rId22"/>
    <p:sldId id="306" r:id="rId23"/>
    <p:sldId id="307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47" autoAdjust="0"/>
    <p:restoredTop sz="94628" autoAdjust="0"/>
  </p:normalViewPr>
  <p:slideViewPr>
    <p:cSldViewPr snapToGrid="0">
      <p:cViewPr varScale="1">
        <p:scale>
          <a:sx n="99" d="100"/>
          <a:sy n="99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4B49EE-3AE6-4DEB-B509-63B78CC601C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614160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3764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24648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3" y="274638"/>
            <a:ext cx="1855787" cy="574675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8" y="274638"/>
            <a:ext cx="5419725" cy="57467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19138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Cím, tartalo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914400" y="1628775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105400" y="1628775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95288" y="6381750"/>
            <a:ext cx="6697662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u-HU"/>
              <a:t>Thematic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Training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Course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on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Processing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Morphologically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Rich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Languages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388350" y="6381750"/>
            <a:ext cx="75565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4D02FD3-B621-44D2-B4A0-D82AAA45E179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914400" y="1628775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105400" y="1628775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95288" y="6381750"/>
            <a:ext cx="6697662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u-HU"/>
              <a:t>Thematic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Training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Course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on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Processing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Morphologically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Rich</a:t>
            </a:r>
            <a:r>
              <a:rPr lang="hu-HU">
                <a:solidFill>
                  <a:schemeClr val="tx1"/>
                </a:solidFill>
              </a:rPr>
              <a:t> </a:t>
            </a:r>
            <a:r>
              <a:rPr lang="hu-HU"/>
              <a:t>Languages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388350" y="6381750"/>
            <a:ext cx="75565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545916A-80A2-43A9-8852-055473362CA0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6630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28188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341438"/>
            <a:ext cx="3636962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341438"/>
            <a:ext cx="36385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19513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45527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103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0647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941059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3479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341438"/>
            <a:ext cx="742791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  <p:sldLayoutId id="2147483685" r:id="rId12"/>
    <p:sldLayoutId id="214748368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7549" y="1658504"/>
            <a:ext cx="8388350" cy="2087563"/>
          </a:xfrm>
        </p:spPr>
        <p:txBody>
          <a:bodyPr/>
          <a:lstStyle/>
          <a:p>
            <a:pPr algn="r" eaLnBrk="1" hangingPunct="1"/>
            <a:r>
              <a:rPr lang="hu-HU" b="1" dirty="0" err="1" smtClean="0"/>
              <a:t>Morphology</a:t>
            </a:r>
            <a:r>
              <a:rPr lang="hu-HU" b="1" dirty="0" smtClean="0"/>
              <a:t> and </a:t>
            </a:r>
            <a:r>
              <a:rPr lang="hu-HU" b="1" dirty="0" err="1" smtClean="0"/>
              <a:t>POS-tagging</a:t>
            </a:r>
            <a:endParaRPr lang="hu-HU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613" y="2924175"/>
            <a:ext cx="6875462" cy="3168650"/>
          </a:xfrm>
        </p:spPr>
        <p:txBody>
          <a:bodyPr/>
          <a:lstStyle/>
          <a:p>
            <a:pPr eaLnBrk="1" hangingPunct="1"/>
            <a:endParaRPr lang="hu-HU" sz="4000" b="0" dirty="0" smtClean="0"/>
          </a:p>
          <a:p>
            <a:pPr algn="r" eaLnBrk="1" hangingPunct="1"/>
            <a:endParaRPr lang="hu-HU" b="0" dirty="0" smtClean="0"/>
          </a:p>
          <a:p>
            <a:pPr algn="r" eaLnBrk="1" hangingPunct="1"/>
            <a:endParaRPr lang="hu-HU" b="0" dirty="0" smtClean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403350" y="6453188"/>
            <a:ext cx="72723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hu-HU" b="1" dirty="0" err="1" smtClean="0">
                <a:solidFill>
                  <a:schemeClr val="bg1"/>
                </a:solidFill>
              </a:rPr>
              <a:t>Introduction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to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Computational</a:t>
            </a:r>
            <a:r>
              <a:rPr lang="hu-HU" b="1" dirty="0" smtClean="0">
                <a:solidFill>
                  <a:schemeClr val="bg1"/>
                </a:solidFill>
              </a:rPr>
              <a:t> </a:t>
            </a:r>
            <a:r>
              <a:rPr lang="hu-HU" b="1" dirty="0" err="1" smtClean="0">
                <a:solidFill>
                  <a:schemeClr val="bg1"/>
                </a:solidFill>
              </a:rPr>
              <a:t>Linguistics</a:t>
            </a:r>
            <a:r>
              <a:rPr lang="hu-HU" b="1" dirty="0" smtClean="0">
                <a:solidFill>
                  <a:schemeClr val="bg1"/>
                </a:solidFill>
              </a:rPr>
              <a:t> – </a:t>
            </a:r>
            <a:r>
              <a:rPr lang="hu-HU" b="1" dirty="0" smtClean="0">
                <a:solidFill>
                  <a:schemeClr val="bg1"/>
                </a:solidFill>
              </a:rPr>
              <a:t>17 </a:t>
            </a:r>
            <a:r>
              <a:rPr lang="hu-HU" b="1" dirty="0" err="1" smtClean="0">
                <a:solidFill>
                  <a:schemeClr val="bg1"/>
                </a:solidFill>
              </a:rPr>
              <a:t>September</a:t>
            </a:r>
            <a:r>
              <a:rPr lang="hu-HU" b="1" dirty="0" smtClean="0">
                <a:solidFill>
                  <a:schemeClr val="bg1"/>
                </a:solidFill>
              </a:rPr>
              <a:t> 2018</a:t>
            </a:r>
            <a:endParaRPr lang="hu-H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csokinyúl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u-HU" sz="2800"/>
              <a:t>csoki+nyúl</a:t>
            </a:r>
          </a:p>
          <a:p>
            <a:pPr>
              <a:buFontTx/>
              <a:buNone/>
            </a:pPr>
            <a:r>
              <a:rPr lang="hu-HU" sz="2800"/>
              <a:t>Vmip3s---n</a:t>
            </a:r>
          </a:p>
          <a:p>
            <a:pPr>
              <a:buFontTx/>
              <a:buNone/>
            </a:pPr>
            <a:r>
              <a:rPr lang="hu-HU" sz="2800"/>
              <a:t>Nc-sn</a:t>
            </a:r>
          </a:p>
          <a:p>
            <a:pPr>
              <a:buFontTx/>
              <a:buNone/>
            </a:pPr>
            <a:endParaRPr lang="hu-HU" sz="2800"/>
          </a:p>
          <a:p>
            <a:pPr>
              <a:buFontTx/>
              <a:buNone/>
            </a:pPr>
            <a:r>
              <a:rPr lang="hu-HU" sz="2800"/>
              <a:t>cso+kinyúl (?)</a:t>
            </a:r>
          </a:p>
          <a:p>
            <a:pPr>
              <a:buFontTx/>
              <a:buNone/>
            </a:pPr>
            <a:r>
              <a:rPr lang="hu-HU" sz="2800"/>
              <a:t>Vmip3s---n</a:t>
            </a:r>
          </a:p>
        </p:txBody>
      </p:sp>
      <p:graphicFrame>
        <p:nvGraphicFramePr>
          <p:cNvPr id="141343" name="Group 31"/>
          <p:cNvGraphicFramePr>
            <a:graphicFrameLocks noGrp="1"/>
          </p:cNvGraphicFramePr>
          <p:nvPr>
            <p:ph sz="half" idx="1"/>
          </p:nvPr>
        </p:nvGraphicFramePr>
        <p:xfrm>
          <a:off x="914400" y="1628775"/>
          <a:ext cx="4038600" cy="1713548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csoki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chocolate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nyúl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rabbit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stretch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kinyúl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stretch out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1342" name="Text Box 30"/>
          <p:cNvSpPr txBox="1">
            <a:spLocks noChangeArrowheads="1"/>
          </p:cNvSpPr>
          <p:nvPr/>
        </p:nvSpPr>
        <p:spPr bwMode="auto">
          <a:xfrm>
            <a:off x="900113" y="3500438"/>
            <a:ext cx="4103687" cy="160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/>
              <a:t>Expert rules:</a:t>
            </a:r>
          </a:p>
          <a:p>
            <a:pPr>
              <a:spcBef>
                <a:spcPct val="50000"/>
              </a:spcBef>
            </a:pPr>
            <a:r>
              <a:rPr lang="hu-HU" b="0"/>
              <a:t>N + N</a:t>
            </a:r>
          </a:p>
          <a:p>
            <a:pPr>
              <a:spcBef>
                <a:spcPct val="50000"/>
              </a:spcBef>
            </a:pPr>
            <a:r>
              <a:rPr lang="hu-HU" b="0"/>
              <a:t>N-nonNOM + V</a:t>
            </a:r>
          </a:p>
          <a:p>
            <a:pPr>
              <a:spcBef>
                <a:spcPct val="50000"/>
              </a:spcBef>
            </a:pPr>
            <a:r>
              <a:rPr lang="hu-HU" b="0"/>
              <a:t>* N-NOM + 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NATO-hoz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NATO-hoz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NATO: V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Vmip3s---n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hu-HU" sz="24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NATO-hoz (kalaphoz)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NATO: N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Np-st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endParaRPr lang="hu-HU" sz="2400"/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sz="2400"/>
              <a:t>Ordering of rules: 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u-HU" sz="2400"/>
              <a:t>substitution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hu-HU" sz="2400"/>
              <a:t>segmentation</a:t>
            </a:r>
          </a:p>
        </p:txBody>
      </p:sp>
      <p:graphicFrame>
        <p:nvGraphicFramePr>
          <p:cNvPr id="142368" name="Group 32"/>
          <p:cNvGraphicFramePr>
            <a:graphicFrameLocks noGrp="1"/>
          </p:cNvGraphicFramePr>
          <p:nvPr>
            <p:ph sz="half" idx="1"/>
          </p:nvPr>
        </p:nvGraphicFramePr>
        <p:xfrm>
          <a:off x="914400" y="1628775"/>
          <a:ext cx="4038600" cy="1261110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2366" name="Text Box 30"/>
          <p:cNvSpPr txBox="1">
            <a:spLocks noChangeArrowheads="1"/>
          </p:cNvSpPr>
          <p:nvPr/>
        </p:nvSpPr>
        <p:spPr bwMode="auto">
          <a:xfrm>
            <a:off x="900113" y="3284538"/>
            <a:ext cx="4103687" cy="284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/>
              <a:t>Expert rules:</a:t>
            </a:r>
          </a:p>
          <a:p>
            <a:pPr>
              <a:spcBef>
                <a:spcPct val="50000"/>
              </a:spcBef>
            </a:pPr>
            <a:r>
              <a:rPr lang="hu-HU" b="0"/>
              <a:t>N + - + S</a:t>
            </a:r>
          </a:p>
          <a:p>
            <a:pPr>
              <a:spcBef>
                <a:spcPct val="50000"/>
              </a:spcBef>
            </a:pPr>
            <a:r>
              <a:rPr lang="hu-HU" b="0"/>
              <a:t>N-nonNOM + - + V</a:t>
            </a:r>
          </a:p>
          <a:p>
            <a:pPr>
              <a:spcBef>
                <a:spcPct val="50000"/>
              </a:spcBef>
            </a:pPr>
            <a:r>
              <a:rPr lang="hu-HU" b="0"/>
              <a:t>* N-NOM + - + V</a:t>
            </a:r>
          </a:p>
          <a:p>
            <a:pPr>
              <a:spcBef>
                <a:spcPct val="50000"/>
              </a:spcBef>
            </a:pPr>
            <a:r>
              <a:rPr lang="hu-HU" b="0"/>
              <a:t>V + - + V</a:t>
            </a:r>
          </a:p>
          <a:p>
            <a:pPr>
              <a:spcBef>
                <a:spcPct val="50000"/>
              </a:spcBef>
            </a:pPr>
            <a:r>
              <a:rPr lang="hu-HU" b="0"/>
              <a:t>Substitution:</a:t>
            </a:r>
          </a:p>
          <a:p>
            <a:pPr>
              <a:spcBef>
                <a:spcPct val="50000"/>
              </a:spcBef>
            </a:pPr>
            <a:r>
              <a:rPr lang="hu-HU" b="0"/>
              <a:t>NATO- -&gt; kalap ‘hat’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Élőláb helye 4"/>
          <p:cNvSpPr>
            <a:spLocks noGrp="1"/>
          </p:cNvSpPr>
          <p:nvPr>
            <p:ph type="ftr" sz="quarter" idx="4294967295"/>
          </p:nvPr>
        </p:nvSpPr>
        <p:spPr>
          <a:xfrm>
            <a:off x="395288" y="6381750"/>
            <a:ext cx="6697662" cy="476250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Lemmatization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/>
              <a:t>Lemmatization (i.e. dividing the word form into its root and affixes) is not a trivial task in morphologically rich languages such as Hungarian</a:t>
            </a:r>
          </a:p>
          <a:p>
            <a:pPr>
              <a:lnSpc>
                <a:spcPct val="90000"/>
              </a:lnSpc>
            </a:pPr>
            <a:r>
              <a:rPr lang="hu-HU"/>
              <a:t>common nouns: relying on a good dictionary</a:t>
            </a:r>
          </a:p>
          <a:p>
            <a:pPr>
              <a:lnSpc>
                <a:spcPct val="90000"/>
              </a:lnSpc>
            </a:pPr>
            <a:r>
              <a:rPr lang="hu-HU"/>
              <a:t>NEs: cannot be listed</a:t>
            </a:r>
          </a:p>
          <a:p>
            <a:pPr>
              <a:lnSpc>
                <a:spcPct val="90000"/>
              </a:lnSpc>
            </a:pPr>
            <a:r>
              <a:rPr lang="hu-HU"/>
              <a:t>Problem: the NE ends in an apparent suffix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Élőláb helye 4"/>
          <p:cNvSpPr>
            <a:spLocks noGrp="1"/>
          </p:cNvSpPr>
          <p:nvPr>
            <p:ph type="ftr" sz="quarter" idx="4294967295"/>
          </p:nvPr>
        </p:nvSpPr>
        <p:spPr>
          <a:xfrm>
            <a:off x="395288" y="6381750"/>
            <a:ext cx="6697662" cy="476250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Lemmatization of NEs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hu-HU"/>
              <a:t>each ending that seems to be a possible suffix is cut off the NE in step-by-step fashion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sz="2800"/>
          </a:p>
          <a:p>
            <a:pPr algn="ctr">
              <a:lnSpc>
                <a:spcPct val="80000"/>
              </a:lnSpc>
              <a:buFontTx/>
              <a:buNone/>
            </a:pPr>
            <a:r>
              <a:rPr lang="hu-HU" sz="2800" i="1">
                <a:solidFill>
                  <a:srgbClr val="EC8C00"/>
                </a:solidFill>
              </a:rPr>
              <a:t>Citroenben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hu-HU" sz="2800" i="1">
                <a:solidFill>
                  <a:srgbClr val="EC8C00"/>
                </a:solidFill>
              </a:rPr>
              <a:t>Citroenben (lemma)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hu-HU" sz="2800" i="1">
                <a:solidFill>
                  <a:srgbClr val="EC8C00"/>
                </a:solidFill>
              </a:rPr>
              <a:t>Citroen + ben ‘in (a) Citroen’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hu-HU" sz="2800" i="1">
                <a:solidFill>
                  <a:srgbClr val="EC8C00"/>
                </a:solidFill>
              </a:rPr>
              <a:t>Citroenb + en ‘on (a) Citroenb’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hu-HU" sz="2800" i="1">
                <a:solidFill>
                  <a:srgbClr val="EC8C00"/>
                </a:solidFill>
              </a:rPr>
              <a:t>Citroenbe + n ‘on (a) Citroenbe’</a:t>
            </a:r>
          </a:p>
          <a:p>
            <a:pPr>
              <a:lnSpc>
                <a:spcPct val="80000"/>
              </a:lnSpc>
            </a:pPr>
            <a:r>
              <a:rPr lang="hu-HU" sz="2800"/>
              <a:t>Each possible lemma undergoes a Google and a Yahoo search – the most frequent one is chosen (Farkas et al.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Tagsets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Formalized</a:t>
            </a:r>
            <a:r>
              <a:rPr lang="hu-HU" dirty="0" smtClean="0"/>
              <a:t>/</a:t>
            </a:r>
            <a:r>
              <a:rPr lang="hu-HU" dirty="0" err="1" smtClean="0"/>
              <a:t>computerized</a:t>
            </a:r>
            <a:r>
              <a:rPr lang="hu-HU" dirty="0" smtClean="0"/>
              <a:t> </a:t>
            </a:r>
            <a:r>
              <a:rPr lang="hu-HU" dirty="0" err="1" smtClean="0"/>
              <a:t>morphological</a:t>
            </a:r>
            <a:r>
              <a:rPr lang="hu-HU" dirty="0" smtClean="0"/>
              <a:t> </a:t>
            </a:r>
            <a:r>
              <a:rPr lang="hu-HU" dirty="0" err="1" smtClean="0"/>
              <a:t>information</a:t>
            </a:r>
            <a:endParaRPr lang="hu-HU" dirty="0" smtClean="0"/>
          </a:p>
          <a:p>
            <a:r>
              <a:rPr lang="hu-HU" dirty="0" err="1" smtClean="0"/>
              <a:t>Difference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granularity</a:t>
            </a:r>
            <a:endParaRPr lang="hu-HU" dirty="0" smtClean="0"/>
          </a:p>
          <a:p>
            <a:r>
              <a:rPr lang="hu-HU" dirty="0" err="1" smtClean="0"/>
              <a:t>Difference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size</a:t>
            </a:r>
            <a:endParaRPr lang="hu-HU" dirty="0" smtClean="0"/>
          </a:p>
          <a:p>
            <a:r>
              <a:rPr lang="hu-HU" dirty="0" err="1" smtClean="0"/>
              <a:t>Language-specific</a:t>
            </a:r>
            <a:r>
              <a:rPr lang="hu-HU" dirty="0" smtClean="0"/>
              <a:t>?</a:t>
            </a:r>
            <a:endParaRPr lang="hu-H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21943" y="0"/>
            <a:ext cx="7427912" cy="1143000"/>
          </a:xfrm>
        </p:spPr>
        <p:txBody>
          <a:bodyPr/>
          <a:lstStyle/>
          <a:p>
            <a:r>
              <a:rPr lang="hu-HU" dirty="0" err="1" smtClean="0"/>
              <a:t>Universal</a:t>
            </a:r>
            <a:r>
              <a:rPr lang="hu-HU" dirty="0" smtClean="0"/>
              <a:t> </a:t>
            </a:r>
            <a:r>
              <a:rPr lang="hu-HU" dirty="0" err="1" smtClean="0"/>
              <a:t>morphology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8000" y="879620"/>
            <a:ext cx="8178800" cy="4679950"/>
          </a:xfrm>
        </p:spPr>
        <p:txBody>
          <a:bodyPr/>
          <a:lstStyle/>
          <a:p>
            <a:r>
              <a:rPr lang="hu-HU" sz="2800" dirty="0" err="1" smtClean="0"/>
              <a:t>Universal</a:t>
            </a:r>
            <a:r>
              <a:rPr lang="hu-HU" sz="2800" dirty="0" smtClean="0"/>
              <a:t> </a:t>
            </a:r>
            <a:r>
              <a:rPr lang="hu-HU" sz="2800" dirty="0" err="1" smtClean="0"/>
              <a:t>Dependencies</a:t>
            </a:r>
            <a:r>
              <a:rPr lang="hu-HU" sz="2800" dirty="0" smtClean="0"/>
              <a:t>:</a:t>
            </a:r>
          </a:p>
          <a:p>
            <a:r>
              <a:rPr lang="hu-HU" sz="2800" dirty="0" err="1" smtClean="0"/>
              <a:t>international</a:t>
            </a:r>
            <a:r>
              <a:rPr lang="hu-HU" sz="2800" dirty="0" smtClean="0"/>
              <a:t> project (</a:t>
            </a:r>
            <a:r>
              <a:rPr lang="hu-HU" sz="2800" dirty="0" err="1" smtClean="0"/>
              <a:t>unfunded</a:t>
            </a:r>
            <a:r>
              <a:rPr lang="hu-HU" sz="2800" dirty="0" smtClean="0"/>
              <a:t>!)</a:t>
            </a:r>
          </a:p>
          <a:p>
            <a:r>
              <a:rPr lang="hu-HU" sz="2800" dirty="0" smtClean="0"/>
              <a:t>45 </a:t>
            </a:r>
            <a:r>
              <a:rPr lang="hu-HU" sz="2800" dirty="0" err="1" smtClean="0"/>
              <a:t>languages</a:t>
            </a:r>
            <a:r>
              <a:rPr lang="hu-HU" sz="2800" dirty="0" smtClean="0"/>
              <a:t> (</a:t>
            </a:r>
            <a:r>
              <a:rPr lang="hu-HU" sz="2800" dirty="0" smtClean="0"/>
              <a:t>v2.0)</a:t>
            </a:r>
            <a:endParaRPr lang="hu-HU" sz="2800" dirty="0" smtClean="0"/>
          </a:p>
          <a:p>
            <a:r>
              <a:rPr lang="hu-HU" sz="2800" dirty="0" err="1" smtClean="0"/>
              <a:t>goal</a:t>
            </a:r>
            <a:r>
              <a:rPr lang="hu-HU" sz="2800" dirty="0" smtClean="0"/>
              <a:t>: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develop</a:t>
            </a:r>
            <a:r>
              <a:rPr lang="hu-HU" sz="2800" dirty="0" smtClean="0"/>
              <a:t> a „</a:t>
            </a:r>
            <a:r>
              <a:rPr lang="hu-HU" sz="2800" dirty="0" err="1" smtClean="0"/>
              <a:t>universal</a:t>
            </a:r>
            <a:r>
              <a:rPr lang="hu-HU" sz="2800" dirty="0" smtClean="0"/>
              <a:t>", i.e. a </a:t>
            </a:r>
            <a:r>
              <a:rPr lang="hu-HU" sz="2800" dirty="0" err="1" smtClean="0"/>
              <a:t>language-independent</a:t>
            </a:r>
            <a:r>
              <a:rPr lang="hu-HU" sz="2800" dirty="0" smtClean="0"/>
              <a:t> </a:t>
            </a:r>
            <a:r>
              <a:rPr lang="hu-HU" sz="2800" dirty="0" err="1" smtClean="0"/>
              <a:t>morphological</a:t>
            </a:r>
            <a:r>
              <a:rPr lang="hu-HU" sz="2800" dirty="0" smtClean="0"/>
              <a:t> and </a:t>
            </a:r>
            <a:r>
              <a:rPr lang="hu-HU" sz="2800" dirty="0" err="1" smtClean="0"/>
              <a:t>syntactic</a:t>
            </a:r>
            <a:r>
              <a:rPr lang="hu-HU" sz="2800" dirty="0" smtClean="0"/>
              <a:t> </a:t>
            </a:r>
            <a:r>
              <a:rPr lang="hu-HU" sz="2800" dirty="0" err="1" smtClean="0"/>
              <a:t>representation</a:t>
            </a:r>
            <a:endParaRPr lang="hu-HU" sz="2800" dirty="0" smtClean="0"/>
          </a:p>
          <a:p>
            <a:r>
              <a:rPr lang="en-US" sz="2800" dirty="0" smtClean="0"/>
              <a:t>multilingual morphological and syntactic parsing</a:t>
            </a:r>
          </a:p>
          <a:p>
            <a:r>
              <a:rPr lang="en-US" sz="2800" dirty="0" smtClean="0"/>
              <a:t>studies on linguistic typology and contrastive linguistics</a:t>
            </a:r>
            <a:endParaRPr lang="hu-HU" sz="2800" dirty="0" smtClean="0"/>
          </a:p>
          <a:p>
            <a:r>
              <a:rPr lang="hu-HU" sz="2800" dirty="0" smtClean="0"/>
              <a:t>http://universaldependencies.org/</a:t>
            </a:r>
            <a:endParaRPr lang="hu-H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POS-tags</a:t>
            </a:r>
            <a:endParaRPr lang="hu-H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1770997"/>
            <a:ext cx="7427912" cy="382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86597" y="0"/>
            <a:ext cx="7427912" cy="1143000"/>
          </a:xfrm>
        </p:spPr>
        <p:txBody>
          <a:bodyPr/>
          <a:lstStyle/>
          <a:p>
            <a:r>
              <a:rPr lang="hu-HU" altLang="hu-HU" dirty="0" err="1" smtClean="0">
                <a:latin typeface="Arial" charset="0"/>
              </a:rPr>
              <a:t>POS-tagging</a:t>
            </a:r>
            <a:endParaRPr lang="hu-HU" altLang="hu-HU" dirty="0" smtClean="0">
              <a:latin typeface="Arial" charset="0"/>
            </a:endParaRP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951490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 dirty="0" err="1" smtClean="0">
                <a:latin typeface="Arial" charset="0"/>
              </a:rPr>
              <a:t>POS-tagging</a:t>
            </a:r>
            <a:r>
              <a:rPr lang="hu-HU" altLang="hu-HU" sz="2800" dirty="0" smtClean="0">
                <a:latin typeface="Arial" charset="0"/>
              </a:rPr>
              <a:t> – </a:t>
            </a:r>
            <a:r>
              <a:rPr lang="hu-HU" altLang="hu-HU" sz="2800" dirty="0" err="1" smtClean="0">
                <a:latin typeface="Arial" charset="0"/>
              </a:rPr>
              <a:t>POS-tagger</a:t>
            </a:r>
            <a:endParaRPr lang="hu-HU" altLang="hu-HU" sz="28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u-HU" altLang="hu-HU" sz="2800" dirty="0" err="1" smtClean="0">
                <a:latin typeface="Arial" charset="0"/>
              </a:rPr>
              <a:t>To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choose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the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correct</a:t>
            </a:r>
            <a:r>
              <a:rPr lang="hu-HU" altLang="hu-HU" sz="2800" dirty="0" smtClean="0">
                <a:latin typeface="Arial" charset="0"/>
              </a:rPr>
              <a:t> POS tag and </a:t>
            </a:r>
            <a:r>
              <a:rPr lang="hu-HU" altLang="hu-HU" sz="2800" dirty="0" err="1" smtClean="0">
                <a:latin typeface="Arial" charset="0"/>
              </a:rPr>
              <a:t>morphological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analysis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from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all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the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possible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codes</a:t>
            </a:r>
            <a:endParaRPr lang="hu-HU" altLang="hu-HU" sz="28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u-HU" altLang="hu-HU" sz="2800" dirty="0" err="1" smtClean="0">
                <a:latin typeface="Arial" charset="0"/>
              </a:rPr>
              <a:t>In</a:t>
            </a:r>
            <a:r>
              <a:rPr lang="hu-HU" altLang="hu-HU" sz="2800" dirty="0" smtClean="0">
                <a:latin typeface="Arial" charset="0"/>
              </a:rPr>
              <a:t> English, </a:t>
            </a:r>
            <a:r>
              <a:rPr lang="hu-HU" altLang="hu-HU" sz="2800" dirty="0" err="1" smtClean="0">
                <a:latin typeface="Arial" charset="0"/>
              </a:rPr>
              <a:t>words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are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highly</a:t>
            </a:r>
            <a:r>
              <a:rPr lang="hu-HU" altLang="hu-HU" sz="2800" dirty="0" smtClean="0">
                <a:latin typeface="Arial" charset="0"/>
              </a:rPr>
              <a:t> </a:t>
            </a:r>
            <a:r>
              <a:rPr lang="hu-HU" altLang="hu-HU" sz="2800" dirty="0" err="1" smtClean="0">
                <a:latin typeface="Arial" charset="0"/>
              </a:rPr>
              <a:t>ambiguous</a:t>
            </a:r>
            <a:r>
              <a:rPr lang="hu-HU" altLang="hu-HU" sz="2800" dirty="0" smtClean="0">
                <a:latin typeface="Arial" charset="0"/>
              </a:rPr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endParaRPr lang="hu-HU" altLang="hu-HU" sz="2800" dirty="0" smtClean="0">
              <a:latin typeface="Arial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i="1" dirty="0" smtClean="0">
                <a:solidFill>
                  <a:srgbClr val="00B0F0"/>
                </a:solidFill>
              </a:rPr>
              <a:t>The soldier decided to desert in the desert.</a:t>
            </a:r>
            <a:endParaRPr lang="hu-HU" sz="2800" i="1" dirty="0" smtClean="0">
              <a:solidFill>
                <a:srgbClr val="00B0F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i="1" dirty="0" smtClean="0">
                <a:solidFill>
                  <a:srgbClr val="00B0F0"/>
                </a:solidFill>
              </a:rPr>
              <a:t>This was a good time to present the </a:t>
            </a:r>
            <a:r>
              <a:rPr lang="hu-HU" sz="2800" i="1" dirty="0" err="1" smtClean="0">
                <a:solidFill>
                  <a:srgbClr val="00B0F0"/>
                </a:solidFill>
              </a:rPr>
              <a:t>present</a:t>
            </a:r>
            <a:r>
              <a:rPr lang="hu-HU" sz="2800" i="1" dirty="0" smtClean="0">
                <a:solidFill>
                  <a:srgbClr val="00B0F0"/>
                </a:solidFill>
              </a:rPr>
              <a:t>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i="1" dirty="0" smtClean="0">
                <a:solidFill>
                  <a:srgbClr val="00B0F0"/>
                </a:solidFill>
              </a:rPr>
              <a:t>When shot at, the dove </a:t>
            </a:r>
            <a:r>
              <a:rPr lang="en-US" sz="2800" i="1" dirty="0" err="1" smtClean="0">
                <a:solidFill>
                  <a:srgbClr val="00B0F0"/>
                </a:solidFill>
              </a:rPr>
              <a:t>dove</a:t>
            </a:r>
            <a:r>
              <a:rPr lang="en-US" sz="2800" i="1" dirty="0" smtClean="0">
                <a:solidFill>
                  <a:srgbClr val="00B0F0"/>
                </a:solidFill>
              </a:rPr>
              <a:t> into the bushes.</a:t>
            </a:r>
            <a:endParaRPr lang="hu-HU" sz="2800" i="1" dirty="0" smtClean="0">
              <a:solidFill>
                <a:srgbClr val="00B0F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i="1" dirty="0" smtClean="0">
                <a:solidFill>
                  <a:srgbClr val="00B0F0"/>
                </a:solidFill>
              </a:rPr>
              <a:t>I did not object to the object.</a:t>
            </a:r>
            <a:endParaRPr lang="hu-HU" sz="2800" i="1" dirty="0" smtClean="0">
              <a:solidFill>
                <a:srgbClr val="00B0F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i="1" dirty="0" smtClean="0">
                <a:solidFill>
                  <a:srgbClr val="00B0F0"/>
                </a:solidFill>
              </a:rPr>
              <a:t>The insurance was invalid for the invalid.</a:t>
            </a:r>
            <a:endParaRPr lang="hu-HU" sz="2800" i="1" dirty="0" smtClean="0">
              <a:solidFill>
                <a:srgbClr val="00B0F0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2800" i="1" dirty="0" smtClean="0">
                <a:solidFill>
                  <a:srgbClr val="00B0F0"/>
                </a:solidFill>
              </a:rPr>
              <a:t>To help with planting, the farmer taught his sow to </a:t>
            </a:r>
            <a:r>
              <a:rPr lang="en-US" sz="2800" i="1" dirty="0" err="1" smtClean="0">
                <a:solidFill>
                  <a:srgbClr val="00B0F0"/>
                </a:solidFill>
              </a:rPr>
              <a:t>sow.</a:t>
            </a:r>
            <a:endParaRPr lang="hu-HU" altLang="hu-HU" sz="2800" i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010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945" y="274638"/>
            <a:ext cx="8599055" cy="1143000"/>
          </a:xfrm>
        </p:spPr>
        <p:txBody>
          <a:bodyPr/>
          <a:lstStyle/>
          <a:p>
            <a:r>
              <a:rPr lang="hu-HU" dirty="0" err="1" smtClean="0"/>
              <a:t>What</a:t>
            </a:r>
            <a:r>
              <a:rPr lang="hu-HU" dirty="0" smtClean="0"/>
              <a:t> </a:t>
            </a:r>
            <a:r>
              <a:rPr lang="hu-HU" dirty="0" err="1" smtClean="0"/>
              <a:t>part-of-speech</a:t>
            </a:r>
            <a:r>
              <a:rPr lang="hu-HU" dirty="0" smtClean="0"/>
              <a:t> is </a:t>
            </a:r>
            <a:r>
              <a:rPr lang="hu-HU" dirty="0" err="1" smtClean="0"/>
              <a:t>missing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0" dirty="0" smtClean="0"/>
              <a:t>"Climate </a:t>
            </a:r>
            <a:r>
              <a:rPr lang="hu-HU" sz="2800" b="0" dirty="0" smtClean="0">
                <a:solidFill>
                  <a:srgbClr val="FF0000"/>
                </a:solidFill>
              </a:rPr>
              <a:t>-----</a:t>
            </a:r>
            <a:r>
              <a:rPr lang="hu-HU" sz="2800" b="0" dirty="0" smtClean="0"/>
              <a:t> </a:t>
            </a:r>
            <a:r>
              <a:rPr lang="en-US" sz="2800" b="0" dirty="0" smtClean="0"/>
              <a:t>is real. It is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right now; we needed to go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the tip of South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to find snow. ... It is the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urgent threat facing our entire species,"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said. "We need to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leaders around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world who speak for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people, for humanity, the voices who have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drowned out by the politics of greed. Do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take this planet for granted. ... I </a:t>
            </a:r>
            <a:r>
              <a:rPr lang="hu-HU" sz="2800" b="0" dirty="0" smtClean="0">
                <a:solidFill>
                  <a:srgbClr val="FF0000"/>
                </a:solidFill>
              </a:rPr>
              <a:t>----- </a:t>
            </a:r>
            <a:r>
              <a:rPr lang="en-US" sz="2800" b="0" dirty="0" smtClean="0"/>
              <a:t>not take this night for granted. Thank </a:t>
            </a:r>
            <a:r>
              <a:rPr lang="hu-HU" sz="2800" b="0" dirty="0" smtClean="0">
                <a:solidFill>
                  <a:srgbClr val="FF0000"/>
                </a:solidFill>
              </a:rPr>
              <a:t>-----</a:t>
            </a:r>
            <a:r>
              <a:rPr lang="en-US" sz="2800" b="0" dirty="0" smtClean="0"/>
              <a:t>."</a:t>
            </a:r>
            <a:endParaRPr lang="en-US" sz="2800" b="0" dirty="0"/>
          </a:p>
        </p:txBody>
      </p:sp>
    </p:spTree>
    <p:extLst>
      <p:ext uri="{BB962C8B-B14F-4D97-AF65-F5344CB8AC3E}">
        <p14:creationId xmlns="" xmlns:p14="http://schemas.microsoft.com/office/powerpoint/2010/main" val="15559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b="0" dirty="0" smtClean="0"/>
              <a:t>"Climate </a:t>
            </a:r>
            <a:r>
              <a:rPr lang="en-US" sz="2800" b="0" dirty="0" smtClean="0">
                <a:solidFill>
                  <a:srgbClr val="FF0000"/>
                </a:solidFill>
              </a:rPr>
              <a:t>change</a:t>
            </a:r>
            <a:r>
              <a:rPr lang="en-US" sz="2800" b="0" dirty="0" smtClean="0"/>
              <a:t> is real. It is </a:t>
            </a:r>
            <a:r>
              <a:rPr lang="en-US" sz="2800" b="0" dirty="0" smtClean="0">
                <a:solidFill>
                  <a:srgbClr val="FF0000"/>
                </a:solidFill>
              </a:rPr>
              <a:t>happening</a:t>
            </a:r>
            <a:r>
              <a:rPr lang="en-US" sz="2800" b="0" dirty="0" smtClean="0"/>
              <a:t> right now; we needed to go </a:t>
            </a:r>
            <a:r>
              <a:rPr lang="en-US" sz="2800" b="0" dirty="0" smtClean="0">
                <a:solidFill>
                  <a:srgbClr val="FF0000"/>
                </a:solidFill>
              </a:rPr>
              <a:t>to</a:t>
            </a:r>
            <a:r>
              <a:rPr lang="en-US" sz="2800" b="0" dirty="0" smtClean="0"/>
              <a:t> the tip of South </a:t>
            </a:r>
            <a:r>
              <a:rPr lang="en-US" sz="2800" b="0" dirty="0" smtClean="0">
                <a:solidFill>
                  <a:srgbClr val="FF0000"/>
                </a:solidFill>
              </a:rPr>
              <a:t>America</a:t>
            </a:r>
            <a:r>
              <a:rPr lang="en-US" sz="2800" b="0" dirty="0" smtClean="0"/>
              <a:t> to find snow. ... It is the </a:t>
            </a:r>
            <a:r>
              <a:rPr lang="en-US" sz="2800" b="0" dirty="0" smtClean="0">
                <a:solidFill>
                  <a:srgbClr val="FF0000"/>
                </a:solidFill>
              </a:rPr>
              <a:t>most</a:t>
            </a:r>
            <a:r>
              <a:rPr lang="en-US" sz="2800" b="0" dirty="0" smtClean="0"/>
              <a:t> urgent threat facing our entire species," </a:t>
            </a:r>
            <a:r>
              <a:rPr lang="en-US" sz="2800" b="0" dirty="0" smtClean="0">
                <a:solidFill>
                  <a:srgbClr val="FF0000"/>
                </a:solidFill>
              </a:rPr>
              <a:t>he</a:t>
            </a:r>
            <a:r>
              <a:rPr lang="en-US" sz="2800" b="0" dirty="0" smtClean="0"/>
              <a:t> said. "We need to </a:t>
            </a:r>
            <a:r>
              <a:rPr lang="en-US" sz="2800" b="0" dirty="0" smtClean="0">
                <a:solidFill>
                  <a:srgbClr val="FF0000"/>
                </a:solidFill>
              </a:rPr>
              <a:t>support</a:t>
            </a:r>
            <a:r>
              <a:rPr lang="en-US" sz="2800" b="0" dirty="0" smtClean="0"/>
              <a:t> leaders around </a:t>
            </a:r>
            <a:r>
              <a:rPr lang="en-US" sz="2800" b="0" dirty="0" smtClean="0">
                <a:solidFill>
                  <a:srgbClr val="FF0000"/>
                </a:solidFill>
              </a:rPr>
              <a:t>the</a:t>
            </a:r>
            <a:r>
              <a:rPr lang="en-US" sz="2800" b="0" dirty="0" smtClean="0"/>
              <a:t> world who speak for </a:t>
            </a:r>
            <a:r>
              <a:rPr lang="en-US" sz="2800" b="0" dirty="0" smtClean="0">
                <a:solidFill>
                  <a:srgbClr val="FF0000"/>
                </a:solidFill>
              </a:rPr>
              <a:t>indigenous</a:t>
            </a:r>
            <a:r>
              <a:rPr lang="en-US" sz="2800" b="0" dirty="0" smtClean="0"/>
              <a:t> people, for humanity, the voices who have </a:t>
            </a:r>
            <a:r>
              <a:rPr lang="en-US" sz="2800" b="0" dirty="0" smtClean="0">
                <a:solidFill>
                  <a:srgbClr val="FF0000"/>
                </a:solidFill>
              </a:rPr>
              <a:t>been</a:t>
            </a:r>
            <a:r>
              <a:rPr lang="en-US" sz="2800" b="0" dirty="0" smtClean="0"/>
              <a:t> drowned out by the politics of greed. Do </a:t>
            </a:r>
            <a:r>
              <a:rPr lang="en-US" sz="2800" b="0" dirty="0" smtClean="0">
                <a:solidFill>
                  <a:srgbClr val="FF0000"/>
                </a:solidFill>
              </a:rPr>
              <a:t>not</a:t>
            </a:r>
            <a:r>
              <a:rPr lang="en-US" sz="2800" b="0" dirty="0" smtClean="0"/>
              <a:t> take this planet for granted. ... I </a:t>
            </a:r>
            <a:r>
              <a:rPr lang="en-US" sz="2800" b="0" dirty="0" smtClean="0">
                <a:solidFill>
                  <a:srgbClr val="FF0000"/>
                </a:solidFill>
              </a:rPr>
              <a:t>do</a:t>
            </a:r>
            <a:r>
              <a:rPr lang="en-US" sz="2800" b="0" dirty="0" smtClean="0"/>
              <a:t> not take this night for granted. Thank </a:t>
            </a:r>
            <a:r>
              <a:rPr lang="en-US" sz="2800" b="0" dirty="0" smtClean="0">
                <a:solidFill>
                  <a:srgbClr val="FF0000"/>
                </a:solidFill>
              </a:rPr>
              <a:t>you</a:t>
            </a:r>
            <a:r>
              <a:rPr lang="en-US" sz="2800" b="0" dirty="0" smtClean="0"/>
              <a:t>."</a:t>
            </a:r>
            <a:endParaRPr lang="en-US" sz="2800" b="0" dirty="0"/>
          </a:p>
        </p:txBody>
      </p:sp>
    </p:spTree>
    <p:extLst>
      <p:ext uri="{BB962C8B-B14F-4D97-AF65-F5344CB8AC3E}">
        <p14:creationId xmlns="" xmlns:p14="http://schemas.microsoft.com/office/powerpoint/2010/main" val="214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Introduction</a:t>
            </a:r>
            <a:endParaRPr lang="hu-HU" dirty="0" smtClean="0">
              <a:latin typeface="Arial" charset="0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Morphological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analysis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words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Lemmatization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POS-tagging</a:t>
            </a:r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Automata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morphology</a:t>
            </a:r>
            <a:endParaRPr lang="hu-H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652" y="1810028"/>
            <a:ext cx="7427912" cy="339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366178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64594"/>
            <a:ext cx="7427912" cy="363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56232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607562"/>
            <a:ext cx="7427912" cy="4147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624681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500978"/>
            <a:ext cx="7427912" cy="4360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737401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4254" y="0"/>
            <a:ext cx="7994073" cy="1143000"/>
          </a:xfrm>
        </p:spPr>
        <p:txBody>
          <a:bodyPr/>
          <a:lstStyle/>
          <a:p>
            <a:r>
              <a:rPr lang="hu-HU" sz="3600" dirty="0" err="1" smtClean="0"/>
              <a:t>Morphological</a:t>
            </a:r>
            <a:r>
              <a:rPr lang="hu-HU" sz="3600" dirty="0" smtClean="0"/>
              <a:t> </a:t>
            </a:r>
            <a:r>
              <a:rPr lang="hu-HU" sz="3600" dirty="0" err="1" smtClean="0"/>
              <a:t>analysis</a:t>
            </a:r>
            <a:r>
              <a:rPr lang="hu-HU" sz="3600" dirty="0" smtClean="0"/>
              <a:t> – </a:t>
            </a:r>
            <a:r>
              <a:rPr lang="hu-HU" sz="3600" dirty="0" err="1" smtClean="0"/>
              <a:t>exercise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14306" y="923637"/>
            <a:ext cx="7427912" cy="4608224"/>
          </a:xfrm>
        </p:spPr>
        <p:txBody>
          <a:bodyPr/>
          <a:lstStyle/>
          <a:p>
            <a:pPr marL="0" indent="0">
              <a:buNone/>
            </a:pPr>
            <a:r>
              <a:rPr lang="hu-HU" dirty="0" err="1" smtClean="0"/>
              <a:t>-val</a:t>
            </a:r>
            <a:r>
              <a:rPr lang="hu-HU" dirty="0" smtClean="0"/>
              <a:t>/</a:t>
            </a:r>
            <a:r>
              <a:rPr lang="hu-HU" dirty="0" err="1" smtClean="0"/>
              <a:t>-vel</a:t>
            </a:r>
            <a:r>
              <a:rPr lang="hu-HU" dirty="0" smtClean="0"/>
              <a:t> </a:t>
            </a:r>
            <a:r>
              <a:rPr lang="hu-HU" dirty="0" err="1" smtClean="0"/>
              <a:t>suffix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Hungarian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Data: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Ház – házzal </a:t>
            </a:r>
            <a:r>
              <a:rPr lang="hu-HU" sz="2800" i="1" dirty="0">
                <a:solidFill>
                  <a:srgbClr val="00B0F0"/>
                </a:solidFill>
              </a:rPr>
              <a:t>–</a:t>
            </a:r>
            <a:r>
              <a:rPr lang="hu-HU" sz="2800" i="1" dirty="0" smtClean="0">
                <a:solidFill>
                  <a:srgbClr val="00B0F0"/>
                </a:solidFill>
              </a:rPr>
              <a:t> </a:t>
            </a:r>
            <a:r>
              <a:rPr lang="hu-HU" sz="2800" i="1" dirty="0" err="1" smtClean="0">
                <a:solidFill>
                  <a:srgbClr val="00B0F0"/>
                </a:solidFill>
              </a:rPr>
              <a:t>zal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house’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Kéz – kézzel </a:t>
            </a:r>
            <a:r>
              <a:rPr lang="hu-HU" sz="2800" i="1" dirty="0">
                <a:solidFill>
                  <a:srgbClr val="00B0F0"/>
                </a:solidFill>
              </a:rPr>
              <a:t>– </a:t>
            </a:r>
            <a:r>
              <a:rPr lang="hu-HU" sz="2800" i="1" dirty="0" err="1" smtClean="0">
                <a:solidFill>
                  <a:srgbClr val="00B0F0"/>
                </a:solidFill>
              </a:rPr>
              <a:t>zel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</a:t>
            </a:r>
            <a:r>
              <a:rPr lang="hu-HU" sz="2800" i="1" dirty="0" err="1" smtClean="0">
                <a:solidFill>
                  <a:srgbClr val="00B0F0"/>
                </a:solidFill>
              </a:rPr>
              <a:t>hand</a:t>
            </a:r>
            <a:r>
              <a:rPr lang="hu-HU" sz="2800" i="1" dirty="0" smtClean="0">
                <a:solidFill>
                  <a:srgbClr val="00B0F0"/>
                </a:solidFill>
              </a:rPr>
              <a:t>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Fa – fával – </a:t>
            </a:r>
            <a:r>
              <a:rPr lang="hu-HU" sz="2800" i="1" dirty="0" err="1" smtClean="0">
                <a:solidFill>
                  <a:srgbClr val="00B0F0"/>
                </a:solidFill>
              </a:rPr>
              <a:t>val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</a:t>
            </a:r>
            <a:r>
              <a:rPr lang="hu-HU" sz="2800" i="1" dirty="0" err="1" smtClean="0">
                <a:solidFill>
                  <a:srgbClr val="00B0F0"/>
                </a:solidFill>
              </a:rPr>
              <a:t>tree</a:t>
            </a:r>
            <a:r>
              <a:rPr lang="hu-HU" sz="2800" i="1" dirty="0" smtClean="0">
                <a:solidFill>
                  <a:srgbClr val="00B0F0"/>
                </a:solidFill>
              </a:rPr>
              <a:t>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Eke – ekével </a:t>
            </a:r>
            <a:r>
              <a:rPr lang="hu-HU" sz="2800" i="1" dirty="0">
                <a:solidFill>
                  <a:srgbClr val="00B0F0"/>
                </a:solidFill>
              </a:rPr>
              <a:t>– </a:t>
            </a:r>
            <a:r>
              <a:rPr lang="hu-HU" sz="2800" i="1" dirty="0" err="1" smtClean="0">
                <a:solidFill>
                  <a:srgbClr val="00B0F0"/>
                </a:solidFill>
              </a:rPr>
              <a:t>vel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</a:t>
            </a:r>
            <a:r>
              <a:rPr lang="hu-HU" sz="2800" i="1" dirty="0" err="1" smtClean="0">
                <a:solidFill>
                  <a:srgbClr val="00B0F0"/>
                </a:solidFill>
              </a:rPr>
              <a:t>plough</a:t>
            </a:r>
            <a:r>
              <a:rPr lang="hu-HU" sz="2800" i="1" dirty="0" smtClean="0">
                <a:solidFill>
                  <a:srgbClr val="00B0F0"/>
                </a:solidFill>
              </a:rPr>
              <a:t>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Sün – sünnel – </a:t>
            </a:r>
            <a:r>
              <a:rPr lang="hu-HU" sz="2800" i="1" dirty="0" err="1" smtClean="0">
                <a:solidFill>
                  <a:srgbClr val="00B0F0"/>
                </a:solidFill>
              </a:rPr>
              <a:t>nel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</a:t>
            </a:r>
            <a:r>
              <a:rPr lang="hu-HU" sz="2800" i="1" dirty="0" err="1" smtClean="0">
                <a:solidFill>
                  <a:srgbClr val="00B0F0"/>
                </a:solidFill>
              </a:rPr>
              <a:t>hegdehog</a:t>
            </a:r>
            <a:r>
              <a:rPr lang="hu-HU" sz="2800" i="1" dirty="0" smtClean="0">
                <a:solidFill>
                  <a:srgbClr val="00B0F0"/>
                </a:solidFill>
              </a:rPr>
              <a:t>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Csoport – csoporttal </a:t>
            </a:r>
            <a:r>
              <a:rPr lang="hu-HU" sz="2800" i="1" dirty="0">
                <a:solidFill>
                  <a:srgbClr val="00B0F0"/>
                </a:solidFill>
              </a:rPr>
              <a:t>– </a:t>
            </a:r>
            <a:r>
              <a:rPr lang="hu-HU" sz="2800" i="1" dirty="0" err="1" smtClean="0">
                <a:solidFill>
                  <a:srgbClr val="00B0F0"/>
                </a:solidFill>
              </a:rPr>
              <a:t>tal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</a:t>
            </a:r>
            <a:r>
              <a:rPr lang="hu-HU" sz="2800" i="1" dirty="0" err="1" smtClean="0">
                <a:solidFill>
                  <a:srgbClr val="00B0F0"/>
                </a:solidFill>
              </a:rPr>
              <a:t>group</a:t>
            </a:r>
            <a:r>
              <a:rPr lang="hu-HU" sz="2800" i="1" dirty="0" smtClean="0">
                <a:solidFill>
                  <a:srgbClr val="00B0F0"/>
                </a:solidFill>
              </a:rPr>
              <a:t>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Kapu – kapuval </a:t>
            </a:r>
            <a:r>
              <a:rPr lang="hu-HU" sz="2800" i="1" dirty="0">
                <a:solidFill>
                  <a:srgbClr val="00B0F0"/>
                </a:solidFill>
              </a:rPr>
              <a:t>– </a:t>
            </a:r>
            <a:r>
              <a:rPr lang="hu-HU" sz="2800" i="1" dirty="0" err="1" smtClean="0">
                <a:solidFill>
                  <a:srgbClr val="00B0F0"/>
                </a:solidFill>
              </a:rPr>
              <a:t>val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</a:t>
            </a:r>
            <a:r>
              <a:rPr lang="hu-HU" sz="2800" i="1" dirty="0" err="1" smtClean="0">
                <a:solidFill>
                  <a:srgbClr val="00B0F0"/>
                </a:solidFill>
              </a:rPr>
              <a:t>gate</a:t>
            </a:r>
            <a:r>
              <a:rPr lang="hu-HU" sz="2800" i="1" dirty="0" smtClean="0">
                <a:solidFill>
                  <a:srgbClr val="00B0F0"/>
                </a:solidFill>
              </a:rPr>
              <a:t>’</a:t>
            </a:r>
          </a:p>
          <a:p>
            <a:pPr marL="0" indent="0">
              <a:buNone/>
            </a:pPr>
            <a:r>
              <a:rPr lang="hu-HU" sz="2800" i="1" dirty="0" smtClean="0">
                <a:solidFill>
                  <a:srgbClr val="00B0F0"/>
                </a:solidFill>
              </a:rPr>
              <a:t>Peti </a:t>
            </a:r>
            <a:r>
              <a:rPr lang="hu-HU" sz="2800" i="1" dirty="0">
                <a:solidFill>
                  <a:srgbClr val="00B0F0"/>
                </a:solidFill>
              </a:rPr>
              <a:t>–</a:t>
            </a:r>
            <a:r>
              <a:rPr lang="hu-HU" sz="2800" i="1" dirty="0" smtClean="0">
                <a:solidFill>
                  <a:srgbClr val="00B0F0"/>
                </a:solidFill>
              </a:rPr>
              <a:t> Petivel </a:t>
            </a:r>
            <a:r>
              <a:rPr lang="hu-HU" sz="2800" i="1" dirty="0">
                <a:solidFill>
                  <a:srgbClr val="00B0F0"/>
                </a:solidFill>
              </a:rPr>
              <a:t>– </a:t>
            </a:r>
            <a:r>
              <a:rPr lang="hu-HU" sz="2800" i="1" dirty="0" err="1" smtClean="0">
                <a:solidFill>
                  <a:srgbClr val="00B0F0"/>
                </a:solidFill>
              </a:rPr>
              <a:t>vel</a:t>
            </a:r>
            <a:r>
              <a:rPr lang="hu-HU" sz="2800" i="1" dirty="0" smtClean="0">
                <a:solidFill>
                  <a:srgbClr val="00B0F0"/>
                </a:solidFill>
              </a:rPr>
              <a:t> ‘(</a:t>
            </a:r>
            <a:r>
              <a:rPr lang="hu-HU" sz="2800" i="1" dirty="0" err="1" smtClean="0">
                <a:solidFill>
                  <a:srgbClr val="00B0F0"/>
                </a:solidFill>
              </a:rPr>
              <a:t>with</a:t>
            </a:r>
            <a:r>
              <a:rPr lang="hu-HU" sz="2800" i="1" dirty="0" smtClean="0">
                <a:solidFill>
                  <a:srgbClr val="00B0F0"/>
                </a:solidFill>
              </a:rPr>
              <a:t>) Pete’</a:t>
            </a:r>
            <a:endParaRPr lang="hu-HU" sz="2800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519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Steps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Clustering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endParaRPr lang="hu-HU" dirty="0" smtClean="0"/>
          </a:p>
          <a:p>
            <a:r>
              <a:rPr lang="hu-HU" dirty="0" err="1" smtClean="0"/>
              <a:t>Generalizations</a:t>
            </a:r>
            <a:endParaRPr lang="hu-HU" dirty="0" smtClean="0"/>
          </a:p>
          <a:p>
            <a:r>
              <a:rPr lang="hu-HU" dirty="0" err="1" smtClean="0"/>
              <a:t>Rule</a:t>
            </a:r>
            <a:r>
              <a:rPr lang="hu-HU" dirty="0" smtClean="0"/>
              <a:t> </a:t>
            </a:r>
            <a:r>
              <a:rPr lang="hu-HU" dirty="0" err="1" smtClean="0"/>
              <a:t>formation</a:t>
            </a:r>
            <a:endParaRPr lang="hu-HU" dirty="0" smtClean="0"/>
          </a:p>
          <a:p>
            <a:r>
              <a:rPr lang="hu-HU" dirty="0" err="1" smtClean="0"/>
              <a:t>Ordering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rules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93904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</a:t>
            </a:r>
            <a:r>
              <a:rPr lang="hu-HU" dirty="0" err="1" smtClean="0"/>
              <a:t>Clustering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54363" y="1535113"/>
            <a:ext cx="4040188" cy="639762"/>
          </a:xfrm>
        </p:spPr>
        <p:txBody>
          <a:bodyPr/>
          <a:lstStyle/>
          <a:p>
            <a:r>
              <a:rPr lang="hu-HU" dirty="0" err="1" smtClean="0"/>
              <a:t>Does</a:t>
            </a:r>
            <a:r>
              <a:rPr lang="hu-HU" dirty="0" smtClean="0"/>
              <a:t> v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suffix</a:t>
            </a:r>
            <a:r>
              <a:rPr lang="hu-HU" dirty="0" smtClean="0"/>
              <a:t> </a:t>
            </a:r>
            <a:r>
              <a:rPr lang="hu-HU" dirty="0" err="1" smtClean="0"/>
              <a:t>change</a:t>
            </a:r>
            <a:r>
              <a:rPr lang="hu-HU" dirty="0" smtClean="0"/>
              <a:t>?</a:t>
            </a:r>
            <a:endParaRPr lang="hu-HU" dirty="0"/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97345" y="2174875"/>
            <a:ext cx="4040188" cy="3951288"/>
          </a:xfrm>
        </p:spPr>
        <p:txBody>
          <a:bodyPr/>
          <a:lstStyle/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Ház – házzal</a:t>
            </a:r>
          </a:p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Kéz – kézzel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Sün – sünnel</a:t>
            </a:r>
            <a:endParaRPr lang="hu-HU" i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Csoport – csoporttal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Fa </a:t>
            </a:r>
            <a:r>
              <a:rPr lang="hu-HU" i="1" dirty="0">
                <a:solidFill>
                  <a:srgbClr val="00B0F0"/>
                </a:solidFill>
              </a:rPr>
              <a:t>– fával</a:t>
            </a:r>
          </a:p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Eke – ekével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Kapu </a:t>
            </a:r>
            <a:r>
              <a:rPr lang="hu-HU" i="1" dirty="0">
                <a:solidFill>
                  <a:srgbClr val="00B0F0"/>
                </a:solidFill>
              </a:rPr>
              <a:t>– kapuval</a:t>
            </a:r>
          </a:p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Peti –</a:t>
            </a:r>
            <a:r>
              <a:rPr lang="hu-HU" i="1" dirty="0" smtClean="0">
                <a:solidFill>
                  <a:srgbClr val="00B0F0"/>
                </a:solidFill>
              </a:rPr>
              <a:t> </a:t>
            </a:r>
            <a:r>
              <a:rPr lang="hu-HU" i="1" dirty="0">
                <a:solidFill>
                  <a:srgbClr val="00B0F0"/>
                </a:solidFill>
              </a:rPr>
              <a:t>Petivel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6656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1. </a:t>
            </a:r>
            <a:r>
              <a:rPr lang="hu-HU" dirty="0" err="1" smtClean="0"/>
              <a:t>Clustering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5891" y="1756786"/>
            <a:ext cx="4040188" cy="639762"/>
          </a:xfrm>
        </p:spPr>
        <p:txBody>
          <a:bodyPr/>
          <a:lstStyle/>
          <a:p>
            <a:r>
              <a:rPr lang="hu-HU" dirty="0" err="1" smtClean="0"/>
              <a:t>What</a:t>
            </a:r>
            <a:r>
              <a:rPr lang="hu-HU" dirty="0" smtClean="0"/>
              <a:t> </a:t>
            </a:r>
            <a:r>
              <a:rPr lang="hu-HU" dirty="0" err="1" smtClean="0"/>
              <a:t>vowel</a:t>
            </a:r>
            <a:r>
              <a:rPr lang="hu-HU" dirty="0" smtClean="0"/>
              <a:t> is </a:t>
            </a:r>
            <a:r>
              <a:rPr lang="hu-HU" dirty="0" err="1" smtClean="0"/>
              <a:t>there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suffix</a:t>
            </a:r>
            <a:r>
              <a:rPr lang="hu-HU" dirty="0" smtClean="0"/>
              <a:t>?</a:t>
            </a:r>
            <a:endParaRPr lang="hu-HU" dirty="0"/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97345" y="2174875"/>
            <a:ext cx="4040188" cy="3951288"/>
          </a:xfrm>
        </p:spPr>
        <p:txBody>
          <a:bodyPr/>
          <a:lstStyle/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Ház – házzal</a:t>
            </a:r>
          </a:p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Fa – fával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Csoport </a:t>
            </a:r>
            <a:r>
              <a:rPr lang="hu-HU" i="1" dirty="0">
                <a:solidFill>
                  <a:srgbClr val="00B0F0"/>
                </a:solidFill>
              </a:rPr>
              <a:t>– csoporttal</a:t>
            </a:r>
          </a:p>
          <a:p>
            <a:pPr marL="0" indent="0">
              <a:buNone/>
            </a:pPr>
            <a:r>
              <a:rPr lang="hu-HU" i="1" dirty="0">
                <a:solidFill>
                  <a:srgbClr val="00B0F0"/>
                </a:solidFill>
              </a:rPr>
              <a:t>Kapu – kapuval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őz </a:t>
            </a:r>
            <a:r>
              <a:rPr lang="hu-HU" i="1" dirty="0">
                <a:solidFill>
                  <a:srgbClr val="00B0F0"/>
                </a:solidFill>
              </a:rPr>
              <a:t>– </a:t>
            </a:r>
            <a:r>
              <a:rPr lang="hu-HU" i="1" dirty="0" smtClean="0">
                <a:solidFill>
                  <a:srgbClr val="00B0F0"/>
                </a:solidFill>
              </a:rPr>
              <a:t>őzzel</a:t>
            </a:r>
            <a:endParaRPr lang="hu-HU" i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Eke </a:t>
            </a:r>
            <a:r>
              <a:rPr lang="hu-HU" i="1" dirty="0">
                <a:solidFill>
                  <a:srgbClr val="00B0F0"/>
                </a:solidFill>
              </a:rPr>
              <a:t>– ekével</a:t>
            </a:r>
          </a:p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Sün </a:t>
            </a:r>
            <a:r>
              <a:rPr lang="hu-HU" i="1" dirty="0">
                <a:solidFill>
                  <a:srgbClr val="00B0F0"/>
                </a:solidFill>
              </a:rPr>
              <a:t>– </a:t>
            </a:r>
            <a:r>
              <a:rPr lang="hu-HU" i="1" dirty="0" smtClean="0">
                <a:solidFill>
                  <a:srgbClr val="00B0F0"/>
                </a:solidFill>
              </a:rPr>
              <a:t>sünnel</a:t>
            </a:r>
            <a:endParaRPr lang="hu-HU" i="1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i="1" dirty="0" smtClean="0">
                <a:solidFill>
                  <a:srgbClr val="00B0F0"/>
                </a:solidFill>
              </a:rPr>
              <a:t>Peti </a:t>
            </a:r>
            <a:r>
              <a:rPr lang="hu-HU" i="1" dirty="0">
                <a:solidFill>
                  <a:srgbClr val="00B0F0"/>
                </a:solidFill>
              </a:rPr>
              <a:t>–</a:t>
            </a:r>
            <a:r>
              <a:rPr lang="hu-HU" i="1" dirty="0" smtClean="0">
                <a:solidFill>
                  <a:srgbClr val="00B0F0"/>
                </a:solidFill>
              </a:rPr>
              <a:t> </a:t>
            </a:r>
            <a:r>
              <a:rPr lang="hu-HU" i="1" dirty="0">
                <a:solidFill>
                  <a:srgbClr val="00B0F0"/>
                </a:solidFill>
              </a:rPr>
              <a:t>Petivel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001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2. </a:t>
            </a:r>
            <a:r>
              <a:rPr lang="hu-HU" dirty="0" err="1" smtClean="0"/>
              <a:t>Generalizations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Does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v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suffix</a:t>
            </a:r>
            <a:r>
              <a:rPr lang="hu-HU" dirty="0" smtClean="0"/>
              <a:t> </a:t>
            </a:r>
            <a:r>
              <a:rPr lang="hu-HU" dirty="0" err="1" smtClean="0"/>
              <a:t>change</a:t>
            </a:r>
            <a:r>
              <a:rPr lang="hu-HU" dirty="0" smtClean="0"/>
              <a:t>?</a:t>
            </a:r>
          </a:p>
          <a:p>
            <a:pPr lvl="1"/>
            <a:r>
              <a:rPr lang="hu-HU" dirty="0" err="1" smtClean="0"/>
              <a:t>After</a:t>
            </a:r>
            <a:r>
              <a:rPr lang="hu-HU" dirty="0" smtClean="0"/>
              <a:t> V </a:t>
            </a:r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does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endParaRPr lang="hu-HU" dirty="0" smtClean="0"/>
          </a:p>
          <a:p>
            <a:pPr lvl="1"/>
            <a:r>
              <a:rPr lang="hu-HU" dirty="0" err="1" smtClean="0"/>
              <a:t>After</a:t>
            </a:r>
            <a:r>
              <a:rPr lang="hu-HU" dirty="0" smtClean="0"/>
              <a:t> C </a:t>
            </a:r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does</a:t>
            </a:r>
            <a:endParaRPr lang="hu-HU" dirty="0"/>
          </a:p>
          <a:p>
            <a:r>
              <a:rPr lang="hu-HU" dirty="0" err="1" smtClean="0"/>
              <a:t>What</a:t>
            </a:r>
            <a:r>
              <a:rPr lang="hu-HU" dirty="0" smtClean="0"/>
              <a:t> </a:t>
            </a:r>
            <a:r>
              <a:rPr lang="hu-HU" dirty="0" err="1" smtClean="0"/>
              <a:t>vowel</a:t>
            </a:r>
            <a:r>
              <a:rPr lang="hu-HU" dirty="0" smtClean="0"/>
              <a:t> is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suffix</a:t>
            </a:r>
            <a:r>
              <a:rPr lang="hu-HU" dirty="0" smtClean="0"/>
              <a:t>?</a:t>
            </a:r>
          </a:p>
          <a:p>
            <a:pPr lvl="1"/>
            <a:r>
              <a:rPr lang="hu-HU" dirty="0" err="1" smtClean="0">
                <a:solidFill>
                  <a:schemeClr val="tx1"/>
                </a:solidFill>
              </a:rPr>
              <a:t>After</a:t>
            </a:r>
            <a:r>
              <a:rPr lang="hu-HU" dirty="0" smtClean="0">
                <a:solidFill>
                  <a:srgbClr val="00B0F0"/>
                </a:solidFill>
              </a:rPr>
              <a:t> á, a, o, u: a</a:t>
            </a:r>
          </a:p>
          <a:p>
            <a:pPr lvl="1"/>
            <a:r>
              <a:rPr lang="hu-HU" dirty="0" err="1" smtClean="0">
                <a:solidFill>
                  <a:schemeClr val="tx1"/>
                </a:solidFill>
              </a:rPr>
              <a:t>After</a:t>
            </a:r>
            <a:r>
              <a:rPr lang="hu-HU" dirty="0" smtClean="0">
                <a:solidFill>
                  <a:srgbClr val="00B0F0"/>
                </a:solidFill>
              </a:rPr>
              <a:t> e, i, ü, ő: e</a:t>
            </a:r>
            <a:endParaRPr lang="hu-HU" dirty="0">
              <a:solidFill>
                <a:srgbClr val="00B0F0"/>
              </a:solidFill>
            </a:endParaRPr>
          </a:p>
          <a:p>
            <a:r>
              <a:rPr lang="hu-HU" dirty="0" err="1" smtClean="0"/>
              <a:t>Lengthening</a:t>
            </a:r>
            <a:r>
              <a:rPr lang="hu-HU" dirty="0" smtClean="0"/>
              <a:t>: </a:t>
            </a:r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word</a:t>
            </a:r>
            <a:r>
              <a:rPr lang="hu-HU" dirty="0" smtClean="0"/>
              <a:t>: </a:t>
            </a:r>
            <a:r>
              <a:rPr lang="hu-HU" dirty="0" smtClean="0">
                <a:solidFill>
                  <a:srgbClr val="00B0F0"/>
                </a:solidFill>
              </a:rPr>
              <a:t>a, e</a:t>
            </a:r>
            <a:r>
              <a:rPr lang="hu-HU" dirty="0" smtClean="0"/>
              <a:t> -&gt; </a:t>
            </a:r>
            <a:r>
              <a:rPr lang="hu-HU" dirty="0" smtClean="0">
                <a:solidFill>
                  <a:srgbClr val="00B0F0"/>
                </a:solidFill>
              </a:rPr>
              <a:t>á, é</a:t>
            </a:r>
            <a:endParaRPr lang="hu-HU" dirty="0">
              <a:solidFill>
                <a:srgbClr val="00B0F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127838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49652" y="0"/>
            <a:ext cx="7427912" cy="1143000"/>
          </a:xfrm>
        </p:spPr>
        <p:txBody>
          <a:bodyPr/>
          <a:lstStyle/>
          <a:p>
            <a:r>
              <a:rPr lang="hu-HU" dirty="0" err="1" smtClean="0"/>
              <a:t>Rules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8888" y="969818"/>
            <a:ext cx="7427912" cy="5051570"/>
          </a:xfrm>
        </p:spPr>
        <p:txBody>
          <a:bodyPr/>
          <a:lstStyle/>
          <a:p>
            <a:r>
              <a:rPr lang="hu-HU" sz="2400" dirty="0" err="1" smtClean="0"/>
              <a:t>Default</a:t>
            </a:r>
            <a:r>
              <a:rPr lang="hu-HU" sz="2400" dirty="0" smtClean="0"/>
              <a:t> </a:t>
            </a:r>
            <a:r>
              <a:rPr lang="hu-HU" sz="2400" dirty="0" err="1" smtClean="0"/>
              <a:t>value</a:t>
            </a:r>
            <a:r>
              <a:rPr lang="hu-HU" sz="2400" dirty="0" smtClean="0"/>
              <a:t>:</a:t>
            </a:r>
          </a:p>
          <a:p>
            <a:pPr lvl="1"/>
            <a:r>
              <a:rPr lang="hu-HU" sz="2400" dirty="0" err="1" smtClean="0"/>
              <a:t>Describes</a:t>
            </a:r>
            <a:r>
              <a:rPr lang="hu-HU" sz="2400" dirty="0" smtClean="0"/>
              <a:t> most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cases</a:t>
            </a:r>
            <a:endParaRPr lang="hu-HU" sz="2400" dirty="0" smtClean="0"/>
          </a:p>
          <a:p>
            <a:pPr lvl="1"/>
            <a:r>
              <a:rPr lang="hu-HU" sz="2400" dirty="0" err="1" smtClean="0"/>
              <a:t>It</a:t>
            </a:r>
            <a:r>
              <a:rPr lang="hu-HU" sz="2400" dirty="0" smtClean="0"/>
              <a:t> is </a:t>
            </a:r>
            <a:r>
              <a:rPr lang="hu-HU" sz="2400" dirty="0" err="1" smtClean="0"/>
              <a:t>easier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formulate</a:t>
            </a:r>
            <a:r>
              <a:rPr lang="hu-HU" sz="2400" dirty="0" smtClean="0"/>
              <a:t> </a:t>
            </a:r>
            <a:r>
              <a:rPr lang="hu-HU" sz="2400" dirty="0" err="1" smtClean="0"/>
              <a:t>divergences</a:t>
            </a:r>
            <a:r>
              <a:rPr lang="hu-HU" sz="2400" dirty="0" smtClean="0"/>
              <a:t> </a:t>
            </a:r>
            <a:r>
              <a:rPr lang="hu-HU" sz="2400" dirty="0" err="1" smtClean="0"/>
              <a:t>from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default</a:t>
            </a:r>
            <a:r>
              <a:rPr lang="hu-HU" sz="2400" dirty="0" smtClean="0"/>
              <a:t> </a:t>
            </a:r>
            <a:r>
              <a:rPr lang="hu-HU" sz="2400" dirty="0" err="1" smtClean="0"/>
              <a:t>than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default</a:t>
            </a:r>
            <a:r>
              <a:rPr lang="hu-HU" sz="2400" dirty="0" smtClean="0"/>
              <a:t> </a:t>
            </a:r>
            <a:r>
              <a:rPr lang="hu-HU" sz="2400" dirty="0" smtClean="0">
                <a:sym typeface="Wingdings" panose="05000000000000000000" pitchFamily="2" charset="2"/>
              </a:rPr>
              <a:t></a:t>
            </a:r>
            <a:endParaRPr lang="hu-HU" sz="2400" dirty="0" smtClean="0"/>
          </a:p>
          <a:p>
            <a:r>
              <a:rPr lang="hu-HU" sz="2400" dirty="0" err="1" smtClean="0"/>
              <a:t>Default</a:t>
            </a:r>
            <a:r>
              <a:rPr lang="hu-HU" sz="2400" dirty="0" smtClean="0"/>
              <a:t>: </a:t>
            </a:r>
            <a:r>
              <a:rPr lang="hu-HU" sz="2400" i="1" dirty="0" err="1" smtClean="0">
                <a:solidFill>
                  <a:srgbClr val="00B0F0"/>
                </a:solidFill>
              </a:rPr>
              <a:t>val</a:t>
            </a:r>
            <a:endParaRPr lang="hu-HU" sz="2400" i="1" dirty="0" smtClean="0">
              <a:solidFill>
                <a:srgbClr val="00B0F0"/>
              </a:solidFill>
            </a:endParaRPr>
          </a:p>
          <a:p>
            <a:r>
              <a:rPr lang="hu-HU" sz="2400" dirty="0" smtClean="0"/>
              <a:t>C </a:t>
            </a:r>
            <a:r>
              <a:rPr lang="hu-HU" sz="2400" dirty="0" err="1" smtClean="0"/>
              <a:t>at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end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word</a:t>
            </a:r>
            <a:endParaRPr lang="hu-HU" sz="2400" dirty="0">
              <a:solidFill>
                <a:srgbClr val="00B0F0"/>
              </a:solidFill>
            </a:endParaRPr>
          </a:p>
          <a:p>
            <a:pPr lvl="1"/>
            <a:r>
              <a:rPr lang="hu-HU" sz="2400" dirty="0" smtClean="0">
                <a:solidFill>
                  <a:srgbClr val="00B0F0"/>
                </a:solidFill>
              </a:rPr>
              <a:t>v -&gt; C</a:t>
            </a:r>
          </a:p>
          <a:p>
            <a:r>
              <a:rPr lang="hu-HU" sz="2400" dirty="0" err="1" smtClean="0"/>
              <a:t>Last</a:t>
            </a:r>
            <a:r>
              <a:rPr lang="hu-HU" sz="2400" dirty="0" smtClean="0"/>
              <a:t> V is </a:t>
            </a:r>
            <a:r>
              <a:rPr lang="hu-HU" sz="2400" dirty="0" smtClean="0">
                <a:solidFill>
                  <a:srgbClr val="00B0F0"/>
                </a:solidFill>
              </a:rPr>
              <a:t>e, ő, ü </a:t>
            </a:r>
            <a:r>
              <a:rPr lang="hu-HU" sz="2400" dirty="0" err="1" smtClean="0"/>
              <a:t>or</a:t>
            </a:r>
            <a:r>
              <a:rPr lang="hu-HU" sz="2400" dirty="0" smtClean="0"/>
              <a:t> </a:t>
            </a:r>
            <a:r>
              <a:rPr lang="hu-HU" sz="2400" dirty="0" smtClean="0">
                <a:solidFill>
                  <a:srgbClr val="00B0F0"/>
                </a:solidFill>
              </a:rPr>
              <a:t>i</a:t>
            </a:r>
          </a:p>
          <a:p>
            <a:pPr lvl="1">
              <a:buFontTx/>
              <a:buChar char="-"/>
            </a:pPr>
            <a:r>
              <a:rPr lang="hu-HU" sz="2400" dirty="0" err="1" smtClean="0">
                <a:solidFill>
                  <a:srgbClr val="00B0F0"/>
                </a:solidFill>
              </a:rPr>
              <a:t>val</a:t>
            </a:r>
            <a:r>
              <a:rPr lang="hu-HU" sz="2400" dirty="0" smtClean="0">
                <a:solidFill>
                  <a:srgbClr val="00B0F0"/>
                </a:solidFill>
              </a:rPr>
              <a:t> -&gt; </a:t>
            </a:r>
            <a:r>
              <a:rPr lang="hu-HU" sz="2400" dirty="0" err="1" smtClean="0">
                <a:solidFill>
                  <a:srgbClr val="00B0F0"/>
                </a:solidFill>
              </a:rPr>
              <a:t>vel</a:t>
            </a:r>
            <a:endParaRPr lang="hu-HU" sz="2400" dirty="0" smtClean="0">
              <a:solidFill>
                <a:srgbClr val="00B0F0"/>
              </a:solidFill>
            </a:endParaRPr>
          </a:p>
          <a:p>
            <a:pPr>
              <a:buFontTx/>
              <a:buChar char="-"/>
            </a:pPr>
            <a:r>
              <a:rPr lang="hu-HU" sz="2400" dirty="0" smtClean="0"/>
              <a:t>V </a:t>
            </a:r>
            <a:r>
              <a:rPr lang="hu-HU" sz="2400" dirty="0" err="1" smtClean="0"/>
              <a:t>at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end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word</a:t>
            </a:r>
            <a:r>
              <a:rPr lang="hu-HU" sz="2400" dirty="0" smtClean="0"/>
              <a:t> is </a:t>
            </a:r>
            <a:r>
              <a:rPr lang="hu-HU" sz="2400" dirty="0" smtClean="0">
                <a:solidFill>
                  <a:srgbClr val="00B0F0"/>
                </a:solidFill>
              </a:rPr>
              <a:t>e</a:t>
            </a:r>
            <a:r>
              <a:rPr lang="hu-HU" sz="2400" dirty="0" smtClean="0"/>
              <a:t> </a:t>
            </a:r>
            <a:r>
              <a:rPr lang="hu-HU" sz="2400" dirty="0" err="1" smtClean="0"/>
              <a:t>or</a:t>
            </a:r>
            <a:r>
              <a:rPr lang="hu-HU" sz="2400" dirty="0" smtClean="0"/>
              <a:t> </a:t>
            </a:r>
            <a:r>
              <a:rPr lang="hu-HU" sz="2400" dirty="0" smtClean="0">
                <a:solidFill>
                  <a:srgbClr val="00B0F0"/>
                </a:solidFill>
              </a:rPr>
              <a:t>a</a:t>
            </a:r>
          </a:p>
          <a:p>
            <a:pPr lvl="1">
              <a:buFontTx/>
              <a:buChar char="-"/>
            </a:pPr>
            <a:r>
              <a:rPr lang="hu-HU" sz="2400" dirty="0" smtClean="0">
                <a:solidFill>
                  <a:srgbClr val="00B0F0"/>
                </a:solidFill>
              </a:rPr>
              <a:t>e# -&gt;é#</a:t>
            </a:r>
          </a:p>
          <a:p>
            <a:pPr lvl="1">
              <a:buFontTx/>
              <a:buChar char="-"/>
            </a:pPr>
            <a:r>
              <a:rPr lang="hu-HU" sz="2400" dirty="0" smtClean="0">
                <a:solidFill>
                  <a:srgbClr val="00B0F0"/>
                </a:solidFill>
              </a:rPr>
              <a:t>a# -&gt; á#</a:t>
            </a:r>
            <a:endParaRPr lang="hu-HU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529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Morphological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analysis</a:t>
            </a:r>
            <a:endParaRPr lang="hu-HU" dirty="0" smtClean="0">
              <a:latin typeface="Arial" charset="0"/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sz="2800" dirty="0" err="1" smtClean="0">
                <a:latin typeface="Arial" charset="0"/>
              </a:rPr>
              <a:t>Aim</a:t>
            </a:r>
            <a:r>
              <a:rPr lang="hu-HU" sz="2800" dirty="0" smtClean="0">
                <a:latin typeface="Arial" charset="0"/>
              </a:rPr>
              <a:t>: </a:t>
            </a:r>
            <a:r>
              <a:rPr lang="hu-HU" sz="2800" dirty="0" err="1" smtClean="0">
                <a:latin typeface="Arial" charset="0"/>
              </a:rPr>
              <a:t>assign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to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each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word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its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morphological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analysis</a:t>
            </a:r>
            <a:r>
              <a:rPr lang="hu-HU" sz="2800" dirty="0" smtClean="0">
                <a:latin typeface="Arial" charset="0"/>
              </a:rPr>
              <a:t> (</a:t>
            </a:r>
            <a:r>
              <a:rPr lang="hu-HU" sz="2800" dirty="0" err="1" smtClean="0">
                <a:latin typeface="Arial" charset="0"/>
              </a:rPr>
              <a:t>part-of-speech</a:t>
            </a:r>
            <a:r>
              <a:rPr lang="hu-HU" sz="2800" dirty="0" smtClean="0">
                <a:latin typeface="Arial" charset="0"/>
              </a:rPr>
              <a:t> and </a:t>
            </a:r>
            <a:r>
              <a:rPr lang="hu-HU" sz="2800" dirty="0" err="1" smtClean="0">
                <a:latin typeface="Arial" charset="0"/>
              </a:rPr>
              <a:t>other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morphological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features</a:t>
            </a:r>
            <a:r>
              <a:rPr lang="hu-HU" sz="2800" dirty="0" smtClean="0">
                <a:latin typeface="Arial" charset="0"/>
              </a:rPr>
              <a:t>) </a:t>
            </a:r>
            <a:r>
              <a:rPr lang="hu-HU" sz="2800" dirty="0" err="1" smtClean="0">
                <a:latin typeface="Arial" charset="0"/>
              </a:rPr>
              <a:t>and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their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lemmata</a:t>
            </a:r>
            <a:r>
              <a:rPr lang="hu-HU" sz="2800" dirty="0" smtClean="0">
                <a:latin typeface="Arial" charset="0"/>
              </a:rPr>
              <a:t> (</a:t>
            </a:r>
            <a:r>
              <a:rPr lang="hu-HU" sz="2800" dirty="0" err="1" smtClean="0">
                <a:latin typeface="Arial" charset="0"/>
              </a:rPr>
              <a:t>lemmatization</a:t>
            </a:r>
            <a:r>
              <a:rPr lang="hu-HU" sz="2800" dirty="0" smtClean="0">
                <a:latin typeface="Arial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hu-HU" sz="2800" dirty="0" smtClean="0">
                <a:latin typeface="Arial" charset="0"/>
              </a:rPr>
              <a:t>Word vs. </a:t>
            </a:r>
            <a:r>
              <a:rPr lang="hu-HU" sz="2800" dirty="0" err="1" smtClean="0">
                <a:latin typeface="Arial" charset="0"/>
              </a:rPr>
              <a:t>word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form</a:t>
            </a:r>
            <a:endParaRPr lang="hu-HU" sz="28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hu-HU" sz="2800" dirty="0" err="1" smtClean="0">
                <a:latin typeface="Arial" charset="0"/>
              </a:rPr>
              <a:t>Hungarian</a:t>
            </a:r>
            <a:r>
              <a:rPr lang="hu-HU" sz="2800" dirty="0" smtClean="0">
                <a:latin typeface="Arial" charset="0"/>
              </a:rPr>
              <a:t> vs. English</a:t>
            </a:r>
          </a:p>
          <a:p>
            <a:pPr lvl="1">
              <a:lnSpc>
                <a:spcPct val="90000"/>
              </a:lnSpc>
            </a:pPr>
            <a:r>
              <a:rPr lang="hu-HU" sz="2400" dirty="0" err="1" smtClean="0">
                <a:latin typeface="Arial" charset="0"/>
              </a:rPr>
              <a:t>Base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form</a:t>
            </a:r>
            <a:r>
              <a:rPr lang="hu-HU" sz="2400" dirty="0" smtClean="0">
                <a:latin typeface="Arial" charset="0"/>
              </a:rPr>
              <a:t> of </a:t>
            </a:r>
            <a:r>
              <a:rPr lang="hu-HU" sz="2400" dirty="0" err="1" smtClean="0">
                <a:latin typeface="Arial" charset="0"/>
              </a:rPr>
              <a:t>the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word</a:t>
            </a:r>
            <a:endParaRPr lang="hu-HU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hu-HU" sz="2400" dirty="0" err="1" smtClean="0">
                <a:latin typeface="Arial" charset="0"/>
              </a:rPr>
              <a:t>Number</a:t>
            </a:r>
            <a:r>
              <a:rPr lang="hu-HU" sz="2400" dirty="0" smtClean="0">
                <a:latin typeface="Arial" charset="0"/>
              </a:rPr>
              <a:t> of </a:t>
            </a:r>
            <a:r>
              <a:rPr lang="hu-HU" sz="2400" dirty="0" err="1" smtClean="0">
                <a:latin typeface="Arial" charset="0"/>
              </a:rPr>
              <a:t>possible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word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forms</a:t>
            </a:r>
            <a:endParaRPr lang="hu-HU" sz="2400" dirty="0" smtClean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hu-HU" sz="2400" dirty="0" err="1" smtClean="0">
                <a:latin typeface="Arial" charset="0"/>
              </a:rPr>
              <a:t>Number</a:t>
            </a:r>
            <a:r>
              <a:rPr lang="hu-HU" sz="2400" dirty="0" smtClean="0">
                <a:latin typeface="Arial" charset="0"/>
              </a:rPr>
              <a:t> of </a:t>
            </a:r>
            <a:r>
              <a:rPr lang="hu-HU" sz="2400" dirty="0" err="1" smtClean="0">
                <a:latin typeface="Arial" charset="0"/>
              </a:rPr>
              <a:t>possible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analysis</a:t>
            </a:r>
            <a:r>
              <a:rPr lang="hu-HU" sz="2400" dirty="0" smtClean="0">
                <a:latin typeface="Arial" charset="0"/>
              </a:rPr>
              <a:t> / </a:t>
            </a:r>
            <a:r>
              <a:rPr lang="hu-HU" sz="2400" dirty="0" err="1" smtClean="0">
                <a:latin typeface="Arial" charset="0"/>
              </a:rPr>
              <a:t>codes</a:t>
            </a:r>
            <a:r>
              <a:rPr lang="hu-HU" sz="2400" dirty="0" smtClean="0">
                <a:latin typeface="Arial" charset="0"/>
              </a:rPr>
              <a:t> (EN 36 vs. HU ~1000)</a:t>
            </a:r>
          </a:p>
          <a:p>
            <a:pPr lvl="1">
              <a:lnSpc>
                <a:spcPct val="90000"/>
              </a:lnSpc>
            </a:pPr>
            <a:r>
              <a:rPr lang="hu-HU" sz="2400" dirty="0" err="1" smtClean="0">
                <a:latin typeface="Arial" charset="0"/>
              </a:rPr>
              <a:t>Can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all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the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word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forms</a:t>
            </a:r>
            <a:r>
              <a:rPr lang="hu-HU" sz="2400" dirty="0" smtClean="0">
                <a:latin typeface="Arial" charset="0"/>
              </a:rPr>
              <a:t> be </a:t>
            </a:r>
            <a:r>
              <a:rPr lang="hu-HU" sz="2400" dirty="0" err="1" smtClean="0">
                <a:latin typeface="Arial" charset="0"/>
              </a:rPr>
              <a:t>stored</a:t>
            </a:r>
            <a:r>
              <a:rPr lang="hu-HU" sz="2400" dirty="0" smtClean="0">
                <a:latin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1855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Ordering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rules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582" y="1553585"/>
            <a:ext cx="4040188" cy="639762"/>
          </a:xfrm>
        </p:spPr>
        <p:txBody>
          <a:bodyPr/>
          <a:lstStyle/>
          <a:p>
            <a:r>
              <a:rPr lang="hu-HU" dirty="0" smtClean="0"/>
              <a:t>3 </a:t>
            </a:r>
            <a:r>
              <a:rPr lang="hu-HU" dirty="0" err="1" smtClean="0"/>
              <a:t>rules</a:t>
            </a:r>
            <a:r>
              <a:rPr lang="hu-HU" dirty="0" smtClean="0"/>
              <a:t>, 6 </a:t>
            </a:r>
            <a:r>
              <a:rPr lang="hu-HU" dirty="0" err="1" smtClean="0"/>
              <a:t>possible</a:t>
            </a:r>
            <a:r>
              <a:rPr lang="hu-HU" dirty="0" smtClean="0"/>
              <a:t> </a:t>
            </a:r>
            <a:r>
              <a:rPr lang="hu-HU" dirty="0" err="1" smtClean="0"/>
              <a:t>ordering</a:t>
            </a:r>
            <a:endParaRPr lang="hu-HU" dirty="0"/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771236" y="2184112"/>
            <a:ext cx="4040188" cy="395128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hu-HU" dirty="0" err="1" smtClean="0"/>
              <a:t>C-rule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zal</a:t>
            </a:r>
            <a:r>
              <a:rPr lang="hu-HU" dirty="0" smtClean="0">
                <a:solidFill>
                  <a:srgbClr val="00B0F0"/>
                </a:solidFill>
              </a:rPr>
              <a:t> eke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/>
              <a:t>2. </a:t>
            </a:r>
            <a:r>
              <a:rPr lang="hu-HU" dirty="0" err="1" smtClean="0"/>
              <a:t>V-rule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eke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3. </a:t>
            </a:r>
            <a:r>
              <a:rPr lang="hu-HU" dirty="0" err="1" smtClean="0"/>
              <a:t>lengthening</a:t>
            </a:r>
            <a:endParaRPr lang="hu-HU" dirty="0" smtClean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>
                <a:solidFill>
                  <a:srgbClr val="00B0F0"/>
                </a:solidFill>
              </a:rPr>
              <a:t>zel</a:t>
            </a:r>
            <a:r>
              <a:rPr lang="hu-HU" dirty="0">
                <a:solidFill>
                  <a:srgbClr val="00B0F0"/>
                </a:solidFill>
              </a:rPr>
              <a:t> </a:t>
            </a:r>
            <a:r>
              <a:rPr lang="hu-HU" dirty="0" err="1" smtClean="0">
                <a:solidFill>
                  <a:srgbClr val="00B0F0"/>
                </a:solidFill>
              </a:rPr>
              <a:t>eké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63498" y="1119476"/>
            <a:ext cx="4041775" cy="639762"/>
          </a:xfrm>
        </p:spPr>
        <p:txBody>
          <a:bodyPr/>
          <a:lstStyle/>
          <a:p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r>
              <a:rPr lang="hu-HU" dirty="0" smtClean="0">
                <a:solidFill>
                  <a:srgbClr val="00B0F0"/>
                </a:solidFill>
              </a:rPr>
              <a:t>	eke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hu-HU" dirty="0" err="1" smtClean="0"/>
              <a:t>V-rule</a:t>
            </a:r>
            <a:r>
              <a:rPr lang="hu-HU" dirty="0" smtClean="0"/>
              <a:t> </a:t>
            </a:r>
          </a:p>
          <a:p>
            <a:pPr marL="457200" indent="-45720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eke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/>
              <a:t>2. </a:t>
            </a:r>
            <a:r>
              <a:rPr lang="hu-HU" dirty="0" err="1" smtClean="0"/>
              <a:t>C-rule</a:t>
            </a: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>
                <a:solidFill>
                  <a:srgbClr val="00B0F0"/>
                </a:solidFill>
              </a:rPr>
              <a:t>zel</a:t>
            </a:r>
            <a:r>
              <a:rPr lang="hu-HU" dirty="0">
                <a:solidFill>
                  <a:srgbClr val="00B0F0"/>
                </a:solidFill>
              </a:rPr>
              <a:t> </a:t>
            </a:r>
            <a:r>
              <a:rPr lang="hu-HU" dirty="0" smtClean="0">
                <a:solidFill>
                  <a:srgbClr val="00B0F0"/>
                </a:solidFill>
              </a:rPr>
              <a:t>eke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3</a:t>
            </a:r>
            <a:r>
              <a:rPr lang="hu-HU" dirty="0"/>
              <a:t>. </a:t>
            </a:r>
            <a:r>
              <a:rPr lang="hu-HU" dirty="0" err="1" smtClean="0"/>
              <a:t>lengthening</a:t>
            </a: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>
                <a:solidFill>
                  <a:srgbClr val="00B0F0"/>
                </a:solidFill>
              </a:rPr>
              <a:t>zel</a:t>
            </a:r>
            <a:r>
              <a:rPr lang="hu-HU" dirty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21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1855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Ordering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rules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582" y="1553585"/>
            <a:ext cx="4040188" cy="639762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771236" y="2184112"/>
            <a:ext cx="4003964" cy="395128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hu-HU" dirty="0" err="1" smtClean="0"/>
              <a:t>C-rule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zal</a:t>
            </a:r>
            <a:r>
              <a:rPr lang="hu-HU" dirty="0" smtClean="0">
                <a:solidFill>
                  <a:srgbClr val="00B0F0"/>
                </a:solidFill>
              </a:rPr>
              <a:t> eke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2. </a:t>
            </a:r>
            <a:r>
              <a:rPr lang="hu-HU" dirty="0" err="1" smtClean="0"/>
              <a:t>lengthening</a:t>
            </a: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zal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3. </a:t>
            </a:r>
            <a:r>
              <a:rPr lang="hu-HU" dirty="0" err="1" smtClean="0"/>
              <a:t>V-rule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 smtClean="0">
                <a:solidFill>
                  <a:srgbClr val="00B0F0"/>
                </a:solidFill>
              </a:rPr>
              <a:t>eké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63498" y="1119476"/>
            <a:ext cx="4041775" cy="639762"/>
          </a:xfrm>
        </p:spPr>
        <p:txBody>
          <a:bodyPr/>
          <a:lstStyle/>
          <a:p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r>
              <a:rPr lang="hu-HU" dirty="0" smtClean="0">
                <a:solidFill>
                  <a:srgbClr val="00B0F0"/>
                </a:solidFill>
              </a:rPr>
              <a:t>	eke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hu-HU" dirty="0" err="1" smtClean="0"/>
              <a:t>V-rule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eke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2. </a:t>
            </a:r>
            <a:r>
              <a:rPr lang="hu-HU" dirty="0" err="1" smtClean="0"/>
              <a:t>lengthening</a:t>
            </a: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3. </a:t>
            </a:r>
            <a:r>
              <a:rPr lang="hu-HU" dirty="0" err="1" smtClean="0"/>
              <a:t>C-rule</a:t>
            </a: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>
                <a:solidFill>
                  <a:srgbClr val="00B0F0"/>
                </a:solidFill>
              </a:rPr>
              <a:t>vel</a:t>
            </a:r>
            <a:endParaRPr lang="hu-H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962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1855" y="0"/>
            <a:ext cx="8229600" cy="1143000"/>
          </a:xfrm>
        </p:spPr>
        <p:txBody>
          <a:bodyPr/>
          <a:lstStyle/>
          <a:p>
            <a:r>
              <a:rPr lang="hu-HU" dirty="0" err="1" smtClean="0"/>
              <a:t>Ordering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rules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582" y="1553585"/>
            <a:ext cx="4040188" cy="639762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771236" y="2184112"/>
            <a:ext cx="4003964" cy="3951288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hu-HU" dirty="0" err="1" smtClean="0"/>
              <a:t>lengthening</a:t>
            </a:r>
            <a:r>
              <a:rPr lang="hu-HU" dirty="0" smtClean="0"/>
              <a:t> </a:t>
            </a:r>
          </a:p>
          <a:p>
            <a:pPr marL="457200" indent="-457200">
              <a:buNone/>
            </a:pPr>
            <a:r>
              <a:rPr lang="hu-HU" dirty="0" smtClean="0">
                <a:solidFill>
                  <a:srgbClr val="00B0F0"/>
                </a:solidFill>
              </a:rPr>
              <a:t>kéz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 smtClean="0">
                <a:solidFill>
                  <a:srgbClr val="00B0F0"/>
                </a:solidFill>
              </a:rPr>
              <a:t>eké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2. </a:t>
            </a:r>
            <a:r>
              <a:rPr lang="hu-HU" dirty="0" err="1" smtClean="0"/>
              <a:t>C-rule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 smtClean="0">
                <a:solidFill>
                  <a:srgbClr val="00B0F0"/>
                </a:solidFill>
              </a:rPr>
              <a:t>zal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3. </a:t>
            </a:r>
            <a:r>
              <a:rPr lang="hu-HU" dirty="0" err="1" smtClean="0"/>
              <a:t>V-rule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 smtClean="0">
                <a:solidFill>
                  <a:srgbClr val="00B0F0"/>
                </a:solidFill>
              </a:rPr>
              <a:t>eké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63498" y="1119476"/>
            <a:ext cx="4041775" cy="639762"/>
          </a:xfrm>
        </p:spPr>
        <p:txBody>
          <a:bodyPr/>
          <a:lstStyle/>
          <a:p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r>
              <a:rPr lang="hu-HU" dirty="0" smtClean="0">
                <a:solidFill>
                  <a:srgbClr val="00B0F0"/>
                </a:solidFill>
              </a:rPr>
              <a:t>	eke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hu-HU" dirty="0" err="1" smtClean="0"/>
              <a:t>lengthening</a:t>
            </a:r>
            <a:endParaRPr lang="hu-HU" dirty="0" smtClean="0"/>
          </a:p>
          <a:p>
            <a:pPr marL="457200" indent="-457200">
              <a:buNone/>
            </a:pPr>
            <a:r>
              <a:rPr lang="hu-HU" dirty="0" smtClean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 smtClean="0">
                <a:solidFill>
                  <a:srgbClr val="00B0F0"/>
                </a:solidFill>
              </a:rPr>
              <a:t>eké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2. </a:t>
            </a:r>
            <a:r>
              <a:rPr lang="hu-HU" dirty="0" err="1" smtClean="0"/>
              <a:t>V-rule</a:t>
            </a:r>
            <a:endParaRPr lang="hu-HU" dirty="0"/>
          </a:p>
          <a:p>
            <a:pPr marL="0" indent="0">
              <a:buNone/>
            </a:pPr>
            <a:r>
              <a:rPr lang="hu-HU" dirty="0" smtClean="0">
                <a:solidFill>
                  <a:srgbClr val="00B0F0"/>
                </a:solidFill>
              </a:rPr>
              <a:t>kéz </a:t>
            </a:r>
            <a:r>
              <a:rPr lang="hu-HU" dirty="0">
                <a:solidFill>
                  <a:srgbClr val="00B0F0"/>
                </a:solidFill>
              </a:rPr>
              <a:t>+ </a:t>
            </a:r>
            <a:r>
              <a:rPr lang="hu-HU" dirty="0" err="1" smtClean="0">
                <a:solidFill>
                  <a:srgbClr val="00B0F0"/>
                </a:solidFill>
              </a:rPr>
              <a:t>vel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hu-HU" dirty="0" smtClean="0"/>
              <a:t>3. </a:t>
            </a:r>
            <a:r>
              <a:rPr lang="hu-HU" dirty="0" err="1" smtClean="0"/>
              <a:t>C-rule</a:t>
            </a:r>
            <a:endParaRPr lang="hu-HU" dirty="0"/>
          </a:p>
          <a:p>
            <a:pPr marL="0" indent="0">
              <a:buNone/>
            </a:pPr>
            <a:r>
              <a:rPr lang="hu-HU" dirty="0">
                <a:solidFill>
                  <a:srgbClr val="00B0F0"/>
                </a:solidFill>
              </a:rPr>
              <a:t>kéz + </a:t>
            </a:r>
            <a:r>
              <a:rPr lang="hu-HU" dirty="0" err="1" smtClean="0">
                <a:solidFill>
                  <a:srgbClr val="00B0F0"/>
                </a:solidFill>
              </a:rPr>
              <a:t>zel</a:t>
            </a:r>
            <a:r>
              <a:rPr lang="hu-HU" dirty="0" smtClean="0">
                <a:solidFill>
                  <a:srgbClr val="00B0F0"/>
                </a:solidFill>
              </a:rPr>
              <a:t> </a:t>
            </a:r>
            <a:r>
              <a:rPr lang="hu-HU" dirty="0" err="1">
                <a:solidFill>
                  <a:srgbClr val="00B0F0"/>
                </a:solidFill>
              </a:rPr>
              <a:t>eké</a:t>
            </a:r>
            <a:r>
              <a:rPr lang="hu-HU" dirty="0">
                <a:solidFill>
                  <a:srgbClr val="00B0F0"/>
                </a:solidFill>
              </a:rPr>
              <a:t> + </a:t>
            </a:r>
            <a:r>
              <a:rPr lang="hu-HU" dirty="0" err="1" smtClean="0">
                <a:solidFill>
                  <a:srgbClr val="00B0F0"/>
                </a:solidFill>
              </a:rPr>
              <a:t>val</a:t>
            </a:r>
            <a:endParaRPr lang="hu-HU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468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Ordering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rules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order</a:t>
            </a:r>
            <a:r>
              <a:rPr lang="hu-HU" dirty="0" smtClean="0"/>
              <a:t> of </a:t>
            </a:r>
            <a:r>
              <a:rPr lang="hu-HU" dirty="0" err="1" smtClean="0"/>
              <a:t>C-rule</a:t>
            </a:r>
            <a:r>
              <a:rPr lang="hu-HU" dirty="0" smtClean="0"/>
              <a:t> and </a:t>
            </a:r>
            <a:r>
              <a:rPr lang="hu-HU" dirty="0" err="1" smtClean="0"/>
              <a:t>V-rule</a:t>
            </a:r>
            <a:r>
              <a:rPr lang="hu-HU" dirty="0" smtClean="0"/>
              <a:t> </a:t>
            </a:r>
            <a:r>
              <a:rPr lang="hu-HU" dirty="0" err="1" smtClean="0"/>
              <a:t>does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matter</a:t>
            </a:r>
            <a:endParaRPr lang="hu-HU" dirty="0" smtClean="0"/>
          </a:p>
          <a:p>
            <a:r>
              <a:rPr lang="hu-HU" dirty="0" err="1" smtClean="0"/>
              <a:t>Lengthening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smtClean="0"/>
              <a:t>first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247897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121893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EN vs. HU</a:t>
            </a:r>
            <a:endParaRPr lang="hu-HU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hu-HU" sz="2800" dirty="0" err="1" smtClean="0"/>
              <a:t>Morphology</a:t>
            </a:r>
            <a:r>
              <a:rPr lang="hu-HU" sz="2800" dirty="0" smtClean="0"/>
              <a:t> </a:t>
            </a:r>
            <a:r>
              <a:rPr lang="hu-HU" sz="2800" dirty="0" err="1" smtClean="0"/>
              <a:t>does</a:t>
            </a:r>
            <a:r>
              <a:rPr lang="hu-HU" sz="2800" dirty="0" smtClean="0"/>
              <a:t> </a:t>
            </a:r>
            <a:r>
              <a:rPr lang="hu-HU" sz="2800" dirty="0" err="1" smtClean="0"/>
              <a:t>not</a:t>
            </a:r>
            <a:r>
              <a:rPr lang="hu-HU" sz="2800" dirty="0" smtClean="0"/>
              <a:t> </a:t>
            </a:r>
            <a:r>
              <a:rPr lang="hu-HU" sz="2800" dirty="0" err="1" smtClean="0"/>
              <a:t>match</a:t>
            </a:r>
            <a:endParaRPr lang="hu-HU" sz="2800" dirty="0" smtClean="0"/>
          </a:p>
          <a:p>
            <a:r>
              <a:rPr lang="hu-HU" sz="2800" dirty="0" err="1" smtClean="0"/>
              <a:t>Morphology</a:t>
            </a:r>
            <a:r>
              <a:rPr lang="hu-HU" sz="2800" dirty="0" smtClean="0"/>
              <a:t> vs. </a:t>
            </a:r>
            <a:r>
              <a:rPr lang="hu-HU" sz="2800" dirty="0" err="1" smtClean="0"/>
              <a:t>syntax</a:t>
            </a:r>
            <a:endParaRPr lang="hu-HU" sz="2800" dirty="0"/>
          </a:p>
          <a:p>
            <a:r>
              <a:rPr lang="hu-HU" sz="2800" dirty="0">
                <a:solidFill>
                  <a:schemeClr val="accent2"/>
                </a:solidFill>
              </a:rPr>
              <a:t>Csinálhattátok</a:t>
            </a:r>
            <a:r>
              <a:rPr lang="hu-HU" sz="2800" dirty="0"/>
              <a:t> Vois2p---y</a:t>
            </a:r>
          </a:p>
          <a:p>
            <a:pPr>
              <a:buFontTx/>
              <a:buNone/>
            </a:pPr>
            <a:endParaRPr lang="hu-HU" sz="2800" dirty="0"/>
          </a:p>
        </p:txBody>
      </p:sp>
      <p:graphicFrame>
        <p:nvGraphicFramePr>
          <p:cNvPr id="121979" name="Group 123"/>
          <p:cNvGraphicFramePr>
            <a:graphicFrameLocks noGrp="1"/>
          </p:cNvGraphicFramePr>
          <p:nvPr>
            <p:ph sz="half" idx="2"/>
          </p:nvPr>
        </p:nvGraphicFramePr>
        <p:xfrm>
          <a:off x="5003800" y="1700213"/>
          <a:ext cx="3600450" cy="4484688"/>
        </p:xfrm>
        <a:graphic>
          <a:graphicData uri="http://schemas.openxmlformats.org/drawingml/2006/table">
            <a:tbl>
              <a:tblPr/>
              <a:tblGrid>
                <a:gridCol w="906463"/>
                <a:gridCol w="1325562"/>
                <a:gridCol w="1368425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csinál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you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csinálhattátok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you could do 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Morphological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analyzer</a:t>
            </a:r>
            <a:endParaRPr lang="hu-HU" dirty="0" smtClean="0">
              <a:latin typeface="Arial" charset="0"/>
            </a:endParaRP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Lexicon</a:t>
            </a:r>
            <a:r>
              <a:rPr lang="hu-HU" dirty="0" smtClean="0">
                <a:latin typeface="Arial" charset="0"/>
              </a:rPr>
              <a:t>: </a:t>
            </a:r>
            <a:r>
              <a:rPr lang="hu-HU" dirty="0" err="1" smtClean="0">
                <a:latin typeface="Arial" charset="0"/>
              </a:rPr>
              <a:t>stems</a:t>
            </a:r>
            <a:r>
              <a:rPr lang="hu-HU" dirty="0" smtClean="0">
                <a:latin typeface="Arial" charset="0"/>
              </a:rPr>
              <a:t> and </a:t>
            </a:r>
            <a:r>
              <a:rPr lang="hu-HU" dirty="0" err="1" smtClean="0">
                <a:latin typeface="Arial" charset="0"/>
              </a:rPr>
              <a:t>affixes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Rules</a:t>
            </a:r>
            <a:r>
              <a:rPr lang="hu-HU" dirty="0" smtClean="0">
                <a:latin typeface="Arial" charset="0"/>
              </a:rPr>
              <a:t>: </a:t>
            </a:r>
            <a:r>
              <a:rPr lang="hu-HU" dirty="0" err="1" smtClean="0">
                <a:latin typeface="Arial" charset="0"/>
              </a:rPr>
              <a:t>correspondence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among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representations</a:t>
            </a:r>
            <a:r>
              <a:rPr lang="hu-HU" dirty="0" smtClean="0">
                <a:latin typeface="Arial" charset="0"/>
              </a:rPr>
              <a:t> of </a:t>
            </a:r>
            <a:r>
              <a:rPr lang="hu-HU" dirty="0" err="1" smtClean="0">
                <a:latin typeface="Arial" charset="0"/>
              </a:rPr>
              <a:t>word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forms</a:t>
            </a:r>
            <a:r>
              <a:rPr lang="hu-HU" dirty="0" smtClean="0">
                <a:latin typeface="Arial" charset="0"/>
              </a:rPr>
              <a:t> and </a:t>
            </a:r>
            <a:r>
              <a:rPr lang="hu-HU" dirty="0" err="1" smtClean="0">
                <a:latin typeface="Arial" charset="0"/>
              </a:rPr>
              <a:t>linguistic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units</a:t>
            </a:r>
            <a:endParaRPr lang="hu-HU" dirty="0" smtClean="0">
              <a:latin typeface="Arial" charset="0"/>
            </a:endParaRPr>
          </a:p>
          <a:p>
            <a:r>
              <a:rPr lang="hu-HU" dirty="0" err="1" smtClean="0">
                <a:latin typeface="Arial" charset="0"/>
              </a:rPr>
              <a:t>Can</a:t>
            </a:r>
            <a:r>
              <a:rPr lang="hu-HU" dirty="0" smtClean="0">
                <a:latin typeface="Arial" charset="0"/>
              </a:rPr>
              <a:t> ALL </a:t>
            </a:r>
            <a:r>
              <a:rPr lang="hu-HU" dirty="0" err="1" smtClean="0">
                <a:latin typeface="Arial" charset="0"/>
              </a:rPr>
              <a:t>words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occur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in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the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lexicon</a:t>
            </a:r>
            <a:r>
              <a:rPr lang="hu-HU" dirty="0" smtClean="0">
                <a:latin typeface="Arial" charset="0"/>
              </a:rPr>
              <a:t>?</a:t>
            </a:r>
          </a:p>
          <a:p>
            <a:endParaRPr lang="hu-HU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dirty="0" err="1" smtClean="0">
                <a:latin typeface="Arial" charset="0"/>
              </a:rPr>
              <a:t>Unknown</a:t>
            </a:r>
            <a:r>
              <a:rPr lang="hu-HU" dirty="0" smtClean="0">
                <a:latin typeface="Arial" charset="0"/>
              </a:rPr>
              <a:t> </a:t>
            </a:r>
            <a:r>
              <a:rPr lang="hu-HU" dirty="0" err="1" smtClean="0">
                <a:latin typeface="Arial" charset="0"/>
              </a:rPr>
              <a:t>words</a:t>
            </a:r>
            <a:endParaRPr lang="hu-HU" dirty="0" smtClean="0">
              <a:latin typeface="Arial" charset="0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u-HU" sz="2800" dirty="0" err="1" smtClean="0">
                <a:latin typeface="Arial" charset="0"/>
              </a:rPr>
              <a:t>Intensive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growth</a:t>
            </a:r>
            <a:r>
              <a:rPr lang="hu-HU" sz="2800" dirty="0" smtClean="0">
                <a:latin typeface="Arial" charset="0"/>
              </a:rPr>
              <a:t> of </a:t>
            </a:r>
            <a:r>
              <a:rPr lang="hu-HU" sz="2800" dirty="0" err="1" smtClean="0">
                <a:latin typeface="Arial" charset="0"/>
              </a:rPr>
              <a:t>vocabulary</a:t>
            </a:r>
            <a:endParaRPr lang="hu-HU" sz="28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u-HU" sz="2800" dirty="0" err="1" smtClean="0">
                <a:latin typeface="Arial" charset="0"/>
              </a:rPr>
              <a:t>Not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all</a:t>
            </a:r>
            <a:r>
              <a:rPr lang="hu-HU" sz="2800" dirty="0" smtClean="0">
                <a:latin typeface="Arial" charset="0"/>
              </a:rPr>
              <a:t> of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words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can</a:t>
            </a:r>
            <a:r>
              <a:rPr lang="hu-HU" sz="2800" dirty="0" smtClean="0">
                <a:latin typeface="Arial" charset="0"/>
              </a:rPr>
              <a:t> be </a:t>
            </a:r>
            <a:r>
              <a:rPr lang="hu-HU" sz="2800" dirty="0" err="1" smtClean="0">
                <a:latin typeface="Arial" charset="0"/>
              </a:rPr>
              <a:t>listed</a:t>
            </a:r>
            <a:endParaRPr lang="hu-HU" sz="28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u-HU" sz="2800" dirty="0" smtClean="0">
                <a:latin typeface="Arial" charset="0"/>
              </a:rPr>
              <a:t>List of </a:t>
            </a:r>
            <a:r>
              <a:rPr lang="hu-HU" sz="2800" dirty="0" err="1" smtClean="0">
                <a:latin typeface="Arial" charset="0"/>
              </a:rPr>
              <a:t>suffixes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does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not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change</a:t>
            </a:r>
            <a:endParaRPr lang="hu-HU" sz="28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u-HU" sz="2800" dirty="0" err="1" smtClean="0">
                <a:latin typeface="Arial" charset="0"/>
              </a:rPr>
              <a:t>Are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there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possible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suffixes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at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end of </a:t>
            </a:r>
            <a:r>
              <a:rPr lang="hu-HU" sz="2800" dirty="0" err="1" smtClean="0">
                <a:latin typeface="Arial" charset="0"/>
              </a:rPr>
              <a:t>the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word</a:t>
            </a:r>
            <a:r>
              <a:rPr lang="hu-HU" sz="2800" dirty="0" smtClean="0">
                <a:latin typeface="Arial" charset="0"/>
              </a:rPr>
              <a:t>?</a:t>
            </a:r>
          </a:p>
          <a:p>
            <a:pPr lvl="1">
              <a:lnSpc>
                <a:spcPct val="80000"/>
              </a:lnSpc>
            </a:pPr>
            <a:r>
              <a:rPr lang="hu-HU" sz="2400" dirty="0" err="1" smtClean="0">
                <a:latin typeface="Arial" charset="0"/>
              </a:rPr>
              <a:t>If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so</a:t>
            </a:r>
            <a:r>
              <a:rPr lang="hu-HU" sz="2400" dirty="0" smtClean="0">
                <a:latin typeface="Arial" charset="0"/>
              </a:rPr>
              <a:t>, </a:t>
            </a:r>
            <a:r>
              <a:rPr lang="hu-HU" sz="2400" dirty="0" err="1" smtClean="0">
                <a:latin typeface="Arial" charset="0"/>
              </a:rPr>
              <a:t>it</a:t>
            </a:r>
            <a:r>
              <a:rPr lang="hu-HU" sz="2400" dirty="0" smtClean="0">
                <a:latin typeface="Arial" charset="0"/>
              </a:rPr>
              <a:t> is </a:t>
            </a:r>
            <a:r>
              <a:rPr lang="hu-HU" sz="2400" dirty="0" err="1" smtClean="0">
                <a:latin typeface="Arial" charset="0"/>
              </a:rPr>
              <a:t>cut</a:t>
            </a:r>
            <a:r>
              <a:rPr lang="hu-HU" sz="2400" dirty="0" smtClean="0">
                <a:latin typeface="Arial" charset="0"/>
              </a:rPr>
              <a:t> and </a:t>
            </a:r>
            <a:r>
              <a:rPr lang="hu-HU" sz="2400" dirty="0" err="1" smtClean="0">
                <a:latin typeface="Arial" charset="0"/>
              </a:rPr>
              <a:t>the</a:t>
            </a:r>
            <a:r>
              <a:rPr lang="hu-HU" sz="2400" dirty="0" smtClean="0">
                <a:latin typeface="Arial" charset="0"/>
              </a:rPr>
              <a:t> rest is </a:t>
            </a:r>
            <a:r>
              <a:rPr lang="hu-HU" sz="2400" dirty="0" err="1" smtClean="0">
                <a:latin typeface="Arial" charset="0"/>
              </a:rPr>
              <a:t>given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as</a:t>
            </a:r>
            <a:r>
              <a:rPr lang="hu-HU" sz="2400" dirty="0" smtClean="0">
                <a:latin typeface="Arial" charset="0"/>
              </a:rPr>
              <a:t> lemma</a:t>
            </a:r>
          </a:p>
          <a:p>
            <a:pPr lvl="1">
              <a:lnSpc>
                <a:spcPct val="80000"/>
              </a:lnSpc>
            </a:pPr>
            <a:r>
              <a:rPr lang="hu-HU" sz="2400" dirty="0" err="1" smtClean="0">
                <a:latin typeface="Arial" charset="0"/>
              </a:rPr>
              <a:t>Morphological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analysis</a:t>
            </a:r>
            <a:r>
              <a:rPr lang="hu-HU" sz="2400" dirty="0" smtClean="0">
                <a:latin typeface="Arial" charset="0"/>
              </a:rPr>
              <a:t> is </a:t>
            </a:r>
            <a:r>
              <a:rPr lang="hu-HU" sz="2400" dirty="0" err="1" smtClean="0">
                <a:latin typeface="Arial" charset="0"/>
              </a:rPr>
              <a:t>assigned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on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the</a:t>
            </a:r>
            <a:r>
              <a:rPr lang="hu-HU" sz="2400" dirty="0" smtClean="0">
                <a:latin typeface="Arial" charset="0"/>
              </a:rPr>
              <a:t> </a:t>
            </a:r>
            <a:r>
              <a:rPr lang="hu-HU" sz="2400" dirty="0" err="1" smtClean="0">
                <a:latin typeface="Arial" charset="0"/>
              </a:rPr>
              <a:t>basis</a:t>
            </a:r>
            <a:r>
              <a:rPr lang="hu-HU" sz="2400" dirty="0" smtClean="0">
                <a:latin typeface="Arial" charset="0"/>
              </a:rPr>
              <a:t> of </a:t>
            </a:r>
            <a:r>
              <a:rPr lang="hu-HU" sz="2400" dirty="0" err="1" smtClean="0">
                <a:latin typeface="Arial" charset="0"/>
              </a:rPr>
              <a:t>affixes</a:t>
            </a:r>
            <a:endParaRPr lang="hu-HU" sz="24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hu-HU" sz="2800" dirty="0" err="1" smtClean="0">
                <a:latin typeface="Arial" charset="0"/>
              </a:rPr>
              <a:t>Can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it</a:t>
            </a:r>
            <a:r>
              <a:rPr lang="hu-HU" sz="2800" dirty="0" smtClean="0">
                <a:latin typeface="Arial" charset="0"/>
              </a:rPr>
              <a:t> be </a:t>
            </a:r>
            <a:r>
              <a:rPr lang="hu-HU" sz="2800" dirty="0" err="1" smtClean="0">
                <a:latin typeface="Arial" charset="0"/>
              </a:rPr>
              <a:t>created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from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two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existing</a:t>
            </a:r>
            <a:r>
              <a:rPr lang="hu-HU" sz="2800" dirty="0" smtClean="0">
                <a:latin typeface="Arial" charset="0"/>
              </a:rPr>
              <a:t> </a:t>
            </a:r>
            <a:r>
              <a:rPr lang="hu-HU" sz="2800" dirty="0" err="1" smtClean="0">
                <a:latin typeface="Arial" charset="0"/>
              </a:rPr>
              <a:t>words</a:t>
            </a:r>
            <a:r>
              <a:rPr lang="hu-HU" sz="2800" dirty="0" smtClean="0">
                <a:latin typeface="Arial" charset="0"/>
              </a:rPr>
              <a:t>? (</a:t>
            </a:r>
            <a:r>
              <a:rPr lang="hu-HU" sz="2800" i="1" dirty="0" smtClean="0">
                <a:solidFill>
                  <a:schemeClr val="accent2"/>
                </a:solidFill>
                <a:latin typeface="Arial" charset="0"/>
              </a:rPr>
              <a:t>egérpad</a:t>
            </a:r>
            <a:r>
              <a:rPr lang="hu-HU" sz="2800" dirty="0" smtClean="0">
                <a:latin typeface="Arial" charset="0"/>
              </a:rP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Élőláb helye 5"/>
          <p:cNvSpPr>
            <a:spLocks noGrp="1"/>
          </p:cNvSpPr>
          <p:nvPr>
            <p:ph type="ftr" sz="quarter" idx="4294967295"/>
          </p:nvPr>
        </p:nvSpPr>
        <p:spPr>
          <a:xfrm>
            <a:off x="395288" y="6381750"/>
            <a:ext cx="6697662" cy="476250"/>
          </a:xfrm>
          <a:prstGeom prst="rect">
            <a:avLst/>
          </a:prstGeom>
        </p:spPr>
        <p:txBody>
          <a:bodyPr/>
          <a:lstStyle/>
          <a:p>
            <a:endParaRPr lang="hu-HU" dirty="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Unknown words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hu-HU" sz="2400"/>
              <a:t>Unknown words can be:</a:t>
            </a:r>
          </a:p>
          <a:p>
            <a:pPr lvl="1"/>
            <a:r>
              <a:rPr lang="hu-HU" sz="2000"/>
              <a:t>Compounds</a:t>
            </a:r>
          </a:p>
          <a:p>
            <a:pPr lvl="1"/>
            <a:r>
              <a:rPr lang="hu-HU" sz="2000"/>
              <a:t>Named entities</a:t>
            </a:r>
          </a:p>
          <a:p>
            <a:pPr lvl="1"/>
            <a:r>
              <a:rPr lang="hu-HU" sz="2000"/>
              <a:t>Derivations</a:t>
            </a:r>
          </a:p>
          <a:p>
            <a:r>
              <a:rPr lang="hu-HU" sz="2400">
                <a:solidFill>
                  <a:schemeClr val="accent2"/>
                </a:solidFill>
              </a:rPr>
              <a:t>fémkapunk</a:t>
            </a:r>
          </a:p>
          <a:p>
            <a:r>
              <a:rPr lang="hu-HU" sz="2400">
                <a:solidFill>
                  <a:schemeClr val="accent2"/>
                </a:solidFill>
              </a:rPr>
              <a:t>félmillió</a:t>
            </a:r>
          </a:p>
          <a:p>
            <a:r>
              <a:rPr lang="hu-HU" sz="2400">
                <a:solidFill>
                  <a:schemeClr val="accent2"/>
                </a:solidFill>
              </a:rPr>
              <a:t>csokinyúl</a:t>
            </a:r>
          </a:p>
          <a:p>
            <a:r>
              <a:rPr lang="hu-HU" sz="2400">
                <a:solidFill>
                  <a:schemeClr val="accent2"/>
                </a:solidFill>
              </a:rPr>
              <a:t>NATO-hoz</a:t>
            </a:r>
          </a:p>
          <a:p>
            <a:pPr lvl="1">
              <a:buFontTx/>
              <a:buNone/>
            </a:pPr>
            <a:endParaRPr lang="hu-HU" sz="200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628775"/>
            <a:ext cx="4038600" cy="4525963"/>
          </a:xfrm>
        </p:spPr>
        <p:txBody>
          <a:bodyPr/>
          <a:lstStyle/>
          <a:p>
            <a:r>
              <a:rPr lang="hu-HU" sz="2400"/>
              <a:t>Methods for analysis (Zsibrita et al. 2010):</a:t>
            </a:r>
          </a:p>
          <a:p>
            <a:pPr lvl="1"/>
            <a:r>
              <a:rPr lang="hu-HU" sz="2000"/>
              <a:t>Segmentation into two or more analyzable parts</a:t>
            </a:r>
          </a:p>
          <a:p>
            <a:pPr lvl="1"/>
            <a:r>
              <a:rPr lang="hu-HU" sz="2000"/>
              <a:t>Expert rules to filter impossible combinations (*V+N)</a:t>
            </a:r>
          </a:p>
          <a:p>
            <a:pPr lvl="1"/>
            <a:r>
              <a:rPr lang="hu-HU" sz="2000"/>
              <a:t>Analysis of the last part goes to the whole word</a:t>
            </a:r>
          </a:p>
          <a:p>
            <a:pPr lvl="1"/>
            <a:r>
              <a:rPr lang="hu-HU" sz="2000"/>
              <a:t>Substitution for hyphenated words (pre-defined patterns for each morphological class)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félmillió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u-HU" sz="2800"/>
              <a:t>fél+millió</a:t>
            </a:r>
          </a:p>
          <a:p>
            <a:pPr>
              <a:buFontTx/>
              <a:buNone/>
            </a:pPr>
            <a:r>
              <a:rPr lang="hu-HU" sz="2800"/>
              <a:t>Mc-snl</a:t>
            </a:r>
          </a:p>
        </p:txBody>
      </p:sp>
      <p:graphicFrame>
        <p:nvGraphicFramePr>
          <p:cNvPr id="140319" name="Group 31"/>
          <p:cNvGraphicFramePr>
            <a:graphicFrameLocks noGrp="1"/>
          </p:cNvGraphicFramePr>
          <p:nvPr>
            <p:ph sz="half" idx="1"/>
          </p:nvPr>
        </p:nvGraphicFramePr>
        <p:xfrm>
          <a:off x="914400" y="1628775"/>
          <a:ext cx="4038600" cy="2161223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fél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half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ADJ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half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half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u-H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 afraid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millió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million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18" name="Text Box 30"/>
          <p:cNvSpPr txBox="1">
            <a:spLocks noChangeArrowheads="1"/>
          </p:cNvSpPr>
          <p:nvPr/>
        </p:nvSpPr>
        <p:spPr bwMode="auto">
          <a:xfrm>
            <a:off x="900113" y="4365625"/>
            <a:ext cx="4103687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/>
              <a:t>Expert rules:</a:t>
            </a:r>
          </a:p>
          <a:p>
            <a:pPr>
              <a:spcBef>
                <a:spcPct val="50000"/>
              </a:spcBef>
            </a:pPr>
            <a:r>
              <a:rPr lang="hu-HU" b="0"/>
              <a:t>NUM + NUM</a:t>
            </a:r>
          </a:p>
          <a:p>
            <a:pPr>
              <a:spcBef>
                <a:spcPct val="50000"/>
              </a:spcBef>
            </a:pPr>
            <a:r>
              <a:rPr lang="hu-HU" b="0"/>
              <a:t>* non-NUM + NUM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fémkapunk</a:t>
            </a:r>
          </a:p>
        </p:txBody>
      </p:sp>
      <p:sp>
        <p:nvSpPr>
          <p:cNvPr id="136226" name="Rectangle 3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u-HU" sz="2800"/>
              <a:t>fém+kap+unk</a:t>
            </a:r>
          </a:p>
          <a:p>
            <a:pPr>
              <a:buFontTx/>
              <a:buNone/>
            </a:pPr>
            <a:r>
              <a:rPr lang="hu-HU" sz="2800"/>
              <a:t>Vmip1p---n</a:t>
            </a:r>
          </a:p>
          <a:p>
            <a:pPr>
              <a:buFontTx/>
              <a:buNone/>
            </a:pPr>
            <a:endParaRPr lang="hu-HU" sz="2800"/>
          </a:p>
          <a:p>
            <a:pPr>
              <a:buFontTx/>
              <a:buNone/>
            </a:pPr>
            <a:r>
              <a:rPr lang="hu-HU" sz="2800"/>
              <a:t>fém+kapu+nk</a:t>
            </a:r>
          </a:p>
          <a:p>
            <a:pPr>
              <a:buFontTx/>
              <a:buNone/>
            </a:pPr>
            <a:r>
              <a:rPr lang="hu-HU" sz="2800"/>
              <a:t>Nc-sn---p1</a:t>
            </a:r>
          </a:p>
        </p:txBody>
      </p:sp>
      <p:graphicFrame>
        <p:nvGraphicFramePr>
          <p:cNvPr id="136236" name="Group 44"/>
          <p:cNvGraphicFramePr>
            <a:graphicFrameLocks noGrp="1"/>
          </p:cNvGraphicFramePr>
          <p:nvPr>
            <p:ph sz="half" idx="1"/>
          </p:nvPr>
        </p:nvGraphicFramePr>
        <p:xfrm>
          <a:off x="914400" y="1628775"/>
          <a:ext cx="4038600" cy="2353628"/>
        </p:xfrm>
        <a:graphic>
          <a:graphicData uri="http://schemas.openxmlformats.org/drawingml/2006/table">
            <a:tbl>
              <a:tblPr/>
              <a:tblGrid>
                <a:gridCol w="1346200"/>
                <a:gridCol w="1346200"/>
                <a:gridCol w="13462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fém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kapu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1Pl (verb)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1PlPoss (noun)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6237" name="Text Box 45"/>
          <p:cNvSpPr txBox="1">
            <a:spLocks noChangeArrowheads="1"/>
          </p:cNvSpPr>
          <p:nvPr/>
        </p:nvSpPr>
        <p:spPr bwMode="auto">
          <a:xfrm>
            <a:off x="900113" y="4365625"/>
            <a:ext cx="4103687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/>
              <a:t>Expert rules:</a:t>
            </a:r>
          </a:p>
          <a:p>
            <a:pPr>
              <a:spcBef>
                <a:spcPct val="50000"/>
              </a:spcBef>
            </a:pPr>
            <a:r>
              <a:rPr lang="hu-HU" b="0"/>
              <a:t>N + N</a:t>
            </a:r>
          </a:p>
          <a:p>
            <a:pPr>
              <a:spcBef>
                <a:spcPct val="50000"/>
              </a:spcBef>
            </a:pPr>
            <a:r>
              <a:rPr lang="hu-HU" b="0"/>
              <a:t>N-nonNOM + V</a:t>
            </a:r>
          </a:p>
          <a:p>
            <a:pPr>
              <a:spcBef>
                <a:spcPct val="50000"/>
              </a:spcBef>
            </a:pPr>
            <a:r>
              <a:rPr lang="hu-HU" b="0"/>
              <a:t>* N-NOM + 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Szte-template</Template>
  <TotalTime>10503</TotalTime>
  <Words>1405</Words>
  <Application>Microsoft Office PowerPoint</Application>
  <PresentationFormat>Diavetítés a képernyőre (4:3 oldalarány)</PresentationFormat>
  <Paragraphs>302</Paragraphs>
  <Slides>33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4" baseType="lpstr">
      <vt:lpstr>2_Alapértelmezett terv</vt:lpstr>
      <vt:lpstr>Morphology and POS-tagging</vt:lpstr>
      <vt:lpstr>Introduction</vt:lpstr>
      <vt:lpstr>Morphological analysis</vt:lpstr>
      <vt:lpstr>EN vs. HU</vt:lpstr>
      <vt:lpstr>Morphological analyzer</vt:lpstr>
      <vt:lpstr>Unknown words</vt:lpstr>
      <vt:lpstr>Unknown words</vt:lpstr>
      <vt:lpstr>félmillió</vt:lpstr>
      <vt:lpstr>fémkapunk</vt:lpstr>
      <vt:lpstr>csokinyúl</vt:lpstr>
      <vt:lpstr>NATO-hoz</vt:lpstr>
      <vt:lpstr>Lemmatization</vt:lpstr>
      <vt:lpstr>Lemmatization of NEs</vt:lpstr>
      <vt:lpstr>Tagsets</vt:lpstr>
      <vt:lpstr>Universal morphology</vt:lpstr>
      <vt:lpstr>POS-tags</vt:lpstr>
      <vt:lpstr>POS-tagging</vt:lpstr>
      <vt:lpstr>What part-of-speech is missing?</vt:lpstr>
      <vt:lpstr>19. dia</vt:lpstr>
      <vt:lpstr>Automata in morphology</vt:lpstr>
      <vt:lpstr>21. dia</vt:lpstr>
      <vt:lpstr>22. dia</vt:lpstr>
      <vt:lpstr>23. dia</vt:lpstr>
      <vt:lpstr>Morphological analysis – exercise</vt:lpstr>
      <vt:lpstr>Steps</vt:lpstr>
      <vt:lpstr>1. Clustering data</vt:lpstr>
      <vt:lpstr>1. Clustering data</vt:lpstr>
      <vt:lpstr>2. Generalizations</vt:lpstr>
      <vt:lpstr>Rules</vt:lpstr>
      <vt:lpstr>Ordering the rules</vt:lpstr>
      <vt:lpstr>Ordering the rules</vt:lpstr>
      <vt:lpstr>Ordering the rules</vt:lpstr>
      <vt:lpstr>Ordering the rules</vt:lpstr>
    </vt:vector>
  </TitlesOfParts>
  <Company>rgai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Researcher affiliation extraction from homepages</dc:title>
  <dc:creator>Farkas Richárd</dc:creator>
  <cp:lastModifiedBy>Vera</cp:lastModifiedBy>
  <cp:revision>259</cp:revision>
  <dcterms:created xsi:type="dcterms:W3CDTF">2009-07-29T19:36:53Z</dcterms:created>
  <dcterms:modified xsi:type="dcterms:W3CDTF">2018-09-14T12:41:20Z</dcterms:modified>
</cp:coreProperties>
</file>