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311" r:id="rId24"/>
    <p:sldId id="295" r:id="rId25"/>
    <p:sldId id="296" r:id="rId26"/>
    <p:sldId id="297" r:id="rId27"/>
    <p:sldId id="300" r:id="rId28"/>
    <p:sldId id="312" r:id="rId29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94628" autoAdjust="0"/>
  </p:normalViewPr>
  <p:slideViewPr>
    <p:cSldViewPr snapToGrid="0">
      <p:cViewPr varScale="1">
        <p:scale>
          <a:sx n="62" d="100"/>
          <a:sy n="62" d="100"/>
        </p:scale>
        <p:origin x="133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4B49EE-3AE6-4DEB-B509-63B78CC601C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4160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0AAD4-BFCC-443F-9D3E-D67EDA15CF6B}" type="datetimeFigureOut">
              <a:rPr lang="hu-HU" smtClean="0"/>
              <a:pPr/>
              <a:t>2021. 11. 17.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C1DE2-360C-4332-9AD9-01DD71D69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764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648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1855787" cy="574675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8" y="274638"/>
            <a:ext cx="5419725" cy="57467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913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630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188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341438"/>
            <a:ext cx="36369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341438"/>
            <a:ext cx="363855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513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552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03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647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105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479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341438"/>
            <a:ext cx="742791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translator" TargetMode="External"/><Relationship Id="rId2" Type="http://schemas.openxmlformats.org/officeDocument/2006/relationships/hyperlink" Target="http://translate.google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ebforditas.hu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KpfhtwLE9dfw3enV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7549" y="1658504"/>
            <a:ext cx="8388350" cy="2087563"/>
          </a:xfrm>
        </p:spPr>
        <p:txBody>
          <a:bodyPr/>
          <a:lstStyle/>
          <a:p>
            <a:pPr algn="r" eaLnBrk="1" hangingPunct="1"/>
            <a:r>
              <a:rPr lang="hu-HU" b="1" dirty="0" err="1"/>
              <a:t>Machine</a:t>
            </a:r>
            <a:r>
              <a:rPr lang="hu-HU" b="1" dirty="0"/>
              <a:t> </a:t>
            </a:r>
            <a:r>
              <a:rPr lang="hu-HU" b="1" dirty="0" err="1"/>
              <a:t>translation</a:t>
            </a:r>
            <a:endParaRPr lang="hu-H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2924175"/>
            <a:ext cx="6875462" cy="3168650"/>
          </a:xfrm>
        </p:spPr>
        <p:txBody>
          <a:bodyPr/>
          <a:lstStyle/>
          <a:p>
            <a:pPr eaLnBrk="1" hangingPunct="1"/>
            <a:endParaRPr lang="hu-HU" sz="4000" b="0" dirty="0"/>
          </a:p>
          <a:p>
            <a:pPr algn="r" eaLnBrk="1" hangingPunct="1"/>
            <a:endParaRPr lang="hu-HU" b="0" dirty="0"/>
          </a:p>
          <a:p>
            <a:pPr algn="r" eaLnBrk="1" hangingPunct="1"/>
            <a:endParaRPr lang="hu-HU" b="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03350" y="6453188"/>
            <a:ext cx="72723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hu-HU" b="1" dirty="0" err="1">
                <a:solidFill>
                  <a:schemeClr val="bg1"/>
                </a:solidFill>
              </a:rPr>
              <a:t>Introduction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to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Computational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Linguistics</a:t>
            </a:r>
            <a:r>
              <a:rPr lang="hu-HU" b="1" dirty="0">
                <a:solidFill>
                  <a:schemeClr val="bg1"/>
                </a:solidFill>
              </a:rPr>
              <a:t> – 15 </a:t>
            </a:r>
            <a:r>
              <a:rPr lang="hu-HU" b="1" dirty="0" err="1">
                <a:solidFill>
                  <a:schemeClr val="bg1"/>
                </a:solidFill>
              </a:rPr>
              <a:t>October</a:t>
            </a:r>
            <a:r>
              <a:rPr lang="hu-HU" b="1" dirty="0">
                <a:solidFill>
                  <a:schemeClr val="bg1"/>
                </a:solidFill>
              </a:rPr>
              <a:t>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sz="4000" dirty="0" err="1">
                <a:latin typeface="Arial" charset="0"/>
              </a:rPr>
              <a:t>Problems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in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phrase-to-phrase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translation</a:t>
            </a:r>
            <a:r>
              <a:rPr lang="hu-HU" sz="4000" dirty="0">
                <a:latin typeface="Arial" charset="0"/>
              </a:rPr>
              <a:t>: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Syntactic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parsing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needed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both</a:t>
            </a:r>
            <a:r>
              <a:rPr lang="hu-HU" dirty="0">
                <a:latin typeface="Arial" charset="0"/>
              </a:rPr>
              <a:t> TL and SL</a:t>
            </a:r>
          </a:p>
          <a:p>
            <a:r>
              <a:rPr lang="hu-HU" dirty="0" err="1">
                <a:latin typeface="Arial" charset="0"/>
              </a:rPr>
              <a:t>Resolution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syntactic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ambiguities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Syntactic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parsers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should</a:t>
            </a:r>
            <a:r>
              <a:rPr lang="hu-HU" dirty="0">
                <a:latin typeface="Arial" charset="0"/>
              </a:rPr>
              <a:t> be </a:t>
            </a:r>
            <a:r>
              <a:rPr lang="hu-HU" dirty="0" err="1">
                <a:latin typeface="Arial" charset="0"/>
              </a:rPr>
              <a:t>integrated</a:t>
            </a:r>
            <a:endParaRPr lang="hu-HU" dirty="0">
              <a:latin typeface="Arial" charset="0"/>
            </a:endParaRPr>
          </a:p>
          <a:p>
            <a:pPr>
              <a:buFontTx/>
              <a:buNone/>
            </a:pP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274638"/>
            <a:ext cx="7626494" cy="1143000"/>
          </a:xfrm>
        </p:spPr>
        <p:txBody>
          <a:bodyPr/>
          <a:lstStyle/>
          <a:p>
            <a:r>
              <a:rPr lang="hu-HU" sz="4000" dirty="0" err="1">
                <a:latin typeface="Arial" charset="0"/>
              </a:rPr>
              <a:t>Syntactic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transformation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based</a:t>
            </a:r>
            <a:r>
              <a:rPr lang="hu-HU" sz="4000" dirty="0">
                <a:latin typeface="Arial" charset="0"/>
              </a:rPr>
              <a:t> MT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557338"/>
            <a:ext cx="7427912" cy="4679950"/>
          </a:xfrm>
        </p:spPr>
        <p:txBody>
          <a:bodyPr/>
          <a:lstStyle/>
          <a:p>
            <a:r>
              <a:rPr lang="hu-HU" dirty="0" err="1">
                <a:latin typeface="Arial" charset="0"/>
              </a:rPr>
              <a:t>Syntactic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transformed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into</a:t>
            </a:r>
            <a:r>
              <a:rPr lang="hu-HU" dirty="0">
                <a:latin typeface="Arial" charset="0"/>
              </a:rPr>
              <a:t> a </a:t>
            </a:r>
            <a:r>
              <a:rPr lang="hu-HU" dirty="0" err="1">
                <a:latin typeface="Arial" charset="0"/>
              </a:rPr>
              <a:t>syntactic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Not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only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leaves</a:t>
            </a:r>
            <a:r>
              <a:rPr lang="hu-HU" dirty="0">
                <a:latin typeface="Arial" charset="0"/>
              </a:rPr>
              <a:t> (</a:t>
            </a:r>
            <a:r>
              <a:rPr lang="hu-HU" dirty="0" err="1">
                <a:latin typeface="Arial" charset="0"/>
              </a:rPr>
              <a:t>words</a:t>
            </a:r>
            <a:r>
              <a:rPr lang="hu-HU" dirty="0">
                <a:latin typeface="Arial" charset="0"/>
              </a:rPr>
              <a:t>)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translated</a:t>
            </a:r>
            <a:endParaRPr lang="hu-HU" dirty="0">
              <a:latin typeface="Arial" charset="0"/>
            </a:endParaRPr>
          </a:p>
          <a:p>
            <a:r>
              <a:rPr lang="hu-HU" dirty="0">
                <a:latin typeface="Arial" charset="0"/>
              </a:rPr>
              <a:t>The </a:t>
            </a:r>
            <a:r>
              <a:rPr lang="hu-HU" dirty="0" err="1">
                <a:latin typeface="Arial" charset="0"/>
              </a:rPr>
              <a:t>whole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transformed</a:t>
            </a: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Transformation</a:t>
            </a:r>
            <a:r>
              <a:rPr lang="hu-HU" dirty="0">
                <a:latin typeface="Arial" charset="0"/>
              </a:rPr>
              <a:t> of a </a:t>
            </a:r>
            <a:r>
              <a:rPr lang="hu-HU" dirty="0" err="1">
                <a:latin typeface="Arial" charset="0"/>
              </a:rPr>
              <a:t>tree</a:t>
            </a:r>
            <a:endParaRPr lang="hu-HU" dirty="0">
              <a:latin typeface="Arial" charset="0"/>
            </a:endParaRP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hu-HU" sz="2800" dirty="0" err="1">
                <a:latin typeface="Arial" charset="0"/>
              </a:rPr>
              <a:t>One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node</a:t>
            </a:r>
            <a:r>
              <a:rPr lang="hu-HU" sz="2800" dirty="0">
                <a:latin typeface="Arial" charset="0"/>
              </a:rPr>
              <a:t> and </a:t>
            </a:r>
            <a:r>
              <a:rPr lang="hu-HU" sz="2800" dirty="0" err="1">
                <a:latin typeface="Arial" charset="0"/>
              </a:rPr>
              <a:t>one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child</a:t>
            </a:r>
            <a:r>
              <a:rPr lang="hu-HU" sz="2800" dirty="0">
                <a:latin typeface="Arial" charset="0"/>
              </a:rPr>
              <a:t> is </a:t>
            </a:r>
            <a:r>
              <a:rPr lang="hu-HU" sz="2800" dirty="0" err="1">
                <a:latin typeface="Arial" charset="0"/>
              </a:rPr>
              <a:t>selected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from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tree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with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some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probability</a:t>
            </a:r>
            <a:endParaRPr lang="hu-HU" sz="2800" dirty="0">
              <a:latin typeface="Arial" charset="0"/>
            </a:endParaRPr>
          </a:p>
          <a:p>
            <a:pPr marL="609600" indent="-609600">
              <a:buFontTx/>
              <a:buAutoNum type="arabicPeriod"/>
            </a:pPr>
            <a:r>
              <a:rPr lang="hu-HU" sz="2800" dirty="0" err="1">
                <a:latin typeface="Arial" charset="0"/>
              </a:rPr>
              <a:t>These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nodes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are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ordered</a:t>
            </a:r>
            <a:r>
              <a:rPr lang="hu-HU" sz="2800" dirty="0">
                <a:latin typeface="Arial" charset="0"/>
              </a:rPr>
              <a:t> (</a:t>
            </a:r>
            <a:r>
              <a:rPr lang="hu-HU" sz="2800" dirty="0" err="1">
                <a:latin typeface="Arial" charset="0"/>
              </a:rPr>
              <a:t>change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order</a:t>
            </a:r>
            <a:r>
              <a:rPr lang="hu-HU" sz="2800" dirty="0">
                <a:latin typeface="Arial" charset="0"/>
              </a:rPr>
              <a:t>, </a:t>
            </a:r>
            <a:r>
              <a:rPr lang="hu-HU" sz="2800" dirty="0" err="1">
                <a:latin typeface="Arial" charset="0"/>
              </a:rPr>
              <a:t>insertion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or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deletion</a:t>
            </a:r>
            <a:r>
              <a:rPr lang="hu-HU" sz="2800" dirty="0">
                <a:latin typeface="Arial" charset="0"/>
              </a:rPr>
              <a:t> of </a:t>
            </a:r>
            <a:r>
              <a:rPr lang="hu-HU" sz="2800" dirty="0" err="1">
                <a:latin typeface="Arial" charset="0"/>
              </a:rPr>
              <a:t>other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nodes</a:t>
            </a:r>
            <a:r>
              <a:rPr lang="hu-HU" sz="2800" dirty="0">
                <a:latin typeface="Arial" charset="0"/>
              </a:rPr>
              <a:t>)</a:t>
            </a:r>
          </a:p>
          <a:p>
            <a:pPr marL="609600" indent="-609600">
              <a:buFontTx/>
              <a:buNone/>
            </a:pPr>
            <a:r>
              <a:rPr lang="hu-HU" sz="2800" dirty="0">
                <a:latin typeface="Arial" charset="0"/>
              </a:rPr>
              <a:t>3. </a:t>
            </a:r>
            <a:r>
              <a:rPr lang="hu-HU" sz="2800" dirty="0" err="1">
                <a:latin typeface="Arial" charset="0"/>
              </a:rPr>
              <a:t>Lexical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units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on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leaves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are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translated</a:t>
            </a:r>
            <a:endParaRPr lang="hu-HU" sz="2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Example</a:t>
            </a:r>
            <a:endParaRPr lang="hu-HU" dirty="0">
              <a:latin typeface="Arial" charset="0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769350" cy="4525963"/>
          </a:xfrm>
        </p:spPr>
        <p:txBody>
          <a:bodyPr/>
          <a:lstStyle/>
          <a:p>
            <a:pPr>
              <a:buFontTx/>
              <a:buNone/>
            </a:pPr>
            <a:endParaRPr lang="hu-HU">
              <a:latin typeface="Arial" charset="0"/>
            </a:endParaRPr>
          </a:p>
          <a:p>
            <a:pPr>
              <a:buFontTx/>
              <a:buNone/>
            </a:pPr>
            <a:endParaRPr lang="hu-HU">
              <a:latin typeface="Arial" charset="0"/>
            </a:endParaRPr>
          </a:p>
          <a:p>
            <a:pPr>
              <a:buFontTx/>
              <a:buNone/>
            </a:pPr>
            <a:endParaRPr lang="hu-HU">
              <a:latin typeface="Arial" charset="0"/>
            </a:endParaRPr>
          </a:p>
          <a:p>
            <a:pPr>
              <a:buFontTx/>
              <a:buNone/>
            </a:pPr>
            <a:endParaRPr lang="hu-HU">
              <a:latin typeface="Arial" charset="0"/>
            </a:endParaRPr>
          </a:p>
          <a:p>
            <a:pPr>
              <a:buFontTx/>
              <a:buNone/>
            </a:pPr>
            <a:endParaRPr lang="hu-HU">
              <a:latin typeface="Arial" charset="0"/>
            </a:endParaRPr>
          </a:p>
          <a:p>
            <a:pPr>
              <a:buFontTx/>
              <a:buNone/>
            </a:pPr>
            <a:endParaRPr lang="hu-HU">
              <a:latin typeface="Arial" charset="0"/>
            </a:endParaRPr>
          </a:p>
          <a:p>
            <a:pPr>
              <a:buFontTx/>
              <a:buNone/>
            </a:pPr>
            <a:r>
              <a:rPr lang="hu-HU" sz="1600">
                <a:latin typeface="Arial" charset="0"/>
              </a:rPr>
              <a:t>Mary did not slap the green witch                 Maria no daba una bofetada a la bruja verde</a:t>
            </a:r>
          </a:p>
        </p:txBody>
      </p:sp>
      <p:sp>
        <p:nvSpPr>
          <p:cNvPr id="309252" name="Line 4"/>
          <p:cNvSpPr>
            <a:spLocks noChangeShapeType="1"/>
          </p:cNvSpPr>
          <p:nvPr/>
        </p:nvSpPr>
        <p:spPr bwMode="auto">
          <a:xfrm flipH="1">
            <a:off x="4284663" y="2492375"/>
            <a:ext cx="1293812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53" name="Line 5"/>
          <p:cNvSpPr>
            <a:spLocks noChangeShapeType="1"/>
          </p:cNvSpPr>
          <p:nvPr/>
        </p:nvSpPr>
        <p:spPr bwMode="auto">
          <a:xfrm>
            <a:off x="5580063" y="2492375"/>
            <a:ext cx="936625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54" name="Line 6"/>
          <p:cNvSpPr>
            <a:spLocks noChangeShapeType="1"/>
          </p:cNvSpPr>
          <p:nvPr/>
        </p:nvSpPr>
        <p:spPr bwMode="auto">
          <a:xfrm flipH="1">
            <a:off x="5724525" y="3141663"/>
            <a:ext cx="7207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55" name="Line 7"/>
          <p:cNvSpPr>
            <a:spLocks noChangeShapeType="1"/>
          </p:cNvSpPr>
          <p:nvPr/>
        </p:nvSpPr>
        <p:spPr bwMode="auto">
          <a:xfrm flipH="1">
            <a:off x="5003800" y="3644900"/>
            <a:ext cx="7207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56" name="Line 8"/>
          <p:cNvSpPr>
            <a:spLocks noChangeShapeType="1"/>
          </p:cNvSpPr>
          <p:nvPr/>
        </p:nvSpPr>
        <p:spPr bwMode="auto">
          <a:xfrm flipH="1">
            <a:off x="7740650" y="4292600"/>
            <a:ext cx="3603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57" name="Line 9"/>
          <p:cNvSpPr>
            <a:spLocks noChangeShapeType="1"/>
          </p:cNvSpPr>
          <p:nvPr/>
        </p:nvSpPr>
        <p:spPr bwMode="auto">
          <a:xfrm>
            <a:off x="5724525" y="3644900"/>
            <a:ext cx="7191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58" name="Line 10"/>
          <p:cNvSpPr>
            <a:spLocks noChangeShapeType="1"/>
          </p:cNvSpPr>
          <p:nvPr/>
        </p:nvSpPr>
        <p:spPr bwMode="auto">
          <a:xfrm flipH="1">
            <a:off x="5580063" y="4005263"/>
            <a:ext cx="576262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59" name="Line 11"/>
          <p:cNvSpPr>
            <a:spLocks noChangeShapeType="1"/>
          </p:cNvSpPr>
          <p:nvPr/>
        </p:nvSpPr>
        <p:spPr bwMode="auto">
          <a:xfrm flipH="1">
            <a:off x="6011863" y="4221163"/>
            <a:ext cx="4318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0" name="Line 12"/>
          <p:cNvSpPr>
            <a:spLocks noChangeShapeType="1"/>
          </p:cNvSpPr>
          <p:nvPr/>
        </p:nvSpPr>
        <p:spPr bwMode="auto">
          <a:xfrm>
            <a:off x="6443663" y="4221163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1" name="Line 13"/>
          <p:cNvSpPr>
            <a:spLocks noChangeShapeType="1"/>
          </p:cNvSpPr>
          <p:nvPr/>
        </p:nvSpPr>
        <p:spPr bwMode="auto">
          <a:xfrm>
            <a:off x="6516688" y="3141663"/>
            <a:ext cx="151288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2" name="Line 14"/>
          <p:cNvSpPr>
            <a:spLocks noChangeShapeType="1"/>
          </p:cNvSpPr>
          <p:nvPr/>
        </p:nvSpPr>
        <p:spPr bwMode="auto">
          <a:xfrm flipH="1">
            <a:off x="7164388" y="3573463"/>
            <a:ext cx="71437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3" name="Line 15"/>
          <p:cNvSpPr>
            <a:spLocks noChangeShapeType="1"/>
          </p:cNvSpPr>
          <p:nvPr/>
        </p:nvSpPr>
        <p:spPr bwMode="auto">
          <a:xfrm flipH="1">
            <a:off x="7451725" y="3933825"/>
            <a:ext cx="5048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4" name="Line 16"/>
          <p:cNvSpPr>
            <a:spLocks noChangeShapeType="1"/>
          </p:cNvSpPr>
          <p:nvPr/>
        </p:nvSpPr>
        <p:spPr bwMode="auto">
          <a:xfrm>
            <a:off x="8027988" y="3933825"/>
            <a:ext cx="360362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5" name="Line 17"/>
          <p:cNvSpPr>
            <a:spLocks noChangeShapeType="1"/>
          </p:cNvSpPr>
          <p:nvPr/>
        </p:nvSpPr>
        <p:spPr bwMode="auto">
          <a:xfrm flipV="1">
            <a:off x="323850" y="2636838"/>
            <a:ext cx="1584325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6" name="Line 18"/>
          <p:cNvSpPr>
            <a:spLocks noChangeShapeType="1"/>
          </p:cNvSpPr>
          <p:nvPr/>
        </p:nvSpPr>
        <p:spPr bwMode="auto">
          <a:xfrm>
            <a:off x="1908175" y="26368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7" name="Line 19"/>
          <p:cNvSpPr>
            <a:spLocks noChangeShapeType="1"/>
          </p:cNvSpPr>
          <p:nvPr/>
        </p:nvSpPr>
        <p:spPr bwMode="auto">
          <a:xfrm flipH="1">
            <a:off x="827088" y="2997200"/>
            <a:ext cx="1296987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8" name="Line 20"/>
          <p:cNvSpPr>
            <a:spLocks noChangeShapeType="1"/>
          </p:cNvSpPr>
          <p:nvPr/>
        </p:nvSpPr>
        <p:spPr bwMode="auto">
          <a:xfrm>
            <a:off x="1187450" y="43656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69" name="Line 21"/>
          <p:cNvSpPr>
            <a:spLocks noChangeShapeType="1"/>
          </p:cNvSpPr>
          <p:nvPr/>
        </p:nvSpPr>
        <p:spPr bwMode="auto">
          <a:xfrm>
            <a:off x="1547813" y="3789363"/>
            <a:ext cx="14446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70" name="Line 22"/>
          <p:cNvSpPr>
            <a:spLocks noChangeShapeType="1"/>
          </p:cNvSpPr>
          <p:nvPr/>
        </p:nvSpPr>
        <p:spPr bwMode="auto">
          <a:xfrm>
            <a:off x="2124075" y="2997200"/>
            <a:ext cx="719138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71" name="Line 23"/>
          <p:cNvSpPr>
            <a:spLocks noChangeShapeType="1"/>
          </p:cNvSpPr>
          <p:nvPr/>
        </p:nvSpPr>
        <p:spPr bwMode="auto">
          <a:xfrm flipH="1">
            <a:off x="2124075" y="3716338"/>
            <a:ext cx="5048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72" name="Line 24"/>
          <p:cNvSpPr>
            <a:spLocks noChangeShapeType="1"/>
          </p:cNvSpPr>
          <p:nvPr/>
        </p:nvSpPr>
        <p:spPr bwMode="auto">
          <a:xfrm flipH="1">
            <a:off x="2700338" y="4005263"/>
            <a:ext cx="14287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9273" name="Line 25"/>
          <p:cNvSpPr>
            <a:spLocks noChangeShapeType="1"/>
          </p:cNvSpPr>
          <p:nvPr/>
        </p:nvSpPr>
        <p:spPr bwMode="auto">
          <a:xfrm>
            <a:off x="2843213" y="4005263"/>
            <a:ext cx="2889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>
                <a:latin typeface="Arial" charset="0"/>
              </a:rPr>
              <a:t>Characteristics</a:t>
            </a:r>
            <a:endParaRPr lang="hu-HU" dirty="0">
              <a:latin typeface="Arial" charset="0"/>
            </a:endParaRP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484313"/>
            <a:ext cx="8229600" cy="4103687"/>
          </a:xfrm>
        </p:spPr>
        <p:txBody>
          <a:bodyPr/>
          <a:lstStyle/>
          <a:p>
            <a:r>
              <a:rPr lang="hu-HU" sz="2800" dirty="0">
                <a:latin typeface="Arial" charset="0"/>
              </a:rPr>
              <a:t>Word </a:t>
            </a:r>
            <a:r>
              <a:rPr lang="hu-HU" sz="2800" dirty="0" err="1">
                <a:latin typeface="Arial" charset="0"/>
              </a:rPr>
              <a:t>order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problems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might</a:t>
            </a:r>
            <a:r>
              <a:rPr lang="hu-HU" sz="2800" dirty="0">
                <a:latin typeface="Arial" charset="0"/>
              </a:rPr>
              <a:t> be </a:t>
            </a:r>
            <a:r>
              <a:rPr lang="hu-HU" sz="2800" dirty="0" err="1">
                <a:latin typeface="Arial" charset="0"/>
              </a:rPr>
              <a:t>solved</a:t>
            </a:r>
            <a:endParaRPr lang="hu-HU" sz="2800" dirty="0">
              <a:latin typeface="Arial" charset="0"/>
            </a:endParaRPr>
          </a:p>
          <a:p>
            <a:r>
              <a:rPr lang="hu-HU" sz="2800" dirty="0" err="1">
                <a:latin typeface="Arial" charset="0"/>
              </a:rPr>
              <a:t>Appropriate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solutions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for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related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languages</a:t>
            </a:r>
            <a:endParaRPr lang="hu-HU" sz="2800" dirty="0">
              <a:latin typeface="Arial" charset="0"/>
            </a:endParaRPr>
          </a:p>
          <a:p>
            <a:r>
              <a:rPr lang="hu-HU" sz="2800" dirty="0" err="1">
                <a:latin typeface="Arial" charset="0"/>
              </a:rPr>
              <a:t>Complex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transformation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rules</a:t>
            </a:r>
            <a:endParaRPr lang="hu-HU" sz="2800" dirty="0">
              <a:latin typeface="Arial" charset="0"/>
            </a:endParaRPr>
          </a:p>
          <a:p>
            <a:r>
              <a:rPr lang="hu-HU" sz="2800" dirty="0" err="1">
                <a:latin typeface="Arial" charset="0"/>
              </a:rPr>
              <a:t>Incorrect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translations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for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structures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that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are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different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in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Sl</a:t>
            </a:r>
            <a:r>
              <a:rPr lang="hu-HU" sz="2800" dirty="0">
                <a:latin typeface="Arial" charset="0"/>
              </a:rPr>
              <a:t> and TL (</a:t>
            </a:r>
            <a:r>
              <a:rPr lang="hu-HU" sz="2800" dirty="0" err="1">
                <a:latin typeface="Arial" charset="0"/>
              </a:rPr>
              <a:t>movement</a:t>
            </a:r>
            <a:r>
              <a:rPr lang="hu-HU" sz="2800" dirty="0">
                <a:latin typeface="Arial" charset="0"/>
              </a:rPr>
              <a:t> + </a:t>
            </a:r>
            <a:r>
              <a:rPr lang="hu-HU" sz="2800" dirty="0" err="1">
                <a:latin typeface="Arial" charset="0"/>
              </a:rPr>
              <a:t>direction</a:t>
            </a:r>
            <a:r>
              <a:rPr lang="hu-HU" sz="2800" dirty="0">
                <a:latin typeface="Arial" charset="0"/>
              </a:rPr>
              <a:t>):</a:t>
            </a:r>
          </a:p>
          <a:p>
            <a:pPr>
              <a:buFontTx/>
              <a:buNone/>
            </a:pPr>
            <a:r>
              <a:rPr lang="hu-HU" sz="2800" i="1" dirty="0">
                <a:latin typeface="Arial" charset="0"/>
              </a:rPr>
              <a:t>La </a:t>
            </a:r>
            <a:r>
              <a:rPr lang="hu-HU" sz="2800" i="1" dirty="0" err="1">
                <a:latin typeface="Arial" charset="0"/>
              </a:rPr>
              <a:t>botella</a:t>
            </a:r>
            <a:r>
              <a:rPr lang="hu-HU" sz="2800" i="1" dirty="0">
                <a:latin typeface="Arial" charset="0"/>
              </a:rPr>
              <a:t> </a:t>
            </a:r>
            <a:r>
              <a:rPr lang="hu-HU" sz="2800" i="1" dirty="0" err="1">
                <a:latin typeface="Arial" charset="0"/>
              </a:rPr>
              <a:t>entro</a:t>
            </a:r>
            <a:r>
              <a:rPr lang="hu-HU" sz="2800" i="1" dirty="0">
                <a:latin typeface="Arial" charset="0"/>
              </a:rPr>
              <a:t> a la </a:t>
            </a:r>
            <a:r>
              <a:rPr lang="hu-HU" sz="2800" i="1" dirty="0" err="1">
                <a:latin typeface="Arial" charset="0"/>
              </a:rPr>
              <a:t>cuerva</a:t>
            </a:r>
            <a:r>
              <a:rPr lang="hu-HU" sz="2800" i="1" dirty="0">
                <a:latin typeface="Arial" charset="0"/>
              </a:rPr>
              <a:t> </a:t>
            </a:r>
            <a:r>
              <a:rPr lang="hu-HU" sz="2800" i="1" dirty="0" err="1">
                <a:latin typeface="Arial" charset="0"/>
              </a:rPr>
              <a:t>flotando</a:t>
            </a:r>
            <a:r>
              <a:rPr lang="hu-HU" sz="2800" i="1" dirty="0">
                <a:latin typeface="Arial" charset="0"/>
              </a:rPr>
              <a:t>.</a:t>
            </a:r>
          </a:p>
          <a:p>
            <a:pPr>
              <a:buFontTx/>
              <a:buNone/>
            </a:pPr>
            <a:r>
              <a:rPr lang="hu-HU" sz="2800" i="1" dirty="0">
                <a:latin typeface="Arial" charset="0"/>
              </a:rPr>
              <a:t>The </a:t>
            </a:r>
            <a:r>
              <a:rPr lang="hu-HU" sz="2800" i="1" dirty="0" err="1">
                <a:latin typeface="Arial" charset="0"/>
              </a:rPr>
              <a:t>bottle</a:t>
            </a:r>
            <a:r>
              <a:rPr lang="hu-HU" sz="2800" i="1" dirty="0">
                <a:latin typeface="Arial" charset="0"/>
              </a:rPr>
              <a:t> </a:t>
            </a:r>
            <a:r>
              <a:rPr lang="hu-HU" sz="2800" i="1" dirty="0" err="1">
                <a:latin typeface="Arial" charset="0"/>
              </a:rPr>
              <a:t>floated</a:t>
            </a:r>
            <a:r>
              <a:rPr lang="hu-HU" sz="2800" i="1" dirty="0">
                <a:latin typeface="Arial" charset="0"/>
              </a:rPr>
              <a:t> </a:t>
            </a:r>
            <a:r>
              <a:rPr lang="hu-HU" sz="2800" i="1" dirty="0" err="1">
                <a:latin typeface="Arial" charset="0"/>
              </a:rPr>
              <a:t>into</a:t>
            </a:r>
            <a:r>
              <a:rPr lang="hu-HU" sz="2800" i="1" dirty="0">
                <a:latin typeface="Arial" charset="0"/>
              </a:rPr>
              <a:t> </a:t>
            </a:r>
            <a:r>
              <a:rPr lang="hu-HU" sz="2800" i="1" dirty="0" err="1">
                <a:latin typeface="Arial" charset="0"/>
              </a:rPr>
              <a:t>the</a:t>
            </a:r>
            <a:r>
              <a:rPr lang="hu-HU" sz="2800" i="1" dirty="0">
                <a:latin typeface="Arial" charset="0"/>
              </a:rPr>
              <a:t> </a:t>
            </a:r>
            <a:r>
              <a:rPr lang="hu-HU" sz="2800" i="1" dirty="0" err="1">
                <a:latin typeface="Arial" charset="0"/>
              </a:rPr>
              <a:t>cave</a:t>
            </a:r>
            <a:r>
              <a:rPr lang="hu-HU" sz="2800" i="1" dirty="0">
                <a:latin typeface="Arial" charset="0"/>
              </a:rPr>
              <a:t>.</a:t>
            </a:r>
          </a:p>
          <a:p>
            <a:pPr>
              <a:buFontTx/>
              <a:buNone/>
            </a:pPr>
            <a:r>
              <a:rPr lang="hu-HU" sz="2800" i="1" dirty="0">
                <a:latin typeface="Arial" charset="0"/>
              </a:rPr>
              <a:t>*The </a:t>
            </a:r>
            <a:r>
              <a:rPr lang="hu-HU" sz="2800" i="1" dirty="0" err="1">
                <a:latin typeface="Arial" charset="0"/>
              </a:rPr>
              <a:t>bottle</a:t>
            </a:r>
            <a:r>
              <a:rPr lang="hu-HU" sz="2800" i="1" dirty="0">
                <a:latin typeface="Arial" charset="0"/>
              </a:rPr>
              <a:t> entered </a:t>
            </a:r>
            <a:r>
              <a:rPr lang="hu-HU" sz="2800" i="1" dirty="0" err="1">
                <a:latin typeface="Arial" charset="0"/>
              </a:rPr>
              <a:t>the</a:t>
            </a:r>
            <a:r>
              <a:rPr lang="hu-HU" sz="2800" i="1" dirty="0">
                <a:latin typeface="Arial" charset="0"/>
              </a:rPr>
              <a:t> </a:t>
            </a:r>
            <a:r>
              <a:rPr lang="hu-HU" sz="2800" i="1" dirty="0" err="1">
                <a:latin typeface="Arial" charset="0"/>
              </a:rPr>
              <a:t>cave</a:t>
            </a:r>
            <a:r>
              <a:rPr lang="hu-HU" sz="2800" i="1" dirty="0">
                <a:latin typeface="Arial" charset="0"/>
              </a:rPr>
              <a:t> </a:t>
            </a:r>
            <a:r>
              <a:rPr lang="hu-HU" sz="2800" i="1" dirty="0" err="1">
                <a:latin typeface="Arial" charset="0"/>
              </a:rPr>
              <a:t>floating</a:t>
            </a:r>
            <a:r>
              <a:rPr lang="hu-HU" sz="2800" i="1" dirty="0"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Semantic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transformation</a:t>
            </a:r>
            <a:endParaRPr lang="hu-HU" dirty="0">
              <a:latin typeface="Arial" charset="0"/>
            </a:endParaRP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Semantic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information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used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during</a:t>
            </a:r>
            <a:r>
              <a:rPr lang="hu-HU" dirty="0">
                <a:latin typeface="Arial" charset="0"/>
              </a:rPr>
              <a:t> MT</a:t>
            </a:r>
          </a:p>
          <a:p>
            <a:r>
              <a:rPr lang="hu-HU" dirty="0" err="1">
                <a:latin typeface="Arial" charset="0"/>
              </a:rPr>
              <a:t>Linguistic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differences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among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languages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can</a:t>
            </a:r>
            <a:r>
              <a:rPr lang="hu-HU" dirty="0">
                <a:latin typeface="Arial" charset="0"/>
              </a:rPr>
              <a:t> be </a:t>
            </a:r>
            <a:r>
              <a:rPr lang="hu-HU" dirty="0" err="1">
                <a:latin typeface="Arial" charset="0"/>
              </a:rPr>
              <a:t>neutralized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Simple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form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applying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semantic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features</a:t>
            </a:r>
            <a:r>
              <a:rPr lang="hu-HU" dirty="0">
                <a:latin typeface="Arial" charset="0"/>
              </a:rPr>
              <a:t> (human, </a:t>
            </a:r>
            <a:r>
              <a:rPr lang="hu-HU" dirty="0" err="1">
                <a:latin typeface="Arial" charset="0"/>
              </a:rPr>
              <a:t>animate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male</a:t>
            </a:r>
            <a:r>
              <a:rPr lang="hu-HU" dirty="0">
                <a:latin typeface="Arial" charset="0"/>
              </a:rPr>
              <a:t>/</a:t>
            </a:r>
            <a:r>
              <a:rPr lang="hu-HU" dirty="0" err="1">
                <a:latin typeface="Arial" charset="0"/>
              </a:rPr>
              <a:t>female</a:t>
            </a:r>
            <a:r>
              <a:rPr lang="hu-HU" dirty="0">
                <a:latin typeface="Arial" charset="0"/>
              </a:rPr>
              <a:t>…)</a:t>
            </a:r>
          </a:p>
          <a:p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hu-HU">
              <a:latin typeface="Arial" charset="0"/>
            </a:endParaRP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>
                <a:latin typeface="Arial" charset="0"/>
              </a:rPr>
              <a:t>SL </a:t>
            </a:r>
            <a:r>
              <a:rPr lang="hu-HU" dirty="0" err="1">
                <a:latin typeface="Arial" charset="0"/>
              </a:rPr>
              <a:t>information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translated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into</a:t>
            </a:r>
            <a:r>
              <a:rPr lang="hu-HU" dirty="0">
                <a:latin typeface="Arial" charset="0"/>
              </a:rPr>
              <a:t> an </a:t>
            </a:r>
            <a:r>
              <a:rPr lang="hu-HU" dirty="0" err="1">
                <a:latin typeface="Arial" charset="0"/>
              </a:rPr>
              <a:t>intermediate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language</a:t>
            </a:r>
            <a:r>
              <a:rPr lang="hu-HU" dirty="0">
                <a:latin typeface="Arial" charset="0"/>
              </a:rPr>
              <a:t> (</a:t>
            </a:r>
            <a:r>
              <a:rPr lang="hu-HU" dirty="0" err="1">
                <a:latin typeface="Arial" charset="0"/>
              </a:rPr>
              <a:t>Interlingua</a:t>
            </a:r>
            <a:r>
              <a:rPr lang="hu-HU" dirty="0">
                <a:latin typeface="Arial" charset="0"/>
              </a:rPr>
              <a:t>)</a:t>
            </a:r>
          </a:p>
          <a:p>
            <a:r>
              <a:rPr lang="hu-HU" dirty="0" err="1">
                <a:latin typeface="Arial" charset="0"/>
              </a:rPr>
              <a:t>From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interlingua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it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translated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</a:t>
            </a:r>
            <a:r>
              <a:rPr lang="hu-HU" dirty="0">
                <a:latin typeface="Arial" charset="0"/>
              </a:rPr>
              <a:t> TL</a:t>
            </a:r>
          </a:p>
          <a:p>
            <a:r>
              <a:rPr lang="hu-HU" dirty="0" err="1">
                <a:latin typeface="Arial" charset="0"/>
              </a:rPr>
              <a:t>Information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translated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not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only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syntax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Nowadays</a:t>
            </a:r>
            <a:r>
              <a:rPr lang="hu-HU" dirty="0">
                <a:latin typeface="Arial" charset="0"/>
              </a:rPr>
              <a:t>: English ~ </a:t>
            </a:r>
            <a:r>
              <a:rPr lang="hu-HU" dirty="0" err="1">
                <a:latin typeface="Arial" charset="0"/>
              </a:rPr>
              <a:t>interlingua</a:t>
            </a:r>
            <a:endParaRPr lang="hu-HU" dirty="0">
              <a:latin typeface="Arial" charset="0"/>
            </a:endParaRPr>
          </a:p>
          <a:p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Example</a:t>
            </a:r>
            <a:endParaRPr lang="hu-HU" dirty="0">
              <a:latin typeface="Arial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>
                <a:latin typeface="Arial" charset="0"/>
              </a:rPr>
              <a:t>John </a:t>
            </a:r>
            <a:r>
              <a:rPr lang="hu-HU" dirty="0" err="1">
                <a:latin typeface="Arial" charset="0"/>
              </a:rPr>
              <a:t>gave</a:t>
            </a:r>
            <a:r>
              <a:rPr lang="hu-HU" dirty="0">
                <a:latin typeface="Arial" charset="0"/>
              </a:rPr>
              <a:t> Mary a </a:t>
            </a:r>
            <a:r>
              <a:rPr lang="hu-HU" dirty="0" err="1">
                <a:latin typeface="Arial" charset="0"/>
              </a:rPr>
              <a:t>book</a:t>
            </a:r>
            <a:r>
              <a:rPr lang="hu-HU" dirty="0">
                <a:latin typeface="Arial" charset="0"/>
              </a:rPr>
              <a:t>.</a:t>
            </a:r>
          </a:p>
          <a:p>
            <a:pPr>
              <a:buFontTx/>
              <a:buNone/>
            </a:pPr>
            <a:r>
              <a:rPr lang="hu-HU" dirty="0" err="1">
                <a:latin typeface="Arial" charset="0"/>
              </a:rPr>
              <a:t>Give</a:t>
            </a:r>
            <a:r>
              <a:rPr lang="hu-HU" dirty="0">
                <a:latin typeface="Arial" charset="0"/>
              </a:rPr>
              <a:t>(</a:t>
            </a:r>
            <a:r>
              <a:rPr lang="hu-HU" dirty="0" err="1">
                <a:latin typeface="Arial" charset="0"/>
              </a:rPr>
              <a:t>john</a:t>
            </a:r>
            <a:r>
              <a:rPr lang="hu-HU" dirty="0">
                <a:latin typeface="Arial" charset="0"/>
              </a:rPr>
              <a:t>; </a:t>
            </a:r>
            <a:r>
              <a:rPr lang="hu-HU" dirty="0" err="1">
                <a:latin typeface="Arial" charset="0"/>
              </a:rPr>
              <a:t>book</a:t>
            </a:r>
            <a:r>
              <a:rPr lang="hu-HU" dirty="0">
                <a:latin typeface="Arial" charset="0"/>
              </a:rPr>
              <a:t>; </a:t>
            </a:r>
            <a:r>
              <a:rPr lang="hu-HU" dirty="0" err="1">
                <a:latin typeface="Arial" charset="0"/>
              </a:rPr>
              <a:t>mary</a:t>
            </a:r>
            <a:r>
              <a:rPr lang="hu-HU" dirty="0">
                <a:latin typeface="Arial" charset="0"/>
              </a:rPr>
              <a:t>)</a:t>
            </a:r>
          </a:p>
          <a:p>
            <a:pPr>
              <a:buFontTx/>
              <a:buNone/>
            </a:pPr>
            <a:r>
              <a:rPr lang="hu-HU" dirty="0">
                <a:latin typeface="Arial" charset="0"/>
              </a:rPr>
              <a:t>T&lt;</a:t>
            </a:r>
            <a:r>
              <a:rPr lang="hu-HU" dirty="0" err="1">
                <a:latin typeface="Arial" charset="0"/>
              </a:rPr>
              <a:t>now</a:t>
            </a:r>
            <a:endParaRPr lang="hu-HU" dirty="0">
              <a:latin typeface="Arial" charset="0"/>
            </a:endParaRPr>
          </a:p>
          <a:p>
            <a:r>
              <a:rPr lang="hu-HU" dirty="0">
                <a:latin typeface="Arial" charset="0"/>
              </a:rPr>
              <a:t>Jean a </a:t>
            </a:r>
            <a:r>
              <a:rPr lang="hu-HU" dirty="0" err="1">
                <a:latin typeface="Arial" charset="0"/>
              </a:rPr>
              <a:t>donné</a:t>
            </a:r>
            <a:r>
              <a:rPr lang="hu-HU" dirty="0">
                <a:latin typeface="Arial" charset="0"/>
              </a:rPr>
              <a:t> un </a:t>
            </a:r>
            <a:r>
              <a:rPr lang="hu-HU" dirty="0" err="1">
                <a:latin typeface="Arial" charset="0"/>
              </a:rPr>
              <a:t>livre</a:t>
            </a:r>
            <a:r>
              <a:rPr lang="hu-HU" dirty="0">
                <a:latin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ahoma"/>
              </a:rPr>
              <a:t>à</a:t>
            </a:r>
            <a:r>
              <a:rPr lang="hu-HU" dirty="0">
                <a:latin typeface="Arial" charset="0"/>
              </a:rPr>
              <a:t> Marie.</a:t>
            </a:r>
            <a:endParaRPr lang="en-US" dirty="0">
              <a:latin typeface="Arial" charset="0"/>
            </a:endParaRPr>
          </a:p>
          <a:p>
            <a:r>
              <a:rPr lang="hu-HU" dirty="0">
                <a:latin typeface="Arial" charset="0"/>
              </a:rPr>
              <a:t>János adott Mari</a:t>
            </a:r>
            <a:r>
              <a:rPr lang="hu-HU" dirty="0">
                <a:solidFill>
                  <a:srgbClr val="FF0000"/>
                </a:solidFill>
                <a:latin typeface="Arial" charset="0"/>
              </a:rPr>
              <a:t>nak</a:t>
            </a:r>
            <a:r>
              <a:rPr lang="hu-HU" dirty="0">
                <a:latin typeface="Arial" charset="0"/>
              </a:rPr>
              <a:t> egy könyv</a:t>
            </a:r>
            <a:r>
              <a:rPr lang="hu-HU" dirty="0">
                <a:solidFill>
                  <a:srgbClr val="FF0000"/>
                </a:solidFill>
                <a:latin typeface="Arial" charset="0"/>
              </a:rPr>
              <a:t>et</a:t>
            </a:r>
            <a:r>
              <a:rPr lang="hu-HU" dirty="0"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Semantics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translation</a:t>
            </a:r>
            <a:endParaRPr lang="hu-HU" dirty="0">
              <a:latin typeface="Arial" charset="0"/>
            </a:endParaRP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Simpler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rules</a:t>
            </a:r>
            <a:endParaRPr lang="hu-HU" dirty="0">
              <a:latin typeface="Arial" charset="0"/>
            </a:endParaRPr>
          </a:p>
          <a:p>
            <a:r>
              <a:rPr lang="hu-HU" dirty="0">
                <a:latin typeface="Arial" charset="0"/>
              </a:rPr>
              <a:t>More </a:t>
            </a:r>
            <a:r>
              <a:rPr lang="hu-HU" dirty="0" err="1">
                <a:latin typeface="Arial" charset="0"/>
              </a:rPr>
              <a:t>precise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translation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Based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theoretical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semantics</a:t>
            </a:r>
            <a:endParaRPr lang="hu-HU" dirty="0">
              <a:latin typeface="Arial" charset="0"/>
            </a:endParaRPr>
          </a:p>
          <a:p>
            <a:r>
              <a:rPr lang="hu-HU" dirty="0">
                <a:latin typeface="Arial" charset="0"/>
              </a:rPr>
              <a:t>Less </a:t>
            </a:r>
            <a:r>
              <a:rPr lang="hu-HU" dirty="0" err="1">
                <a:latin typeface="Arial" charset="0"/>
              </a:rPr>
              <a:t>experience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Difficult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construct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some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language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pairs</a:t>
            </a:r>
            <a:endParaRPr lang="hu-HU" dirty="0">
              <a:latin typeface="Arial" charset="0"/>
            </a:endParaRPr>
          </a:p>
          <a:p>
            <a:pPr>
              <a:buNone/>
            </a:pP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Example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based</a:t>
            </a:r>
            <a:r>
              <a:rPr lang="hu-HU" dirty="0">
                <a:latin typeface="Arial" charset="0"/>
              </a:rPr>
              <a:t> MT(EBMT)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dirty="0">
                <a:latin typeface="Arial" charset="0"/>
              </a:rPr>
              <a:t>„</a:t>
            </a:r>
            <a:r>
              <a:rPr lang="hu-HU" dirty="0" err="1">
                <a:latin typeface="Arial" charset="0"/>
              </a:rPr>
              <a:t>when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humans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translate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they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not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use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transformational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rules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instead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they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follow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previously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seen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patterns</a:t>
            </a:r>
            <a:r>
              <a:rPr lang="hu-HU" dirty="0">
                <a:latin typeface="Arial" charset="0"/>
              </a:rPr>
              <a:t>”</a:t>
            </a:r>
          </a:p>
          <a:p>
            <a:pPr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Translation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database</a:t>
            </a:r>
            <a:r>
              <a:rPr lang="hu-HU" dirty="0">
                <a:latin typeface="Arial" charset="0"/>
              </a:rPr>
              <a:t> (parallel corpus)</a:t>
            </a:r>
          </a:p>
          <a:p>
            <a:pPr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Translation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units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identified</a:t>
            </a:r>
            <a:endParaRPr lang="hu-HU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dirty="0">
                <a:latin typeface="Arial" charset="0"/>
              </a:rPr>
              <a:t>The most </a:t>
            </a:r>
            <a:r>
              <a:rPr lang="hu-HU" dirty="0" err="1">
                <a:latin typeface="Arial" charset="0"/>
              </a:rPr>
              <a:t>similar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example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selected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from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database</a:t>
            </a:r>
            <a:r>
              <a:rPr lang="hu-HU" dirty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Introduction</a:t>
            </a:r>
            <a:endParaRPr lang="hu-HU" dirty="0">
              <a:latin typeface="Arial" charset="0"/>
            </a:endParaRP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484313"/>
            <a:ext cx="8054975" cy="4162425"/>
          </a:xfrm>
        </p:spPr>
        <p:txBody>
          <a:bodyPr/>
          <a:lstStyle/>
          <a:p>
            <a:r>
              <a:rPr lang="hu-HU" dirty="0" err="1">
                <a:latin typeface="Arial" charset="0"/>
              </a:rPr>
              <a:t>Translation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full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texts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from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source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language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target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language</a:t>
            </a:r>
            <a:endParaRPr lang="hu-HU" dirty="0">
              <a:latin typeface="Arial" charset="0"/>
            </a:endParaRPr>
          </a:p>
          <a:p>
            <a:r>
              <a:rPr lang="hu-HU" dirty="0">
                <a:latin typeface="Arial" charset="0"/>
              </a:rPr>
              <a:t>Computer </a:t>
            </a:r>
            <a:r>
              <a:rPr lang="hu-HU" dirty="0" err="1">
                <a:latin typeface="Arial" charset="0"/>
              </a:rPr>
              <a:t>Aided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Translation</a:t>
            </a:r>
            <a:r>
              <a:rPr lang="hu-HU" dirty="0">
                <a:latin typeface="Arial" charset="0"/>
              </a:rPr>
              <a:t> (CAT)</a:t>
            </a:r>
          </a:p>
          <a:p>
            <a:r>
              <a:rPr lang="hu-HU" dirty="0" err="1">
                <a:latin typeface="Arial" charset="0"/>
              </a:rPr>
              <a:t>Hard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task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content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should</a:t>
            </a:r>
            <a:r>
              <a:rPr lang="hu-HU" dirty="0">
                <a:latin typeface="Arial" charset="0"/>
              </a:rPr>
              <a:t> be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same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but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morphological</a:t>
            </a:r>
            <a:r>
              <a:rPr lang="hu-HU" dirty="0">
                <a:latin typeface="Arial" charset="0"/>
              </a:rPr>
              <a:t> and </a:t>
            </a:r>
            <a:r>
              <a:rPr lang="hu-HU" dirty="0" err="1">
                <a:latin typeface="Arial" charset="0"/>
              </a:rPr>
              <a:t>syntactic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rules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target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language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should</a:t>
            </a:r>
            <a:r>
              <a:rPr lang="hu-HU" dirty="0">
                <a:latin typeface="Arial" charset="0"/>
              </a:rPr>
              <a:t> be </a:t>
            </a:r>
            <a:r>
              <a:rPr lang="hu-HU" dirty="0" err="1">
                <a:latin typeface="Arial" charset="0"/>
              </a:rPr>
              <a:t>observed</a:t>
            </a:r>
            <a:endParaRPr lang="hu-HU" dirty="0">
              <a:latin typeface="Arial" charset="0"/>
            </a:endParaRPr>
          </a:p>
          <a:p>
            <a:pPr>
              <a:buFontTx/>
              <a:buNone/>
            </a:pPr>
            <a:endParaRPr lang="hu-HU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0"/>
            <a:ext cx="7427912" cy="1143000"/>
          </a:xfrm>
        </p:spPr>
        <p:txBody>
          <a:bodyPr/>
          <a:lstStyle/>
          <a:p>
            <a:r>
              <a:rPr lang="hu-HU" dirty="0" err="1">
                <a:latin typeface="Arial" charset="0"/>
              </a:rPr>
              <a:t>Methods</a:t>
            </a:r>
            <a:endParaRPr lang="hu-HU" dirty="0">
              <a:latin typeface="Arial" charset="0"/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05070" y="861148"/>
            <a:ext cx="7427912" cy="4679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Example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based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which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word</a:t>
            </a:r>
            <a:r>
              <a:rPr lang="hu-HU" dirty="0">
                <a:latin typeface="Arial" charset="0"/>
              </a:rPr>
              <a:t>/</a:t>
            </a:r>
            <a:r>
              <a:rPr lang="hu-HU" dirty="0" err="1">
                <a:latin typeface="Arial" charset="0"/>
              </a:rPr>
              <a:t>phrase</a:t>
            </a:r>
            <a:r>
              <a:rPr lang="hu-HU" dirty="0">
                <a:latin typeface="Arial" charset="0"/>
              </a:rPr>
              <a:t> is most </a:t>
            </a:r>
            <a:r>
              <a:rPr lang="hu-HU" dirty="0" err="1">
                <a:latin typeface="Arial" charset="0"/>
              </a:rPr>
              <a:t>similar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database</a:t>
            </a:r>
            <a:endParaRPr lang="hu-HU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Dictionary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based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weak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may</a:t>
            </a:r>
            <a:r>
              <a:rPr lang="hu-HU" dirty="0">
                <a:latin typeface="Arial" charset="0"/>
              </a:rPr>
              <a:t> be </a:t>
            </a:r>
            <a:r>
              <a:rPr lang="hu-HU" dirty="0" err="1">
                <a:latin typeface="Arial" charset="0"/>
              </a:rPr>
              <a:t>good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related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languages</a:t>
            </a:r>
            <a:endParaRPr lang="hu-HU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dirty="0">
                <a:latin typeface="Arial" charset="0"/>
              </a:rPr>
              <a:t>(</a:t>
            </a:r>
            <a:r>
              <a:rPr lang="hu-HU" dirty="0" err="1">
                <a:latin typeface="Arial" charset="0"/>
              </a:rPr>
              <a:t>syntactic</a:t>
            </a:r>
            <a:r>
              <a:rPr lang="hu-HU" dirty="0">
                <a:latin typeface="Arial" charset="0"/>
              </a:rPr>
              <a:t>) </a:t>
            </a:r>
            <a:r>
              <a:rPr lang="hu-HU" dirty="0" err="1">
                <a:latin typeface="Arial" charset="0"/>
              </a:rPr>
              <a:t>transfer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based</a:t>
            </a:r>
            <a:r>
              <a:rPr lang="hu-HU" dirty="0">
                <a:latin typeface="Arial" charset="0"/>
              </a:rPr>
              <a:t>: most </a:t>
            </a:r>
            <a:r>
              <a:rPr lang="hu-HU" dirty="0" err="1">
                <a:latin typeface="Arial" charset="0"/>
              </a:rPr>
              <a:t>methods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this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acceptable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solutions</a:t>
            </a:r>
            <a:endParaRPr lang="hu-HU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Interlingua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translation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intermediate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language</a:t>
            </a:r>
            <a:r>
              <a:rPr lang="hu-HU" dirty="0">
                <a:latin typeface="Arial" charset="0"/>
              </a:rPr>
              <a:t> – „</a:t>
            </a:r>
            <a:r>
              <a:rPr lang="hu-HU" dirty="0" err="1">
                <a:latin typeface="Arial" charset="0"/>
              </a:rPr>
              <a:t>future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work</a:t>
            </a:r>
            <a:r>
              <a:rPr lang="hu-HU" dirty="0">
                <a:latin typeface="Arial" charset="0"/>
              </a:rPr>
              <a:t>”</a:t>
            </a:r>
          </a:p>
          <a:p>
            <a:pPr>
              <a:lnSpc>
                <a:spcPct val="90000"/>
              </a:lnSpc>
            </a:pP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Statistical</a:t>
            </a:r>
            <a:r>
              <a:rPr lang="hu-HU" dirty="0">
                <a:latin typeface="Arial" charset="0"/>
              </a:rPr>
              <a:t> MT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Each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word</a:t>
            </a:r>
            <a:r>
              <a:rPr lang="hu-HU" dirty="0">
                <a:latin typeface="Arial" charset="0"/>
              </a:rPr>
              <a:t> has </a:t>
            </a:r>
            <a:r>
              <a:rPr lang="hu-HU" dirty="0" err="1">
                <a:latin typeface="Arial" charset="0"/>
              </a:rPr>
              <a:t>several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possible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translations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Select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most </a:t>
            </a:r>
            <a:r>
              <a:rPr lang="hu-HU" dirty="0" err="1">
                <a:latin typeface="Arial" charset="0"/>
              </a:rPr>
              <a:t>probable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sequence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words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Translation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model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bag-of-words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translation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Language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model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meaningful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sentences</a:t>
            </a:r>
            <a:endParaRPr lang="hu-HU" dirty="0">
              <a:latin typeface="Arial" charset="0"/>
            </a:endParaRPr>
          </a:p>
          <a:p>
            <a:pPr>
              <a:buFontTx/>
              <a:buNone/>
            </a:pPr>
            <a:r>
              <a:rPr lang="hu-HU" dirty="0" err="1">
                <a:latin typeface="Arial" charset="0"/>
              </a:rPr>
              <a:t>argmax</a:t>
            </a:r>
            <a:r>
              <a:rPr lang="hu-HU" dirty="0">
                <a:latin typeface="Arial" charset="0"/>
              </a:rPr>
              <a:t> P(h|e)=</a:t>
            </a:r>
            <a:r>
              <a:rPr lang="hu-HU" dirty="0" err="1">
                <a:latin typeface="Arial" charset="0"/>
              </a:rPr>
              <a:t>argmax</a:t>
            </a:r>
            <a:r>
              <a:rPr lang="hu-HU" dirty="0">
                <a:latin typeface="Arial" charset="0"/>
              </a:rPr>
              <a:t> P(h)*P(e|h)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>
                <a:latin typeface="Arial" charset="0"/>
              </a:rPr>
              <a:t>BLEU-score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341438"/>
            <a:ext cx="7693025" cy="4235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Measuring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quality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translation</a:t>
            </a:r>
            <a:endParaRPr lang="hu-HU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dirty="0">
                <a:latin typeface="Arial" charset="0"/>
              </a:rPr>
              <a:t>Human </a:t>
            </a:r>
            <a:r>
              <a:rPr lang="hu-HU" dirty="0" err="1">
                <a:latin typeface="Arial" charset="0"/>
              </a:rPr>
              <a:t>evaluation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very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costly</a:t>
            </a:r>
            <a:endParaRPr lang="hu-HU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For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sentences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test </a:t>
            </a:r>
            <a:r>
              <a:rPr lang="hu-HU" dirty="0" err="1">
                <a:latin typeface="Arial" charset="0"/>
              </a:rPr>
              <a:t>set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there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some</a:t>
            </a:r>
            <a:r>
              <a:rPr lang="hu-HU" dirty="0">
                <a:latin typeface="Arial" charset="0"/>
              </a:rPr>
              <a:t> human </a:t>
            </a:r>
            <a:r>
              <a:rPr lang="hu-HU" dirty="0" err="1">
                <a:latin typeface="Arial" charset="0"/>
              </a:rPr>
              <a:t>translations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available</a:t>
            </a:r>
            <a:endParaRPr lang="hu-HU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dirty="0">
                <a:latin typeface="Arial" charset="0"/>
              </a:rPr>
              <a:t>The </a:t>
            </a:r>
            <a:r>
              <a:rPr lang="hu-HU" dirty="0" err="1">
                <a:latin typeface="Arial" charset="0"/>
              </a:rPr>
              <a:t>coverage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word</a:t>
            </a:r>
            <a:r>
              <a:rPr lang="hu-HU" dirty="0">
                <a:latin typeface="Arial" charset="0"/>
              </a:rPr>
              <a:t> 1,2,3,4 </a:t>
            </a:r>
            <a:r>
              <a:rPr lang="hu-HU" dirty="0" err="1">
                <a:latin typeface="Arial" charset="0"/>
              </a:rPr>
              <a:t>grams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compared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human </a:t>
            </a:r>
            <a:r>
              <a:rPr lang="hu-HU" dirty="0" err="1">
                <a:latin typeface="Arial" charset="0"/>
              </a:rPr>
              <a:t>translations</a:t>
            </a: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77360" y="0"/>
            <a:ext cx="7427912" cy="1143000"/>
          </a:xfrm>
        </p:spPr>
        <p:txBody>
          <a:bodyPr/>
          <a:lstStyle/>
          <a:p>
            <a:r>
              <a:rPr lang="hu-HU" dirty="0" err="1"/>
              <a:t>Example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2436" y="814965"/>
            <a:ext cx="8751454" cy="4679950"/>
          </a:xfrm>
        </p:spPr>
        <p:txBody>
          <a:bodyPr/>
          <a:lstStyle/>
          <a:p>
            <a:r>
              <a:rPr lang="hu-HU" sz="2000" dirty="0"/>
              <a:t>A Föld nem kör, hanem ellipszis alakú pályán kering a Nap körül. A </a:t>
            </a:r>
            <a:r>
              <a:rPr lang="hu-HU" sz="2000" dirty="0" err="1"/>
              <a:t>CsE</a:t>
            </a:r>
            <a:r>
              <a:rPr lang="hu-HU" sz="2000" dirty="0"/>
              <a:t> egységet korábban az ellipszis fél nagytengelyének hosszaként definiálták.</a:t>
            </a:r>
          </a:p>
          <a:p>
            <a:endParaRPr lang="hu-HU" sz="2000" dirty="0"/>
          </a:p>
          <a:p>
            <a:r>
              <a:rPr lang="en-US" sz="2000" dirty="0"/>
              <a:t>The Earth orbits around the Sun on an elliptic, not circular path. The AU was defined as half the length of the major axis of the ellipse.</a:t>
            </a:r>
            <a:endParaRPr lang="hu-HU" sz="2000" dirty="0"/>
          </a:p>
          <a:p>
            <a:r>
              <a:rPr lang="en-US" sz="2000" dirty="0"/>
              <a:t>The Earth revolves around the Sun not on a circular but on an elliptic orbit. The unit AU was earlier defined as the length of half of the major axis of the ellipse.</a:t>
            </a:r>
            <a:endParaRPr lang="hu-HU" sz="2000" dirty="0"/>
          </a:p>
          <a:p>
            <a:r>
              <a:rPr lang="en-US" sz="2000" dirty="0"/>
              <a:t>The Earth’s orbit around the Sun is not circular, but elliptical. Previously the Astronomical Unit (AU) was defined as the length of the semi-major axis of the said ellipse.</a:t>
            </a:r>
            <a:endParaRPr lang="hu-HU" sz="2000" dirty="0"/>
          </a:p>
          <a:p>
            <a:endParaRPr lang="hu-HU" sz="2000" dirty="0"/>
          </a:p>
          <a:p>
            <a:r>
              <a:rPr lang="en-US" sz="2000" dirty="0"/>
              <a:t>The Earth is not circular , but elliptical orbit around the sun . The AU unit before the semi-major axis of the ellipse was defined as the length .</a:t>
            </a:r>
            <a:endParaRPr lang="hu-HU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>
                <a:latin typeface="Arial" charset="0"/>
              </a:rPr>
              <a:t>MT </a:t>
            </a:r>
            <a:r>
              <a:rPr lang="hu-HU" dirty="0" err="1">
                <a:latin typeface="Arial" charset="0"/>
              </a:rPr>
              <a:t>systems</a:t>
            </a:r>
            <a:endParaRPr lang="hu-HU" dirty="0">
              <a:latin typeface="Arial" charset="0"/>
            </a:endParaRP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sz="2800" dirty="0" err="1">
                <a:latin typeface="Arial" charset="0"/>
              </a:rPr>
              <a:t>Google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Translate</a:t>
            </a:r>
            <a:r>
              <a:rPr lang="hu-HU" sz="2800" dirty="0">
                <a:latin typeface="Arial" charset="0"/>
              </a:rPr>
              <a:t> (</a:t>
            </a:r>
            <a:r>
              <a:rPr lang="hu-HU" sz="2800" dirty="0">
                <a:latin typeface="Arial" charset="0"/>
                <a:hlinkClick r:id="rId2"/>
              </a:rPr>
              <a:t>http://translate.google.com/</a:t>
            </a:r>
            <a:r>
              <a:rPr lang="hu-HU" sz="2800" dirty="0">
                <a:latin typeface="Arial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hu-HU" sz="2800" dirty="0" err="1">
                <a:latin typeface="Arial" charset="0"/>
              </a:rPr>
              <a:t>Bing</a:t>
            </a:r>
            <a:r>
              <a:rPr lang="hu-HU" sz="2800" dirty="0">
                <a:latin typeface="Arial" charset="0"/>
              </a:rPr>
              <a:t> (</a:t>
            </a:r>
            <a:r>
              <a:rPr lang="hu-HU" sz="2800" dirty="0">
                <a:latin typeface="Arial" charset="0"/>
                <a:hlinkClick r:id="rId3"/>
              </a:rPr>
              <a:t>http://www.bing.com/translator</a:t>
            </a:r>
            <a:r>
              <a:rPr lang="hu-HU" sz="2800" dirty="0">
                <a:latin typeface="Arial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hu-HU" sz="2800" dirty="0" err="1">
                <a:latin typeface="Arial" charset="0"/>
              </a:rPr>
              <a:t>HU-En</a:t>
            </a:r>
            <a:r>
              <a:rPr lang="hu-HU" sz="2800" dirty="0">
                <a:latin typeface="Arial" charset="0"/>
              </a:rPr>
              <a:t>: </a:t>
            </a:r>
            <a:r>
              <a:rPr lang="hu-HU" sz="2800" dirty="0" err="1">
                <a:latin typeface="Arial" charset="0"/>
              </a:rPr>
              <a:t>MetaMorpho</a:t>
            </a:r>
            <a:r>
              <a:rPr lang="hu-HU" sz="2800" dirty="0">
                <a:latin typeface="Arial" charset="0"/>
              </a:rPr>
              <a:t> (</a:t>
            </a:r>
            <a:r>
              <a:rPr lang="hu-HU" sz="2800" dirty="0" err="1">
                <a:latin typeface="Arial" charset="0"/>
                <a:hlinkClick r:id="rId4"/>
              </a:rPr>
              <a:t>www.webforditas.hu</a:t>
            </a:r>
            <a:r>
              <a:rPr lang="hu-HU" sz="2800" dirty="0">
                <a:latin typeface="Arial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hu-HU" sz="2800" dirty="0" err="1">
                <a:latin typeface="Arial" charset="0"/>
              </a:rPr>
              <a:t>computer-aided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translation</a:t>
            </a:r>
            <a:r>
              <a:rPr lang="hu-HU" sz="2800" dirty="0">
                <a:latin typeface="Arial" charset="0"/>
              </a:rPr>
              <a:t> (CAT) </a:t>
            </a:r>
            <a:r>
              <a:rPr lang="hu-HU" sz="2800" dirty="0" err="1">
                <a:latin typeface="Arial" charset="0"/>
              </a:rPr>
              <a:t>tools</a:t>
            </a:r>
            <a:r>
              <a:rPr lang="hu-HU" sz="2800" dirty="0">
                <a:latin typeface="Arial" charset="0"/>
              </a:rPr>
              <a:t> :</a:t>
            </a:r>
          </a:p>
          <a:p>
            <a:pPr lvl="1"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Intelligent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dictionaries</a:t>
            </a:r>
            <a:endParaRPr lang="hu-HU" sz="2400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Lexical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databases</a:t>
            </a:r>
            <a:endParaRPr lang="hu-HU" sz="2400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Translation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memories</a:t>
            </a:r>
            <a:endParaRPr lang="hu-HU" sz="2400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Paralell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corpora</a:t>
            </a:r>
            <a:endParaRPr lang="hu-HU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hu-HU" sz="2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Funny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examples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from</a:t>
            </a:r>
            <a:r>
              <a:rPr lang="hu-HU" dirty="0">
                <a:latin typeface="Arial" charset="0"/>
              </a:rPr>
              <a:t> 2007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hu-HU" sz="1800" dirty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bányászszív	[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miner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sucks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bulvárszíndarab	[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boulevard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colour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][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piece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gyertyamártás	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candle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sauce</a:t>
            </a:r>
            <a:endParaRPr lang="hu-HU" sz="1800" dirty="0">
              <a:solidFill>
                <a:schemeClr val="accent2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habképző	[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foam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][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derivational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suffix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hajsütés	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hair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baking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halálnem	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death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gender</a:t>
            </a:r>
            <a:endParaRPr lang="hu-HU" sz="1800" dirty="0">
              <a:solidFill>
                <a:schemeClr val="accent2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halmajonéz	[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dying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mayonnaise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hóhányás	[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snow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][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vomit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hóhullás	[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snow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][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corpse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hőképzés	[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heat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][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training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hőkiütés	[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heat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][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knockout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időjóslat	[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time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][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prophecy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+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light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verb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construction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		</a:t>
            </a:r>
            <a:r>
              <a:rPr lang="hu-HU" sz="1800" dirty="0" err="1">
                <a:solidFill>
                  <a:schemeClr val="accent2"/>
                </a:solidFill>
                <a:latin typeface="Arial" charset="0"/>
              </a:rPr>
              <a:t>fényigeszerkezet</a:t>
            </a:r>
            <a:r>
              <a:rPr lang="hu-HU" sz="1800" dirty="0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hu-HU" sz="1800" dirty="0">
              <a:solidFill>
                <a:schemeClr val="accent2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hu-HU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Funny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examples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from</a:t>
            </a:r>
            <a:r>
              <a:rPr lang="hu-HU" dirty="0">
                <a:latin typeface="Arial" charset="0"/>
              </a:rPr>
              <a:t> 2007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1557338"/>
            <a:ext cx="7427913" cy="4679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Her children go to the same school as </a:t>
            </a: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mine</a:t>
            </a:r>
            <a:r>
              <a:rPr lang="en-US" sz="2800" dirty="0">
                <a:latin typeface="Arial" charset="0"/>
              </a:rPr>
              <a:t>.</a:t>
            </a:r>
            <a:endParaRPr lang="hu-HU" sz="2800" dirty="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hu-HU" sz="2800" dirty="0">
                <a:latin typeface="Arial" charset="0"/>
              </a:rPr>
              <a:t>A gyerekei </a:t>
            </a:r>
            <a:r>
              <a:rPr lang="hu-HU" sz="2800" dirty="0">
                <a:solidFill>
                  <a:schemeClr val="hlink"/>
                </a:solidFill>
                <a:latin typeface="Arial" charset="0"/>
              </a:rPr>
              <a:t>bánya</a:t>
            </a:r>
            <a:r>
              <a:rPr lang="hu-HU" sz="2800" dirty="0">
                <a:latin typeface="Arial" charset="0"/>
              </a:rPr>
              <a:t>ként járnak ugyanabba az iskolába. (</a:t>
            </a:r>
            <a:r>
              <a:rPr lang="hu-HU" sz="2800" dirty="0" err="1">
                <a:latin typeface="Arial" charset="0"/>
              </a:rPr>
              <a:t>MetaMorpho</a:t>
            </a:r>
            <a:r>
              <a:rPr lang="hu-HU" sz="2800" dirty="0"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sz="2800" dirty="0">
                <a:latin typeface="Arial" charset="0"/>
              </a:rPr>
              <a:t>Gyermekei megy ugyanaz iskola mint </a:t>
            </a:r>
            <a:r>
              <a:rPr lang="hu-HU" sz="2800" dirty="0">
                <a:solidFill>
                  <a:schemeClr val="hlink"/>
                </a:solidFill>
                <a:latin typeface="Arial" charset="0"/>
              </a:rPr>
              <a:t>bánya</a:t>
            </a:r>
            <a:r>
              <a:rPr lang="hu-HU" sz="2800" dirty="0">
                <a:latin typeface="Arial" charset="0"/>
              </a:rPr>
              <a:t>. (</a:t>
            </a:r>
            <a:r>
              <a:rPr lang="hu-HU" sz="2800" dirty="0" err="1">
                <a:latin typeface="Arial" charset="0"/>
              </a:rPr>
              <a:t>InterTran</a:t>
            </a:r>
            <a:r>
              <a:rPr lang="hu-HU" sz="2800" dirty="0"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sz="2800" dirty="0">
                <a:latin typeface="Arial" charset="0"/>
              </a:rPr>
              <a:t>A gyerekei ugyanabba az iskolába járnak, mint az </a:t>
            </a:r>
            <a:r>
              <a:rPr lang="hu-HU" sz="2800" dirty="0">
                <a:solidFill>
                  <a:schemeClr val="hlink"/>
                </a:solidFill>
                <a:latin typeface="Arial" charset="0"/>
              </a:rPr>
              <a:t>enyémek</a:t>
            </a:r>
            <a:r>
              <a:rPr lang="hu-HU" sz="2800" dirty="0">
                <a:latin typeface="Arial" charset="0"/>
              </a:rPr>
              <a:t>. (</a:t>
            </a:r>
            <a:r>
              <a:rPr lang="hu-HU" sz="2800" dirty="0" err="1">
                <a:latin typeface="Arial" charset="0"/>
              </a:rPr>
              <a:t>reference</a:t>
            </a:r>
            <a:r>
              <a:rPr lang="hu-HU" sz="2800" dirty="0">
                <a:latin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Funny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examples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from</a:t>
            </a:r>
            <a:r>
              <a:rPr lang="hu-HU" dirty="0">
                <a:latin typeface="Arial" charset="0"/>
              </a:rPr>
              <a:t> 2007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Arial" charset="0"/>
              </a:rPr>
              <a:t>There are no 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biscuits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left</a:t>
            </a:r>
            <a:r>
              <a:rPr lang="en-US" dirty="0">
                <a:latin typeface="Arial" charset="0"/>
              </a:rPr>
              <a:t>!</a:t>
            </a:r>
            <a:endParaRPr lang="hu-HU" dirty="0">
              <a:latin typeface="Arial" charset="0"/>
            </a:endParaRPr>
          </a:p>
          <a:p>
            <a:pPr>
              <a:buFontTx/>
              <a:buNone/>
            </a:pPr>
            <a:r>
              <a:rPr lang="hu-HU" dirty="0">
                <a:solidFill>
                  <a:schemeClr val="hlink"/>
                </a:solidFill>
                <a:latin typeface="Arial" charset="0"/>
              </a:rPr>
              <a:t>Kekszek</a:t>
            </a:r>
            <a:r>
              <a:rPr lang="hu-HU" dirty="0">
                <a:latin typeface="Arial" charset="0"/>
              </a:rPr>
              <a:t> nincsenek </a:t>
            </a:r>
            <a:r>
              <a:rPr lang="hu-HU" dirty="0">
                <a:solidFill>
                  <a:schemeClr val="hlink"/>
                </a:solidFill>
                <a:latin typeface="Arial" charset="0"/>
              </a:rPr>
              <a:t>balra</a:t>
            </a:r>
            <a:r>
              <a:rPr lang="hu-HU" dirty="0">
                <a:latin typeface="Arial" charset="0"/>
              </a:rPr>
              <a:t>! (</a:t>
            </a:r>
            <a:r>
              <a:rPr lang="hu-HU" dirty="0" err="1">
                <a:latin typeface="Arial" charset="0"/>
              </a:rPr>
              <a:t>MetaMorpho</a:t>
            </a:r>
            <a:r>
              <a:rPr lang="hu-HU" dirty="0">
                <a:latin typeface="Arial" charset="0"/>
              </a:rPr>
              <a:t>)</a:t>
            </a:r>
          </a:p>
          <a:p>
            <a:pPr>
              <a:buFontTx/>
              <a:buNone/>
            </a:pPr>
            <a:r>
              <a:rPr lang="hu-HU" dirty="0">
                <a:latin typeface="Arial" charset="0"/>
              </a:rPr>
              <a:t>Nincs </a:t>
            </a:r>
            <a:r>
              <a:rPr lang="hu-HU" dirty="0">
                <a:solidFill>
                  <a:schemeClr val="hlink"/>
                </a:solidFill>
                <a:latin typeface="Arial" charset="0"/>
              </a:rPr>
              <a:t>kétszersültek</a:t>
            </a:r>
            <a:r>
              <a:rPr lang="hu-HU" dirty="0">
                <a:latin typeface="Arial" charset="0"/>
              </a:rPr>
              <a:t> </a:t>
            </a:r>
            <a:r>
              <a:rPr lang="hu-HU" dirty="0">
                <a:solidFill>
                  <a:schemeClr val="hlink"/>
                </a:solidFill>
                <a:latin typeface="Arial" charset="0"/>
              </a:rPr>
              <a:t>bal</a:t>
            </a:r>
            <a:r>
              <a:rPr lang="hu-HU" dirty="0">
                <a:latin typeface="Arial" charset="0"/>
              </a:rPr>
              <a:t>! (</a:t>
            </a:r>
            <a:r>
              <a:rPr lang="hu-HU" dirty="0" err="1">
                <a:latin typeface="Arial" charset="0"/>
              </a:rPr>
              <a:t>InterTran</a:t>
            </a:r>
            <a:r>
              <a:rPr lang="hu-HU" dirty="0">
                <a:latin typeface="Arial" charset="0"/>
              </a:rPr>
              <a:t>)</a:t>
            </a:r>
          </a:p>
          <a:p>
            <a:pPr>
              <a:buFontTx/>
              <a:buNone/>
            </a:pPr>
            <a:r>
              <a:rPr lang="hu-HU" dirty="0">
                <a:latin typeface="Arial" charset="0"/>
              </a:rPr>
              <a:t>Nincs </a:t>
            </a:r>
            <a:r>
              <a:rPr lang="hu-HU" dirty="0">
                <a:solidFill>
                  <a:schemeClr val="hlink"/>
                </a:solidFill>
                <a:latin typeface="Arial" charset="0"/>
              </a:rPr>
              <a:t>több</a:t>
            </a:r>
            <a:r>
              <a:rPr lang="hu-HU" dirty="0">
                <a:latin typeface="Arial" charset="0"/>
              </a:rPr>
              <a:t> </a:t>
            </a:r>
            <a:r>
              <a:rPr lang="hu-HU" dirty="0">
                <a:solidFill>
                  <a:schemeClr val="hlink"/>
                </a:solidFill>
                <a:latin typeface="Arial" charset="0"/>
              </a:rPr>
              <a:t>keksz</a:t>
            </a:r>
            <a:r>
              <a:rPr lang="hu-HU" dirty="0">
                <a:latin typeface="Arial" charset="0"/>
              </a:rPr>
              <a:t>! (</a:t>
            </a:r>
            <a:r>
              <a:rPr lang="hu-HU" dirty="0" err="1">
                <a:latin typeface="Arial" charset="0"/>
              </a:rPr>
              <a:t>reference</a:t>
            </a:r>
            <a:r>
              <a:rPr lang="hu-HU" dirty="0">
                <a:latin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4D5B64-B8B1-4787-BF24-0E852B064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Schedule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88D0FBC-0144-43C9-A009-1C6634C88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24 November: NLP </a:t>
            </a:r>
            <a:r>
              <a:rPr lang="hu-HU" dirty="0" err="1"/>
              <a:t>tools</a:t>
            </a:r>
            <a:r>
              <a:rPr lang="hu-HU" dirty="0"/>
              <a:t> – </a:t>
            </a: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home</a:t>
            </a:r>
            <a:endParaRPr lang="hu-HU" dirty="0"/>
          </a:p>
          <a:p>
            <a:r>
              <a:rPr lang="hu-HU" dirty="0"/>
              <a:t>2nd </a:t>
            </a:r>
            <a:r>
              <a:rPr lang="hu-HU" dirty="0" err="1"/>
              <a:t>quiz</a:t>
            </a:r>
            <a:r>
              <a:rPr lang="hu-HU" dirty="0"/>
              <a:t>: </a:t>
            </a:r>
            <a:r>
              <a:rPr lang="hu-HU" dirty="0">
                <a:hlinkClick r:id="rId2"/>
              </a:rPr>
              <a:t>https://forms.gle/KpfhtwLE9dfw3enV8</a:t>
            </a:r>
            <a:r>
              <a:rPr lang="hu-HU" dirty="0"/>
              <a:t> - </a:t>
            </a:r>
            <a:r>
              <a:rPr lang="hu-HU" dirty="0" err="1"/>
              <a:t>deadline</a:t>
            </a:r>
            <a:r>
              <a:rPr lang="hu-HU" dirty="0"/>
              <a:t> 24 November</a:t>
            </a:r>
          </a:p>
          <a:p>
            <a:r>
              <a:rPr lang="hu-HU" dirty="0"/>
              <a:t>1 December: </a:t>
            </a:r>
            <a:r>
              <a:rPr lang="hu-HU" dirty="0" err="1"/>
              <a:t>presentations</a:t>
            </a:r>
            <a:endParaRPr lang="hu-HU" dirty="0"/>
          </a:p>
          <a:p>
            <a:r>
              <a:rPr lang="hu-HU" dirty="0"/>
              <a:t>8 December: </a:t>
            </a:r>
            <a:r>
              <a:rPr lang="hu-HU" dirty="0" err="1"/>
              <a:t>paper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65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Quality</a:t>
            </a:r>
            <a:endParaRPr lang="hu-HU" dirty="0">
              <a:latin typeface="Arial" charset="0"/>
            </a:endParaRP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40416" y="1245611"/>
            <a:ext cx="7427912" cy="4679950"/>
          </a:xfrm>
        </p:spPr>
        <p:txBody>
          <a:bodyPr/>
          <a:lstStyle/>
          <a:p>
            <a:r>
              <a:rPr lang="hu-HU" sz="2800" dirty="0" err="1">
                <a:latin typeface="Arial" charset="0"/>
              </a:rPr>
              <a:t>Now</a:t>
            </a:r>
            <a:r>
              <a:rPr lang="hu-HU" sz="2800" dirty="0">
                <a:latin typeface="Arial" charset="0"/>
              </a:rPr>
              <a:t> MT </a:t>
            </a:r>
            <a:r>
              <a:rPr lang="hu-HU" sz="2800" dirty="0" err="1">
                <a:latin typeface="Arial" charset="0"/>
              </a:rPr>
              <a:t>quality</a:t>
            </a:r>
            <a:r>
              <a:rPr lang="hu-HU" sz="2800" dirty="0">
                <a:latin typeface="Arial" charset="0"/>
              </a:rPr>
              <a:t> is </a:t>
            </a:r>
            <a:r>
              <a:rPr lang="hu-HU" sz="2800" dirty="0" err="1">
                <a:latin typeface="Arial" charset="0"/>
              </a:rPr>
              <a:t>way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below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that</a:t>
            </a:r>
            <a:r>
              <a:rPr lang="hu-HU" sz="2800" dirty="0">
                <a:latin typeface="Arial" charset="0"/>
              </a:rPr>
              <a:t> of human </a:t>
            </a:r>
            <a:r>
              <a:rPr lang="hu-HU" sz="2800" dirty="0" err="1">
                <a:latin typeface="Arial" charset="0"/>
              </a:rPr>
              <a:t>translation</a:t>
            </a:r>
            <a:endParaRPr lang="hu-HU" sz="2800" dirty="0">
              <a:latin typeface="Arial" charset="0"/>
            </a:endParaRPr>
          </a:p>
          <a:p>
            <a:r>
              <a:rPr lang="hu-HU" sz="2800" dirty="0">
                <a:latin typeface="Arial" charset="0"/>
              </a:rPr>
              <a:t>BUT: </a:t>
            </a:r>
            <a:r>
              <a:rPr lang="hu-HU" sz="2800" dirty="0" err="1">
                <a:latin typeface="Arial" charset="0"/>
              </a:rPr>
              <a:t>for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some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specific</a:t>
            </a:r>
            <a:r>
              <a:rPr lang="hu-HU" sz="2800" dirty="0">
                <a:latin typeface="Arial" charset="0"/>
              </a:rPr>
              <a:t> (</a:t>
            </a:r>
            <a:r>
              <a:rPr lang="hu-HU" sz="2800" dirty="0" err="1">
                <a:latin typeface="Arial" charset="0"/>
              </a:rPr>
              <a:t>delimited</a:t>
            </a:r>
            <a:r>
              <a:rPr lang="hu-HU" sz="2800" dirty="0">
                <a:latin typeface="Arial" charset="0"/>
              </a:rPr>
              <a:t>) </a:t>
            </a:r>
            <a:r>
              <a:rPr lang="hu-HU" sz="2800" dirty="0" err="1">
                <a:latin typeface="Arial" charset="0"/>
              </a:rPr>
              <a:t>topics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it</a:t>
            </a:r>
            <a:r>
              <a:rPr lang="hu-HU" sz="2800" dirty="0">
                <a:latin typeface="Arial" charset="0"/>
              </a:rPr>
              <a:t> is </a:t>
            </a:r>
            <a:r>
              <a:rPr lang="hu-HU" sz="2800" dirty="0" err="1">
                <a:latin typeface="Arial" charset="0"/>
              </a:rPr>
              <a:t>sufficient</a:t>
            </a:r>
            <a:endParaRPr lang="hu-HU" sz="2800" dirty="0">
              <a:latin typeface="Arial" charset="0"/>
            </a:endParaRPr>
          </a:p>
          <a:p>
            <a:pPr lvl="1"/>
            <a:r>
              <a:rPr lang="hu-HU" sz="2400" dirty="0" err="1">
                <a:latin typeface="Arial" charset="0"/>
              </a:rPr>
              <a:t>recipes</a:t>
            </a:r>
            <a:endParaRPr lang="hu-HU" sz="2400" dirty="0">
              <a:latin typeface="Arial" charset="0"/>
            </a:endParaRPr>
          </a:p>
          <a:p>
            <a:pPr lvl="1"/>
            <a:r>
              <a:rPr lang="hu-HU" sz="2400" dirty="0" err="1">
                <a:latin typeface="Arial" charset="0"/>
              </a:rPr>
              <a:t>weather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forecast</a:t>
            </a:r>
            <a:endParaRPr lang="hu-HU" sz="2400" dirty="0">
              <a:latin typeface="Arial" charset="0"/>
            </a:endParaRPr>
          </a:p>
          <a:p>
            <a:pPr lvl="1"/>
            <a:r>
              <a:rPr lang="hu-HU" sz="2400" dirty="0" err="1">
                <a:latin typeface="Arial" charset="0"/>
              </a:rPr>
              <a:t>technical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descriptions</a:t>
            </a:r>
            <a:endParaRPr lang="hu-HU" sz="2400" dirty="0">
              <a:latin typeface="Arial" charset="0"/>
            </a:endParaRPr>
          </a:p>
          <a:p>
            <a:r>
              <a:rPr lang="hu-HU" sz="2800" dirty="0">
                <a:latin typeface="Arial" charset="0"/>
              </a:rPr>
              <a:t>The most </a:t>
            </a:r>
            <a:r>
              <a:rPr lang="hu-HU" sz="2800" dirty="0" err="1">
                <a:latin typeface="Arial" charset="0"/>
              </a:rPr>
              <a:t>desired</a:t>
            </a:r>
            <a:r>
              <a:rPr lang="hu-HU" sz="2800" dirty="0">
                <a:latin typeface="Arial" charset="0"/>
              </a:rPr>
              <a:t> NLP </a:t>
            </a:r>
            <a:r>
              <a:rPr lang="hu-HU" sz="2800" dirty="0" err="1">
                <a:latin typeface="Arial" charset="0"/>
              </a:rPr>
              <a:t>application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throughout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world</a:t>
            </a:r>
            <a:endParaRPr lang="hu-HU" sz="2800" dirty="0">
              <a:latin typeface="Arial" charset="0"/>
            </a:endParaRPr>
          </a:p>
          <a:p>
            <a:r>
              <a:rPr lang="hu-HU" sz="2800" dirty="0">
                <a:latin typeface="Arial" charset="0"/>
              </a:rPr>
              <a:t>„</a:t>
            </a:r>
            <a:r>
              <a:rPr lang="hu-HU" sz="2800" dirty="0" err="1">
                <a:latin typeface="Arial" charset="0"/>
              </a:rPr>
              <a:t>to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help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those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with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disabilities</a:t>
            </a:r>
            <a:r>
              <a:rPr lang="hu-HU" sz="2800" dirty="0">
                <a:latin typeface="Arial" charset="0"/>
              </a:rPr>
              <a:t>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>
                <a:latin typeface="Arial" charset="0"/>
              </a:rPr>
              <a:t>The </a:t>
            </a:r>
            <a:r>
              <a:rPr lang="hu-HU" dirty="0" err="1">
                <a:latin typeface="Arial" charset="0"/>
              </a:rPr>
              <a:t>task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translation</a:t>
            </a:r>
            <a:endParaRPr lang="hu-HU" dirty="0">
              <a:latin typeface="Arial" charset="0"/>
            </a:endParaRP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341438"/>
            <a:ext cx="7693025" cy="42354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u-HU" sz="3000" dirty="0">
                <a:latin typeface="Arial" charset="0"/>
              </a:rPr>
              <a:t>„I </a:t>
            </a:r>
            <a:r>
              <a:rPr lang="hu-HU" sz="3000" dirty="0" err="1">
                <a:latin typeface="Arial" charset="0"/>
              </a:rPr>
              <a:t>just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look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up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the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words</a:t>
            </a:r>
            <a:r>
              <a:rPr lang="hu-HU" sz="3000" dirty="0">
                <a:latin typeface="Arial" charset="0"/>
              </a:rPr>
              <a:t>, </a:t>
            </a:r>
            <a:r>
              <a:rPr lang="hu-HU" sz="3000" dirty="0" err="1">
                <a:latin typeface="Arial" charset="0"/>
              </a:rPr>
              <a:t>I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translate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the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sentence</a:t>
            </a:r>
            <a:r>
              <a:rPr lang="hu-HU" sz="3000" dirty="0">
                <a:latin typeface="Arial" charset="0"/>
              </a:rPr>
              <a:t>, and </a:t>
            </a:r>
            <a:r>
              <a:rPr lang="hu-HU" sz="3000" dirty="0" err="1">
                <a:latin typeface="Arial" charset="0"/>
              </a:rPr>
              <a:t>it’s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done</a:t>
            </a:r>
            <a:r>
              <a:rPr lang="hu-HU" sz="3000" dirty="0">
                <a:latin typeface="Arial" charset="0"/>
              </a:rPr>
              <a:t>”</a:t>
            </a:r>
          </a:p>
          <a:p>
            <a:pPr>
              <a:lnSpc>
                <a:spcPct val="90000"/>
              </a:lnSpc>
              <a:buFontTx/>
              <a:buNone/>
            </a:pPr>
            <a:endParaRPr lang="hu-HU" sz="30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hu-HU" sz="2400" dirty="0" err="1">
                <a:latin typeface="Arial" charset="0"/>
              </a:rPr>
              <a:t>Let</a:t>
            </a:r>
            <a:r>
              <a:rPr lang="hu-HU" sz="2400" dirty="0">
                <a:latin typeface="Arial" charset="0"/>
              </a:rPr>
              <a:t> 1 </a:t>
            </a:r>
            <a:r>
              <a:rPr lang="hu-HU" sz="2400" dirty="0" err="1">
                <a:latin typeface="Arial" charset="0"/>
              </a:rPr>
              <a:t>sentence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contain</a:t>
            </a:r>
            <a:r>
              <a:rPr lang="hu-HU" sz="2400" dirty="0">
                <a:latin typeface="Arial" charset="0"/>
              </a:rPr>
              <a:t> 15 </a:t>
            </a:r>
            <a:r>
              <a:rPr lang="hu-HU" sz="2400" dirty="0" err="1">
                <a:latin typeface="Arial" charset="0"/>
              </a:rPr>
              <a:t>words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on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average</a:t>
            </a:r>
            <a:endParaRPr lang="hu-HU" sz="2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hu-HU" sz="2400" dirty="0" err="1">
                <a:latin typeface="Arial" charset="0"/>
              </a:rPr>
              <a:t>Let</a:t>
            </a:r>
            <a:r>
              <a:rPr lang="hu-HU" sz="2400" dirty="0">
                <a:latin typeface="Arial" charset="0"/>
              </a:rPr>
              <a:t> 1 </a:t>
            </a:r>
            <a:r>
              <a:rPr lang="hu-HU" sz="2400" dirty="0" err="1">
                <a:latin typeface="Arial" charset="0"/>
              </a:rPr>
              <a:t>word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have</a:t>
            </a:r>
            <a:r>
              <a:rPr lang="hu-HU" sz="2400" dirty="0">
                <a:latin typeface="Arial" charset="0"/>
              </a:rPr>
              <a:t> 3 </a:t>
            </a:r>
            <a:r>
              <a:rPr lang="hu-HU" sz="2400" dirty="0" err="1">
                <a:latin typeface="Arial" charset="0"/>
              </a:rPr>
              <a:t>meanings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on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average</a:t>
            </a:r>
            <a:endParaRPr lang="hu-HU" sz="2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hu-HU" sz="2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hu-HU" sz="2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hu-HU" sz="2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hu-HU" sz="2400" dirty="0">
                <a:latin typeface="Arial" charset="0"/>
              </a:rPr>
              <a:t>1 </a:t>
            </a:r>
            <a:r>
              <a:rPr lang="hu-HU" sz="2400" dirty="0" err="1">
                <a:latin typeface="Arial" charset="0"/>
              </a:rPr>
              <a:t>sentence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can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have</a:t>
            </a:r>
            <a:r>
              <a:rPr lang="hu-HU" sz="2400" dirty="0">
                <a:latin typeface="Arial" charset="0"/>
              </a:rPr>
              <a:t> 3</a:t>
            </a:r>
            <a:r>
              <a:rPr lang="hu-HU" sz="2400" baseline="30000" dirty="0">
                <a:latin typeface="Arial" charset="0"/>
              </a:rPr>
              <a:t>15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different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translations</a:t>
            </a:r>
            <a:endParaRPr lang="hu-HU" sz="2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hu-HU" sz="2400" dirty="0">
                <a:latin typeface="Arial" charset="0"/>
              </a:rPr>
              <a:t>* </a:t>
            </a:r>
            <a:r>
              <a:rPr lang="hu-HU" sz="2400" dirty="0" err="1">
                <a:latin typeface="Arial" charset="0"/>
              </a:rPr>
              <a:t>permutations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due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to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word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order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changes</a:t>
            </a:r>
            <a:endParaRPr lang="hu-HU" sz="2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hu-HU" sz="2400" dirty="0">
                <a:latin typeface="Arial" charset="0"/>
              </a:rPr>
              <a:t>* </a:t>
            </a:r>
            <a:r>
              <a:rPr lang="hu-HU" sz="2400" dirty="0" err="1">
                <a:latin typeface="Arial" charset="0"/>
              </a:rPr>
              <a:t>insertion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or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deletion</a:t>
            </a:r>
            <a:r>
              <a:rPr lang="hu-HU" sz="2400" dirty="0">
                <a:latin typeface="Arial" charset="0"/>
              </a:rPr>
              <a:t> of </a:t>
            </a:r>
            <a:r>
              <a:rPr lang="hu-HU" sz="2400" dirty="0" err="1">
                <a:latin typeface="Arial" charset="0"/>
              </a:rPr>
              <a:t>words</a:t>
            </a:r>
            <a:endParaRPr lang="hu-HU" sz="2400" dirty="0">
              <a:latin typeface="Arial" charset="0"/>
            </a:endParaRPr>
          </a:p>
        </p:txBody>
      </p:sp>
      <p:sp>
        <p:nvSpPr>
          <p:cNvPr id="294916" name="AutoShape 4"/>
          <p:cNvSpPr>
            <a:spLocks noChangeArrowheads="1"/>
          </p:cNvSpPr>
          <p:nvPr/>
        </p:nvSpPr>
        <p:spPr bwMode="auto">
          <a:xfrm>
            <a:off x="4365336" y="3656446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>
                <a:latin typeface="Arial" charset="0"/>
              </a:rPr>
              <a:t>The </a:t>
            </a:r>
            <a:r>
              <a:rPr lang="hu-HU" dirty="0" err="1">
                <a:latin typeface="Arial" charset="0"/>
              </a:rPr>
              <a:t>Vauqois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pyramid</a:t>
            </a:r>
            <a:endParaRPr lang="hu-HU" dirty="0">
              <a:latin typeface="Arial" charset="0"/>
            </a:endParaRP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2582" y="2017713"/>
            <a:ext cx="8691418" cy="4114800"/>
          </a:xfrm>
        </p:spPr>
        <p:txBody>
          <a:bodyPr/>
          <a:lstStyle/>
          <a:p>
            <a:pPr>
              <a:buFontTx/>
              <a:buNone/>
            </a:pPr>
            <a:r>
              <a:rPr lang="hu-HU" sz="2800" dirty="0">
                <a:latin typeface="Arial" charset="0"/>
              </a:rPr>
              <a:t>			   	          </a:t>
            </a:r>
            <a:r>
              <a:rPr lang="hu-HU" sz="1800" dirty="0" err="1">
                <a:latin typeface="Arial" charset="0"/>
              </a:rPr>
              <a:t>Interlingua</a:t>
            </a:r>
            <a:endParaRPr lang="hu-HU" sz="1800" dirty="0">
              <a:latin typeface="Arial" charset="0"/>
            </a:endParaRPr>
          </a:p>
          <a:p>
            <a:pPr>
              <a:buFontTx/>
              <a:buNone/>
            </a:pPr>
            <a:br>
              <a:rPr lang="hu-HU" sz="1800" dirty="0">
                <a:latin typeface="Arial" charset="0"/>
              </a:rPr>
            </a:br>
            <a:endParaRPr lang="hu-HU" sz="1800" dirty="0">
              <a:latin typeface="Arial" charset="0"/>
            </a:endParaRPr>
          </a:p>
          <a:p>
            <a:pPr>
              <a:buFontTx/>
              <a:buNone/>
            </a:pPr>
            <a:r>
              <a:rPr lang="hu-HU" sz="1800" dirty="0">
                <a:latin typeface="Arial" charset="0"/>
              </a:rPr>
              <a:t>             </a:t>
            </a:r>
            <a:r>
              <a:rPr lang="hu-HU" sz="1800" dirty="0" err="1">
                <a:latin typeface="Arial" charset="0"/>
              </a:rPr>
              <a:t>Source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language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semantics</a:t>
            </a:r>
            <a:r>
              <a:rPr lang="hu-HU" sz="1800" dirty="0">
                <a:latin typeface="Arial" charset="0"/>
              </a:rPr>
              <a:t>	    </a:t>
            </a:r>
            <a:r>
              <a:rPr lang="hu-HU" sz="1800" dirty="0" err="1">
                <a:latin typeface="Arial" charset="0"/>
              </a:rPr>
              <a:t>Target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language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semantics</a:t>
            </a:r>
            <a:endParaRPr lang="hu-HU" sz="1800" dirty="0">
              <a:latin typeface="Arial" charset="0"/>
            </a:endParaRPr>
          </a:p>
          <a:p>
            <a:pPr>
              <a:buFontTx/>
              <a:buNone/>
            </a:pPr>
            <a:endParaRPr lang="hu-HU" sz="1800" dirty="0">
              <a:latin typeface="Arial" charset="0"/>
            </a:endParaRPr>
          </a:p>
          <a:p>
            <a:pPr>
              <a:buFontTx/>
              <a:buNone/>
            </a:pPr>
            <a:endParaRPr lang="hu-HU" sz="1800" dirty="0">
              <a:latin typeface="Arial" charset="0"/>
            </a:endParaRPr>
          </a:p>
          <a:p>
            <a:pPr>
              <a:buFontTx/>
              <a:buNone/>
            </a:pPr>
            <a:r>
              <a:rPr lang="hu-HU" sz="1800" dirty="0">
                <a:latin typeface="Arial" charset="0"/>
              </a:rPr>
              <a:t>          </a:t>
            </a:r>
            <a:r>
              <a:rPr lang="hu-HU" sz="1800" dirty="0" err="1">
                <a:latin typeface="Arial" charset="0"/>
              </a:rPr>
              <a:t>Source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language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syntax</a:t>
            </a:r>
            <a:r>
              <a:rPr lang="hu-HU" sz="1800" dirty="0">
                <a:latin typeface="Arial" charset="0"/>
              </a:rPr>
              <a:t>		            </a:t>
            </a:r>
            <a:r>
              <a:rPr lang="hu-HU" sz="1800" dirty="0" err="1">
                <a:latin typeface="Arial" charset="0"/>
              </a:rPr>
              <a:t>Target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language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syntax</a:t>
            </a:r>
            <a:endParaRPr lang="hu-HU" sz="1800" dirty="0">
              <a:latin typeface="Arial" charset="0"/>
            </a:endParaRPr>
          </a:p>
          <a:p>
            <a:pPr>
              <a:buFontTx/>
              <a:buNone/>
            </a:pPr>
            <a:endParaRPr lang="hu-HU" sz="1800" dirty="0">
              <a:latin typeface="Arial" charset="0"/>
            </a:endParaRPr>
          </a:p>
          <a:p>
            <a:pPr>
              <a:buFontTx/>
              <a:buNone/>
            </a:pPr>
            <a:endParaRPr lang="hu-HU" sz="1800" dirty="0">
              <a:latin typeface="Arial" charset="0"/>
            </a:endParaRPr>
          </a:p>
          <a:p>
            <a:pPr>
              <a:buFontTx/>
              <a:buNone/>
            </a:pPr>
            <a:r>
              <a:rPr lang="hu-HU" sz="1800" dirty="0" err="1">
                <a:latin typeface="Arial" charset="0"/>
              </a:rPr>
              <a:t>Source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language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words</a:t>
            </a:r>
            <a:r>
              <a:rPr lang="hu-HU" sz="1800" dirty="0">
                <a:latin typeface="Arial" charset="0"/>
              </a:rPr>
              <a:t>                  		     </a:t>
            </a:r>
            <a:r>
              <a:rPr lang="hu-HU" sz="1800" dirty="0" err="1">
                <a:latin typeface="Arial" charset="0"/>
              </a:rPr>
              <a:t>Target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language</a:t>
            </a:r>
            <a:r>
              <a:rPr lang="hu-HU" sz="1800" dirty="0">
                <a:latin typeface="Arial" charset="0"/>
              </a:rPr>
              <a:t> </a:t>
            </a:r>
            <a:r>
              <a:rPr lang="hu-HU" sz="1800" dirty="0" err="1">
                <a:latin typeface="Arial" charset="0"/>
              </a:rPr>
              <a:t>words</a:t>
            </a:r>
            <a:r>
              <a:rPr lang="hu-HU" sz="2000" dirty="0">
                <a:latin typeface="Arial" charset="0"/>
              </a:rPr>
              <a:t>		</a:t>
            </a:r>
          </a:p>
        </p:txBody>
      </p:sp>
      <p:sp>
        <p:nvSpPr>
          <p:cNvPr id="295940" name="AutoShape 4"/>
          <p:cNvSpPr>
            <a:spLocks noChangeArrowheads="1"/>
          </p:cNvSpPr>
          <p:nvPr/>
        </p:nvSpPr>
        <p:spPr bwMode="auto">
          <a:xfrm>
            <a:off x="3276600" y="2708275"/>
            <a:ext cx="3238500" cy="2951163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Approaches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</a:t>
            </a:r>
            <a:r>
              <a:rPr lang="hu-HU" dirty="0">
                <a:latin typeface="Arial" charset="0"/>
              </a:rPr>
              <a:t> MT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2190750"/>
            <a:ext cx="7427912" cy="3830638"/>
          </a:xfrm>
        </p:spPr>
        <p:txBody>
          <a:bodyPr/>
          <a:lstStyle/>
          <a:p>
            <a:r>
              <a:rPr lang="hu-HU" sz="3600" dirty="0" err="1">
                <a:latin typeface="Arial" charset="0"/>
              </a:rPr>
              <a:t>Dictionary</a:t>
            </a:r>
            <a:r>
              <a:rPr lang="hu-HU" sz="3600" dirty="0">
                <a:latin typeface="Arial" charset="0"/>
              </a:rPr>
              <a:t> </a:t>
            </a:r>
            <a:r>
              <a:rPr lang="hu-HU" sz="3600" dirty="0" err="1">
                <a:latin typeface="Arial" charset="0"/>
              </a:rPr>
              <a:t>based</a:t>
            </a:r>
            <a:r>
              <a:rPr lang="hu-HU" sz="3600" dirty="0">
                <a:latin typeface="Arial" charset="0"/>
              </a:rPr>
              <a:t> MT</a:t>
            </a:r>
          </a:p>
          <a:p>
            <a:r>
              <a:rPr lang="hu-HU" sz="3600" dirty="0" err="1">
                <a:latin typeface="Arial" charset="0"/>
              </a:rPr>
              <a:t>Syntactic</a:t>
            </a:r>
            <a:r>
              <a:rPr lang="hu-HU" sz="3600" dirty="0">
                <a:latin typeface="Arial" charset="0"/>
              </a:rPr>
              <a:t> </a:t>
            </a:r>
            <a:r>
              <a:rPr lang="hu-HU" sz="3600" dirty="0" err="1">
                <a:latin typeface="Arial" charset="0"/>
              </a:rPr>
              <a:t>transformation</a:t>
            </a:r>
            <a:r>
              <a:rPr lang="hu-HU" sz="3600" dirty="0">
                <a:latin typeface="Arial" charset="0"/>
              </a:rPr>
              <a:t> </a:t>
            </a:r>
            <a:r>
              <a:rPr lang="hu-HU" sz="3600" dirty="0" err="1">
                <a:latin typeface="Arial" charset="0"/>
              </a:rPr>
              <a:t>based</a:t>
            </a:r>
            <a:r>
              <a:rPr lang="hu-HU" sz="3600" dirty="0">
                <a:latin typeface="Arial" charset="0"/>
              </a:rPr>
              <a:t> MT</a:t>
            </a:r>
          </a:p>
          <a:p>
            <a:r>
              <a:rPr lang="hu-HU" sz="3600" dirty="0" err="1">
                <a:latin typeface="Arial" charset="0"/>
              </a:rPr>
              <a:t>Semantic</a:t>
            </a:r>
            <a:r>
              <a:rPr lang="hu-HU" sz="3600" dirty="0">
                <a:latin typeface="Arial" charset="0"/>
              </a:rPr>
              <a:t> </a:t>
            </a:r>
            <a:r>
              <a:rPr lang="hu-HU" sz="3600" dirty="0" err="1">
                <a:latin typeface="Arial" charset="0"/>
              </a:rPr>
              <a:t>transformation</a:t>
            </a:r>
            <a:r>
              <a:rPr lang="hu-HU" sz="3600" dirty="0">
                <a:latin typeface="Arial" charset="0"/>
              </a:rPr>
              <a:t> </a:t>
            </a:r>
            <a:r>
              <a:rPr lang="hu-HU" sz="3600" dirty="0" err="1">
                <a:latin typeface="Arial" charset="0"/>
              </a:rPr>
              <a:t>based</a:t>
            </a:r>
            <a:r>
              <a:rPr lang="hu-HU" sz="3600" dirty="0">
                <a:latin typeface="Arial" charset="0"/>
              </a:rPr>
              <a:t> MT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Dictionary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based</a:t>
            </a:r>
            <a:r>
              <a:rPr lang="hu-HU" dirty="0">
                <a:latin typeface="Arial" charset="0"/>
              </a:rPr>
              <a:t> MT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Electronic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dictionary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bilingual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lists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words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Words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phrases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SL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matched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words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phrases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TL</a:t>
            </a:r>
          </a:p>
          <a:p>
            <a:r>
              <a:rPr lang="hu-HU" dirty="0" err="1">
                <a:latin typeface="Arial" charset="0"/>
              </a:rPr>
              <a:t>Very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solution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Problematic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issues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frequent</a:t>
            </a:r>
            <a:endParaRPr lang="hu-HU" dirty="0">
              <a:latin typeface="Arial" charset="0"/>
            </a:endParaRPr>
          </a:p>
          <a:p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549275"/>
            <a:ext cx="8229600" cy="1150938"/>
          </a:xfrm>
        </p:spPr>
        <p:txBody>
          <a:bodyPr/>
          <a:lstStyle/>
          <a:p>
            <a:r>
              <a:rPr lang="hu-HU" sz="4000" dirty="0" err="1">
                <a:latin typeface="Arial" charset="0"/>
              </a:rPr>
              <a:t>Problems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in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word-to-word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translation</a:t>
            </a:r>
            <a:r>
              <a:rPr lang="hu-HU" sz="4000" dirty="0">
                <a:latin typeface="Arial" charset="0"/>
              </a:rPr>
              <a:t>: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2039938"/>
            <a:ext cx="7427912" cy="3981450"/>
          </a:xfrm>
        </p:spPr>
        <p:txBody>
          <a:bodyPr/>
          <a:lstStyle/>
          <a:p>
            <a:r>
              <a:rPr lang="hu-HU" dirty="0">
                <a:latin typeface="Arial" charset="0"/>
              </a:rPr>
              <a:t>The </a:t>
            </a:r>
            <a:r>
              <a:rPr lang="hu-HU" dirty="0" err="1">
                <a:latin typeface="Arial" charset="0"/>
              </a:rPr>
              <a:t>word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cannot</a:t>
            </a:r>
            <a:r>
              <a:rPr lang="hu-HU" dirty="0">
                <a:latin typeface="Arial" charset="0"/>
              </a:rPr>
              <a:t> be </a:t>
            </a:r>
            <a:r>
              <a:rPr lang="hu-HU" dirty="0" err="1">
                <a:latin typeface="Arial" charset="0"/>
              </a:rPr>
              <a:t>found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dictionary</a:t>
            </a:r>
            <a:r>
              <a:rPr lang="hu-HU" dirty="0">
                <a:latin typeface="Arial" charset="0"/>
              </a:rPr>
              <a:t> (SL </a:t>
            </a:r>
            <a:r>
              <a:rPr lang="hu-HU" dirty="0" err="1">
                <a:latin typeface="Arial" charset="0"/>
              </a:rPr>
              <a:t>word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TL text)</a:t>
            </a:r>
          </a:p>
          <a:p>
            <a:r>
              <a:rPr lang="hu-HU" dirty="0" err="1">
                <a:latin typeface="Arial" charset="0"/>
              </a:rPr>
              <a:t>Too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many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senses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dictionary</a:t>
            </a:r>
            <a:r>
              <a:rPr lang="hu-HU" dirty="0">
                <a:latin typeface="Arial" charset="0"/>
              </a:rPr>
              <a:t> (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most </a:t>
            </a:r>
            <a:r>
              <a:rPr lang="hu-HU" dirty="0" err="1">
                <a:latin typeface="Arial" charset="0"/>
              </a:rPr>
              <a:t>frequent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one</a:t>
            </a:r>
            <a:r>
              <a:rPr lang="hu-HU" dirty="0">
                <a:latin typeface="Arial" charset="0"/>
              </a:rPr>
              <a:t> (?) is </a:t>
            </a:r>
            <a:r>
              <a:rPr lang="hu-HU" dirty="0" err="1">
                <a:latin typeface="Arial" charset="0"/>
              </a:rPr>
              <a:t>selected</a:t>
            </a:r>
            <a:r>
              <a:rPr lang="hu-HU" dirty="0">
                <a:latin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498600"/>
          </a:xfrm>
        </p:spPr>
        <p:txBody>
          <a:bodyPr/>
          <a:lstStyle/>
          <a:p>
            <a:r>
              <a:rPr lang="hu-HU" sz="4000" dirty="0" err="1">
                <a:latin typeface="Arial" charset="0"/>
              </a:rPr>
              <a:t>Problems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in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word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form-to-word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form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translation</a:t>
            </a:r>
            <a:r>
              <a:rPr lang="hu-HU" sz="4000" dirty="0">
                <a:latin typeface="Arial" charset="0"/>
              </a:rPr>
              <a:t>: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744663"/>
            <a:ext cx="7427912" cy="4276725"/>
          </a:xfrm>
        </p:spPr>
        <p:txBody>
          <a:bodyPr/>
          <a:lstStyle/>
          <a:p>
            <a:r>
              <a:rPr lang="hu-HU" dirty="0">
                <a:latin typeface="Arial" charset="0"/>
              </a:rPr>
              <a:t>The </a:t>
            </a:r>
            <a:r>
              <a:rPr lang="hu-HU" dirty="0" err="1">
                <a:latin typeface="Arial" charset="0"/>
              </a:rPr>
              <a:t>dictionary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contains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only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word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form</a:t>
            </a:r>
            <a:r>
              <a:rPr lang="hu-HU" dirty="0">
                <a:latin typeface="Arial" charset="0"/>
              </a:rPr>
              <a:t> (</a:t>
            </a:r>
            <a:r>
              <a:rPr lang="hu-HU" dirty="0" err="1">
                <a:latin typeface="Arial" charset="0"/>
              </a:rPr>
              <a:t>e.g</a:t>
            </a:r>
            <a:r>
              <a:rPr lang="hu-HU" dirty="0">
                <a:latin typeface="Arial" charset="0"/>
              </a:rPr>
              <a:t>. </a:t>
            </a:r>
            <a:r>
              <a:rPr lang="hu-HU" dirty="0" err="1">
                <a:latin typeface="Arial" charset="0"/>
              </a:rPr>
              <a:t>Sg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Nom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nouns</a:t>
            </a:r>
            <a:r>
              <a:rPr lang="hu-HU" dirty="0">
                <a:latin typeface="Arial" charset="0"/>
              </a:rPr>
              <a:t>)</a:t>
            </a:r>
          </a:p>
          <a:p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agglutinative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languages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words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have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many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forms</a:t>
            </a:r>
            <a:r>
              <a:rPr lang="hu-HU" dirty="0">
                <a:latin typeface="Arial" charset="0"/>
              </a:rPr>
              <a:t> (HUN) – </a:t>
            </a:r>
            <a:r>
              <a:rPr lang="hu-HU" dirty="0" err="1">
                <a:latin typeface="Arial" charset="0"/>
              </a:rPr>
              <a:t>they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cannot</a:t>
            </a:r>
            <a:r>
              <a:rPr lang="hu-HU" dirty="0">
                <a:latin typeface="Arial" charset="0"/>
              </a:rPr>
              <a:t> be </a:t>
            </a:r>
            <a:r>
              <a:rPr lang="hu-HU" dirty="0" err="1">
                <a:latin typeface="Arial" charset="0"/>
              </a:rPr>
              <a:t>listed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Morphological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analysis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would</a:t>
            </a:r>
            <a:r>
              <a:rPr lang="hu-HU" dirty="0">
                <a:latin typeface="Arial" charset="0"/>
              </a:rPr>
              <a:t> be </a:t>
            </a:r>
            <a:r>
              <a:rPr lang="hu-HU" dirty="0" err="1">
                <a:latin typeface="Arial" charset="0"/>
              </a:rPr>
              <a:t>necessary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translation</a:t>
            </a:r>
            <a:endParaRPr lang="hu-HU" dirty="0">
              <a:latin typeface="Arial" charset="0"/>
            </a:endParaRPr>
          </a:p>
          <a:p>
            <a:pPr>
              <a:buFontTx/>
              <a:buNone/>
            </a:pP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14881</TotalTime>
  <Words>1174</Words>
  <Application>Microsoft Office PowerPoint</Application>
  <PresentationFormat>Diavetítés a képernyőre (4:3 oldalarány)</PresentationFormat>
  <Paragraphs>168</Paragraphs>
  <Slides>28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32" baseType="lpstr">
      <vt:lpstr>Arial</vt:lpstr>
      <vt:lpstr>Calibri</vt:lpstr>
      <vt:lpstr>Tahoma</vt:lpstr>
      <vt:lpstr>2_Alapértelmezett terv</vt:lpstr>
      <vt:lpstr>Machine translation</vt:lpstr>
      <vt:lpstr>Introduction</vt:lpstr>
      <vt:lpstr>Quality</vt:lpstr>
      <vt:lpstr>The task of translation</vt:lpstr>
      <vt:lpstr>The Vauqois pyramid</vt:lpstr>
      <vt:lpstr>Approaches to MT</vt:lpstr>
      <vt:lpstr>Dictionary based MT</vt:lpstr>
      <vt:lpstr>Problems in word-to-word translation:</vt:lpstr>
      <vt:lpstr>Problems in word form-to-word form translation:</vt:lpstr>
      <vt:lpstr>Problems in phrase-to-phrase translation:</vt:lpstr>
      <vt:lpstr>Syntactic transformation based MT</vt:lpstr>
      <vt:lpstr>Transformation of a tree</vt:lpstr>
      <vt:lpstr>Example</vt:lpstr>
      <vt:lpstr>Characteristics</vt:lpstr>
      <vt:lpstr>Semantic transformation</vt:lpstr>
      <vt:lpstr>PowerPoint-bemutató</vt:lpstr>
      <vt:lpstr>Example</vt:lpstr>
      <vt:lpstr>Semantics based translation</vt:lpstr>
      <vt:lpstr>Example based MT(EBMT)</vt:lpstr>
      <vt:lpstr>Methods</vt:lpstr>
      <vt:lpstr>Statistical MT</vt:lpstr>
      <vt:lpstr>BLEU-score</vt:lpstr>
      <vt:lpstr>Example</vt:lpstr>
      <vt:lpstr>MT systems</vt:lpstr>
      <vt:lpstr>Funny examples from 2007</vt:lpstr>
      <vt:lpstr>Funny examples from 2007</vt:lpstr>
      <vt:lpstr>Funny examples from 2007</vt:lpstr>
      <vt:lpstr>Schedule</vt:lpstr>
    </vt:vector>
  </TitlesOfParts>
  <Company>rgai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Researcher affiliation extraction from homepages</dc:title>
  <dc:creator>Farkas Richárd</dc:creator>
  <cp:lastModifiedBy>Vincze Veronika Dr.</cp:lastModifiedBy>
  <cp:revision>509</cp:revision>
  <dcterms:created xsi:type="dcterms:W3CDTF">2009-07-29T19:36:53Z</dcterms:created>
  <dcterms:modified xsi:type="dcterms:W3CDTF">2021-11-17T09:10:54Z</dcterms:modified>
</cp:coreProperties>
</file>