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7"/>
  </p:handoutMasterIdLst>
  <p:sldIdLst>
    <p:sldId id="272" r:id="rId2"/>
    <p:sldId id="311" r:id="rId3"/>
    <p:sldId id="312" r:id="rId4"/>
    <p:sldId id="313" r:id="rId5"/>
    <p:sldId id="314" r:id="rId6"/>
    <p:sldId id="315" r:id="rId7"/>
    <p:sldId id="316" r:id="rId8"/>
    <p:sldId id="334" r:id="rId9"/>
    <p:sldId id="317" r:id="rId10"/>
    <p:sldId id="318" r:id="rId11"/>
    <p:sldId id="319" r:id="rId12"/>
    <p:sldId id="320" r:id="rId13"/>
    <p:sldId id="322" r:id="rId14"/>
    <p:sldId id="323" r:id="rId15"/>
    <p:sldId id="324" r:id="rId16"/>
    <p:sldId id="325" r:id="rId17"/>
    <p:sldId id="326" r:id="rId18"/>
    <p:sldId id="327" r:id="rId19"/>
    <p:sldId id="328" r:id="rId20"/>
    <p:sldId id="321" r:id="rId21"/>
    <p:sldId id="329" r:id="rId22"/>
    <p:sldId id="330" r:id="rId23"/>
    <p:sldId id="332" r:id="rId24"/>
    <p:sldId id="333" r:id="rId25"/>
    <p:sldId id="331" r:id="rId26"/>
  </p:sldIdLst>
  <p:sldSz cx="9144000" cy="6858000" type="screen4x3"/>
  <p:notesSz cx="6858000" cy="9144000"/>
  <p:defaultTextStyle>
    <a:defPPr>
      <a:defRPr lang="hu-HU"/>
    </a:defPPr>
    <a:lvl1pPr algn="l" rtl="0" eaLnBrk="0" fontAlgn="base" hangingPunct="0">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sz="1400" kern="1200">
        <a:solidFill>
          <a:schemeClr val="tx1"/>
        </a:solidFill>
        <a:latin typeface="Arial" charset="0"/>
        <a:ea typeface="+mn-ea"/>
        <a:cs typeface="+mn-cs"/>
      </a:defRPr>
    </a:lvl2pPr>
    <a:lvl3pPr marL="914400" algn="l" rtl="0" eaLnBrk="0" fontAlgn="base" hangingPunct="0">
      <a:spcBef>
        <a:spcPct val="0"/>
      </a:spcBef>
      <a:spcAft>
        <a:spcPct val="0"/>
      </a:spcAft>
      <a:defRPr sz="1400" kern="1200">
        <a:solidFill>
          <a:schemeClr val="tx1"/>
        </a:solidFill>
        <a:latin typeface="Arial" charset="0"/>
        <a:ea typeface="+mn-ea"/>
        <a:cs typeface="+mn-cs"/>
      </a:defRPr>
    </a:lvl3pPr>
    <a:lvl4pPr marL="1371600" algn="l" rtl="0" eaLnBrk="0" fontAlgn="base" hangingPunct="0">
      <a:spcBef>
        <a:spcPct val="0"/>
      </a:spcBef>
      <a:spcAft>
        <a:spcPct val="0"/>
      </a:spcAft>
      <a:defRPr sz="1400" kern="1200">
        <a:solidFill>
          <a:schemeClr val="tx1"/>
        </a:solidFill>
        <a:latin typeface="Arial" charset="0"/>
        <a:ea typeface="+mn-ea"/>
        <a:cs typeface="+mn-cs"/>
      </a:defRPr>
    </a:lvl4pPr>
    <a:lvl5pPr marL="1828800" algn="l"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Közepesen sötét stílus 2 – 4.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3" autoAdjust="0"/>
    <p:restoredTop sz="94660"/>
  </p:normalViewPr>
  <p:slideViewPr>
    <p:cSldViewPr snapToGrid="0">
      <p:cViewPr>
        <p:scale>
          <a:sx n="100" d="100"/>
          <a:sy n="100" d="100"/>
        </p:scale>
        <p:origin x="-1860"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hu-HU"/>
          </a:p>
        </p:txBody>
      </p:sp>
      <p:sp>
        <p:nvSpPr>
          <p:cNvPr id="1239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hu-HU"/>
          </a:p>
        </p:txBody>
      </p:sp>
      <p:sp>
        <p:nvSpPr>
          <p:cNvPr id="1239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hu-HU"/>
          </a:p>
        </p:txBody>
      </p:sp>
      <p:sp>
        <p:nvSpPr>
          <p:cNvPr id="1239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4B49EE-3AE6-4DEB-B509-63B78CC601C3}" type="slidenum">
              <a:rPr lang="hu-HU"/>
              <a:pPr>
                <a:defRPr/>
              </a:pPr>
              <a:t>‹#›</a:t>
            </a:fld>
            <a:endParaRPr lang="hu-HU"/>
          </a:p>
        </p:txBody>
      </p:sp>
    </p:spTree>
    <p:extLst>
      <p:ext uri="{BB962C8B-B14F-4D97-AF65-F5344CB8AC3E}">
        <p14:creationId xmlns:p14="http://schemas.microsoft.com/office/powerpoint/2010/main" xmlns="" val="36141605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4213" y="1341438"/>
            <a:ext cx="7772400" cy="1470025"/>
          </a:xfrm>
        </p:spPr>
        <p:txBody>
          <a:bodyPr/>
          <a:lstStyle>
            <a:lvl1pPr>
              <a:defRPr/>
            </a:lvl1pPr>
          </a:lstStyle>
          <a:p>
            <a:r>
              <a:rPr lang="hu-HU"/>
              <a:t>Mintacím szerkesztése</a:t>
            </a:r>
          </a:p>
        </p:txBody>
      </p:sp>
      <p:sp>
        <p:nvSpPr>
          <p:cNvPr id="21507" name="Rectangle 3"/>
          <p:cNvSpPr>
            <a:spLocks noGrp="1" noChangeArrowheads="1"/>
          </p:cNvSpPr>
          <p:nvPr>
            <p:ph type="subTitle" idx="1"/>
          </p:nvPr>
        </p:nvSpPr>
        <p:spPr>
          <a:xfrm>
            <a:off x="1692275" y="3429000"/>
            <a:ext cx="6400800" cy="1752600"/>
          </a:xfrm>
        </p:spPr>
        <p:txBody>
          <a:bodyPr/>
          <a:lstStyle>
            <a:lvl1pPr marL="0" indent="0" algn="ctr">
              <a:buFontTx/>
              <a:buNone/>
              <a:defRPr/>
            </a:lvl1pPr>
          </a:lstStyle>
          <a:p>
            <a:r>
              <a:rPr lang="hu-HU"/>
              <a:t>Alcím mintájának szerkesztése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hu-HU"/>
          </a:p>
        </p:txBody>
      </p:sp>
    </p:spTree>
    <p:extLst>
      <p:ext uri="{BB962C8B-B14F-4D97-AF65-F5344CB8AC3E}">
        <p14:creationId xmlns:p14="http://schemas.microsoft.com/office/powerpoint/2010/main" xmlns="" val="63764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224648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831013" y="274638"/>
            <a:ext cx="1855787" cy="5746750"/>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1258888" y="274638"/>
            <a:ext cx="5419725" cy="5746750"/>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211913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466300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3281887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1258888" y="1341438"/>
            <a:ext cx="3636962"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5048250" y="1341438"/>
            <a:ext cx="36385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319513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84552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37103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3306472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1941059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Tree>
    <p:extLst>
      <p:ext uri="{BB962C8B-B14F-4D97-AF65-F5344CB8AC3E}">
        <p14:creationId xmlns:p14="http://schemas.microsoft.com/office/powerpoint/2010/main" xmlns="" val="3034791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58888" y="274638"/>
            <a:ext cx="7427912"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Rectangle 3"/>
          <p:cNvSpPr>
            <a:spLocks noGrp="1" noChangeArrowheads="1"/>
          </p:cNvSpPr>
          <p:nvPr>
            <p:ph type="body" idx="1"/>
          </p:nvPr>
        </p:nvSpPr>
        <p:spPr bwMode="auto">
          <a:xfrm>
            <a:off x="1258888" y="1341438"/>
            <a:ext cx="7427912" cy="4679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20484" name="Rectangle 4"/>
          <p:cNvSpPr>
            <a:spLocks noGrp="1" noChangeArrowheads="1"/>
          </p:cNvSpPr>
          <p:nvPr>
            <p:ph type="dt" sz="half" idx="2"/>
          </p:nvPr>
        </p:nvSpPr>
        <p:spPr bwMode="auto">
          <a:xfrm>
            <a:off x="687705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vl1pPr>
          </a:lstStyle>
          <a:p>
            <a:pPr>
              <a:defRPr/>
            </a:pPr>
            <a:endParaRPr lang="hu-HU"/>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b="1">
          <a:solidFill>
            <a:srgbClr val="333333"/>
          </a:solidFill>
          <a:latin typeface="+mn-lt"/>
          <a:ea typeface="+mn-ea"/>
          <a:cs typeface="+mn-cs"/>
        </a:defRPr>
      </a:lvl1pPr>
      <a:lvl2pPr marL="742950" indent="-285750" algn="l" rtl="0" eaLnBrk="0" fontAlgn="base" hangingPunct="0">
        <a:spcBef>
          <a:spcPct val="20000"/>
        </a:spcBef>
        <a:spcAft>
          <a:spcPct val="0"/>
        </a:spcAft>
        <a:buChar char="–"/>
        <a:defRPr sz="2800" b="1">
          <a:solidFill>
            <a:srgbClr val="333333"/>
          </a:solidFill>
          <a:latin typeface="+mn-lt"/>
        </a:defRPr>
      </a:lvl2pPr>
      <a:lvl3pPr marL="1143000" indent="-228600" algn="l" rtl="0" eaLnBrk="0" fontAlgn="base" hangingPunct="0">
        <a:spcBef>
          <a:spcPct val="20000"/>
        </a:spcBef>
        <a:spcAft>
          <a:spcPct val="0"/>
        </a:spcAft>
        <a:buChar char="•"/>
        <a:defRPr sz="2400" b="1">
          <a:solidFill>
            <a:srgbClr val="333333"/>
          </a:solidFill>
          <a:latin typeface="+mn-lt"/>
        </a:defRPr>
      </a:lvl3pPr>
      <a:lvl4pPr marL="1600200" indent="-228600" algn="l" rtl="0" eaLnBrk="0" fontAlgn="base" hangingPunct="0">
        <a:spcBef>
          <a:spcPct val="20000"/>
        </a:spcBef>
        <a:spcAft>
          <a:spcPct val="0"/>
        </a:spcAft>
        <a:buChar char="–"/>
        <a:defRPr sz="2000" b="1">
          <a:solidFill>
            <a:srgbClr val="333333"/>
          </a:solidFill>
          <a:latin typeface="+mn-lt"/>
        </a:defRPr>
      </a:lvl4pPr>
      <a:lvl5pPr marL="2057400" indent="-228600" algn="l" rtl="0" eaLnBrk="0" fontAlgn="base" hangingPunct="0">
        <a:spcBef>
          <a:spcPct val="20000"/>
        </a:spcBef>
        <a:spcAft>
          <a:spcPct val="0"/>
        </a:spcAft>
        <a:buChar char="»"/>
        <a:defRPr sz="2000" b="1">
          <a:solidFill>
            <a:srgbClr val="333333"/>
          </a:solidFill>
          <a:latin typeface="+mn-lt"/>
        </a:defRPr>
      </a:lvl5pPr>
      <a:lvl6pPr marL="2514600" indent="-228600" algn="l" rtl="0" fontAlgn="base">
        <a:spcBef>
          <a:spcPct val="20000"/>
        </a:spcBef>
        <a:spcAft>
          <a:spcPct val="0"/>
        </a:spcAft>
        <a:buChar char="»"/>
        <a:defRPr sz="2000" b="1">
          <a:solidFill>
            <a:srgbClr val="333333"/>
          </a:solidFill>
          <a:latin typeface="+mn-lt"/>
        </a:defRPr>
      </a:lvl6pPr>
      <a:lvl7pPr marL="2971800" indent="-228600" algn="l" rtl="0" fontAlgn="base">
        <a:spcBef>
          <a:spcPct val="20000"/>
        </a:spcBef>
        <a:spcAft>
          <a:spcPct val="0"/>
        </a:spcAft>
        <a:buChar char="»"/>
        <a:defRPr sz="2000" b="1">
          <a:solidFill>
            <a:srgbClr val="333333"/>
          </a:solidFill>
          <a:latin typeface="+mn-lt"/>
        </a:defRPr>
      </a:lvl7pPr>
      <a:lvl8pPr marL="3429000" indent="-228600" algn="l" rtl="0" fontAlgn="base">
        <a:spcBef>
          <a:spcPct val="20000"/>
        </a:spcBef>
        <a:spcAft>
          <a:spcPct val="0"/>
        </a:spcAft>
        <a:buChar char="»"/>
        <a:defRPr sz="2000" b="1">
          <a:solidFill>
            <a:srgbClr val="333333"/>
          </a:solidFill>
          <a:latin typeface="+mn-lt"/>
        </a:defRPr>
      </a:lvl8pPr>
      <a:lvl9pPr marL="3886200" indent="-228600" algn="l" rtl="0" fontAlgn="base">
        <a:spcBef>
          <a:spcPct val="20000"/>
        </a:spcBef>
        <a:spcAft>
          <a:spcPct val="0"/>
        </a:spcAft>
        <a:buChar char="»"/>
        <a:defRPr sz="2000" b="1">
          <a:solidFill>
            <a:srgbClr val="333333"/>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77549" y="1658504"/>
            <a:ext cx="8388350" cy="2087563"/>
          </a:xfrm>
        </p:spPr>
        <p:txBody>
          <a:bodyPr/>
          <a:lstStyle/>
          <a:p>
            <a:pPr algn="r" eaLnBrk="1" hangingPunct="1"/>
            <a:r>
              <a:rPr lang="hu-HU" b="1" dirty="0" err="1" smtClean="0"/>
              <a:t>Pragmatics</a:t>
            </a:r>
            <a:endParaRPr lang="hu-HU" dirty="0" smtClean="0"/>
          </a:p>
        </p:txBody>
      </p:sp>
      <p:sp>
        <p:nvSpPr>
          <p:cNvPr id="3075" name="Rectangle 3"/>
          <p:cNvSpPr>
            <a:spLocks noGrp="1" noChangeArrowheads="1"/>
          </p:cNvSpPr>
          <p:nvPr>
            <p:ph type="subTitle" idx="1"/>
          </p:nvPr>
        </p:nvSpPr>
        <p:spPr>
          <a:xfrm>
            <a:off x="1979613" y="2924175"/>
            <a:ext cx="6875462" cy="3168650"/>
          </a:xfrm>
        </p:spPr>
        <p:txBody>
          <a:bodyPr/>
          <a:lstStyle/>
          <a:p>
            <a:pPr eaLnBrk="1" hangingPunct="1"/>
            <a:endParaRPr lang="hu-HU" sz="4000" b="0" dirty="0" smtClean="0"/>
          </a:p>
          <a:p>
            <a:pPr algn="r" eaLnBrk="1" hangingPunct="1"/>
            <a:endParaRPr lang="hu-HU" b="0" dirty="0" smtClean="0"/>
          </a:p>
          <a:p>
            <a:pPr algn="r" eaLnBrk="1" hangingPunct="1"/>
            <a:endParaRPr lang="hu-HU" b="0" dirty="0" smtClean="0"/>
          </a:p>
        </p:txBody>
      </p:sp>
      <p:sp>
        <p:nvSpPr>
          <p:cNvPr id="3076" name="Text Box 4"/>
          <p:cNvSpPr txBox="1">
            <a:spLocks noChangeArrowheads="1"/>
          </p:cNvSpPr>
          <p:nvPr/>
        </p:nvSpPr>
        <p:spPr bwMode="auto">
          <a:xfrm>
            <a:off x="1403350" y="6453188"/>
            <a:ext cx="727233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lgn="r">
              <a:spcBef>
                <a:spcPct val="50000"/>
              </a:spcBef>
            </a:pPr>
            <a:r>
              <a:rPr lang="hu-HU" b="1" dirty="0" err="1" smtClean="0">
                <a:solidFill>
                  <a:schemeClr val="bg1"/>
                </a:solidFill>
              </a:rPr>
              <a:t>Introduction</a:t>
            </a:r>
            <a:r>
              <a:rPr lang="hu-HU" b="1" dirty="0" smtClean="0">
                <a:solidFill>
                  <a:schemeClr val="bg1"/>
                </a:solidFill>
              </a:rPr>
              <a:t> </a:t>
            </a:r>
            <a:r>
              <a:rPr lang="hu-HU" b="1" dirty="0" err="1" smtClean="0">
                <a:solidFill>
                  <a:schemeClr val="bg1"/>
                </a:solidFill>
              </a:rPr>
              <a:t>to</a:t>
            </a:r>
            <a:r>
              <a:rPr lang="hu-HU" b="1" dirty="0" smtClean="0">
                <a:solidFill>
                  <a:schemeClr val="bg1"/>
                </a:solidFill>
              </a:rPr>
              <a:t> </a:t>
            </a:r>
            <a:r>
              <a:rPr lang="hu-HU" b="1" dirty="0" err="1" smtClean="0">
                <a:solidFill>
                  <a:schemeClr val="bg1"/>
                </a:solidFill>
              </a:rPr>
              <a:t>Computational</a:t>
            </a:r>
            <a:r>
              <a:rPr lang="hu-HU" b="1" dirty="0" smtClean="0">
                <a:solidFill>
                  <a:schemeClr val="bg1"/>
                </a:solidFill>
              </a:rPr>
              <a:t> </a:t>
            </a:r>
            <a:r>
              <a:rPr lang="hu-HU" b="1" dirty="0" err="1" smtClean="0">
                <a:solidFill>
                  <a:schemeClr val="bg1"/>
                </a:solidFill>
              </a:rPr>
              <a:t>Linguistics</a:t>
            </a:r>
            <a:endParaRPr lang="hu-HU"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Corpora</a:t>
            </a:r>
            <a:r>
              <a:rPr lang="hu-HU" dirty="0" smtClean="0"/>
              <a:t> </a:t>
            </a:r>
            <a:r>
              <a:rPr lang="hu-HU" dirty="0" err="1" smtClean="0"/>
              <a:t>for</a:t>
            </a:r>
            <a:r>
              <a:rPr lang="hu-HU" dirty="0" smtClean="0"/>
              <a:t> </a:t>
            </a:r>
            <a:r>
              <a:rPr lang="hu-HU" dirty="0" err="1" smtClean="0"/>
              <a:t>discourse</a:t>
            </a:r>
            <a:r>
              <a:rPr lang="hu-HU" dirty="0" smtClean="0"/>
              <a:t> </a:t>
            </a:r>
            <a:r>
              <a:rPr lang="hu-HU" dirty="0" err="1" smtClean="0"/>
              <a:t>annotation</a:t>
            </a:r>
            <a:endParaRPr lang="hu-HU" dirty="0"/>
          </a:p>
        </p:txBody>
      </p:sp>
      <p:sp>
        <p:nvSpPr>
          <p:cNvPr id="3" name="Tartalom helye 2"/>
          <p:cNvSpPr>
            <a:spLocks noGrp="1"/>
          </p:cNvSpPr>
          <p:nvPr>
            <p:ph idx="1"/>
          </p:nvPr>
        </p:nvSpPr>
        <p:spPr>
          <a:xfrm>
            <a:off x="1258888" y="1341438"/>
            <a:ext cx="3501371" cy="4679950"/>
          </a:xfrm>
        </p:spPr>
        <p:txBody>
          <a:bodyPr/>
          <a:lstStyle/>
          <a:p>
            <a:r>
              <a:rPr lang="hu-HU" sz="2400" dirty="0" smtClean="0"/>
              <a:t>PENN </a:t>
            </a:r>
            <a:r>
              <a:rPr lang="hu-HU" sz="2400" dirty="0" err="1" smtClean="0"/>
              <a:t>Discourse</a:t>
            </a:r>
            <a:r>
              <a:rPr lang="hu-HU" sz="2400" dirty="0" smtClean="0"/>
              <a:t> </a:t>
            </a:r>
            <a:r>
              <a:rPr lang="hu-HU" sz="2400" dirty="0" err="1" smtClean="0"/>
              <a:t>Treebank</a:t>
            </a:r>
            <a:r>
              <a:rPr lang="hu-HU" sz="2400" dirty="0" smtClean="0"/>
              <a:t>: </a:t>
            </a:r>
            <a:r>
              <a:rPr lang="en-US" sz="2400" dirty="0" smtClean="0"/>
              <a:t>discourse relations added to syntactic trees</a:t>
            </a:r>
            <a:endParaRPr lang="hu-HU" sz="2400" dirty="0" smtClean="0"/>
          </a:p>
          <a:p>
            <a:r>
              <a:rPr lang="hu-HU" sz="2400" dirty="0" err="1" smtClean="0"/>
              <a:t>Connectives</a:t>
            </a:r>
            <a:r>
              <a:rPr lang="hu-HU" sz="2400" dirty="0" smtClean="0"/>
              <a:t> (</a:t>
            </a:r>
            <a:r>
              <a:rPr lang="hu-HU" sz="2400" dirty="0" err="1" smtClean="0"/>
              <a:t>coordinative</a:t>
            </a:r>
            <a:r>
              <a:rPr lang="hu-HU" sz="2400" dirty="0" smtClean="0"/>
              <a:t>, </a:t>
            </a:r>
            <a:r>
              <a:rPr lang="hu-HU" sz="2400" dirty="0" err="1" smtClean="0"/>
              <a:t>subordinative</a:t>
            </a:r>
            <a:r>
              <a:rPr lang="hu-HU" sz="2400" dirty="0" smtClean="0"/>
              <a:t>, </a:t>
            </a:r>
            <a:r>
              <a:rPr lang="hu-HU" sz="2400" dirty="0" err="1" smtClean="0"/>
              <a:t>multiple</a:t>
            </a:r>
            <a:r>
              <a:rPr lang="hu-HU" sz="2400" dirty="0" smtClean="0"/>
              <a:t>…)</a:t>
            </a:r>
          </a:p>
          <a:p>
            <a:r>
              <a:rPr lang="hu-HU" sz="2400" dirty="0" err="1" smtClean="0"/>
              <a:t>Pragmatic</a:t>
            </a:r>
            <a:r>
              <a:rPr lang="hu-HU" sz="2400" dirty="0" smtClean="0"/>
              <a:t> </a:t>
            </a:r>
            <a:r>
              <a:rPr lang="hu-HU" sz="2400" dirty="0" err="1" smtClean="0"/>
              <a:t>functions</a:t>
            </a:r>
            <a:endParaRPr lang="hu-HU" sz="2000" dirty="0" smtClean="0"/>
          </a:p>
          <a:p>
            <a:endParaRPr lang="hu-HU" dirty="0"/>
          </a:p>
        </p:txBody>
      </p:sp>
      <p:pic>
        <p:nvPicPr>
          <p:cNvPr id="1027" name="Picture 3"/>
          <p:cNvPicPr>
            <a:picLocks noChangeAspect="1" noChangeArrowheads="1"/>
          </p:cNvPicPr>
          <p:nvPr/>
        </p:nvPicPr>
        <p:blipFill>
          <a:blip r:embed="rId2" cstate="print"/>
          <a:srcRect/>
          <a:stretch>
            <a:fillRect/>
          </a:stretch>
        </p:blipFill>
        <p:spPr bwMode="auto">
          <a:xfrm>
            <a:off x="4527176" y="1509713"/>
            <a:ext cx="4616824" cy="50577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ONTONotes</a:t>
            </a:r>
            <a:endParaRPr lang="hu-HU" dirty="0"/>
          </a:p>
        </p:txBody>
      </p:sp>
      <p:sp>
        <p:nvSpPr>
          <p:cNvPr id="3" name="Tartalom helye 2"/>
          <p:cNvSpPr>
            <a:spLocks noGrp="1"/>
          </p:cNvSpPr>
          <p:nvPr>
            <p:ph idx="1"/>
          </p:nvPr>
        </p:nvSpPr>
        <p:spPr/>
        <p:txBody>
          <a:bodyPr/>
          <a:lstStyle/>
          <a:p>
            <a:r>
              <a:rPr lang="en-US" b="0" dirty="0" smtClean="0"/>
              <a:t>English, Chinese, and Arabic</a:t>
            </a:r>
            <a:r>
              <a:rPr lang="hu-HU" b="0" dirty="0" smtClean="0"/>
              <a:t> </a:t>
            </a:r>
            <a:r>
              <a:rPr lang="hu-HU" b="0" dirty="0" err="1" smtClean="0"/>
              <a:t>texts</a:t>
            </a:r>
            <a:endParaRPr lang="hu-HU" b="0" dirty="0" smtClean="0"/>
          </a:p>
          <a:p>
            <a:r>
              <a:rPr lang="hu-HU" b="0" dirty="0" smtClean="0"/>
              <a:t>S</a:t>
            </a:r>
            <a:r>
              <a:rPr lang="en-US" b="0" dirty="0" err="1" smtClean="0"/>
              <a:t>yntax</a:t>
            </a:r>
            <a:r>
              <a:rPr lang="en-US" b="0" dirty="0" smtClean="0"/>
              <a:t> and predicate argument structure</a:t>
            </a:r>
            <a:endParaRPr lang="hu-HU" b="0" dirty="0" smtClean="0"/>
          </a:p>
          <a:p>
            <a:r>
              <a:rPr lang="hu-HU" b="0" dirty="0" smtClean="0"/>
              <a:t>W</a:t>
            </a:r>
            <a:r>
              <a:rPr lang="en-US" b="0" dirty="0" err="1" smtClean="0"/>
              <a:t>ord</a:t>
            </a:r>
            <a:r>
              <a:rPr lang="en-US" b="0" dirty="0" smtClean="0"/>
              <a:t> sense linked to an ontology</a:t>
            </a:r>
            <a:endParaRPr lang="hu-HU" dirty="0" smtClean="0"/>
          </a:p>
          <a:p>
            <a:r>
              <a:rPr lang="hu-HU" dirty="0" err="1" smtClean="0"/>
              <a:t>Coreference</a:t>
            </a:r>
            <a:r>
              <a:rPr lang="hu-HU" dirty="0" smtClean="0"/>
              <a:t> relations: </a:t>
            </a:r>
            <a:r>
              <a:rPr lang="hu-HU" dirty="0" err="1" smtClean="0"/>
              <a:t>semantic-pragmatic</a:t>
            </a:r>
            <a:r>
              <a:rPr lang="hu-HU" dirty="0" smtClean="0"/>
              <a:t> </a:t>
            </a:r>
            <a:r>
              <a:rPr lang="hu-HU" dirty="0" err="1" smtClean="0"/>
              <a:t>relations</a:t>
            </a:r>
            <a:r>
              <a:rPr lang="hu-HU" dirty="0" smtClean="0"/>
              <a:t> </a:t>
            </a:r>
            <a:r>
              <a:rPr lang="hu-HU" dirty="0" err="1" smtClean="0"/>
              <a:t>among</a:t>
            </a:r>
            <a:r>
              <a:rPr lang="hu-HU" dirty="0" smtClean="0"/>
              <a:t> </a:t>
            </a:r>
            <a:r>
              <a:rPr lang="hu-HU" dirty="0" err="1" smtClean="0"/>
              <a:t>NPs</a:t>
            </a:r>
            <a:endParaRPr lang="hu-HU"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a:t>
            </a:r>
            <a:r>
              <a:rPr lang="hu-HU" dirty="0" err="1" smtClean="0"/>
              <a:t>sample</a:t>
            </a:r>
            <a:endParaRPr lang="hu-HU" dirty="0"/>
          </a:p>
        </p:txBody>
      </p:sp>
      <p:sp>
        <p:nvSpPr>
          <p:cNvPr id="3" name="Tartalom helye 2"/>
          <p:cNvSpPr>
            <a:spLocks noGrp="1"/>
          </p:cNvSpPr>
          <p:nvPr>
            <p:ph idx="1"/>
          </p:nvPr>
        </p:nvSpPr>
        <p:spPr>
          <a:xfrm>
            <a:off x="457200" y="1341438"/>
            <a:ext cx="8229600" cy="4679950"/>
          </a:xfrm>
        </p:spPr>
        <p:txBody>
          <a:bodyPr/>
          <a:lstStyle/>
          <a:p>
            <a:pPr>
              <a:buNone/>
            </a:pPr>
            <a:r>
              <a:rPr lang="hu-HU" sz="1800" dirty="0" err="1" smtClean="0"/>
              <a:t>My</a:t>
            </a:r>
            <a:r>
              <a:rPr lang="hu-HU" sz="1800" dirty="0" smtClean="0"/>
              <a:t> </a:t>
            </a:r>
            <a:r>
              <a:rPr lang="hu-HU" sz="1800" dirty="0" err="1" smtClean="0"/>
              <a:t>Heart</a:t>
            </a:r>
            <a:r>
              <a:rPr lang="hu-HU" sz="1800" dirty="0" smtClean="0"/>
              <a:t> is </a:t>
            </a:r>
            <a:r>
              <a:rPr lang="hu-HU" sz="1800" dirty="0" err="1" smtClean="0"/>
              <a:t>in</a:t>
            </a:r>
            <a:r>
              <a:rPr lang="hu-HU" sz="1800" dirty="0" smtClean="0"/>
              <a:t> &lt;COREF ID="95" TYPE="IDENT"&gt;</a:t>
            </a:r>
            <a:r>
              <a:rPr lang="hu-HU" sz="1800" dirty="0" err="1" smtClean="0">
                <a:solidFill>
                  <a:srgbClr val="0070C0"/>
                </a:solidFill>
              </a:rPr>
              <a:t>Macau</a:t>
            </a:r>
            <a:r>
              <a:rPr lang="hu-HU" sz="1800" dirty="0" smtClean="0"/>
              <a:t>&lt;/COREF&gt; :&lt;</a:t>
            </a:r>
            <a:r>
              <a:rPr lang="hu-HU" sz="1800" dirty="0" err="1" smtClean="0"/>
              <a:t>COREF</a:t>
            </a:r>
            <a:r>
              <a:rPr lang="hu-HU" sz="1800" dirty="0" smtClean="0"/>
              <a:t> ID="96" TYPE="IDENT"&gt;" </a:t>
            </a:r>
            <a:r>
              <a:rPr lang="hu-HU" sz="1800" dirty="0" smtClean="0">
                <a:solidFill>
                  <a:srgbClr val="FF0000"/>
                </a:solidFill>
              </a:rPr>
              <a:t>Local </a:t>
            </a:r>
            <a:r>
              <a:rPr lang="hu-HU" sz="1800" dirty="0" err="1" smtClean="0">
                <a:solidFill>
                  <a:srgbClr val="FF0000"/>
                </a:solidFill>
              </a:rPr>
              <a:t>Portuguese</a:t>
            </a:r>
            <a:r>
              <a:rPr lang="hu-HU" sz="1800" dirty="0" smtClean="0">
                <a:solidFill>
                  <a:srgbClr val="FF0000"/>
                </a:solidFill>
              </a:rPr>
              <a:t> " Carlos </a:t>
            </a:r>
            <a:r>
              <a:rPr lang="hu-HU" sz="1800" dirty="0" err="1" smtClean="0">
                <a:solidFill>
                  <a:srgbClr val="FF0000"/>
                </a:solidFill>
              </a:rPr>
              <a:t>Marreiros</a:t>
            </a:r>
            <a:r>
              <a:rPr lang="hu-HU" sz="1800" dirty="0" smtClean="0"/>
              <a:t>&lt;/COREF&gt;-LRB- </a:t>
            </a:r>
            <a:r>
              <a:rPr lang="hu-HU" sz="1800" dirty="0" err="1" smtClean="0"/>
              <a:t>Jackie</a:t>
            </a:r>
            <a:r>
              <a:rPr lang="hu-HU" sz="1800" dirty="0" smtClean="0"/>
              <a:t> </a:t>
            </a:r>
            <a:r>
              <a:rPr lang="hu-HU" sz="1800" dirty="0" err="1" smtClean="0"/>
              <a:t>Chen</a:t>
            </a:r>
            <a:r>
              <a:rPr lang="hu-HU" sz="1800" dirty="0" smtClean="0"/>
              <a:t> / </a:t>
            </a:r>
            <a:r>
              <a:rPr lang="hu-HU" sz="1800" dirty="0" err="1" smtClean="0"/>
              <a:t>tr</a:t>
            </a:r>
            <a:r>
              <a:rPr lang="hu-HU" sz="1800" dirty="0" smtClean="0"/>
              <a:t>. * </a:t>
            </a:r>
            <a:r>
              <a:rPr lang="hu-HU" sz="1800" dirty="0" err="1" smtClean="0"/>
              <a:t>by</a:t>
            </a:r>
            <a:r>
              <a:rPr lang="hu-HU" sz="1800" dirty="0" smtClean="0"/>
              <a:t> </a:t>
            </a:r>
            <a:r>
              <a:rPr lang="hu-HU" sz="1800" dirty="0" err="1" smtClean="0"/>
              <a:t>Brent</a:t>
            </a:r>
            <a:r>
              <a:rPr lang="hu-HU" sz="1800" dirty="0" smtClean="0"/>
              <a:t> Heinrich </a:t>
            </a:r>
            <a:r>
              <a:rPr lang="hu-HU" sz="1800" dirty="0" err="1" smtClean="0"/>
              <a:t>-RRB-Around</a:t>
            </a:r>
            <a:r>
              <a:rPr lang="hu-HU" sz="1800" dirty="0" smtClean="0"/>
              <a:t> </a:t>
            </a:r>
            <a:r>
              <a:rPr lang="hu-HU" sz="1800" dirty="0" err="1" smtClean="0"/>
              <a:t>the</a:t>
            </a:r>
            <a:r>
              <a:rPr lang="hu-HU" sz="1800" dirty="0" smtClean="0"/>
              <a:t> </a:t>
            </a:r>
            <a:r>
              <a:rPr lang="hu-HU" sz="1800" dirty="0" err="1" smtClean="0"/>
              <a:t>time</a:t>
            </a:r>
            <a:r>
              <a:rPr lang="hu-HU" sz="1800" dirty="0" smtClean="0"/>
              <a:t> of </a:t>
            </a:r>
            <a:r>
              <a:rPr lang="hu-HU" sz="1800" dirty="0" err="1" smtClean="0"/>
              <a:t>the</a:t>
            </a:r>
            <a:r>
              <a:rPr lang="hu-HU" sz="1800" dirty="0" smtClean="0"/>
              <a:t> &lt;COREF ID="95" TYPE="IDENT"&gt;</a:t>
            </a:r>
            <a:r>
              <a:rPr lang="hu-HU" sz="1800" dirty="0" err="1" smtClean="0">
                <a:solidFill>
                  <a:srgbClr val="0070C0"/>
                </a:solidFill>
              </a:rPr>
              <a:t>Macau</a:t>
            </a:r>
            <a:r>
              <a:rPr lang="hu-HU" sz="1800" dirty="0" smtClean="0"/>
              <a:t>&lt;/COREF&gt; </a:t>
            </a:r>
            <a:r>
              <a:rPr lang="hu-HU" sz="1800" dirty="0" err="1" smtClean="0"/>
              <a:t>handover</a:t>
            </a:r>
            <a:r>
              <a:rPr lang="hu-HU" sz="1800" dirty="0" smtClean="0"/>
              <a:t> , </a:t>
            </a:r>
            <a:r>
              <a:rPr lang="hu-HU" sz="1800" dirty="0" err="1" smtClean="0"/>
              <a:t>questions</a:t>
            </a:r>
            <a:r>
              <a:rPr lang="hu-HU" sz="1800" dirty="0" smtClean="0"/>
              <a:t> </a:t>
            </a:r>
            <a:r>
              <a:rPr lang="hu-HU" sz="1800" dirty="0" err="1" smtClean="0"/>
              <a:t>that</a:t>
            </a:r>
            <a:r>
              <a:rPr lang="hu-HU" sz="1800" dirty="0" smtClean="0"/>
              <a:t> *T*-1 </a:t>
            </a:r>
            <a:r>
              <a:rPr lang="hu-HU" sz="1800" dirty="0" err="1" smtClean="0"/>
              <a:t>were</a:t>
            </a:r>
            <a:r>
              <a:rPr lang="hu-HU" sz="1800" dirty="0" smtClean="0"/>
              <a:t> hot </a:t>
            </a:r>
            <a:r>
              <a:rPr lang="hu-HU" sz="1800" dirty="0" err="1" smtClean="0"/>
              <a:t>in</a:t>
            </a:r>
            <a:r>
              <a:rPr lang="hu-HU" sz="1800" dirty="0" smtClean="0"/>
              <a:t> </a:t>
            </a:r>
            <a:r>
              <a:rPr lang="hu-HU" sz="1800" dirty="0" err="1" smtClean="0"/>
              <a:t>the</a:t>
            </a:r>
            <a:r>
              <a:rPr lang="hu-HU" sz="1800" dirty="0" smtClean="0"/>
              <a:t> Western </a:t>
            </a:r>
            <a:r>
              <a:rPr lang="hu-HU" sz="1800" dirty="0" err="1" smtClean="0"/>
              <a:t>media</a:t>
            </a:r>
            <a:r>
              <a:rPr lang="hu-HU" sz="1800" dirty="0" smtClean="0"/>
              <a:t> </a:t>
            </a:r>
            <a:r>
              <a:rPr lang="hu-HU" sz="1800" dirty="0" err="1" smtClean="0"/>
              <a:t>were</a:t>
            </a:r>
            <a:r>
              <a:rPr lang="hu-HU" sz="1800" dirty="0" smtClean="0"/>
              <a:t> , </a:t>
            </a:r>
            <a:r>
              <a:rPr lang="hu-HU" sz="1800" dirty="0" err="1" smtClean="0"/>
              <a:t>What</a:t>
            </a:r>
            <a:r>
              <a:rPr lang="hu-HU" sz="1800" dirty="0" smtClean="0"/>
              <a:t> is " </a:t>
            </a:r>
            <a:r>
              <a:rPr lang="hu-HU" sz="1800" dirty="0" err="1" smtClean="0"/>
              <a:t>Macaense</a:t>
            </a:r>
            <a:r>
              <a:rPr lang="hu-HU" sz="1800" dirty="0" smtClean="0"/>
              <a:t> *T*-2 " ?And </a:t>
            </a:r>
            <a:r>
              <a:rPr lang="hu-HU" sz="1800" dirty="0" err="1" smtClean="0"/>
              <a:t>what</a:t>
            </a:r>
            <a:r>
              <a:rPr lang="hu-HU" sz="1800" dirty="0" smtClean="0"/>
              <a:t> is &lt;COREF ID="111" TYPE="IDENT"&gt;</a:t>
            </a:r>
            <a:r>
              <a:rPr lang="hu-HU" sz="1800" dirty="0" err="1" smtClean="0">
                <a:solidFill>
                  <a:srgbClr val="FFFF00"/>
                </a:solidFill>
              </a:rPr>
              <a:t>native</a:t>
            </a:r>
            <a:r>
              <a:rPr lang="hu-HU" sz="1800" dirty="0" smtClean="0"/>
              <a:t> &lt;COREF ID="95" TYPE="IDENT"&gt;</a:t>
            </a:r>
            <a:r>
              <a:rPr lang="hu-HU" sz="1800" dirty="0" err="1" smtClean="0">
                <a:solidFill>
                  <a:srgbClr val="0070C0"/>
                </a:solidFill>
              </a:rPr>
              <a:t>Macau</a:t>
            </a:r>
            <a:r>
              <a:rPr lang="hu-HU" sz="1800" dirty="0" smtClean="0"/>
              <a:t>&lt;/COREF&gt; </a:t>
            </a:r>
            <a:r>
              <a:rPr lang="hu-HU" sz="1800" dirty="0" err="1" smtClean="0">
                <a:solidFill>
                  <a:srgbClr val="FFFF00"/>
                </a:solidFill>
              </a:rPr>
              <a:t>culture</a:t>
            </a:r>
            <a:r>
              <a:rPr lang="hu-HU" sz="1800" dirty="0" smtClean="0"/>
              <a:t>&lt;/</a:t>
            </a:r>
            <a:r>
              <a:rPr lang="hu-HU" sz="1800" dirty="0" err="1" smtClean="0"/>
              <a:t>COREF</a:t>
            </a:r>
            <a:r>
              <a:rPr lang="hu-HU" sz="1800" dirty="0" smtClean="0"/>
              <a:t>&gt; *T*-1 ?&lt;COREF ID="114" TYPE="IDENT"&gt;</a:t>
            </a:r>
            <a:r>
              <a:rPr lang="hu-HU" sz="1800" dirty="0" err="1" smtClean="0">
                <a:solidFill>
                  <a:srgbClr val="00B050"/>
                </a:solidFill>
              </a:rPr>
              <a:t>This</a:t>
            </a:r>
            <a:r>
              <a:rPr lang="hu-HU" sz="1800" dirty="0" smtClean="0"/>
              <a:t>&lt;/COREF&gt; is &lt;COREF ID="96" TYPE="IDENT"&gt;</a:t>
            </a:r>
            <a:r>
              <a:rPr lang="hu-HU" sz="1800" dirty="0" smtClean="0">
                <a:solidFill>
                  <a:srgbClr val="FF0000"/>
                </a:solidFill>
              </a:rPr>
              <a:t>Carlos </a:t>
            </a:r>
            <a:r>
              <a:rPr lang="hu-HU" sz="1800" dirty="0" err="1" smtClean="0">
                <a:solidFill>
                  <a:srgbClr val="FF0000"/>
                </a:solidFill>
              </a:rPr>
              <a:t>Marreiros</a:t>
            </a:r>
            <a:r>
              <a:rPr lang="hu-HU" sz="1800" dirty="0" smtClean="0">
                <a:solidFill>
                  <a:srgbClr val="FF0000"/>
                </a:solidFill>
              </a:rPr>
              <a:t> 's</a:t>
            </a:r>
            <a:r>
              <a:rPr lang="hu-HU" sz="1800" dirty="0" smtClean="0"/>
              <a:t>&lt;/COREF&gt; story .&lt;COREF ID="114" TYPE="IDENT"&gt;</a:t>
            </a:r>
            <a:r>
              <a:rPr lang="hu-HU" sz="1800" dirty="0" smtClean="0">
                <a:solidFill>
                  <a:srgbClr val="00B050"/>
                </a:solidFill>
              </a:rPr>
              <a:t>The story</a:t>
            </a:r>
            <a:r>
              <a:rPr lang="hu-HU" sz="1800" dirty="0" smtClean="0"/>
              <a:t>&lt;/COREF&gt; </a:t>
            </a:r>
            <a:r>
              <a:rPr lang="hu-HU" sz="1800" dirty="0" err="1" smtClean="0"/>
              <a:t>began</a:t>
            </a:r>
            <a:r>
              <a:rPr lang="hu-HU" sz="1800" dirty="0" smtClean="0"/>
              <a:t> </a:t>
            </a:r>
            <a:r>
              <a:rPr lang="hu-HU" sz="1800" dirty="0" err="1" smtClean="0"/>
              <a:t>during</a:t>
            </a:r>
            <a:r>
              <a:rPr lang="hu-HU" sz="1800" dirty="0" smtClean="0"/>
              <a:t> </a:t>
            </a:r>
            <a:r>
              <a:rPr lang="hu-HU" sz="1800" dirty="0" err="1" smtClean="0"/>
              <a:t>the</a:t>
            </a:r>
            <a:r>
              <a:rPr lang="hu-HU" sz="1800" dirty="0" smtClean="0"/>
              <a:t> </a:t>
            </a:r>
            <a:r>
              <a:rPr lang="hu-HU" sz="1800" dirty="0" err="1" smtClean="0"/>
              <a:t>era</a:t>
            </a:r>
            <a:r>
              <a:rPr lang="hu-HU" sz="1800" dirty="0" smtClean="0"/>
              <a:t> of </a:t>
            </a:r>
            <a:r>
              <a:rPr lang="hu-HU" sz="1800" dirty="0" err="1" smtClean="0"/>
              <a:t>great</a:t>
            </a:r>
            <a:r>
              <a:rPr lang="hu-HU" sz="1800" dirty="0" smtClean="0"/>
              <a:t> </a:t>
            </a:r>
            <a:r>
              <a:rPr lang="hu-HU" sz="1800" dirty="0" err="1" smtClean="0"/>
              <a:t>sailing</a:t>
            </a:r>
            <a:r>
              <a:rPr lang="hu-HU" sz="1800" dirty="0" smtClean="0"/>
              <a:t> </a:t>
            </a:r>
            <a:r>
              <a:rPr lang="hu-HU" sz="1800" dirty="0" err="1" smtClean="0"/>
              <a:t>ships</a:t>
            </a:r>
            <a:r>
              <a:rPr lang="hu-HU" sz="1800" dirty="0" smtClean="0"/>
              <a:t> .</a:t>
            </a:r>
            <a:r>
              <a:rPr lang="hu-HU" sz="1800" dirty="0" err="1" smtClean="0"/>
              <a:t>Four</a:t>
            </a:r>
            <a:r>
              <a:rPr lang="hu-HU" sz="1800" dirty="0" smtClean="0"/>
              <a:t> </a:t>
            </a:r>
            <a:r>
              <a:rPr lang="hu-HU" sz="1800" dirty="0" err="1" smtClean="0"/>
              <a:t>hundred</a:t>
            </a:r>
            <a:r>
              <a:rPr lang="hu-HU" sz="1800" dirty="0" smtClean="0"/>
              <a:t> </a:t>
            </a:r>
            <a:r>
              <a:rPr lang="hu-HU" sz="1800" dirty="0" err="1" smtClean="0"/>
              <a:t>years</a:t>
            </a:r>
            <a:r>
              <a:rPr lang="hu-HU" sz="1800" dirty="0" smtClean="0"/>
              <a:t> </a:t>
            </a:r>
            <a:r>
              <a:rPr lang="hu-HU" sz="1800" dirty="0" err="1" smtClean="0"/>
              <a:t>ago</a:t>
            </a:r>
            <a:r>
              <a:rPr lang="hu-HU" sz="1800" dirty="0" smtClean="0"/>
              <a:t> , a </a:t>
            </a:r>
            <a:r>
              <a:rPr lang="hu-HU" sz="1800" dirty="0" err="1" smtClean="0"/>
              <a:t>Portuguese</a:t>
            </a:r>
            <a:r>
              <a:rPr lang="hu-HU" sz="1800" dirty="0" smtClean="0"/>
              <a:t> </a:t>
            </a:r>
            <a:r>
              <a:rPr lang="hu-HU" sz="1800" dirty="0" err="1" smtClean="0"/>
              <a:t>trading</a:t>
            </a:r>
            <a:r>
              <a:rPr lang="hu-HU" sz="1800" dirty="0" smtClean="0"/>
              <a:t> </a:t>
            </a:r>
            <a:r>
              <a:rPr lang="hu-HU" sz="1800" dirty="0" err="1" smtClean="0"/>
              <a:t>vessel</a:t>
            </a:r>
            <a:r>
              <a:rPr lang="hu-HU" sz="1800" dirty="0" smtClean="0"/>
              <a:t> </a:t>
            </a:r>
            <a:r>
              <a:rPr lang="hu-HU" sz="1800" dirty="0" err="1" smtClean="0"/>
              <a:t>dropped</a:t>
            </a:r>
            <a:r>
              <a:rPr lang="hu-HU" sz="1800" dirty="0" smtClean="0"/>
              <a:t> </a:t>
            </a:r>
            <a:r>
              <a:rPr lang="hu-HU" sz="1800" dirty="0" err="1" smtClean="0"/>
              <a:t>anchor</a:t>
            </a:r>
            <a:r>
              <a:rPr lang="hu-HU" sz="1800" dirty="0" smtClean="0"/>
              <a:t> </a:t>
            </a:r>
            <a:r>
              <a:rPr lang="hu-HU" sz="1800" dirty="0" err="1" smtClean="0"/>
              <a:t>off</a:t>
            </a:r>
            <a:r>
              <a:rPr lang="hu-HU" sz="1800" dirty="0" smtClean="0"/>
              <a:t> </a:t>
            </a:r>
            <a:r>
              <a:rPr lang="hu-HU" sz="1800" dirty="0" err="1" smtClean="0"/>
              <a:t>the</a:t>
            </a:r>
            <a:r>
              <a:rPr lang="hu-HU" sz="1800" dirty="0" smtClean="0"/>
              <a:t> </a:t>
            </a:r>
            <a:r>
              <a:rPr lang="hu-HU" sz="1800" dirty="0" err="1" smtClean="0"/>
              <a:t>island</a:t>
            </a:r>
            <a:r>
              <a:rPr lang="hu-HU" sz="1800" dirty="0" smtClean="0"/>
              <a:t> of </a:t>
            </a:r>
            <a:r>
              <a:rPr lang="hu-HU" sz="1800" dirty="0" err="1" smtClean="0"/>
              <a:t>Macau</a:t>
            </a:r>
            <a:r>
              <a:rPr lang="hu-HU" sz="1800" dirty="0" smtClean="0"/>
              <a:t> , *-9 </a:t>
            </a:r>
            <a:r>
              <a:rPr lang="hu-HU" sz="1800" dirty="0" err="1" smtClean="0"/>
              <a:t>intent</a:t>
            </a:r>
            <a:r>
              <a:rPr lang="hu-HU" sz="1800" dirty="0" smtClean="0"/>
              <a:t> </a:t>
            </a:r>
            <a:r>
              <a:rPr lang="hu-HU" sz="1800" dirty="0" err="1" smtClean="0"/>
              <a:t>on</a:t>
            </a:r>
            <a:r>
              <a:rPr lang="hu-HU" sz="1800" dirty="0" smtClean="0"/>
              <a:t> * </a:t>
            </a:r>
            <a:r>
              <a:rPr lang="hu-HU" sz="1800" dirty="0" err="1" smtClean="0"/>
              <a:t>doing</a:t>
            </a:r>
            <a:r>
              <a:rPr lang="hu-HU" sz="1800" dirty="0" smtClean="0"/>
              <a:t> business </a:t>
            </a:r>
            <a:r>
              <a:rPr lang="hu-HU" sz="1800" dirty="0" err="1" smtClean="0"/>
              <a:t>with</a:t>
            </a:r>
            <a:r>
              <a:rPr lang="hu-HU" sz="1800" dirty="0" smtClean="0"/>
              <a:t> </a:t>
            </a:r>
            <a:r>
              <a:rPr lang="hu-HU" sz="1800" dirty="0" err="1" smtClean="0"/>
              <a:t>imperial</a:t>
            </a:r>
            <a:r>
              <a:rPr lang="hu-HU" sz="1800" dirty="0" smtClean="0"/>
              <a:t> </a:t>
            </a:r>
            <a:r>
              <a:rPr lang="hu-HU" sz="1800" dirty="0" err="1" smtClean="0"/>
              <a:t>China</a:t>
            </a:r>
            <a:r>
              <a:rPr lang="hu-HU" sz="1800" dirty="0" smtClean="0"/>
              <a:t> .</a:t>
            </a:r>
            <a:r>
              <a:rPr lang="hu-HU" sz="1800" dirty="0" err="1" smtClean="0"/>
              <a:t>That</a:t>
            </a:r>
            <a:r>
              <a:rPr lang="hu-HU" sz="1800" dirty="0" smtClean="0"/>
              <a:t> </a:t>
            </a:r>
            <a:r>
              <a:rPr lang="hu-HU" sz="1800" dirty="0" err="1" smtClean="0"/>
              <a:t>one</a:t>
            </a:r>
            <a:r>
              <a:rPr lang="hu-HU" sz="1800" dirty="0" smtClean="0"/>
              <a:t> </a:t>
            </a:r>
            <a:r>
              <a:rPr lang="hu-HU" sz="1800" dirty="0" err="1" smtClean="0"/>
              <a:t>brief</a:t>
            </a:r>
            <a:r>
              <a:rPr lang="hu-HU" sz="1800" dirty="0" smtClean="0"/>
              <a:t> rest stop </a:t>
            </a:r>
            <a:r>
              <a:rPr lang="hu-HU" sz="1800" dirty="0" err="1" smtClean="0"/>
              <a:t>destined</a:t>
            </a:r>
            <a:r>
              <a:rPr lang="hu-HU" sz="1800" dirty="0" smtClean="0"/>
              <a:t> &lt;COREF ID="95" TYPE="IDENT"&gt;</a:t>
            </a:r>
            <a:r>
              <a:rPr lang="hu-HU" sz="1800" dirty="0" err="1" smtClean="0">
                <a:solidFill>
                  <a:srgbClr val="0070C0"/>
                </a:solidFill>
              </a:rPr>
              <a:t>Macau</a:t>
            </a:r>
            <a:r>
              <a:rPr lang="hu-HU" sz="1800" dirty="0" smtClean="0"/>
              <a:t>&lt;/COREF&gt; </a:t>
            </a:r>
            <a:r>
              <a:rPr lang="hu-HU" sz="1800" dirty="0" err="1" smtClean="0"/>
              <a:t>to</a:t>
            </a:r>
            <a:r>
              <a:rPr lang="hu-HU" sz="1800" dirty="0" smtClean="0"/>
              <a:t> </a:t>
            </a:r>
            <a:r>
              <a:rPr lang="hu-HU" sz="1800" dirty="0" err="1" smtClean="0"/>
              <a:t>become</a:t>
            </a:r>
            <a:r>
              <a:rPr lang="hu-HU" sz="1800" dirty="0" smtClean="0"/>
              <a:t> a </a:t>
            </a:r>
            <a:r>
              <a:rPr lang="hu-HU" sz="1800" dirty="0" err="1" smtClean="0"/>
              <a:t>cultural</a:t>
            </a:r>
            <a:r>
              <a:rPr lang="hu-HU" sz="1800" dirty="0" smtClean="0"/>
              <a:t> </a:t>
            </a:r>
            <a:r>
              <a:rPr lang="hu-HU" sz="1800" dirty="0" err="1" smtClean="0"/>
              <a:t>montage</a:t>
            </a:r>
            <a:r>
              <a:rPr lang="hu-HU" sz="1800" dirty="0" smtClean="0"/>
              <a:t> </a:t>
            </a:r>
            <a:r>
              <a:rPr lang="hu-HU" sz="1800" dirty="0" err="1" smtClean="0"/>
              <a:t>that</a:t>
            </a:r>
            <a:r>
              <a:rPr lang="hu-HU" sz="1800" dirty="0" smtClean="0"/>
              <a:t> *T*-1 </a:t>
            </a:r>
            <a:r>
              <a:rPr lang="hu-HU" sz="1800" dirty="0" err="1" smtClean="0"/>
              <a:t>includes</a:t>
            </a:r>
            <a:r>
              <a:rPr lang="hu-HU" sz="1800" dirty="0" smtClean="0"/>
              <a:t> </a:t>
            </a:r>
            <a:r>
              <a:rPr lang="hu-HU" sz="1800" dirty="0" err="1" smtClean="0"/>
              <a:t>Chinese</a:t>
            </a:r>
            <a:r>
              <a:rPr lang="hu-HU" sz="1800" dirty="0" smtClean="0"/>
              <a:t> , </a:t>
            </a:r>
            <a:r>
              <a:rPr lang="hu-HU" sz="1800" dirty="0" err="1" smtClean="0"/>
              <a:t>Indian</a:t>
            </a:r>
            <a:r>
              <a:rPr lang="hu-HU" sz="1800" dirty="0" smtClean="0"/>
              <a:t> , </a:t>
            </a:r>
            <a:r>
              <a:rPr lang="hu-HU" sz="1800" dirty="0" err="1" smtClean="0"/>
              <a:t>Malay</a:t>
            </a:r>
            <a:r>
              <a:rPr lang="hu-HU" sz="1800" dirty="0" smtClean="0"/>
              <a:t> , </a:t>
            </a:r>
            <a:r>
              <a:rPr lang="hu-HU" sz="1800" dirty="0" err="1" smtClean="0"/>
              <a:t>Portuguese</a:t>
            </a:r>
            <a:r>
              <a:rPr lang="hu-HU" sz="1800" dirty="0" smtClean="0"/>
              <a:t> and </a:t>
            </a:r>
            <a:r>
              <a:rPr lang="hu-HU" sz="1800" dirty="0" err="1" smtClean="0"/>
              <a:t>other</a:t>
            </a:r>
            <a:r>
              <a:rPr lang="hu-HU" sz="1800" dirty="0" smtClean="0"/>
              <a:t> European </a:t>
            </a:r>
            <a:r>
              <a:rPr lang="hu-HU" sz="1800" dirty="0" err="1" smtClean="0"/>
              <a:t>influences</a:t>
            </a:r>
            <a:r>
              <a:rPr lang="hu-HU" sz="1800" dirty="0" smtClean="0"/>
              <a:t> . </a:t>
            </a:r>
            <a:endParaRPr lang="hu-HU"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Non-literal</a:t>
            </a:r>
            <a:r>
              <a:rPr lang="hu-HU" dirty="0" smtClean="0"/>
              <a:t> </a:t>
            </a:r>
            <a:r>
              <a:rPr lang="hu-HU" dirty="0" err="1" smtClean="0"/>
              <a:t>meaning</a:t>
            </a:r>
            <a:endParaRPr lang="hu-HU" dirty="0"/>
          </a:p>
        </p:txBody>
      </p:sp>
      <p:sp>
        <p:nvSpPr>
          <p:cNvPr id="3" name="Tartalom helye 2"/>
          <p:cNvSpPr>
            <a:spLocks noGrp="1"/>
          </p:cNvSpPr>
          <p:nvPr>
            <p:ph idx="1"/>
          </p:nvPr>
        </p:nvSpPr>
        <p:spPr/>
        <p:txBody>
          <a:bodyPr/>
          <a:lstStyle/>
          <a:p>
            <a:r>
              <a:rPr lang="hu-HU" sz="2800" dirty="0" err="1" smtClean="0"/>
              <a:t>In</a:t>
            </a:r>
            <a:r>
              <a:rPr lang="hu-HU" sz="2800" dirty="0" smtClean="0"/>
              <a:t> </a:t>
            </a:r>
            <a:r>
              <a:rPr lang="hu-HU" sz="2800" dirty="0" err="1" smtClean="0"/>
              <a:t>language</a:t>
            </a:r>
            <a:r>
              <a:rPr lang="hu-HU" sz="2800" dirty="0" smtClean="0"/>
              <a:t>, an </a:t>
            </a:r>
            <a:r>
              <a:rPr lang="hu-HU" sz="2800" dirty="0" err="1" smtClean="0"/>
              <a:t>utterance</a:t>
            </a:r>
            <a:r>
              <a:rPr lang="hu-HU" sz="2800" dirty="0" smtClean="0"/>
              <a:t> </a:t>
            </a:r>
            <a:r>
              <a:rPr lang="hu-HU" sz="2800" dirty="0" err="1" smtClean="0"/>
              <a:t>can</a:t>
            </a:r>
            <a:r>
              <a:rPr lang="hu-HU" sz="2800" dirty="0" smtClean="0"/>
              <a:t> </a:t>
            </a:r>
            <a:r>
              <a:rPr lang="hu-HU" sz="2800" dirty="0" err="1" smtClean="0"/>
              <a:t>mean</a:t>
            </a:r>
            <a:r>
              <a:rPr lang="hu-HU" sz="2800" dirty="0" smtClean="0"/>
              <a:t> </a:t>
            </a:r>
            <a:r>
              <a:rPr lang="hu-HU" sz="2800" dirty="0" err="1" smtClean="0"/>
              <a:t>just</a:t>
            </a:r>
            <a:r>
              <a:rPr lang="hu-HU" sz="2800" dirty="0" smtClean="0"/>
              <a:t> </a:t>
            </a:r>
            <a:r>
              <a:rPr lang="hu-HU" sz="2800" dirty="0" err="1" smtClean="0"/>
              <a:t>the</a:t>
            </a:r>
            <a:r>
              <a:rPr lang="hu-HU" sz="2800" dirty="0" smtClean="0"/>
              <a:t> </a:t>
            </a:r>
            <a:r>
              <a:rPr lang="hu-HU" sz="2800" dirty="0" err="1" smtClean="0"/>
              <a:t>opposite</a:t>
            </a:r>
            <a:r>
              <a:rPr lang="hu-HU" sz="2800" dirty="0" smtClean="0"/>
              <a:t> of </a:t>
            </a:r>
            <a:r>
              <a:rPr lang="hu-HU" sz="2800" dirty="0" err="1" smtClean="0"/>
              <a:t>its</a:t>
            </a:r>
            <a:r>
              <a:rPr lang="hu-HU" sz="2800" dirty="0" smtClean="0"/>
              <a:t> </a:t>
            </a:r>
            <a:r>
              <a:rPr lang="hu-HU" sz="2800" dirty="0" err="1" smtClean="0"/>
              <a:t>semantic</a:t>
            </a:r>
            <a:r>
              <a:rPr lang="hu-HU" sz="2800" dirty="0" smtClean="0"/>
              <a:t> </a:t>
            </a:r>
            <a:r>
              <a:rPr lang="hu-HU" sz="2800" dirty="0" err="1" smtClean="0"/>
              <a:t>content</a:t>
            </a:r>
            <a:r>
              <a:rPr lang="hu-HU" sz="2800" dirty="0" smtClean="0"/>
              <a:t> </a:t>
            </a:r>
            <a:r>
              <a:rPr lang="hu-HU" sz="2800" dirty="0" err="1" smtClean="0"/>
              <a:t>in</a:t>
            </a:r>
            <a:r>
              <a:rPr lang="hu-HU" sz="2800" dirty="0" smtClean="0"/>
              <a:t> </a:t>
            </a:r>
            <a:r>
              <a:rPr lang="hu-HU" sz="2800" dirty="0" err="1" smtClean="0"/>
              <a:t>context</a:t>
            </a:r>
            <a:endParaRPr lang="hu-HU" sz="2800" dirty="0" smtClean="0"/>
          </a:p>
          <a:p>
            <a:r>
              <a:rPr lang="hu-HU" sz="2800" dirty="0" smtClean="0"/>
              <a:t>Is </a:t>
            </a:r>
            <a:r>
              <a:rPr lang="hu-HU" sz="2800" dirty="0" err="1" smtClean="0"/>
              <a:t>it</a:t>
            </a:r>
            <a:r>
              <a:rPr lang="hu-HU" sz="2800" dirty="0" smtClean="0"/>
              <a:t> a </a:t>
            </a:r>
            <a:r>
              <a:rPr lang="hu-HU" sz="2800" dirty="0" err="1" smtClean="0"/>
              <a:t>false</a:t>
            </a:r>
            <a:r>
              <a:rPr lang="hu-HU" sz="2800" dirty="0" smtClean="0"/>
              <a:t> </a:t>
            </a:r>
            <a:r>
              <a:rPr lang="hu-HU" sz="2800" dirty="0" err="1" smtClean="0"/>
              <a:t>utterance</a:t>
            </a:r>
            <a:r>
              <a:rPr lang="hu-HU" sz="2800" dirty="0" smtClean="0"/>
              <a:t>? </a:t>
            </a:r>
            <a:r>
              <a:rPr lang="hu-HU" sz="2800" dirty="0" err="1" smtClean="0"/>
              <a:t>Not</a:t>
            </a:r>
            <a:r>
              <a:rPr lang="hu-HU" sz="2800" dirty="0" smtClean="0"/>
              <a:t> </a:t>
            </a:r>
            <a:r>
              <a:rPr lang="hu-HU" sz="2800" dirty="0" err="1" smtClean="0"/>
              <a:t>necessarily</a:t>
            </a:r>
            <a:endParaRPr lang="hu-HU" sz="2800" dirty="0" smtClean="0"/>
          </a:p>
          <a:p>
            <a:r>
              <a:rPr lang="hu-HU" sz="2800" dirty="0" err="1" smtClean="0"/>
              <a:t>Poetic</a:t>
            </a:r>
            <a:r>
              <a:rPr lang="hu-HU" sz="2800" dirty="0" smtClean="0"/>
              <a:t> </a:t>
            </a:r>
            <a:r>
              <a:rPr lang="hu-HU" sz="2800" dirty="0" err="1" smtClean="0"/>
              <a:t>language</a:t>
            </a:r>
            <a:endParaRPr lang="hu-HU" sz="2800" dirty="0" smtClean="0"/>
          </a:p>
          <a:p>
            <a:r>
              <a:rPr lang="hu-HU" sz="2800" dirty="0" err="1" smtClean="0"/>
              <a:t>Irony</a:t>
            </a:r>
            <a:r>
              <a:rPr lang="hu-HU" sz="2800" dirty="0" smtClean="0"/>
              <a:t>: </a:t>
            </a:r>
            <a:r>
              <a:rPr lang="en-US" sz="2800" b="0" i="1" dirty="0" smtClean="0">
                <a:solidFill>
                  <a:srgbClr val="00B0F0"/>
                </a:solidFill>
              </a:rPr>
              <a:t>Great. Another rainy day. How wonderful.</a:t>
            </a:r>
            <a:endParaRPr lang="hu-HU" sz="2800" i="1" dirty="0" smtClean="0">
              <a:solidFill>
                <a:srgbClr val="00B0F0"/>
              </a:solidFill>
            </a:endParaRPr>
          </a:p>
          <a:p>
            <a:r>
              <a:rPr lang="hu-HU" sz="2800" dirty="0" err="1" smtClean="0"/>
              <a:t>Sarcasm</a:t>
            </a:r>
            <a:r>
              <a:rPr lang="hu-HU" sz="2800" dirty="0" smtClean="0"/>
              <a:t>: </a:t>
            </a:r>
            <a:r>
              <a:rPr lang="en-US" sz="2800" b="0" i="1" dirty="0" smtClean="0">
                <a:solidFill>
                  <a:srgbClr val="00B0F0"/>
                </a:solidFill>
              </a:rPr>
              <a:t>Children really brighten up a household - they never turn the lights off.</a:t>
            </a:r>
            <a:endParaRPr lang="hu-HU" sz="2800" i="1" dirty="0" smtClean="0">
              <a:solidFill>
                <a:srgbClr val="00B0F0"/>
              </a:solidFill>
            </a:endParaRPr>
          </a:p>
          <a:p>
            <a:pPr>
              <a:buNone/>
            </a:pPr>
            <a:endParaRPr lang="hu-H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Irony</a:t>
            </a:r>
            <a:r>
              <a:rPr lang="hu-HU" dirty="0" smtClean="0"/>
              <a:t> vs. </a:t>
            </a:r>
            <a:r>
              <a:rPr lang="hu-HU" dirty="0" err="1" smtClean="0"/>
              <a:t>sarcasm</a:t>
            </a:r>
            <a:endParaRPr lang="hu-HU" dirty="0"/>
          </a:p>
        </p:txBody>
      </p:sp>
      <p:sp>
        <p:nvSpPr>
          <p:cNvPr id="3" name="Tartalom helye 2"/>
          <p:cNvSpPr>
            <a:spLocks noGrp="1"/>
          </p:cNvSpPr>
          <p:nvPr>
            <p:ph idx="1"/>
          </p:nvPr>
        </p:nvSpPr>
        <p:spPr/>
        <p:txBody>
          <a:bodyPr/>
          <a:lstStyle/>
          <a:p>
            <a:r>
              <a:rPr lang="hu-HU" dirty="0" smtClean="0"/>
              <a:t>S</a:t>
            </a:r>
            <a:r>
              <a:rPr lang="en-US" dirty="0" err="1" smtClean="0"/>
              <a:t>arcasm</a:t>
            </a:r>
            <a:r>
              <a:rPr lang="en-US" dirty="0" smtClean="0"/>
              <a:t> is defined as the hostile false words the speaker is aware of when uttering out</a:t>
            </a:r>
            <a:endParaRPr lang="hu-HU" dirty="0" smtClean="0"/>
          </a:p>
          <a:p>
            <a:r>
              <a:rPr lang="hu-HU" dirty="0" smtClean="0"/>
              <a:t>I</a:t>
            </a:r>
            <a:r>
              <a:rPr lang="en-US" dirty="0" err="1" smtClean="0"/>
              <a:t>rony</a:t>
            </a:r>
            <a:r>
              <a:rPr lang="en-US" dirty="0" smtClean="0"/>
              <a:t> could be the false words the speaker may be aware of, or may be not aware of</a:t>
            </a:r>
            <a:endParaRPr lang="hu-HU" dirty="0" smtClean="0"/>
          </a:p>
          <a:p>
            <a:r>
              <a:rPr lang="hu-HU" dirty="0" smtClean="0"/>
              <a:t>S</a:t>
            </a:r>
            <a:r>
              <a:rPr lang="en-US" dirty="0" err="1" smtClean="0"/>
              <a:t>arcasm</a:t>
            </a:r>
            <a:r>
              <a:rPr lang="en-US" dirty="0" smtClean="0"/>
              <a:t> is one type of irony that is aggressive</a:t>
            </a:r>
            <a:endParaRPr lang="hu-H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Irony</a:t>
            </a:r>
            <a:r>
              <a:rPr lang="hu-HU" dirty="0" smtClean="0"/>
              <a:t>/</a:t>
            </a:r>
            <a:r>
              <a:rPr lang="hu-HU" dirty="0" err="1" smtClean="0"/>
              <a:t>sarcasm</a:t>
            </a:r>
            <a:r>
              <a:rPr lang="hu-HU" dirty="0" smtClean="0"/>
              <a:t> </a:t>
            </a:r>
            <a:r>
              <a:rPr lang="hu-HU" dirty="0" err="1" smtClean="0"/>
              <a:t>detection</a:t>
            </a:r>
            <a:endParaRPr lang="hu-HU" dirty="0"/>
          </a:p>
        </p:txBody>
      </p:sp>
      <p:sp>
        <p:nvSpPr>
          <p:cNvPr id="3" name="Tartalom helye 2"/>
          <p:cNvSpPr>
            <a:spLocks noGrp="1"/>
          </p:cNvSpPr>
          <p:nvPr>
            <p:ph idx="1"/>
          </p:nvPr>
        </p:nvSpPr>
        <p:spPr/>
        <p:txBody>
          <a:bodyPr/>
          <a:lstStyle/>
          <a:p>
            <a:r>
              <a:rPr lang="hu-HU" dirty="0" err="1" smtClean="0"/>
              <a:t>Irony</a:t>
            </a:r>
            <a:r>
              <a:rPr lang="hu-HU" dirty="0" smtClean="0"/>
              <a:t> </a:t>
            </a:r>
            <a:r>
              <a:rPr lang="hu-HU" dirty="0" err="1" smtClean="0"/>
              <a:t>in</a:t>
            </a:r>
            <a:r>
              <a:rPr lang="hu-HU" dirty="0" smtClean="0"/>
              <a:t> </a:t>
            </a:r>
            <a:r>
              <a:rPr lang="hu-HU" dirty="0" err="1" smtClean="0"/>
              <a:t>tweets</a:t>
            </a:r>
            <a:r>
              <a:rPr lang="hu-HU" dirty="0" smtClean="0"/>
              <a:t>: </a:t>
            </a:r>
            <a:r>
              <a:rPr lang="hu-HU" dirty="0" err="1" smtClean="0"/>
              <a:t>quite</a:t>
            </a:r>
            <a:r>
              <a:rPr lang="hu-HU" dirty="0" smtClean="0"/>
              <a:t> </a:t>
            </a:r>
            <a:r>
              <a:rPr lang="hu-HU" dirty="0" err="1" smtClean="0"/>
              <a:t>popular</a:t>
            </a:r>
            <a:r>
              <a:rPr lang="hu-HU" dirty="0" smtClean="0"/>
              <a:t> </a:t>
            </a:r>
            <a:r>
              <a:rPr lang="hu-HU" dirty="0" err="1" smtClean="0"/>
              <a:t>topic</a:t>
            </a:r>
            <a:r>
              <a:rPr lang="hu-HU" dirty="0" smtClean="0"/>
              <a:t> </a:t>
            </a:r>
            <a:r>
              <a:rPr lang="hu-HU" dirty="0" err="1" smtClean="0"/>
              <a:t>in</a:t>
            </a:r>
            <a:r>
              <a:rPr lang="hu-HU" dirty="0" smtClean="0"/>
              <a:t> NLP</a:t>
            </a:r>
          </a:p>
          <a:p>
            <a:r>
              <a:rPr lang="hu-HU" dirty="0" smtClean="0"/>
              <a:t>#</a:t>
            </a:r>
            <a:r>
              <a:rPr lang="hu-HU" dirty="0" err="1" smtClean="0"/>
              <a:t>sarcasm</a:t>
            </a:r>
            <a:endParaRPr lang="hu-HU" dirty="0" smtClean="0"/>
          </a:p>
          <a:p>
            <a:r>
              <a:rPr lang="hu-HU" dirty="0" smtClean="0"/>
              <a:t>#</a:t>
            </a:r>
            <a:r>
              <a:rPr lang="hu-HU" dirty="0" err="1" smtClean="0"/>
              <a:t>irony</a:t>
            </a:r>
            <a:endParaRPr lang="hu-HU" dirty="0" smtClean="0"/>
          </a:p>
          <a:p>
            <a:r>
              <a:rPr lang="hu-HU" dirty="0" err="1" smtClean="0"/>
              <a:t>Speaker’s</a:t>
            </a:r>
            <a:r>
              <a:rPr lang="hu-HU" dirty="0" smtClean="0"/>
              <a:t> </a:t>
            </a:r>
            <a:r>
              <a:rPr lang="hu-HU" dirty="0" err="1" smtClean="0"/>
              <a:t>intention</a:t>
            </a:r>
            <a:r>
              <a:rPr lang="hu-HU" dirty="0" smtClean="0"/>
              <a:t> is </a:t>
            </a:r>
            <a:r>
              <a:rPr lang="hu-HU" dirty="0" err="1" smtClean="0"/>
              <a:t>clear</a:t>
            </a:r>
            <a:endParaRPr lang="hu-HU" dirty="0" smtClean="0"/>
          </a:p>
          <a:p>
            <a:r>
              <a:rPr lang="hu-HU" dirty="0" err="1" smtClean="0"/>
              <a:t>Wang</a:t>
            </a:r>
            <a:r>
              <a:rPr lang="hu-HU" dirty="0" smtClean="0"/>
              <a:t> (2013): 500-500 </a:t>
            </a:r>
            <a:r>
              <a:rPr lang="hu-HU" dirty="0" err="1" smtClean="0"/>
              <a:t>tweets</a:t>
            </a:r>
            <a:r>
              <a:rPr lang="hu-HU" dirty="0" smtClean="0"/>
              <a:t> </a:t>
            </a:r>
            <a:r>
              <a:rPr lang="hu-HU" dirty="0" err="1" smtClean="0"/>
              <a:t>investigated</a:t>
            </a:r>
            <a:endParaRPr lang="hu-HU"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Examples</a:t>
            </a:r>
            <a:endParaRPr lang="hu-HU" dirty="0"/>
          </a:p>
        </p:txBody>
      </p:sp>
      <p:sp>
        <p:nvSpPr>
          <p:cNvPr id="3" name="Tartalom helye 2"/>
          <p:cNvSpPr>
            <a:spLocks noGrp="1"/>
          </p:cNvSpPr>
          <p:nvPr>
            <p:ph idx="1"/>
          </p:nvPr>
        </p:nvSpPr>
        <p:spPr>
          <a:xfrm>
            <a:off x="1258888" y="1341438"/>
            <a:ext cx="8234736" cy="4679950"/>
          </a:xfrm>
        </p:spPr>
        <p:txBody>
          <a:bodyPr/>
          <a:lstStyle/>
          <a:p>
            <a:r>
              <a:rPr lang="en-US" sz="2400" dirty="0" smtClean="0">
                <a:solidFill>
                  <a:srgbClr val="00B0F0"/>
                </a:solidFill>
              </a:rPr>
              <a:t>Worrying about weight gain while happily eating 5 slices of pizza and a doughnut. #irony food is my love.</a:t>
            </a:r>
            <a:endParaRPr lang="hu-HU" sz="2400" dirty="0" smtClean="0">
              <a:solidFill>
                <a:srgbClr val="00B0F0"/>
              </a:solidFill>
            </a:endParaRPr>
          </a:p>
          <a:p>
            <a:r>
              <a:rPr lang="en-US" sz="2400" dirty="0" smtClean="0">
                <a:solidFill>
                  <a:srgbClr val="00B0F0"/>
                </a:solidFill>
              </a:rPr>
              <a:t>This play is amazingly good. #sarcasm </a:t>
            </a:r>
            <a:endParaRPr lang="hu-HU" sz="2400" dirty="0" smtClean="0">
              <a:solidFill>
                <a:srgbClr val="00B0F0"/>
              </a:solidFill>
            </a:endParaRPr>
          </a:p>
          <a:p>
            <a:r>
              <a:rPr lang="en-US" sz="2400" dirty="0" smtClean="0">
                <a:solidFill>
                  <a:srgbClr val="00B0F0"/>
                </a:solidFill>
              </a:rPr>
              <a:t>really have </a:t>
            </a:r>
            <a:r>
              <a:rPr lang="en-US" sz="2400" dirty="0" err="1" smtClean="0">
                <a:solidFill>
                  <a:srgbClr val="00B0F0"/>
                </a:solidFill>
              </a:rPr>
              <a:t>fantasssstic</a:t>
            </a:r>
            <a:r>
              <a:rPr lang="en-US" sz="2400" dirty="0" smtClean="0">
                <a:solidFill>
                  <a:srgbClr val="00B0F0"/>
                </a:solidFill>
              </a:rPr>
              <a:t> friends.. #sarcasm </a:t>
            </a:r>
            <a:endParaRPr lang="hu-HU" sz="2400" dirty="0" smtClean="0">
              <a:solidFill>
                <a:srgbClr val="00B0F0"/>
              </a:solidFill>
            </a:endParaRPr>
          </a:p>
          <a:p>
            <a:r>
              <a:rPr lang="en-US" sz="2400" dirty="0" smtClean="0">
                <a:solidFill>
                  <a:srgbClr val="00B0F0"/>
                </a:solidFill>
              </a:rPr>
              <a:t>Boyfriend of the year award. #sarcasm</a:t>
            </a:r>
            <a:endParaRPr lang="hu-HU" sz="2400" dirty="0" smtClean="0">
              <a:solidFill>
                <a:srgbClr val="00B0F0"/>
              </a:solidFill>
            </a:endParaRPr>
          </a:p>
          <a:p>
            <a:r>
              <a:rPr lang="en-US" sz="2400" dirty="0" smtClean="0">
                <a:solidFill>
                  <a:srgbClr val="00B0F0"/>
                </a:solidFill>
              </a:rPr>
              <a:t>you always find a way to ruin my night! #</a:t>
            </a:r>
            <a:r>
              <a:rPr lang="en-US" sz="2400" dirty="0" err="1" smtClean="0">
                <a:solidFill>
                  <a:srgbClr val="00B0F0"/>
                </a:solidFill>
              </a:rPr>
              <a:t>thankyou</a:t>
            </a:r>
            <a:r>
              <a:rPr lang="en-US" sz="2400" dirty="0" smtClean="0">
                <a:solidFill>
                  <a:srgbClr val="00B0F0"/>
                </a:solidFill>
              </a:rPr>
              <a:t> #sarcasm</a:t>
            </a:r>
            <a:endParaRPr lang="hu-HU" sz="2400" dirty="0" smtClean="0">
              <a:solidFill>
                <a:srgbClr val="00B0F0"/>
              </a:solidFill>
            </a:endParaRPr>
          </a:p>
          <a:p>
            <a:r>
              <a:rPr lang="en-US" sz="2400" dirty="0" smtClean="0">
                <a:solidFill>
                  <a:srgbClr val="00B0F0"/>
                </a:solidFill>
              </a:rPr>
              <a:t>I ordered 6 new pairs of shoes...this saving money thing is going pretty good for me #Sarcasm</a:t>
            </a:r>
            <a:endParaRPr lang="hu-HU" sz="2400" dirty="0" smtClean="0">
              <a:solidFill>
                <a:srgbClr val="00B0F0"/>
              </a:solidFill>
            </a:endParaRPr>
          </a:p>
          <a:p>
            <a:r>
              <a:rPr lang="en-US" sz="2400" dirty="0" smtClean="0">
                <a:solidFill>
                  <a:srgbClr val="00B0F0"/>
                </a:solidFill>
              </a:rPr>
              <a:t>Oh! there's water coming out of the smoke alarm. :) cool! #sarcasm #irony </a:t>
            </a:r>
            <a:endParaRPr lang="hu-HU" sz="2400" dirty="0">
              <a:solidFill>
                <a:srgbClr val="00B0F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58888" y="274638"/>
            <a:ext cx="7885112" cy="1143000"/>
          </a:xfrm>
        </p:spPr>
        <p:txBody>
          <a:bodyPr/>
          <a:lstStyle/>
          <a:p>
            <a:r>
              <a:rPr lang="hu-HU" dirty="0" err="1" smtClean="0"/>
              <a:t>Irony</a:t>
            </a:r>
            <a:r>
              <a:rPr lang="hu-HU" dirty="0" smtClean="0"/>
              <a:t> / </a:t>
            </a:r>
            <a:r>
              <a:rPr lang="hu-HU" dirty="0" err="1" smtClean="0"/>
              <a:t>sarcasm</a:t>
            </a:r>
            <a:r>
              <a:rPr lang="hu-HU" dirty="0" smtClean="0"/>
              <a:t> vs. </a:t>
            </a:r>
            <a:r>
              <a:rPr lang="hu-HU" dirty="0" err="1" smtClean="0"/>
              <a:t>sentiment</a:t>
            </a:r>
            <a:endParaRPr lang="hu-H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637218" y="1341438"/>
            <a:ext cx="4671251" cy="46799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SemEval</a:t>
            </a:r>
            <a:r>
              <a:rPr lang="hu-HU" dirty="0" smtClean="0"/>
              <a:t> 2018 </a:t>
            </a:r>
            <a:r>
              <a:rPr lang="hu-HU" dirty="0" err="1" smtClean="0"/>
              <a:t>Task</a:t>
            </a:r>
            <a:r>
              <a:rPr lang="hu-HU" dirty="0" smtClean="0"/>
              <a:t> 3</a:t>
            </a:r>
            <a:endParaRPr lang="hu-HU" dirty="0"/>
          </a:p>
        </p:txBody>
      </p:sp>
      <p:sp>
        <p:nvSpPr>
          <p:cNvPr id="3" name="Tartalom helye 2"/>
          <p:cNvSpPr>
            <a:spLocks noGrp="1"/>
          </p:cNvSpPr>
          <p:nvPr>
            <p:ph idx="1"/>
          </p:nvPr>
        </p:nvSpPr>
        <p:spPr/>
        <p:txBody>
          <a:bodyPr/>
          <a:lstStyle/>
          <a:p>
            <a:r>
              <a:rPr lang="en-US" sz="2800" dirty="0" smtClean="0"/>
              <a:t>Irony detection in English tweets</a:t>
            </a:r>
          </a:p>
          <a:p>
            <a:r>
              <a:rPr lang="hu-HU" sz="2800" dirty="0" err="1" smtClean="0"/>
              <a:t>With</a:t>
            </a:r>
            <a:r>
              <a:rPr lang="hu-HU" sz="2800" dirty="0" smtClean="0"/>
              <a:t> </a:t>
            </a:r>
            <a:r>
              <a:rPr lang="hu-HU" sz="2800" dirty="0" err="1" smtClean="0"/>
              <a:t>removing</a:t>
            </a:r>
            <a:r>
              <a:rPr lang="hu-HU" sz="2800" dirty="0" smtClean="0"/>
              <a:t> </a:t>
            </a:r>
            <a:r>
              <a:rPr lang="hu-HU" sz="2800" dirty="0" err="1" smtClean="0"/>
              <a:t>the</a:t>
            </a:r>
            <a:r>
              <a:rPr lang="hu-HU" sz="2800" dirty="0" smtClean="0"/>
              <a:t> </a:t>
            </a:r>
            <a:r>
              <a:rPr lang="hu-HU" sz="2800" dirty="0" err="1" smtClean="0"/>
              <a:t>ironic</a:t>
            </a:r>
            <a:r>
              <a:rPr lang="hu-HU" sz="2800" dirty="0" smtClean="0"/>
              <a:t> tag (</a:t>
            </a:r>
            <a:r>
              <a:rPr lang="hu-HU" sz="2800" b="0" i="1" dirty="0" smtClean="0"/>
              <a:t>#</a:t>
            </a:r>
            <a:r>
              <a:rPr lang="hu-HU" sz="2800" b="0" i="1" dirty="0" err="1" smtClean="0"/>
              <a:t>irony</a:t>
            </a:r>
            <a:r>
              <a:rPr lang="hu-HU" sz="2800" b="0" i="1" dirty="0" smtClean="0"/>
              <a:t>, #</a:t>
            </a:r>
            <a:r>
              <a:rPr lang="hu-HU" sz="2800" b="0" i="1" dirty="0" err="1" smtClean="0"/>
              <a:t>sarcasm</a:t>
            </a:r>
            <a:r>
              <a:rPr lang="hu-HU" sz="2800" b="0" dirty="0" smtClean="0"/>
              <a:t> and </a:t>
            </a:r>
            <a:r>
              <a:rPr lang="hu-HU" sz="2800" b="0" i="1" dirty="0" smtClean="0"/>
              <a:t>#</a:t>
            </a:r>
            <a:r>
              <a:rPr lang="hu-HU" sz="2800" b="0" i="1" dirty="0" err="1" smtClean="0"/>
              <a:t>not</a:t>
            </a:r>
            <a:r>
              <a:rPr lang="hu-HU" sz="2800" dirty="0" smtClean="0"/>
              <a:t>), </a:t>
            </a:r>
            <a:r>
              <a:rPr lang="hu-HU" sz="2800" dirty="0" err="1" smtClean="0"/>
              <a:t>can</a:t>
            </a:r>
            <a:r>
              <a:rPr lang="hu-HU" sz="2800" dirty="0" smtClean="0"/>
              <a:t> </a:t>
            </a:r>
            <a:r>
              <a:rPr lang="hu-HU" sz="2800" dirty="0" err="1" smtClean="0"/>
              <a:t>the</a:t>
            </a:r>
            <a:r>
              <a:rPr lang="hu-HU" sz="2800" dirty="0" smtClean="0"/>
              <a:t> </a:t>
            </a:r>
            <a:r>
              <a:rPr lang="hu-HU" sz="2800" dirty="0" err="1" smtClean="0"/>
              <a:t>system</a:t>
            </a:r>
            <a:r>
              <a:rPr lang="hu-HU" sz="2800" dirty="0" smtClean="0"/>
              <a:t> </a:t>
            </a:r>
            <a:r>
              <a:rPr lang="hu-HU" sz="2800" dirty="0" err="1" smtClean="0"/>
              <a:t>predict</a:t>
            </a:r>
            <a:r>
              <a:rPr lang="hu-HU" sz="2800" dirty="0" smtClean="0"/>
              <a:t> </a:t>
            </a:r>
            <a:r>
              <a:rPr lang="hu-HU" sz="2800" dirty="0" err="1" smtClean="0"/>
              <a:t>whether</a:t>
            </a:r>
            <a:r>
              <a:rPr lang="hu-HU" sz="2800" dirty="0" smtClean="0"/>
              <a:t> </a:t>
            </a:r>
            <a:r>
              <a:rPr lang="hu-HU" sz="2800" dirty="0" err="1" smtClean="0"/>
              <a:t>it</a:t>
            </a:r>
            <a:r>
              <a:rPr lang="hu-HU" sz="2800" dirty="0" smtClean="0"/>
              <a:t> is an </a:t>
            </a:r>
            <a:r>
              <a:rPr lang="hu-HU" sz="2800" dirty="0" err="1" smtClean="0"/>
              <a:t>ironic</a:t>
            </a:r>
            <a:r>
              <a:rPr lang="hu-HU" sz="2800" dirty="0" smtClean="0"/>
              <a:t> </a:t>
            </a:r>
            <a:r>
              <a:rPr lang="hu-HU" sz="2800" dirty="0" err="1" smtClean="0"/>
              <a:t>tweet</a:t>
            </a:r>
            <a:r>
              <a:rPr lang="hu-HU" sz="2800" dirty="0" smtClean="0"/>
              <a:t> </a:t>
            </a:r>
            <a:r>
              <a:rPr lang="hu-HU" sz="2800" dirty="0" err="1" smtClean="0"/>
              <a:t>or</a:t>
            </a:r>
            <a:r>
              <a:rPr lang="hu-HU" sz="2800" dirty="0" smtClean="0"/>
              <a:t> </a:t>
            </a:r>
            <a:r>
              <a:rPr lang="hu-HU" sz="2800" dirty="0" err="1" smtClean="0"/>
              <a:t>not</a:t>
            </a:r>
            <a:r>
              <a:rPr lang="hu-HU" sz="2800" dirty="0" smtClean="0"/>
              <a:t>?</a:t>
            </a:r>
          </a:p>
          <a:p>
            <a:pPr algn="ctr">
              <a:buNone/>
            </a:pPr>
            <a:r>
              <a:rPr lang="en-US" sz="2800" i="1" dirty="0" smtClean="0">
                <a:solidFill>
                  <a:srgbClr val="00B0F0"/>
                </a:solidFill>
              </a:rPr>
              <a:t>I just love when you test my patience!! #not</a:t>
            </a:r>
          </a:p>
          <a:p>
            <a:pPr algn="ctr">
              <a:buNone/>
            </a:pPr>
            <a:r>
              <a:rPr lang="en-US" sz="2800" i="1" dirty="0" smtClean="0">
                <a:solidFill>
                  <a:srgbClr val="00B0F0"/>
                </a:solidFill>
              </a:rPr>
              <a:t>Had no sleep and have got school now #not </a:t>
            </a:r>
            <a:r>
              <a:rPr lang="en-US" sz="2800" i="1" dirty="0" err="1" smtClean="0">
                <a:solidFill>
                  <a:srgbClr val="00B0F0"/>
                </a:solidFill>
              </a:rPr>
              <a:t>happ</a:t>
            </a:r>
            <a:r>
              <a:rPr lang="hu-HU" sz="2800" i="1" dirty="0" smtClean="0">
                <a:solidFill>
                  <a:srgbClr val="00B0F0"/>
                </a:solidFill>
              </a:rPr>
              <a:t>y</a:t>
            </a:r>
          </a:p>
          <a:p>
            <a:r>
              <a:rPr lang="hu-HU" sz="2800" dirty="0" smtClean="0"/>
              <a:t>Best </a:t>
            </a:r>
            <a:r>
              <a:rPr lang="hu-HU" sz="2800" dirty="0" err="1" smtClean="0"/>
              <a:t>results</a:t>
            </a:r>
            <a:r>
              <a:rPr lang="hu-HU" sz="2800" dirty="0" smtClean="0"/>
              <a:t> </a:t>
            </a:r>
            <a:r>
              <a:rPr lang="hu-HU" sz="2800" dirty="0" err="1" smtClean="0"/>
              <a:t>around</a:t>
            </a:r>
            <a:r>
              <a:rPr lang="hu-HU" sz="2800" dirty="0" smtClean="0"/>
              <a:t> 70% </a:t>
            </a:r>
            <a:r>
              <a:rPr lang="hu-HU" sz="2800" dirty="0" err="1" smtClean="0"/>
              <a:t>accuracy</a:t>
            </a:r>
            <a:endParaRPr lang="hu-HU"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Deception</a:t>
            </a:r>
            <a:r>
              <a:rPr lang="hu-HU" dirty="0" smtClean="0"/>
              <a:t> </a:t>
            </a:r>
            <a:r>
              <a:rPr lang="hu-HU" dirty="0" err="1" smtClean="0"/>
              <a:t>detection</a:t>
            </a:r>
            <a:endParaRPr lang="hu-HU" dirty="0"/>
          </a:p>
        </p:txBody>
      </p:sp>
      <p:sp>
        <p:nvSpPr>
          <p:cNvPr id="3" name="Tartalom helye 2"/>
          <p:cNvSpPr>
            <a:spLocks noGrp="1"/>
          </p:cNvSpPr>
          <p:nvPr>
            <p:ph idx="1"/>
          </p:nvPr>
        </p:nvSpPr>
        <p:spPr/>
        <p:txBody>
          <a:bodyPr/>
          <a:lstStyle/>
          <a:p>
            <a:r>
              <a:rPr lang="en-US" sz="2800" dirty="0" smtClean="0"/>
              <a:t>To intentionally cause another person to have or continue to have a false belief that is truly believed to be false by</a:t>
            </a:r>
            <a:r>
              <a:rPr lang="hu-HU" sz="2800" dirty="0" smtClean="0"/>
              <a:t> </a:t>
            </a:r>
            <a:r>
              <a:rPr lang="hu-HU" sz="2800" dirty="0" err="1" smtClean="0"/>
              <a:t>the</a:t>
            </a:r>
            <a:r>
              <a:rPr lang="hu-HU" sz="2800" dirty="0" smtClean="0"/>
              <a:t> </a:t>
            </a:r>
            <a:r>
              <a:rPr lang="hu-HU" sz="2800" dirty="0" err="1" smtClean="0"/>
              <a:t>causer</a:t>
            </a:r>
            <a:endParaRPr lang="hu-HU" sz="2800" dirty="0" smtClean="0"/>
          </a:p>
          <a:p>
            <a:r>
              <a:rPr lang="hu-HU" sz="2800" dirty="0" err="1" smtClean="0"/>
              <a:t>Aim</a:t>
            </a:r>
            <a:r>
              <a:rPr lang="hu-HU" sz="2800" dirty="0" smtClean="0"/>
              <a:t>: </a:t>
            </a:r>
            <a:r>
              <a:rPr lang="hu-HU" sz="2800" dirty="0" err="1" smtClean="0"/>
              <a:t>to</a:t>
            </a:r>
            <a:r>
              <a:rPr lang="hu-HU" sz="2800" dirty="0" smtClean="0"/>
              <a:t> </a:t>
            </a:r>
            <a:r>
              <a:rPr lang="hu-HU" sz="2800" dirty="0" err="1" smtClean="0"/>
              <a:t>identify</a:t>
            </a:r>
            <a:r>
              <a:rPr lang="hu-HU" sz="2800" dirty="0" smtClean="0"/>
              <a:t> </a:t>
            </a:r>
            <a:r>
              <a:rPr lang="hu-HU" sz="2800" dirty="0" err="1" smtClean="0"/>
              <a:t>deceptive</a:t>
            </a:r>
            <a:r>
              <a:rPr lang="hu-HU" sz="2800" dirty="0" smtClean="0"/>
              <a:t> </a:t>
            </a:r>
            <a:r>
              <a:rPr lang="hu-HU" sz="2800" dirty="0" err="1" smtClean="0"/>
              <a:t>content</a:t>
            </a:r>
            <a:endParaRPr lang="hu-HU" sz="2800" dirty="0" smtClean="0"/>
          </a:p>
          <a:p>
            <a:r>
              <a:rPr lang="hu-HU" sz="2800" dirty="0" err="1" smtClean="0"/>
              <a:t>Applications</a:t>
            </a:r>
            <a:r>
              <a:rPr lang="hu-HU" sz="2800" dirty="0" smtClean="0"/>
              <a:t>: </a:t>
            </a:r>
            <a:r>
              <a:rPr lang="hu-HU" sz="2800" dirty="0" err="1" smtClean="0"/>
              <a:t>forensic</a:t>
            </a:r>
            <a:r>
              <a:rPr lang="hu-HU" sz="2800" dirty="0" smtClean="0"/>
              <a:t> </a:t>
            </a:r>
            <a:r>
              <a:rPr lang="hu-HU" sz="2800" dirty="0" err="1" smtClean="0"/>
              <a:t>linguistics</a:t>
            </a:r>
            <a:r>
              <a:rPr lang="hu-HU" sz="2800" dirty="0" smtClean="0"/>
              <a:t>, </a:t>
            </a:r>
            <a:r>
              <a:rPr lang="hu-HU" sz="2800" dirty="0" err="1" smtClean="0"/>
              <a:t>border</a:t>
            </a:r>
            <a:r>
              <a:rPr lang="hu-HU" sz="2800" dirty="0" smtClean="0"/>
              <a:t> </a:t>
            </a:r>
            <a:r>
              <a:rPr lang="hu-HU" sz="2800" dirty="0" err="1" smtClean="0"/>
              <a:t>control</a:t>
            </a:r>
            <a:r>
              <a:rPr lang="hu-HU" sz="2800" dirty="0" smtClean="0"/>
              <a:t>, </a:t>
            </a:r>
            <a:r>
              <a:rPr lang="hu-HU" sz="2800" dirty="0" err="1" smtClean="0"/>
              <a:t>lie</a:t>
            </a:r>
            <a:r>
              <a:rPr lang="hu-HU" sz="2800" dirty="0" smtClean="0"/>
              <a:t> </a:t>
            </a:r>
            <a:r>
              <a:rPr lang="hu-HU" sz="2800" dirty="0" err="1" smtClean="0"/>
              <a:t>detector</a:t>
            </a:r>
            <a:r>
              <a:rPr lang="hu-HU" sz="2800" dirty="0" smtClean="0"/>
              <a:t>, </a:t>
            </a:r>
            <a:r>
              <a:rPr lang="hu-HU" sz="2800" dirty="0" err="1" smtClean="0"/>
              <a:t>media</a:t>
            </a:r>
            <a:r>
              <a:rPr lang="hu-HU" sz="2800" dirty="0" smtClean="0"/>
              <a:t> </a:t>
            </a:r>
            <a:r>
              <a:rPr lang="hu-HU" sz="2800" dirty="0" err="1" smtClean="0"/>
              <a:t>analysis</a:t>
            </a:r>
            <a:r>
              <a:rPr lang="hu-HU" sz="2800" dirty="0" smtClean="0"/>
              <a:t>…</a:t>
            </a:r>
          </a:p>
          <a:p>
            <a:r>
              <a:rPr lang="hu-HU" sz="2800" dirty="0" err="1" smtClean="0"/>
              <a:t>Elections</a:t>
            </a:r>
            <a:r>
              <a:rPr lang="hu-HU" sz="2800" dirty="0" smtClean="0"/>
              <a:t>: </a:t>
            </a:r>
            <a:r>
              <a:rPr lang="hu-HU" sz="2800" dirty="0" err="1" smtClean="0"/>
              <a:t>who</a:t>
            </a:r>
            <a:r>
              <a:rPr lang="hu-HU" sz="2800" dirty="0" smtClean="0"/>
              <a:t> </a:t>
            </a:r>
            <a:r>
              <a:rPr lang="hu-HU" sz="2800" dirty="0" err="1" smtClean="0"/>
              <a:t>can</a:t>
            </a:r>
            <a:r>
              <a:rPr lang="hu-HU" sz="2800" dirty="0" smtClean="0"/>
              <a:t> </a:t>
            </a:r>
            <a:r>
              <a:rPr lang="hu-HU" sz="2800" dirty="0" err="1" smtClean="0"/>
              <a:t>you</a:t>
            </a:r>
            <a:r>
              <a:rPr lang="hu-HU" sz="2800" dirty="0" smtClean="0"/>
              <a:t> </a:t>
            </a:r>
            <a:r>
              <a:rPr lang="hu-HU" sz="2800" dirty="0" err="1" smtClean="0"/>
              <a:t>trust</a:t>
            </a:r>
            <a:r>
              <a:rPr lang="hu-HU" sz="2800" dirty="0" smtClean="0"/>
              <a:t>?</a:t>
            </a:r>
          </a:p>
          <a:p>
            <a:r>
              <a:rPr lang="hu-HU" sz="2800" dirty="0" err="1" smtClean="0"/>
              <a:t>Fake</a:t>
            </a:r>
            <a:r>
              <a:rPr lang="hu-HU" sz="2800" dirty="0" smtClean="0"/>
              <a:t> </a:t>
            </a:r>
            <a:r>
              <a:rPr lang="hu-HU" sz="2800" dirty="0" err="1" smtClean="0"/>
              <a:t>news</a:t>
            </a:r>
            <a:r>
              <a:rPr lang="hu-HU" sz="2800" dirty="0" smtClean="0"/>
              <a:t> and </a:t>
            </a:r>
            <a:r>
              <a:rPr lang="hu-HU" sz="2800" dirty="0" err="1" smtClean="0"/>
              <a:t>media</a:t>
            </a:r>
            <a:r>
              <a:rPr lang="hu-HU" sz="2800" dirty="0" smtClean="0"/>
              <a:t>: </a:t>
            </a:r>
            <a:r>
              <a:rPr lang="hu-HU" sz="2800" dirty="0" err="1" smtClean="0"/>
              <a:t>what</a:t>
            </a:r>
            <a:r>
              <a:rPr lang="hu-HU" sz="2800" dirty="0" smtClean="0"/>
              <a:t> is </a:t>
            </a:r>
            <a:r>
              <a:rPr lang="hu-HU" sz="2800" dirty="0" err="1" smtClean="0"/>
              <a:t>reliable</a:t>
            </a:r>
            <a:r>
              <a:rPr lang="hu-HU" sz="2800" dirty="0" smtClean="0"/>
              <a:t>?</a:t>
            </a:r>
            <a:endParaRPr lang="hu-H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hu-HU" dirty="0" err="1" smtClean="0"/>
              <a:t>Introduction</a:t>
            </a:r>
            <a:endParaRPr lang="hu-HU" dirty="0" smtClean="0"/>
          </a:p>
        </p:txBody>
      </p:sp>
      <p:sp>
        <p:nvSpPr>
          <p:cNvPr id="33795" name="Rectangle 3"/>
          <p:cNvSpPr>
            <a:spLocks noGrp="1" noChangeArrowheads="1"/>
          </p:cNvSpPr>
          <p:nvPr>
            <p:ph type="body" idx="1"/>
          </p:nvPr>
        </p:nvSpPr>
        <p:spPr/>
        <p:txBody>
          <a:bodyPr/>
          <a:lstStyle/>
          <a:p>
            <a:r>
              <a:rPr lang="hu-HU" sz="2800" dirty="0" err="1" smtClean="0"/>
              <a:t>Pragmatics</a:t>
            </a:r>
            <a:r>
              <a:rPr lang="hu-HU" sz="2800" dirty="0" smtClean="0"/>
              <a:t>: </a:t>
            </a:r>
            <a:r>
              <a:rPr lang="hu-HU" sz="2800" dirty="0" err="1" smtClean="0"/>
              <a:t>Language</a:t>
            </a:r>
            <a:r>
              <a:rPr lang="hu-HU" sz="2800" dirty="0" smtClean="0"/>
              <a:t> </a:t>
            </a:r>
            <a:r>
              <a:rPr lang="hu-HU" sz="2800" dirty="0" err="1" smtClean="0"/>
              <a:t>in</a:t>
            </a:r>
            <a:r>
              <a:rPr lang="hu-HU" sz="2800" dirty="0" smtClean="0"/>
              <a:t> </a:t>
            </a:r>
            <a:r>
              <a:rPr lang="hu-HU" sz="2800" dirty="0" err="1" smtClean="0"/>
              <a:t>use</a:t>
            </a:r>
            <a:endParaRPr lang="hu-HU" sz="2800" dirty="0" smtClean="0"/>
          </a:p>
          <a:p>
            <a:r>
              <a:rPr lang="hu-HU" sz="2800" dirty="0" err="1" smtClean="0"/>
              <a:t>Language</a:t>
            </a:r>
            <a:r>
              <a:rPr lang="hu-HU" sz="2800" dirty="0" smtClean="0"/>
              <a:t> </a:t>
            </a:r>
            <a:r>
              <a:rPr lang="hu-HU" sz="2800" dirty="0" err="1" smtClean="0"/>
              <a:t>in</a:t>
            </a:r>
            <a:r>
              <a:rPr lang="hu-HU" sz="2800" dirty="0" smtClean="0"/>
              <a:t> </a:t>
            </a:r>
            <a:r>
              <a:rPr lang="hu-HU" sz="2800" dirty="0" err="1" smtClean="0"/>
              <a:t>interaction</a:t>
            </a:r>
            <a:endParaRPr lang="hu-HU" sz="2800" dirty="0" smtClean="0"/>
          </a:p>
          <a:p>
            <a:r>
              <a:rPr lang="hu-HU" sz="2800" dirty="0" err="1" smtClean="0"/>
              <a:t>Communication</a:t>
            </a:r>
            <a:endParaRPr lang="hu-HU" sz="2800" dirty="0" smtClean="0"/>
          </a:p>
          <a:p>
            <a:r>
              <a:rPr lang="hu-HU" sz="2800" dirty="0" err="1" smtClean="0"/>
              <a:t>Dialogue</a:t>
            </a:r>
            <a:endParaRPr lang="hu-HU" sz="2800" dirty="0" smtClean="0"/>
          </a:p>
          <a:p>
            <a:r>
              <a:rPr lang="hu-HU" sz="2800" dirty="0" err="1" smtClean="0"/>
              <a:t>Linguistic</a:t>
            </a:r>
            <a:r>
              <a:rPr lang="hu-HU" sz="2800" dirty="0" smtClean="0"/>
              <a:t> </a:t>
            </a:r>
            <a:r>
              <a:rPr lang="hu-HU" sz="2800" dirty="0" err="1" smtClean="0"/>
              <a:t>forms</a:t>
            </a:r>
            <a:r>
              <a:rPr lang="hu-HU" sz="2800" dirty="0" smtClean="0"/>
              <a:t> </a:t>
            </a:r>
            <a:r>
              <a:rPr lang="hu-HU" sz="2800" dirty="0" err="1" smtClean="0"/>
              <a:t>in</a:t>
            </a:r>
            <a:r>
              <a:rPr lang="hu-HU" sz="2800" dirty="0" smtClean="0"/>
              <a:t> </a:t>
            </a:r>
            <a:r>
              <a:rPr lang="hu-HU" sz="2800" dirty="0" err="1" smtClean="0"/>
              <a:t>context</a:t>
            </a:r>
            <a:endParaRPr lang="hu-HU" sz="2800" dirty="0" smtClean="0"/>
          </a:p>
          <a:p>
            <a:pPr>
              <a:buNone/>
            </a:pPr>
            <a:endParaRPr lang="hu-HU" sz="2800" dirty="0" smtClean="0"/>
          </a:p>
          <a:p>
            <a:r>
              <a:rPr lang="hu-HU" sz="2800" dirty="0" err="1" smtClean="0"/>
              <a:t>Semantics</a:t>
            </a:r>
            <a:r>
              <a:rPr lang="hu-HU" sz="2800" dirty="0" smtClean="0"/>
              <a:t> vs. </a:t>
            </a:r>
            <a:r>
              <a:rPr lang="hu-HU" sz="2800" dirty="0" err="1" smtClean="0"/>
              <a:t>Pragmatics</a:t>
            </a:r>
            <a:r>
              <a:rPr lang="hu-HU" sz="2800" dirty="0" smtClean="0"/>
              <a:t>: </a:t>
            </a:r>
            <a:r>
              <a:rPr lang="hu-HU" sz="2800" dirty="0" err="1" smtClean="0"/>
              <a:t>original</a:t>
            </a:r>
            <a:r>
              <a:rPr lang="hu-HU" sz="2800" dirty="0" smtClean="0"/>
              <a:t> vs. </a:t>
            </a:r>
            <a:r>
              <a:rPr lang="hu-HU" sz="2800" dirty="0" err="1" smtClean="0"/>
              <a:t>Intended</a:t>
            </a:r>
            <a:r>
              <a:rPr lang="hu-HU" sz="2800" dirty="0" smtClean="0"/>
              <a:t> </a:t>
            </a:r>
            <a:r>
              <a:rPr lang="hu-HU" sz="2800" dirty="0" err="1" smtClean="0"/>
              <a:t>meaning</a:t>
            </a:r>
            <a:endParaRPr lang="hu-HU"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Linguistic</a:t>
            </a:r>
            <a:r>
              <a:rPr lang="hu-HU" dirty="0" smtClean="0"/>
              <a:t> </a:t>
            </a:r>
            <a:r>
              <a:rPr lang="hu-HU" dirty="0" err="1" smtClean="0"/>
              <a:t>cues</a:t>
            </a:r>
            <a:r>
              <a:rPr lang="hu-HU" dirty="0" smtClean="0"/>
              <a:t> </a:t>
            </a:r>
            <a:r>
              <a:rPr lang="hu-HU" dirty="0" err="1" smtClean="0"/>
              <a:t>for</a:t>
            </a:r>
            <a:r>
              <a:rPr lang="hu-HU" dirty="0" smtClean="0"/>
              <a:t> </a:t>
            </a:r>
            <a:r>
              <a:rPr lang="hu-HU" dirty="0" err="1" smtClean="0"/>
              <a:t>deception</a:t>
            </a:r>
            <a:endParaRPr lang="hu-HU" dirty="0"/>
          </a:p>
        </p:txBody>
      </p:sp>
      <p:sp>
        <p:nvSpPr>
          <p:cNvPr id="3" name="Tartalom helye 2"/>
          <p:cNvSpPr>
            <a:spLocks noGrp="1"/>
          </p:cNvSpPr>
          <p:nvPr>
            <p:ph idx="1"/>
          </p:nvPr>
        </p:nvSpPr>
        <p:spPr/>
        <p:txBody>
          <a:bodyPr/>
          <a:lstStyle/>
          <a:p>
            <a:r>
              <a:rPr lang="en-US" sz="2800" dirty="0" smtClean="0">
                <a:solidFill>
                  <a:schemeClr val="tx1"/>
                </a:solidFill>
              </a:rPr>
              <a:t>Self-references: </a:t>
            </a:r>
            <a:r>
              <a:rPr lang="hu-HU" sz="2800" dirty="0" smtClean="0">
                <a:solidFill>
                  <a:schemeClr val="tx1"/>
                </a:solidFill>
              </a:rPr>
              <a:t>1Sg </a:t>
            </a:r>
            <a:r>
              <a:rPr lang="hu-HU" sz="2800" dirty="0" err="1" smtClean="0">
                <a:solidFill>
                  <a:schemeClr val="tx1"/>
                </a:solidFill>
              </a:rPr>
              <a:t>references</a:t>
            </a:r>
            <a:r>
              <a:rPr lang="hu-HU" sz="2800" dirty="0" smtClean="0">
                <a:solidFill>
                  <a:schemeClr val="tx1"/>
                </a:solidFill>
              </a:rPr>
              <a:t> </a:t>
            </a:r>
            <a:r>
              <a:rPr lang="en-US" sz="2800" dirty="0" smtClean="0">
                <a:solidFill>
                  <a:schemeClr val="tx1"/>
                </a:solidFill>
              </a:rPr>
              <a:t>offers a link between the reality and the speaker</a:t>
            </a:r>
            <a:r>
              <a:rPr lang="hu-HU" sz="2800" dirty="0" smtClean="0">
                <a:solidFill>
                  <a:schemeClr val="tx1"/>
                </a:solidFill>
              </a:rPr>
              <a:t> - </a:t>
            </a:r>
            <a:r>
              <a:rPr lang="en-US" sz="2800" dirty="0" smtClean="0">
                <a:solidFill>
                  <a:schemeClr val="tx1"/>
                </a:solidFill>
              </a:rPr>
              <a:t>deceivers reduce the use of self-references</a:t>
            </a:r>
            <a:endParaRPr lang="hu-HU" sz="2800" dirty="0" smtClean="0">
              <a:solidFill>
                <a:schemeClr val="tx1"/>
              </a:solidFill>
            </a:endParaRPr>
          </a:p>
          <a:p>
            <a:r>
              <a:rPr lang="en-US" sz="2800" dirty="0" smtClean="0">
                <a:solidFill>
                  <a:schemeClr val="tx1"/>
                </a:solidFill>
              </a:rPr>
              <a:t>Negative words: Emotions such as guilt, shame and fear increase the use of negative words</a:t>
            </a:r>
            <a:endParaRPr lang="hu-HU" sz="2800" dirty="0" smtClean="0">
              <a:solidFill>
                <a:schemeClr val="tx1"/>
              </a:solidFill>
            </a:endParaRPr>
          </a:p>
          <a:p>
            <a:r>
              <a:rPr lang="en-US" sz="2800" dirty="0" smtClean="0">
                <a:solidFill>
                  <a:schemeClr val="tx1"/>
                </a:solidFill>
              </a:rPr>
              <a:t>Cognitive complexity: fewer exclusive words such as </a:t>
            </a:r>
            <a:r>
              <a:rPr lang="en-US" sz="2800" i="1" dirty="0" smtClean="0">
                <a:solidFill>
                  <a:schemeClr val="tx1"/>
                </a:solidFill>
              </a:rPr>
              <a:t>except, but, without and exclude</a:t>
            </a:r>
            <a:r>
              <a:rPr lang="hu-HU" sz="2800" dirty="0" smtClean="0">
                <a:solidFill>
                  <a:schemeClr val="tx1"/>
                </a:solidFill>
              </a:rPr>
              <a:t> + </a:t>
            </a:r>
            <a:r>
              <a:rPr lang="en-US" sz="2800" dirty="0" smtClean="0">
                <a:solidFill>
                  <a:schemeClr val="tx1"/>
                </a:solidFill>
              </a:rPr>
              <a:t>increase in action verbs (e.g. </a:t>
            </a:r>
            <a:r>
              <a:rPr lang="en-US" sz="2800" i="1" dirty="0" smtClean="0">
                <a:solidFill>
                  <a:schemeClr val="tx1"/>
                </a:solidFill>
              </a:rPr>
              <a:t>go, lead, walk</a:t>
            </a:r>
            <a:r>
              <a:rPr lang="en-US" sz="2800" dirty="0" smtClean="0">
                <a:solidFill>
                  <a:schemeClr val="tx1"/>
                </a:solidFill>
              </a:rPr>
              <a:t>)  </a:t>
            </a:r>
            <a:endParaRPr lang="hu-HU" sz="2800"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Fake</a:t>
            </a:r>
            <a:r>
              <a:rPr lang="hu-HU" dirty="0" smtClean="0"/>
              <a:t> </a:t>
            </a:r>
            <a:r>
              <a:rPr lang="hu-HU" dirty="0" err="1" smtClean="0"/>
              <a:t>news</a:t>
            </a:r>
            <a:endParaRPr lang="hu-HU" dirty="0"/>
          </a:p>
        </p:txBody>
      </p:sp>
      <p:sp>
        <p:nvSpPr>
          <p:cNvPr id="3" name="Tartalom helye 2"/>
          <p:cNvSpPr>
            <a:spLocks noGrp="1"/>
          </p:cNvSpPr>
          <p:nvPr>
            <p:ph idx="1"/>
          </p:nvPr>
        </p:nvSpPr>
        <p:spPr/>
        <p:txBody>
          <a:bodyPr/>
          <a:lstStyle/>
          <a:p>
            <a:r>
              <a:rPr lang="hu-HU" dirty="0" err="1" smtClean="0"/>
              <a:t>Hoax</a:t>
            </a:r>
            <a:r>
              <a:rPr lang="hu-HU" dirty="0" smtClean="0"/>
              <a:t>: </a:t>
            </a:r>
            <a:r>
              <a:rPr lang="hu-HU" dirty="0" err="1" smtClean="0"/>
              <a:t>news</a:t>
            </a:r>
            <a:r>
              <a:rPr lang="hu-HU" dirty="0" smtClean="0"/>
              <a:t> </a:t>
            </a:r>
            <a:r>
              <a:rPr lang="hu-HU" dirty="0" err="1" smtClean="0"/>
              <a:t>on</a:t>
            </a:r>
            <a:r>
              <a:rPr lang="hu-HU" dirty="0" smtClean="0"/>
              <a:t> </a:t>
            </a:r>
            <a:r>
              <a:rPr lang="hu-HU" dirty="0" err="1" smtClean="0"/>
              <a:t>the</a:t>
            </a:r>
            <a:r>
              <a:rPr lang="hu-HU" dirty="0" smtClean="0"/>
              <a:t> web (</a:t>
            </a:r>
            <a:r>
              <a:rPr lang="hu-HU" dirty="0" err="1" smtClean="0"/>
              <a:t>social</a:t>
            </a:r>
            <a:r>
              <a:rPr lang="hu-HU" dirty="0" smtClean="0"/>
              <a:t> </a:t>
            </a:r>
            <a:r>
              <a:rPr lang="hu-HU" dirty="0" err="1" smtClean="0"/>
              <a:t>media</a:t>
            </a:r>
            <a:r>
              <a:rPr lang="hu-HU" dirty="0" smtClean="0"/>
              <a:t>) </a:t>
            </a:r>
            <a:r>
              <a:rPr lang="hu-HU" dirty="0" err="1" smtClean="0"/>
              <a:t>that</a:t>
            </a:r>
            <a:r>
              <a:rPr lang="hu-HU" dirty="0" smtClean="0"/>
              <a:t> </a:t>
            </a:r>
            <a:r>
              <a:rPr lang="hu-HU" dirty="0" err="1" smtClean="0"/>
              <a:t>are</a:t>
            </a:r>
            <a:r>
              <a:rPr lang="hu-HU" dirty="0" smtClean="0"/>
              <a:t> </a:t>
            </a:r>
            <a:r>
              <a:rPr lang="hu-HU" dirty="0" err="1" smtClean="0"/>
              <a:t>deceptive</a:t>
            </a:r>
            <a:endParaRPr lang="hu-HU" dirty="0" smtClean="0"/>
          </a:p>
          <a:p>
            <a:r>
              <a:rPr lang="hu-HU" dirty="0" err="1" smtClean="0"/>
              <a:t>Aim</a:t>
            </a:r>
            <a:r>
              <a:rPr lang="hu-HU" dirty="0" smtClean="0"/>
              <a:t>: </a:t>
            </a:r>
            <a:r>
              <a:rPr lang="hu-HU" dirty="0" err="1" smtClean="0"/>
              <a:t>making</a:t>
            </a:r>
            <a:r>
              <a:rPr lang="hu-HU" dirty="0" smtClean="0"/>
              <a:t> profit </a:t>
            </a:r>
            <a:r>
              <a:rPr lang="hu-HU" dirty="0" err="1" smtClean="0"/>
              <a:t>from</a:t>
            </a:r>
            <a:r>
              <a:rPr lang="hu-HU" dirty="0" smtClean="0"/>
              <a:t> </a:t>
            </a:r>
            <a:r>
              <a:rPr lang="hu-HU" dirty="0" err="1" smtClean="0"/>
              <a:t>naive</a:t>
            </a:r>
            <a:r>
              <a:rPr lang="hu-HU" dirty="0" smtClean="0"/>
              <a:t> </a:t>
            </a:r>
            <a:r>
              <a:rPr lang="hu-HU" dirty="0" err="1" smtClean="0"/>
              <a:t>people</a:t>
            </a:r>
            <a:endParaRPr lang="hu-HU" dirty="0" smtClean="0"/>
          </a:p>
          <a:p>
            <a:r>
              <a:rPr lang="hu-HU" dirty="0" err="1" smtClean="0"/>
              <a:t>Satirical</a:t>
            </a:r>
            <a:r>
              <a:rPr lang="hu-HU" dirty="0" smtClean="0"/>
              <a:t> news: </a:t>
            </a:r>
            <a:r>
              <a:rPr lang="hu-HU" dirty="0" err="1" smtClean="0"/>
              <a:t>false</a:t>
            </a:r>
            <a:r>
              <a:rPr lang="hu-HU" dirty="0" smtClean="0"/>
              <a:t> </a:t>
            </a:r>
            <a:r>
              <a:rPr lang="hu-HU" dirty="0" err="1" smtClean="0"/>
              <a:t>but</a:t>
            </a:r>
            <a:r>
              <a:rPr lang="hu-HU" dirty="0" smtClean="0"/>
              <a:t> </a:t>
            </a:r>
            <a:r>
              <a:rPr lang="hu-HU" dirty="0" err="1" smtClean="0"/>
              <a:t>aiming</a:t>
            </a:r>
            <a:r>
              <a:rPr lang="hu-HU" dirty="0" smtClean="0"/>
              <a:t> a </a:t>
            </a:r>
            <a:r>
              <a:rPr lang="hu-HU" dirty="0" err="1" smtClean="0"/>
              <a:t>humorous</a:t>
            </a:r>
            <a:r>
              <a:rPr lang="hu-HU" dirty="0" smtClean="0"/>
              <a:t> </a:t>
            </a:r>
            <a:r>
              <a:rPr lang="hu-HU" dirty="0" err="1" smtClean="0"/>
              <a:t>effect</a:t>
            </a:r>
            <a:r>
              <a:rPr lang="hu-HU" dirty="0" smtClean="0"/>
              <a:t> </a:t>
            </a:r>
            <a:r>
              <a:rPr lang="hu-HU" dirty="0" err="1" smtClean="0"/>
              <a:t>on</a:t>
            </a:r>
            <a:r>
              <a:rPr lang="hu-HU" dirty="0" smtClean="0"/>
              <a:t> </a:t>
            </a:r>
            <a:r>
              <a:rPr lang="hu-HU" dirty="0" err="1" smtClean="0"/>
              <a:t>the</a:t>
            </a:r>
            <a:r>
              <a:rPr lang="hu-HU" dirty="0" smtClean="0"/>
              <a:t> </a:t>
            </a:r>
            <a:r>
              <a:rPr lang="hu-HU" dirty="0" err="1" smtClean="0"/>
              <a:t>reader</a:t>
            </a:r>
            <a:endParaRPr lang="hu-HU" dirty="0" smtClean="0"/>
          </a:p>
          <a:p>
            <a:r>
              <a:rPr lang="hu-HU" dirty="0" err="1" smtClean="0"/>
              <a:t>Many</a:t>
            </a:r>
            <a:r>
              <a:rPr lang="hu-HU" dirty="0" smtClean="0"/>
              <a:t> </a:t>
            </a:r>
            <a:r>
              <a:rPr lang="hu-HU" dirty="0" err="1" smtClean="0"/>
              <a:t>people</a:t>
            </a:r>
            <a:r>
              <a:rPr lang="hu-HU" dirty="0" smtClean="0"/>
              <a:t> </a:t>
            </a:r>
            <a:r>
              <a:rPr lang="hu-HU" dirty="0" err="1" smtClean="0"/>
              <a:t>believe</a:t>
            </a:r>
            <a:r>
              <a:rPr lang="hu-HU" dirty="0" smtClean="0"/>
              <a:t> </a:t>
            </a:r>
            <a:r>
              <a:rPr lang="hu-HU" dirty="0" err="1" smtClean="0"/>
              <a:t>these</a:t>
            </a:r>
            <a:r>
              <a:rPr lang="hu-HU" dirty="0" smtClean="0"/>
              <a:t> („</a:t>
            </a:r>
            <a:r>
              <a:rPr lang="hu-HU" dirty="0" err="1" smtClean="0"/>
              <a:t>what</a:t>
            </a:r>
            <a:r>
              <a:rPr lang="hu-HU" dirty="0" smtClean="0"/>
              <a:t> is </a:t>
            </a:r>
            <a:r>
              <a:rPr lang="hu-HU" dirty="0" err="1" smtClean="0"/>
              <a:t>in</a:t>
            </a:r>
            <a:r>
              <a:rPr lang="hu-HU" dirty="0" smtClean="0"/>
              <a:t> </a:t>
            </a:r>
            <a:r>
              <a:rPr lang="hu-HU" dirty="0" err="1" smtClean="0"/>
              <a:t>the</a:t>
            </a:r>
            <a:r>
              <a:rPr lang="hu-HU" dirty="0" smtClean="0"/>
              <a:t> </a:t>
            </a:r>
            <a:r>
              <a:rPr lang="hu-HU" dirty="0" err="1" smtClean="0"/>
              <a:t>news</a:t>
            </a:r>
            <a:r>
              <a:rPr lang="hu-HU" dirty="0" smtClean="0"/>
              <a:t> must be </a:t>
            </a:r>
            <a:r>
              <a:rPr lang="hu-HU" dirty="0" err="1" smtClean="0"/>
              <a:t>true</a:t>
            </a:r>
            <a:r>
              <a:rPr lang="hu-HU" dirty="0" smtClean="0"/>
              <a:t>”)</a:t>
            </a:r>
          </a:p>
          <a:p>
            <a:endParaRPr lang="hu-H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Fake</a:t>
            </a:r>
            <a:r>
              <a:rPr lang="hu-HU" dirty="0" smtClean="0"/>
              <a:t> vs. </a:t>
            </a:r>
            <a:r>
              <a:rPr lang="hu-HU" dirty="0" err="1" smtClean="0"/>
              <a:t>real</a:t>
            </a:r>
            <a:r>
              <a:rPr lang="hu-HU" dirty="0" smtClean="0"/>
              <a:t> </a:t>
            </a:r>
            <a:r>
              <a:rPr lang="hu-HU" dirty="0" err="1" smtClean="0"/>
              <a:t>news</a:t>
            </a:r>
            <a:endParaRPr lang="hu-HU" dirty="0"/>
          </a:p>
        </p:txBody>
      </p:sp>
      <p:sp>
        <p:nvSpPr>
          <p:cNvPr id="3" name="Tartalom helye 2"/>
          <p:cNvSpPr>
            <a:spLocks noGrp="1"/>
          </p:cNvSpPr>
          <p:nvPr>
            <p:ph idx="1"/>
          </p:nvPr>
        </p:nvSpPr>
        <p:spPr/>
        <p:txBody>
          <a:bodyPr/>
          <a:lstStyle/>
          <a:p>
            <a:r>
              <a:rPr lang="hu-HU" dirty="0" smtClean="0"/>
              <a:t>English: </a:t>
            </a:r>
            <a:r>
              <a:rPr lang="hu-HU" dirty="0" err="1" smtClean="0"/>
              <a:t>Onion</a:t>
            </a:r>
            <a:r>
              <a:rPr lang="hu-HU" dirty="0" smtClean="0"/>
              <a:t>, Daily </a:t>
            </a:r>
            <a:r>
              <a:rPr lang="hu-HU" dirty="0" err="1" smtClean="0"/>
              <a:t>Mash</a:t>
            </a:r>
            <a:r>
              <a:rPr lang="hu-HU" dirty="0" smtClean="0"/>
              <a:t> etc.</a:t>
            </a:r>
          </a:p>
          <a:p>
            <a:r>
              <a:rPr lang="hu-HU" dirty="0" err="1" smtClean="0"/>
              <a:t>Hungarian</a:t>
            </a:r>
            <a:r>
              <a:rPr lang="hu-HU" dirty="0" smtClean="0"/>
              <a:t>: hírcsárda etc.</a:t>
            </a:r>
          </a:p>
          <a:p>
            <a:r>
              <a:rPr lang="hu-HU" dirty="0" err="1" smtClean="0"/>
              <a:t>Satirical</a:t>
            </a:r>
            <a:r>
              <a:rPr lang="hu-HU" dirty="0" smtClean="0"/>
              <a:t> </a:t>
            </a:r>
            <a:r>
              <a:rPr lang="hu-HU" dirty="0" err="1" smtClean="0"/>
              <a:t>or</a:t>
            </a:r>
            <a:r>
              <a:rPr lang="hu-HU" dirty="0" smtClean="0"/>
              <a:t> </a:t>
            </a:r>
            <a:r>
              <a:rPr lang="hu-HU" dirty="0" err="1" smtClean="0"/>
              <a:t>humorous</a:t>
            </a:r>
            <a:r>
              <a:rPr lang="hu-HU" dirty="0" smtClean="0"/>
              <a:t> </a:t>
            </a:r>
            <a:r>
              <a:rPr lang="hu-HU" dirty="0" err="1" smtClean="0"/>
              <a:t>pieces</a:t>
            </a:r>
            <a:r>
              <a:rPr lang="hu-HU" dirty="0" smtClean="0"/>
              <a:t> of </a:t>
            </a:r>
            <a:r>
              <a:rPr lang="hu-HU" dirty="0" err="1" smtClean="0"/>
              <a:t>news</a:t>
            </a:r>
            <a:endParaRPr lang="hu-HU" dirty="0" smtClean="0"/>
          </a:p>
          <a:p>
            <a:r>
              <a:rPr lang="hu-HU" dirty="0" err="1" smtClean="0"/>
              <a:t>Aim</a:t>
            </a:r>
            <a:r>
              <a:rPr lang="hu-HU" dirty="0" smtClean="0"/>
              <a:t> </a:t>
            </a:r>
            <a:r>
              <a:rPr lang="hu-HU" dirty="0" err="1" smtClean="0"/>
              <a:t>to</a:t>
            </a:r>
            <a:r>
              <a:rPr lang="hu-HU" dirty="0" smtClean="0"/>
              <a:t> </a:t>
            </a:r>
            <a:r>
              <a:rPr lang="hu-HU" dirty="0" err="1" smtClean="0"/>
              <a:t>entertain</a:t>
            </a:r>
            <a:r>
              <a:rPr lang="hu-HU" dirty="0" smtClean="0"/>
              <a:t> </a:t>
            </a:r>
            <a:r>
              <a:rPr lang="hu-HU" dirty="0" err="1" smtClean="0"/>
              <a:t>people</a:t>
            </a:r>
            <a:endParaRPr lang="hu-HU" dirty="0" smtClean="0"/>
          </a:p>
          <a:p>
            <a:r>
              <a:rPr lang="hu-HU" dirty="0" err="1" smtClean="0"/>
              <a:t>See</a:t>
            </a:r>
            <a:r>
              <a:rPr lang="hu-HU" dirty="0" smtClean="0"/>
              <a:t> </a:t>
            </a:r>
            <a:r>
              <a:rPr lang="hu-HU" dirty="0" err="1" smtClean="0"/>
              <a:t>examples</a:t>
            </a:r>
            <a:r>
              <a:rPr lang="hu-HU" dirty="0" smtClean="0"/>
              <a:t>:</a:t>
            </a:r>
          </a:p>
          <a:p>
            <a:r>
              <a:rPr lang="hu-HU" dirty="0" smtClean="0"/>
              <a:t>Rubin et </a:t>
            </a:r>
            <a:r>
              <a:rPr lang="hu-HU" dirty="0" err="1" smtClean="0"/>
              <a:t>al</a:t>
            </a:r>
            <a:r>
              <a:rPr lang="hu-HU" dirty="0" smtClean="0"/>
              <a:t>. 2016</a:t>
            </a:r>
          </a:p>
          <a:p>
            <a:r>
              <a:rPr lang="hu-HU" dirty="0" smtClean="0"/>
              <a:t>Vincze 2018</a:t>
            </a:r>
            <a:endParaRPr lang="hu-H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An English </a:t>
            </a:r>
            <a:r>
              <a:rPr lang="hu-HU" dirty="0" err="1" smtClean="0"/>
              <a:t>fake</a:t>
            </a:r>
            <a:r>
              <a:rPr lang="hu-HU" dirty="0" smtClean="0"/>
              <a:t> </a:t>
            </a:r>
            <a:r>
              <a:rPr lang="hu-HU" dirty="0" err="1" smtClean="0"/>
              <a:t>news</a:t>
            </a:r>
            <a:endParaRPr lang="hu-HU" dirty="0"/>
          </a:p>
        </p:txBody>
      </p:sp>
      <p:sp>
        <p:nvSpPr>
          <p:cNvPr id="3" name="Tartalom helye 2"/>
          <p:cNvSpPr>
            <a:spLocks noGrp="1"/>
          </p:cNvSpPr>
          <p:nvPr>
            <p:ph idx="1"/>
          </p:nvPr>
        </p:nvSpPr>
        <p:spPr>
          <a:xfrm>
            <a:off x="781050" y="1331913"/>
            <a:ext cx="8362950" cy="4679950"/>
          </a:xfrm>
        </p:spPr>
        <p:txBody>
          <a:bodyPr/>
          <a:lstStyle/>
          <a:p>
            <a:pPr>
              <a:buNone/>
            </a:pPr>
            <a:r>
              <a:rPr lang="en-US" sz="1600" dirty="0" smtClean="0"/>
              <a:t>A 32-YEAR-OLD man hopes he reaches the fabled cut-off point where you stop listening to new music soon, because he has had enough of it. </a:t>
            </a:r>
            <a:endParaRPr lang="en-US" sz="1600" b="0" dirty="0" smtClean="0"/>
          </a:p>
          <a:p>
            <a:pPr>
              <a:buNone/>
            </a:pPr>
            <a:r>
              <a:rPr lang="en-US" sz="1600" b="0" dirty="0" smtClean="0"/>
              <a:t>Nathan Muir knows that after a certain age men simply stop bothering with any new music, preferring to repeatedly listen to the tunes of their youth, and he has told friends he is ready for it as soon as possible.</a:t>
            </a:r>
          </a:p>
          <a:p>
            <a:pPr>
              <a:buNone/>
            </a:pPr>
            <a:r>
              <a:rPr lang="en-US" sz="1600" b="0" dirty="0" smtClean="0"/>
              <a:t>He said: “It can’t quite have arrived yet, because when I hear about a hot new band I still feel duty-bound to check them out. Even though they’re always shit.</a:t>
            </a:r>
          </a:p>
          <a:p>
            <a:pPr>
              <a:buNone/>
            </a:pPr>
            <a:r>
              <a:rPr lang="en-US" sz="1600" b="0" dirty="0" smtClean="0"/>
              <a:t>“And when I go on about how much better Queens of the Stone Age are than anything around today, there’s still a nagging sense of perspective. I don’t have the rock-solid certainty you see in comments on YouTube.</a:t>
            </a:r>
          </a:p>
          <a:p>
            <a:pPr>
              <a:buNone/>
            </a:pPr>
            <a:r>
              <a:rPr lang="en-US" sz="1600" b="0" dirty="0" smtClean="0"/>
              <a:t>“It’d be nice to never have to bother again, because I keep doing things like listening to the new Arctic Monkeys, so it’s doing me harm.</a:t>
            </a:r>
          </a:p>
          <a:p>
            <a:pPr>
              <a:buNone/>
            </a:pPr>
            <a:r>
              <a:rPr lang="en-US" sz="1600" b="0" dirty="0" smtClean="0"/>
              <a:t>“It definitely needs to be over before I have kids. A father can’t be open-minded about music. What would they despise?”</a:t>
            </a:r>
          </a:p>
          <a:p>
            <a:pPr>
              <a:buNone/>
            </a:pPr>
            <a:r>
              <a:rPr lang="en-US" sz="1600" b="0" dirty="0" smtClean="0"/>
              <a:t>Muir also asked at what age he would begin to believe a suit jacket and jeans was a stylish sartorial choice ideal for flirting with younger women, because he is basically ready now</a:t>
            </a:r>
            <a:r>
              <a:rPr lang="en-US" sz="1800" b="0" dirty="0" smtClean="0"/>
              <a:t>.</a:t>
            </a:r>
          </a:p>
          <a:p>
            <a:pPr>
              <a:buNone/>
            </a:pPr>
            <a:r>
              <a:rPr lang="en-US" sz="1800" b="0" dirty="0" smtClean="0"/>
              <a:t/>
            </a:r>
            <a:br>
              <a:rPr lang="en-US" sz="1800" b="0" dirty="0" smtClean="0"/>
            </a:br>
            <a:endParaRPr lang="hu-HU"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58888" y="274638"/>
            <a:ext cx="7427912" cy="668337"/>
          </a:xfrm>
        </p:spPr>
        <p:txBody>
          <a:bodyPr/>
          <a:lstStyle/>
          <a:p>
            <a:r>
              <a:rPr lang="hu-HU" dirty="0" smtClean="0"/>
              <a:t>A </a:t>
            </a:r>
            <a:r>
              <a:rPr lang="hu-HU" dirty="0" err="1" smtClean="0"/>
              <a:t>Hungarian</a:t>
            </a:r>
            <a:r>
              <a:rPr lang="hu-HU" dirty="0" smtClean="0"/>
              <a:t> </a:t>
            </a:r>
            <a:r>
              <a:rPr lang="hu-HU" dirty="0" err="1" smtClean="0"/>
              <a:t>fake</a:t>
            </a:r>
            <a:r>
              <a:rPr lang="hu-HU" dirty="0" smtClean="0"/>
              <a:t> </a:t>
            </a:r>
            <a:r>
              <a:rPr lang="hu-HU" dirty="0" err="1" smtClean="0"/>
              <a:t>news</a:t>
            </a:r>
            <a:endParaRPr lang="hu-HU" dirty="0"/>
          </a:p>
        </p:txBody>
      </p:sp>
      <p:sp>
        <p:nvSpPr>
          <p:cNvPr id="3" name="Tartalom helye 2"/>
          <p:cNvSpPr>
            <a:spLocks noGrp="1"/>
          </p:cNvSpPr>
          <p:nvPr>
            <p:ph idx="1"/>
          </p:nvPr>
        </p:nvSpPr>
        <p:spPr>
          <a:xfrm>
            <a:off x="828675" y="885825"/>
            <a:ext cx="7924800" cy="4821238"/>
          </a:xfrm>
        </p:spPr>
        <p:txBody>
          <a:bodyPr/>
          <a:lstStyle/>
          <a:p>
            <a:pPr>
              <a:buNone/>
            </a:pPr>
            <a:r>
              <a:rPr lang="hu-HU" sz="1600" dirty="0" err="1" smtClean="0"/>
              <a:t>Zuckerberg</a:t>
            </a:r>
            <a:r>
              <a:rPr lang="hu-HU" sz="1600" dirty="0" smtClean="0"/>
              <a:t> megvette Magyarországot</a:t>
            </a:r>
          </a:p>
          <a:p>
            <a:pPr>
              <a:buNone/>
            </a:pPr>
            <a:r>
              <a:rPr lang="hu-HU" sz="1600" dirty="0" smtClean="0"/>
              <a:t>Fasza kis </a:t>
            </a:r>
            <a:r>
              <a:rPr lang="hu-HU" sz="1600" dirty="0" err="1" smtClean="0"/>
              <a:t>startupnak</a:t>
            </a:r>
            <a:r>
              <a:rPr lang="hu-HU" sz="1600" dirty="0" smtClean="0"/>
              <a:t> tűnik </a:t>
            </a:r>
            <a:r>
              <a:rPr lang="hu-HU" sz="1600" dirty="0" err="1" smtClean="0"/>
              <a:t>-kommentálta</a:t>
            </a:r>
            <a:r>
              <a:rPr lang="hu-HU" sz="1600" dirty="0" smtClean="0"/>
              <a:t> országunkat Budapest romkocsmáit látogatva a </a:t>
            </a:r>
            <a:r>
              <a:rPr lang="hu-HU" sz="1600" dirty="0" err="1" smtClean="0"/>
              <a:t>Facebook</a:t>
            </a:r>
            <a:r>
              <a:rPr lang="hu-HU" sz="1600" dirty="0" smtClean="0"/>
              <a:t> vezére. Magyarország ezentúl </a:t>
            </a:r>
            <a:r>
              <a:rPr lang="hu-HU" sz="1600" dirty="0" err="1" smtClean="0"/>
              <a:t>Facebook</a:t>
            </a:r>
            <a:r>
              <a:rPr lang="hu-HU" sz="1600" dirty="0" smtClean="0"/>
              <a:t> </a:t>
            </a:r>
            <a:r>
              <a:rPr lang="hu-HU" sz="1600" dirty="0" err="1" smtClean="0"/>
              <a:t>appként</a:t>
            </a:r>
            <a:r>
              <a:rPr lang="hu-HU" sz="1600" dirty="0" smtClean="0"/>
              <a:t> működik tovább.</a:t>
            </a:r>
          </a:p>
          <a:p>
            <a:pPr>
              <a:buNone/>
            </a:pPr>
            <a:r>
              <a:rPr lang="hu-HU" sz="1600" dirty="0" smtClean="0"/>
              <a:t>Lapunknak sikerült kiderítenie a váratlanul Budapesten feltűnő Mark </a:t>
            </a:r>
            <a:r>
              <a:rPr lang="hu-HU" sz="1600" dirty="0" err="1" smtClean="0"/>
              <a:t>Zuckerberg</a:t>
            </a:r>
            <a:r>
              <a:rPr lang="hu-HU" sz="1600" dirty="0" smtClean="0"/>
              <a:t> látogatásának célját. Ez pedig nem más, mint Magyarország akvizíciója, amivel a </a:t>
            </a:r>
            <a:r>
              <a:rPr lang="hu-HU" sz="1600" dirty="0" err="1" smtClean="0"/>
              <a:t>Facebook</a:t>
            </a:r>
            <a:r>
              <a:rPr lang="hu-HU" sz="1600" dirty="0" smtClean="0"/>
              <a:t> portfolióját szeretné szélesíteni a világ egyik legbefolyásosabb embere. „Ha fényképezni akarok ott az </a:t>
            </a:r>
            <a:r>
              <a:rPr lang="hu-HU" sz="1600" dirty="0" err="1" smtClean="0"/>
              <a:t>Instagram</a:t>
            </a:r>
            <a:r>
              <a:rPr lang="hu-HU" sz="1600" dirty="0" smtClean="0"/>
              <a:t>, a térképi infók végett pedig meglesz a </a:t>
            </a:r>
            <a:r>
              <a:rPr lang="hu-HU" sz="1600" dirty="0" err="1" smtClean="0"/>
              <a:t>Waze</a:t>
            </a:r>
            <a:r>
              <a:rPr lang="hu-HU" sz="1600" dirty="0" smtClean="0"/>
              <a:t>. Most pedig veszek egy országot. LOL” - indokolta a vásárlást a </a:t>
            </a:r>
            <a:r>
              <a:rPr lang="hu-HU" sz="1600" dirty="0" err="1" smtClean="0"/>
              <a:t>Facebook</a:t>
            </a:r>
            <a:r>
              <a:rPr lang="hu-HU" sz="1600" dirty="0" smtClean="0"/>
              <a:t> vezetője.</a:t>
            </a:r>
          </a:p>
          <a:p>
            <a:pPr>
              <a:buNone/>
            </a:pPr>
            <a:r>
              <a:rPr lang="hu-HU" sz="1600" dirty="0" smtClean="0"/>
              <a:t>Elemzők szerint a vételre a kutyája beszélhette rá, aki szintén magyar származású és puli. Úgy tudjuk, hogy Magyarország </a:t>
            </a:r>
            <a:r>
              <a:rPr lang="hu-HU" sz="1600" dirty="0" err="1" smtClean="0"/>
              <a:t>Magyarország</a:t>
            </a:r>
            <a:r>
              <a:rPr lang="hu-HU" sz="1600" dirty="0" smtClean="0"/>
              <a:t> ezentúl </a:t>
            </a:r>
            <a:r>
              <a:rPr lang="hu-HU" sz="1600" dirty="0" err="1" smtClean="0"/>
              <a:t>Facebook</a:t>
            </a:r>
            <a:r>
              <a:rPr lang="hu-HU" sz="1600" dirty="0" smtClean="0"/>
              <a:t> </a:t>
            </a:r>
            <a:r>
              <a:rPr lang="hu-HU" sz="1600" dirty="0" err="1" smtClean="0"/>
              <a:t>appként</a:t>
            </a:r>
            <a:r>
              <a:rPr lang="hu-HU" sz="1600" dirty="0" smtClean="0"/>
              <a:t> működik tovább. A jelenlegi vezetést valószínűleg lecserélik és </a:t>
            </a:r>
            <a:r>
              <a:rPr lang="hu-HU" sz="1600" dirty="0" err="1" smtClean="0"/>
              <a:t>hipszter</a:t>
            </a:r>
            <a:r>
              <a:rPr lang="hu-HU" sz="1600" dirty="0" smtClean="0"/>
              <a:t> </a:t>
            </a:r>
            <a:r>
              <a:rPr lang="hu-HU" sz="1600" dirty="0" err="1" smtClean="0"/>
              <a:t>dizájnerekkel</a:t>
            </a:r>
            <a:r>
              <a:rPr lang="hu-HU" sz="1600" dirty="0" smtClean="0"/>
              <a:t>, programozókkal, egy kávéautomatával és Széles Gáborral töltik fel az </a:t>
            </a:r>
            <a:r>
              <a:rPr lang="hu-HU" sz="1600" dirty="0" err="1" smtClean="0"/>
              <a:t>igaztatótanácsot</a:t>
            </a:r>
            <a:r>
              <a:rPr lang="hu-HU" sz="1600" dirty="0" smtClean="0"/>
              <a:t>. „</a:t>
            </a:r>
            <a:r>
              <a:rPr lang="hu-HU" sz="1600" dirty="0" err="1" smtClean="0"/>
              <a:t>Yeah</a:t>
            </a:r>
            <a:r>
              <a:rPr lang="hu-HU" sz="1600" dirty="0" smtClean="0"/>
              <a:t>, Gábor is </a:t>
            </a:r>
            <a:r>
              <a:rPr lang="hu-HU" sz="1600" dirty="0" err="1" smtClean="0"/>
              <a:t>lots</a:t>
            </a:r>
            <a:r>
              <a:rPr lang="hu-HU" sz="1600" dirty="0" smtClean="0"/>
              <a:t> of </a:t>
            </a:r>
            <a:r>
              <a:rPr lang="hu-HU" sz="1600" dirty="0" err="1" smtClean="0"/>
              <a:t>fun</a:t>
            </a:r>
            <a:r>
              <a:rPr lang="hu-HU" sz="1600" dirty="0" smtClean="0"/>
              <a:t>. Különösen tetszik a perpetuum mobile alapú golfpálya koncepciója. Zseniális. Nekem jó ideje ő a </a:t>
            </a:r>
            <a:r>
              <a:rPr lang="hu-HU" sz="1600" dirty="0" err="1" smtClean="0"/>
              <a:t>háttérképem</a:t>
            </a:r>
            <a:r>
              <a:rPr lang="hu-HU" sz="1600" dirty="0" smtClean="0"/>
              <a:t>‘” - mondta el </a:t>
            </a:r>
            <a:r>
              <a:rPr lang="hu-HU" sz="1600" dirty="0" err="1" smtClean="0"/>
              <a:t>Zuckerberg</a:t>
            </a:r>
            <a:r>
              <a:rPr lang="hu-HU" sz="1600" dirty="0" smtClean="0"/>
              <a:t> munkatársunknak, aki kutyaeledelnek álcázva jutott a közelébe.</a:t>
            </a:r>
          </a:p>
          <a:p>
            <a:pPr>
              <a:buNone/>
            </a:pPr>
            <a:r>
              <a:rPr lang="hu-HU" sz="1600" dirty="0" smtClean="0"/>
              <a:t>Hogy pontosan mi lehet a célja az országunkkal az egyelőre nem ismert, de valószínűleg hamarosan mobilra is optimalizálják, megjelennek rajta reklámok és bárki örökbe fogadhat rajta kidobott kismacskákat.</a:t>
            </a:r>
            <a:endParaRPr lang="hu-H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Automatic</a:t>
            </a:r>
            <a:r>
              <a:rPr lang="hu-HU" dirty="0" smtClean="0"/>
              <a:t> </a:t>
            </a:r>
            <a:r>
              <a:rPr lang="hu-HU" dirty="0" err="1" smtClean="0"/>
              <a:t>distinction</a:t>
            </a:r>
            <a:endParaRPr lang="hu-HU" dirty="0"/>
          </a:p>
        </p:txBody>
      </p:sp>
      <p:sp>
        <p:nvSpPr>
          <p:cNvPr id="3" name="Tartalom helye 2"/>
          <p:cNvSpPr>
            <a:spLocks noGrp="1"/>
          </p:cNvSpPr>
          <p:nvPr>
            <p:ph idx="1"/>
          </p:nvPr>
        </p:nvSpPr>
        <p:spPr/>
        <p:txBody>
          <a:bodyPr/>
          <a:lstStyle/>
          <a:p>
            <a:r>
              <a:rPr lang="hu-HU" dirty="0" err="1" smtClean="0"/>
              <a:t>Features</a:t>
            </a:r>
            <a:r>
              <a:rPr lang="hu-HU" dirty="0" smtClean="0"/>
              <a:t> (EN): </a:t>
            </a:r>
            <a:r>
              <a:rPr lang="hu-HU" dirty="0" err="1" smtClean="0"/>
              <a:t>absurdity</a:t>
            </a:r>
            <a:r>
              <a:rPr lang="hu-HU" dirty="0" smtClean="0"/>
              <a:t>, humor, </a:t>
            </a:r>
            <a:r>
              <a:rPr lang="hu-HU" dirty="0" err="1" smtClean="0"/>
              <a:t>grammar</a:t>
            </a:r>
            <a:r>
              <a:rPr lang="hu-HU" dirty="0" smtClean="0"/>
              <a:t> (</a:t>
            </a:r>
            <a:r>
              <a:rPr lang="hu-HU" dirty="0" err="1" smtClean="0"/>
              <a:t>morphology</a:t>
            </a:r>
            <a:r>
              <a:rPr lang="hu-HU" dirty="0" smtClean="0"/>
              <a:t> and </a:t>
            </a:r>
            <a:r>
              <a:rPr lang="hu-HU" dirty="0" err="1" smtClean="0"/>
              <a:t>syntax</a:t>
            </a:r>
            <a:r>
              <a:rPr lang="hu-HU" dirty="0" smtClean="0"/>
              <a:t>), </a:t>
            </a:r>
            <a:r>
              <a:rPr lang="hu-HU" dirty="0" err="1" smtClean="0"/>
              <a:t>punctuation</a:t>
            </a:r>
            <a:r>
              <a:rPr lang="hu-HU" dirty="0" smtClean="0"/>
              <a:t> etc.</a:t>
            </a:r>
          </a:p>
          <a:p>
            <a:r>
              <a:rPr lang="hu-HU" dirty="0" err="1" smtClean="0"/>
              <a:t>Features</a:t>
            </a:r>
            <a:r>
              <a:rPr lang="hu-HU" dirty="0" smtClean="0"/>
              <a:t> (HU): </a:t>
            </a:r>
            <a:r>
              <a:rPr lang="hu-HU" dirty="0" err="1" smtClean="0"/>
              <a:t>morphology</a:t>
            </a:r>
            <a:r>
              <a:rPr lang="hu-HU" dirty="0" smtClean="0"/>
              <a:t>, </a:t>
            </a:r>
            <a:r>
              <a:rPr lang="hu-HU" dirty="0" err="1" smtClean="0"/>
              <a:t>syntax</a:t>
            </a:r>
            <a:r>
              <a:rPr lang="hu-HU" dirty="0" smtClean="0"/>
              <a:t>, </a:t>
            </a:r>
            <a:r>
              <a:rPr lang="hu-HU" dirty="0" err="1" smtClean="0"/>
              <a:t>semantics</a:t>
            </a:r>
            <a:r>
              <a:rPr lang="hu-HU" dirty="0" smtClean="0"/>
              <a:t>, </a:t>
            </a:r>
            <a:r>
              <a:rPr lang="hu-HU" dirty="0" err="1" smtClean="0"/>
              <a:t>pragmatics</a:t>
            </a:r>
            <a:endParaRPr lang="hu-HU" dirty="0" smtClean="0"/>
          </a:p>
          <a:p>
            <a:r>
              <a:rPr lang="hu-HU" dirty="0" err="1" smtClean="0"/>
              <a:t>Results</a:t>
            </a:r>
            <a:r>
              <a:rPr lang="hu-HU" dirty="0" smtClean="0"/>
              <a:t>: EN – 87 </a:t>
            </a:r>
            <a:r>
              <a:rPr lang="hu-HU" dirty="0" err="1" smtClean="0"/>
              <a:t>F-score</a:t>
            </a:r>
            <a:r>
              <a:rPr lang="hu-HU" dirty="0" smtClean="0"/>
              <a:t>, HU – 80 </a:t>
            </a:r>
            <a:r>
              <a:rPr lang="hu-HU" dirty="0" err="1" smtClean="0"/>
              <a:t>F-score</a:t>
            </a:r>
            <a:endParaRPr lang="hu-HU" dirty="0" smtClean="0"/>
          </a:p>
          <a:p>
            <a:r>
              <a:rPr lang="hu-HU" dirty="0" err="1" smtClean="0"/>
              <a:t>Next</a:t>
            </a:r>
            <a:r>
              <a:rPr lang="hu-HU" dirty="0" smtClean="0"/>
              <a:t> </a:t>
            </a:r>
            <a:r>
              <a:rPr lang="hu-HU" dirty="0" err="1" smtClean="0"/>
              <a:t>step</a:t>
            </a:r>
            <a:r>
              <a:rPr lang="hu-HU" dirty="0" smtClean="0"/>
              <a:t>: </a:t>
            </a:r>
            <a:r>
              <a:rPr lang="hu-HU" dirty="0" err="1" smtClean="0"/>
              <a:t>deliberately</a:t>
            </a:r>
            <a:r>
              <a:rPr lang="hu-HU" dirty="0" smtClean="0"/>
              <a:t> </a:t>
            </a:r>
            <a:r>
              <a:rPr lang="hu-HU" dirty="0" err="1" smtClean="0"/>
              <a:t>deceptive</a:t>
            </a:r>
            <a:r>
              <a:rPr lang="hu-HU" dirty="0" smtClean="0"/>
              <a:t> </a:t>
            </a:r>
            <a:r>
              <a:rPr lang="hu-HU" dirty="0" err="1" smtClean="0"/>
              <a:t>websites</a:t>
            </a:r>
            <a:r>
              <a:rPr lang="hu-HU" dirty="0" smtClean="0"/>
              <a:t> vs. „</a:t>
            </a:r>
            <a:r>
              <a:rPr lang="hu-HU" dirty="0" err="1" smtClean="0"/>
              <a:t>real</a:t>
            </a:r>
            <a:r>
              <a:rPr lang="hu-HU" dirty="0" smtClean="0"/>
              <a:t>” </a:t>
            </a:r>
            <a:r>
              <a:rPr lang="hu-HU" dirty="0" err="1" smtClean="0"/>
              <a:t>websites</a:t>
            </a:r>
            <a:endParaRPr lang="hu-H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hu-HU" dirty="0" err="1" smtClean="0"/>
              <a:t>Topics</a:t>
            </a:r>
            <a:endParaRPr lang="hu-HU" dirty="0" smtClean="0"/>
          </a:p>
        </p:txBody>
      </p:sp>
      <p:sp>
        <p:nvSpPr>
          <p:cNvPr id="34819" name="Rectangle 3"/>
          <p:cNvSpPr>
            <a:spLocks noGrp="1" noChangeArrowheads="1"/>
          </p:cNvSpPr>
          <p:nvPr>
            <p:ph type="body" idx="1"/>
          </p:nvPr>
        </p:nvSpPr>
        <p:spPr/>
        <p:txBody>
          <a:bodyPr/>
          <a:lstStyle/>
          <a:p>
            <a:pPr>
              <a:lnSpc>
                <a:spcPct val="90000"/>
              </a:lnSpc>
            </a:pPr>
            <a:r>
              <a:rPr lang="hu-HU" sz="2400" dirty="0" err="1" smtClean="0"/>
              <a:t>Speech</a:t>
            </a:r>
            <a:r>
              <a:rPr lang="hu-HU" sz="2400" dirty="0" smtClean="0"/>
              <a:t> </a:t>
            </a:r>
            <a:r>
              <a:rPr lang="hu-HU" sz="2400" dirty="0" err="1" smtClean="0"/>
              <a:t>acts</a:t>
            </a:r>
            <a:r>
              <a:rPr lang="hu-HU" sz="2400" dirty="0" smtClean="0"/>
              <a:t> and </a:t>
            </a:r>
            <a:r>
              <a:rPr lang="hu-HU" sz="2400" dirty="0" err="1" smtClean="0"/>
              <a:t>implicatures</a:t>
            </a:r>
            <a:endParaRPr lang="hu-HU" sz="2400" dirty="0" smtClean="0"/>
          </a:p>
          <a:p>
            <a:pPr>
              <a:lnSpc>
                <a:spcPct val="90000"/>
              </a:lnSpc>
            </a:pPr>
            <a:r>
              <a:rPr lang="hu-HU" sz="2400" dirty="0" err="1" smtClean="0"/>
              <a:t>Dialogue</a:t>
            </a:r>
            <a:r>
              <a:rPr lang="hu-HU" sz="2400" dirty="0" smtClean="0"/>
              <a:t> </a:t>
            </a:r>
            <a:r>
              <a:rPr lang="hu-HU" sz="2400" dirty="0" err="1" smtClean="0"/>
              <a:t>systems</a:t>
            </a:r>
            <a:endParaRPr lang="hu-HU" sz="2400" dirty="0" smtClean="0"/>
          </a:p>
          <a:p>
            <a:pPr>
              <a:lnSpc>
                <a:spcPct val="90000"/>
              </a:lnSpc>
            </a:pPr>
            <a:r>
              <a:rPr lang="hu-HU" sz="2400" dirty="0" err="1" smtClean="0"/>
              <a:t>Non-literal</a:t>
            </a:r>
            <a:r>
              <a:rPr lang="hu-HU" sz="2400" dirty="0" smtClean="0"/>
              <a:t> </a:t>
            </a:r>
            <a:r>
              <a:rPr lang="hu-HU" sz="2400" dirty="0" err="1" smtClean="0"/>
              <a:t>meanings</a:t>
            </a:r>
            <a:r>
              <a:rPr lang="hu-HU" sz="2400" dirty="0" smtClean="0"/>
              <a:t>: </a:t>
            </a:r>
            <a:r>
              <a:rPr lang="hu-HU" sz="2400" dirty="0" err="1" smtClean="0"/>
              <a:t>irony</a:t>
            </a:r>
            <a:r>
              <a:rPr lang="hu-HU" sz="2400" dirty="0" smtClean="0"/>
              <a:t>, </a:t>
            </a:r>
            <a:r>
              <a:rPr lang="hu-HU" sz="2400" dirty="0" err="1" smtClean="0"/>
              <a:t>sarcasm</a:t>
            </a:r>
            <a:endParaRPr lang="hu-HU" sz="2400" dirty="0" smtClean="0"/>
          </a:p>
          <a:p>
            <a:pPr>
              <a:lnSpc>
                <a:spcPct val="90000"/>
              </a:lnSpc>
            </a:pPr>
            <a:r>
              <a:rPr lang="hu-HU" sz="2400" dirty="0" err="1" smtClean="0"/>
              <a:t>Deception</a:t>
            </a:r>
            <a:r>
              <a:rPr lang="hu-HU" sz="2400" dirty="0" smtClean="0"/>
              <a:t> </a:t>
            </a:r>
            <a:r>
              <a:rPr lang="hu-HU" sz="2400" dirty="0" err="1" smtClean="0"/>
              <a:t>detection</a:t>
            </a:r>
            <a:endParaRPr lang="hu-HU" sz="2400" dirty="0" smtClean="0"/>
          </a:p>
          <a:p>
            <a:pPr>
              <a:lnSpc>
                <a:spcPct val="90000"/>
              </a:lnSpc>
            </a:pPr>
            <a:endParaRPr lang="hu-HU"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Speech</a:t>
            </a:r>
            <a:r>
              <a:rPr lang="hu-HU" dirty="0" smtClean="0"/>
              <a:t> </a:t>
            </a:r>
            <a:r>
              <a:rPr lang="hu-HU" dirty="0" err="1" smtClean="0"/>
              <a:t>acts</a:t>
            </a:r>
            <a:endParaRPr lang="hu-HU" dirty="0"/>
          </a:p>
        </p:txBody>
      </p:sp>
      <p:sp>
        <p:nvSpPr>
          <p:cNvPr id="3" name="Tartalom helye 2"/>
          <p:cNvSpPr>
            <a:spLocks noGrp="1"/>
          </p:cNvSpPr>
          <p:nvPr>
            <p:ph idx="1"/>
          </p:nvPr>
        </p:nvSpPr>
        <p:spPr/>
        <p:txBody>
          <a:bodyPr/>
          <a:lstStyle/>
          <a:p>
            <a:r>
              <a:rPr lang="hu-HU" dirty="0" err="1" smtClean="0"/>
              <a:t>Acting</a:t>
            </a:r>
            <a:r>
              <a:rPr lang="hu-HU" dirty="0" smtClean="0"/>
              <a:t> </a:t>
            </a:r>
            <a:r>
              <a:rPr lang="hu-HU" dirty="0" err="1" smtClean="0"/>
              <a:t>by</a:t>
            </a:r>
            <a:r>
              <a:rPr lang="hu-HU" dirty="0" smtClean="0"/>
              <a:t> </a:t>
            </a:r>
            <a:r>
              <a:rPr lang="hu-HU" dirty="0" err="1" smtClean="0"/>
              <a:t>language</a:t>
            </a:r>
            <a:endParaRPr lang="hu-HU" dirty="0" smtClean="0"/>
          </a:p>
          <a:p>
            <a:r>
              <a:rPr lang="hu-HU" dirty="0" err="1" smtClean="0"/>
              <a:t>What</a:t>
            </a:r>
            <a:r>
              <a:rPr lang="hu-HU" dirty="0" smtClean="0"/>
              <a:t> is </a:t>
            </a:r>
            <a:r>
              <a:rPr lang="hu-HU" dirty="0" err="1" smtClean="0"/>
              <a:t>the</a:t>
            </a:r>
            <a:r>
              <a:rPr lang="hu-HU" dirty="0" smtClean="0"/>
              <a:t> </a:t>
            </a:r>
            <a:r>
              <a:rPr lang="hu-HU" dirty="0" err="1" smtClean="0"/>
              <a:t>expected</a:t>
            </a:r>
            <a:r>
              <a:rPr lang="hu-HU" dirty="0" smtClean="0"/>
              <a:t> </a:t>
            </a:r>
            <a:r>
              <a:rPr lang="hu-HU" dirty="0" err="1" smtClean="0"/>
              <a:t>reaction</a:t>
            </a:r>
            <a:r>
              <a:rPr lang="hu-HU" dirty="0" smtClean="0"/>
              <a:t>?</a:t>
            </a:r>
          </a:p>
          <a:p>
            <a:r>
              <a:rPr lang="hu-HU" dirty="0" err="1" smtClean="0"/>
              <a:t>Literal</a:t>
            </a:r>
            <a:r>
              <a:rPr lang="hu-HU" dirty="0" smtClean="0"/>
              <a:t> vs. </a:t>
            </a:r>
            <a:r>
              <a:rPr lang="hu-HU" dirty="0" err="1" smtClean="0"/>
              <a:t>intended</a:t>
            </a:r>
            <a:r>
              <a:rPr lang="hu-HU" dirty="0" smtClean="0"/>
              <a:t> </a:t>
            </a:r>
            <a:r>
              <a:rPr lang="hu-HU" dirty="0" err="1" smtClean="0"/>
              <a:t>meaning</a:t>
            </a:r>
            <a:endParaRPr lang="hu-HU" dirty="0" smtClean="0"/>
          </a:p>
          <a:p>
            <a:r>
              <a:rPr lang="hu-HU" dirty="0" err="1" smtClean="0"/>
              <a:t>Requests</a:t>
            </a:r>
            <a:r>
              <a:rPr lang="hu-HU" dirty="0" smtClean="0"/>
              <a:t> /</a:t>
            </a:r>
            <a:r>
              <a:rPr lang="hu-HU" dirty="0" err="1" smtClean="0"/>
              <a:t>orders</a:t>
            </a:r>
            <a:r>
              <a:rPr lang="hu-HU" dirty="0" smtClean="0"/>
              <a:t>:</a:t>
            </a:r>
          </a:p>
          <a:p>
            <a:pPr algn="ctr"/>
            <a:r>
              <a:rPr lang="hu-HU" i="1" dirty="0" err="1" smtClean="0">
                <a:solidFill>
                  <a:srgbClr val="0070C0"/>
                </a:solidFill>
              </a:rPr>
              <a:t>Can</a:t>
            </a:r>
            <a:r>
              <a:rPr lang="hu-HU" i="1" dirty="0" smtClean="0">
                <a:solidFill>
                  <a:srgbClr val="0070C0"/>
                </a:solidFill>
              </a:rPr>
              <a:t> </a:t>
            </a:r>
            <a:r>
              <a:rPr lang="hu-HU" i="1" dirty="0" err="1" smtClean="0">
                <a:solidFill>
                  <a:srgbClr val="0070C0"/>
                </a:solidFill>
              </a:rPr>
              <a:t>you</a:t>
            </a:r>
            <a:r>
              <a:rPr lang="hu-HU" i="1" dirty="0" smtClean="0">
                <a:solidFill>
                  <a:srgbClr val="0070C0"/>
                </a:solidFill>
              </a:rPr>
              <a:t> </a:t>
            </a:r>
            <a:r>
              <a:rPr lang="hu-HU" i="1" dirty="0" err="1" smtClean="0">
                <a:solidFill>
                  <a:srgbClr val="0070C0"/>
                </a:solidFill>
              </a:rPr>
              <a:t>pass</a:t>
            </a:r>
            <a:r>
              <a:rPr lang="hu-HU" i="1" dirty="0" smtClean="0">
                <a:solidFill>
                  <a:srgbClr val="0070C0"/>
                </a:solidFill>
              </a:rPr>
              <a:t> </a:t>
            </a:r>
            <a:r>
              <a:rPr lang="hu-HU" i="1" dirty="0" err="1" smtClean="0">
                <a:solidFill>
                  <a:srgbClr val="0070C0"/>
                </a:solidFill>
              </a:rPr>
              <a:t>me</a:t>
            </a:r>
            <a:r>
              <a:rPr lang="hu-HU" i="1" dirty="0" smtClean="0">
                <a:solidFill>
                  <a:srgbClr val="0070C0"/>
                </a:solidFill>
              </a:rPr>
              <a:t> </a:t>
            </a:r>
            <a:r>
              <a:rPr lang="hu-HU" i="1" dirty="0" err="1" smtClean="0">
                <a:solidFill>
                  <a:srgbClr val="0070C0"/>
                </a:solidFill>
              </a:rPr>
              <a:t>the</a:t>
            </a:r>
            <a:r>
              <a:rPr lang="hu-HU" i="1" dirty="0" smtClean="0">
                <a:solidFill>
                  <a:srgbClr val="0070C0"/>
                </a:solidFill>
              </a:rPr>
              <a:t> </a:t>
            </a:r>
            <a:r>
              <a:rPr lang="hu-HU" i="1" dirty="0" err="1" smtClean="0">
                <a:solidFill>
                  <a:srgbClr val="0070C0"/>
                </a:solidFill>
              </a:rPr>
              <a:t>salt</a:t>
            </a:r>
            <a:r>
              <a:rPr lang="hu-HU" i="1" dirty="0" smtClean="0">
                <a:solidFill>
                  <a:srgbClr val="0070C0"/>
                </a:solidFill>
              </a:rPr>
              <a:t>?</a:t>
            </a:r>
          </a:p>
          <a:p>
            <a:pPr algn="ctr"/>
            <a:r>
              <a:rPr lang="hu-HU" i="1" dirty="0" err="1" smtClean="0">
                <a:solidFill>
                  <a:srgbClr val="0070C0"/>
                </a:solidFill>
              </a:rPr>
              <a:t>Would</a:t>
            </a:r>
            <a:r>
              <a:rPr lang="hu-HU" i="1" dirty="0" smtClean="0">
                <a:solidFill>
                  <a:srgbClr val="0070C0"/>
                </a:solidFill>
              </a:rPr>
              <a:t> </a:t>
            </a:r>
            <a:r>
              <a:rPr lang="hu-HU" i="1" dirty="0" err="1" smtClean="0">
                <a:solidFill>
                  <a:srgbClr val="0070C0"/>
                </a:solidFill>
              </a:rPr>
              <a:t>you</a:t>
            </a:r>
            <a:r>
              <a:rPr lang="hu-HU" i="1" dirty="0" smtClean="0">
                <a:solidFill>
                  <a:srgbClr val="0070C0"/>
                </a:solidFill>
              </a:rPr>
              <a:t> mind </a:t>
            </a:r>
            <a:r>
              <a:rPr lang="hu-HU" i="1" dirty="0" err="1" smtClean="0">
                <a:solidFill>
                  <a:srgbClr val="0070C0"/>
                </a:solidFill>
              </a:rPr>
              <a:t>closing</a:t>
            </a:r>
            <a:r>
              <a:rPr lang="hu-HU" i="1" dirty="0" smtClean="0">
                <a:solidFill>
                  <a:srgbClr val="0070C0"/>
                </a:solidFill>
              </a:rPr>
              <a:t> </a:t>
            </a:r>
            <a:r>
              <a:rPr lang="hu-HU" i="1" dirty="0" err="1" smtClean="0">
                <a:solidFill>
                  <a:srgbClr val="0070C0"/>
                </a:solidFill>
              </a:rPr>
              <a:t>the</a:t>
            </a:r>
            <a:r>
              <a:rPr lang="hu-HU" i="1" dirty="0" smtClean="0">
                <a:solidFill>
                  <a:srgbClr val="0070C0"/>
                </a:solidFill>
              </a:rPr>
              <a:t> </a:t>
            </a:r>
            <a:r>
              <a:rPr lang="hu-HU" i="1" dirty="0" err="1" smtClean="0">
                <a:solidFill>
                  <a:srgbClr val="0070C0"/>
                </a:solidFill>
              </a:rPr>
              <a:t>door</a:t>
            </a:r>
            <a:r>
              <a:rPr lang="hu-HU" i="1" dirty="0" smtClean="0">
                <a:solidFill>
                  <a:srgbClr val="0070C0"/>
                </a:solidFill>
              </a:rPr>
              <a:t>?</a:t>
            </a:r>
          </a:p>
          <a:p>
            <a:r>
              <a:rPr lang="hu-HU" dirty="0" err="1" smtClean="0"/>
              <a:t>Orders</a:t>
            </a:r>
            <a:r>
              <a:rPr lang="hu-HU" dirty="0" smtClean="0"/>
              <a:t>:</a:t>
            </a:r>
          </a:p>
          <a:p>
            <a:pPr algn="ctr"/>
            <a:r>
              <a:rPr lang="hu-HU" i="1" dirty="0" err="1" smtClean="0">
                <a:solidFill>
                  <a:srgbClr val="0070C0"/>
                </a:solidFill>
              </a:rPr>
              <a:t>Can</a:t>
            </a:r>
            <a:r>
              <a:rPr lang="hu-HU" i="1" dirty="0" smtClean="0">
                <a:solidFill>
                  <a:srgbClr val="0070C0"/>
                </a:solidFill>
              </a:rPr>
              <a:t> </a:t>
            </a:r>
            <a:r>
              <a:rPr lang="hu-HU" i="1" dirty="0" err="1" smtClean="0">
                <a:solidFill>
                  <a:srgbClr val="0070C0"/>
                </a:solidFill>
              </a:rPr>
              <a:t>you</a:t>
            </a:r>
            <a:r>
              <a:rPr lang="hu-HU" i="1" dirty="0" smtClean="0">
                <a:solidFill>
                  <a:srgbClr val="0070C0"/>
                </a:solidFill>
              </a:rPr>
              <a:t> </a:t>
            </a:r>
            <a:r>
              <a:rPr lang="hu-HU" i="1" dirty="0" err="1" smtClean="0">
                <a:solidFill>
                  <a:srgbClr val="0070C0"/>
                </a:solidFill>
              </a:rPr>
              <a:t>please</a:t>
            </a:r>
            <a:r>
              <a:rPr lang="hu-HU" i="1" dirty="0" smtClean="0">
                <a:solidFill>
                  <a:srgbClr val="0070C0"/>
                </a:solidFill>
              </a:rPr>
              <a:t> </a:t>
            </a:r>
            <a:r>
              <a:rPr lang="hu-HU" i="1" dirty="0" err="1" smtClean="0">
                <a:solidFill>
                  <a:srgbClr val="0070C0"/>
                </a:solidFill>
              </a:rPr>
              <a:t>shut</a:t>
            </a:r>
            <a:r>
              <a:rPr lang="hu-HU" i="1" dirty="0" smtClean="0">
                <a:solidFill>
                  <a:srgbClr val="0070C0"/>
                </a:solidFill>
              </a:rPr>
              <a:t> </a:t>
            </a:r>
            <a:r>
              <a:rPr lang="hu-HU" i="1" dirty="0" err="1" smtClean="0">
                <a:solidFill>
                  <a:srgbClr val="0070C0"/>
                </a:solidFill>
              </a:rPr>
              <a:t>up</a:t>
            </a:r>
            <a:r>
              <a:rPr lang="hu-HU" i="1" dirty="0" smtClean="0">
                <a:solidFill>
                  <a:srgbClr val="0070C0"/>
                </a:solidFill>
              </a:rPr>
              <a:t>?</a:t>
            </a:r>
            <a:endParaRPr lang="hu-HU" i="1"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z="4000" dirty="0" err="1" smtClean="0"/>
              <a:t>Conventionalized</a:t>
            </a:r>
            <a:r>
              <a:rPr lang="hu-HU" sz="4000" dirty="0" smtClean="0"/>
              <a:t> </a:t>
            </a:r>
            <a:r>
              <a:rPr lang="hu-HU" sz="4000" dirty="0" err="1" smtClean="0"/>
              <a:t>implicatures</a:t>
            </a:r>
            <a:endParaRPr lang="hu-HU" sz="4000" dirty="0"/>
          </a:p>
        </p:txBody>
      </p:sp>
      <p:sp>
        <p:nvSpPr>
          <p:cNvPr id="3" name="Tartalom helye 2"/>
          <p:cNvSpPr>
            <a:spLocks noGrp="1"/>
          </p:cNvSpPr>
          <p:nvPr>
            <p:ph idx="1"/>
          </p:nvPr>
        </p:nvSpPr>
        <p:spPr/>
        <p:txBody>
          <a:bodyPr/>
          <a:lstStyle/>
          <a:p>
            <a:r>
              <a:rPr lang="hu-HU" dirty="0" err="1" smtClean="0"/>
              <a:t>Certain</a:t>
            </a:r>
            <a:r>
              <a:rPr lang="hu-HU" dirty="0" smtClean="0"/>
              <a:t> </a:t>
            </a:r>
            <a:r>
              <a:rPr lang="hu-HU" dirty="0" err="1" smtClean="0"/>
              <a:t>forms</a:t>
            </a:r>
            <a:r>
              <a:rPr lang="hu-HU" dirty="0" smtClean="0"/>
              <a:t> of </a:t>
            </a:r>
            <a:r>
              <a:rPr lang="hu-HU" dirty="0" err="1" smtClean="0"/>
              <a:t>politeness</a:t>
            </a:r>
            <a:r>
              <a:rPr lang="hu-HU" dirty="0" smtClean="0"/>
              <a:t> </a:t>
            </a:r>
            <a:r>
              <a:rPr lang="hu-HU" dirty="0" err="1" smtClean="0"/>
              <a:t>have</a:t>
            </a:r>
            <a:r>
              <a:rPr lang="hu-HU" dirty="0" smtClean="0"/>
              <a:t> </a:t>
            </a:r>
            <a:r>
              <a:rPr lang="hu-HU" dirty="0" err="1" smtClean="0"/>
              <a:t>implicatures</a:t>
            </a:r>
            <a:endParaRPr lang="hu-HU" dirty="0" smtClean="0"/>
          </a:p>
          <a:p>
            <a:r>
              <a:rPr lang="hu-HU" dirty="0" err="1" smtClean="0"/>
              <a:t>Generally</a:t>
            </a:r>
            <a:r>
              <a:rPr lang="hu-HU" dirty="0" smtClean="0"/>
              <a:t> </a:t>
            </a:r>
            <a:r>
              <a:rPr lang="hu-HU" dirty="0" err="1" smtClean="0"/>
              <a:t>known</a:t>
            </a:r>
            <a:r>
              <a:rPr lang="hu-HU" dirty="0" smtClean="0"/>
              <a:t> </a:t>
            </a:r>
            <a:r>
              <a:rPr lang="hu-HU" dirty="0" err="1" smtClean="0"/>
              <a:t>by</a:t>
            </a:r>
            <a:r>
              <a:rPr lang="hu-HU" dirty="0" smtClean="0"/>
              <a:t> </a:t>
            </a:r>
            <a:r>
              <a:rPr lang="hu-HU" dirty="0" err="1" smtClean="0"/>
              <a:t>the</a:t>
            </a:r>
            <a:r>
              <a:rPr lang="hu-HU" dirty="0" smtClean="0"/>
              <a:t> </a:t>
            </a:r>
            <a:r>
              <a:rPr lang="hu-HU" dirty="0" err="1" smtClean="0"/>
              <a:t>community</a:t>
            </a:r>
            <a:r>
              <a:rPr lang="hu-HU" dirty="0" smtClean="0"/>
              <a:t> of </a:t>
            </a:r>
            <a:r>
              <a:rPr lang="hu-HU" dirty="0" err="1" smtClean="0"/>
              <a:t>speakers</a:t>
            </a:r>
            <a:endParaRPr lang="hu-HU" dirty="0" smtClean="0"/>
          </a:p>
          <a:p>
            <a:r>
              <a:rPr lang="hu-HU" dirty="0" err="1" smtClean="0"/>
              <a:t>If</a:t>
            </a:r>
            <a:r>
              <a:rPr lang="hu-HU" dirty="0" smtClean="0"/>
              <a:t> </a:t>
            </a:r>
            <a:r>
              <a:rPr lang="hu-HU" dirty="0" err="1" smtClean="0"/>
              <a:t>taken</a:t>
            </a:r>
            <a:r>
              <a:rPr lang="hu-HU" dirty="0" smtClean="0"/>
              <a:t> </a:t>
            </a:r>
            <a:r>
              <a:rPr lang="hu-HU" dirty="0" err="1" smtClean="0"/>
              <a:t>literally</a:t>
            </a:r>
            <a:r>
              <a:rPr lang="hu-HU" dirty="0" smtClean="0"/>
              <a:t>, </a:t>
            </a:r>
            <a:r>
              <a:rPr lang="hu-HU" dirty="0" err="1" smtClean="0"/>
              <a:t>humorous</a:t>
            </a:r>
            <a:r>
              <a:rPr lang="hu-HU" dirty="0" smtClean="0"/>
              <a:t> / </a:t>
            </a:r>
            <a:r>
              <a:rPr lang="hu-HU" dirty="0" err="1" smtClean="0"/>
              <a:t>strange</a:t>
            </a:r>
            <a:r>
              <a:rPr lang="hu-HU" dirty="0" smtClean="0"/>
              <a:t> </a:t>
            </a:r>
            <a:r>
              <a:rPr lang="hu-HU" dirty="0" err="1" smtClean="0"/>
              <a:t>effects</a:t>
            </a:r>
            <a:endParaRPr lang="hu-HU" dirty="0" smtClean="0"/>
          </a:p>
          <a:p>
            <a:pPr algn="ctr"/>
            <a:r>
              <a:rPr lang="hu-HU" i="1" dirty="0" err="1" smtClean="0">
                <a:solidFill>
                  <a:srgbClr val="0070C0"/>
                </a:solidFill>
              </a:rPr>
              <a:t>Could</a:t>
            </a:r>
            <a:r>
              <a:rPr lang="hu-HU" i="1" dirty="0" smtClean="0">
                <a:solidFill>
                  <a:srgbClr val="0070C0"/>
                </a:solidFill>
              </a:rPr>
              <a:t> </a:t>
            </a:r>
            <a:r>
              <a:rPr lang="hu-HU" i="1" dirty="0" err="1" smtClean="0">
                <a:solidFill>
                  <a:srgbClr val="0070C0"/>
                </a:solidFill>
              </a:rPr>
              <a:t>you</a:t>
            </a:r>
            <a:r>
              <a:rPr lang="hu-HU" i="1" dirty="0" smtClean="0">
                <a:solidFill>
                  <a:srgbClr val="0070C0"/>
                </a:solidFill>
              </a:rPr>
              <a:t> </a:t>
            </a:r>
            <a:r>
              <a:rPr lang="hu-HU" i="1" dirty="0" err="1" smtClean="0">
                <a:solidFill>
                  <a:srgbClr val="0070C0"/>
                </a:solidFill>
              </a:rPr>
              <a:t>pass</a:t>
            </a:r>
            <a:r>
              <a:rPr lang="hu-HU" i="1" dirty="0" smtClean="0">
                <a:solidFill>
                  <a:srgbClr val="0070C0"/>
                </a:solidFill>
              </a:rPr>
              <a:t> </a:t>
            </a:r>
            <a:r>
              <a:rPr lang="hu-HU" i="1" dirty="0" err="1" smtClean="0">
                <a:solidFill>
                  <a:srgbClr val="0070C0"/>
                </a:solidFill>
              </a:rPr>
              <a:t>me</a:t>
            </a:r>
            <a:r>
              <a:rPr lang="hu-HU" i="1" dirty="0" smtClean="0">
                <a:solidFill>
                  <a:srgbClr val="0070C0"/>
                </a:solidFill>
              </a:rPr>
              <a:t> </a:t>
            </a:r>
            <a:r>
              <a:rPr lang="hu-HU" i="1" dirty="0" err="1" smtClean="0">
                <a:solidFill>
                  <a:srgbClr val="0070C0"/>
                </a:solidFill>
              </a:rPr>
              <a:t>the</a:t>
            </a:r>
            <a:r>
              <a:rPr lang="hu-HU" i="1" dirty="0" smtClean="0">
                <a:solidFill>
                  <a:srgbClr val="0070C0"/>
                </a:solidFill>
              </a:rPr>
              <a:t> </a:t>
            </a:r>
            <a:r>
              <a:rPr lang="hu-HU" i="1" dirty="0" err="1" smtClean="0">
                <a:solidFill>
                  <a:srgbClr val="0070C0"/>
                </a:solidFill>
              </a:rPr>
              <a:t>salt</a:t>
            </a:r>
            <a:r>
              <a:rPr lang="hu-HU" i="1" dirty="0" smtClean="0">
                <a:solidFill>
                  <a:srgbClr val="0070C0"/>
                </a:solidFill>
              </a:rPr>
              <a:t>?</a:t>
            </a:r>
          </a:p>
          <a:p>
            <a:pPr algn="ctr"/>
            <a:r>
              <a:rPr lang="hu-HU" i="1" dirty="0" err="1" smtClean="0">
                <a:solidFill>
                  <a:srgbClr val="0070C0"/>
                </a:solidFill>
              </a:rPr>
              <a:t>Yes</a:t>
            </a:r>
            <a:r>
              <a:rPr lang="hu-HU" i="1" dirty="0" smtClean="0">
                <a:solidFill>
                  <a:srgbClr val="0070C0"/>
                </a:solidFill>
              </a:rPr>
              <a:t>, I </a:t>
            </a:r>
            <a:r>
              <a:rPr lang="hu-HU" i="1" dirty="0" err="1" smtClean="0">
                <a:solidFill>
                  <a:srgbClr val="0070C0"/>
                </a:solidFill>
              </a:rPr>
              <a:t>could</a:t>
            </a:r>
            <a:r>
              <a:rPr lang="hu-HU" i="1" dirty="0" smtClean="0">
                <a:solidFill>
                  <a:srgbClr val="0070C0"/>
                </a:solidFill>
              </a:rPr>
              <a:t> </a:t>
            </a:r>
            <a:r>
              <a:rPr lang="hu-HU" i="1" dirty="0" err="1" smtClean="0">
                <a:solidFill>
                  <a:srgbClr val="0070C0"/>
                </a:solidFill>
              </a:rPr>
              <a:t>but</a:t>
            </a:r>
            <a:r>
              <a:rPr lang="hu-HU" i="1" dirty="0" smtClean="0">
                <a:solidFill>
                  <a:srgbClr val="0070C0"/>
                </a:solidFill>
              </a:rPr>
              <a:t> </a:t>
            </a:r>
            <a:r>
              <a:rPr lang="hu-HU" i="1" dirty="0" err="1" smtClean="0">
                <a:solidFill>
                  <a:srgbClr val="0070C0"/>
                </a:solidFill>
              </a:rPr>
              <a:t>I</a:t>
            </a:r>
            <a:r>
              <a:rPr lang="hu-HU" i="1" dirty="0" smtClean="0">
                <a:solidFill>
                  <a:srgbClr val="0070C0"/>
                </a:solidFill>
              </a:rPr>
              <a:t> </a:t>
            </a:r>
            <a:r>
              <a:rPr lang="hu-HU" i="1" dirty="0" err="1" smtClean="0">
                <a:solidFill>
                  <a:srgbClr val="0070C0"/>
                </a:solidFill>
              </a:rPr>
              <a:t>don’t</a:t>
            </a:r>
            <a:r>
              <a:rPr lang="hu-HU" i="1" dirty="0" smtClean="0">
                <a:solidFill>
                  <a:srgbClr val="0070C0"/>
                </a:solidFill>
              </a:rPr>
              <a:t> </a:t>
            </a:r>
            <a:r>
              <a:rPr lang="hu-HU" i="1" dirty="0" err="1" smtClean="0">
                <a:solidFill>
                  <a:srgbClr val="0070C0"/>
                </a:solidFill>
              </a:rPr>
              <a:t>want</a:t>
            </a:r>
            <a:r>
              <a:rPr lang="hu-HU" i="1" dirty="0" smtClean="0">
                <a:solidFill>
                  <a:srgbClr val="0070C0"/>
                </a:solidFill>
              </a:rPr>
              <a:t> </a:t>
            </a:r>
            <a:r>
              <a:rPr lang="hu-HU" i="1" dirty="0" err="1" smtClean="0">
                <a:solidFill>
                  <a:srgbClr val="0070C0"/>
                </a:solidFill>
              </a:rPr>
              <a:t>to</a:t>
            </a:r>
            <a:r>
              <a:rPr lang="hu-HU" i="1" dirty="0" smtClean="0">
                <a:solidFill>
                  <a:srgbClr val="0070C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Dialogue</a:t>
            </a:r>
            <a:r>
              <a:rPr lang="hu-HU" dirty="0" smtClean="0"/>
              <a:t> </a:t>
            </a:r>
            <a:r>
              <a:rPr lang="hu-HU" dirty="0" err="1" smtClean="0"/>
              <a:t>acts</a:t>
            </a:r>
            <a:endParaRPr lang="hu-HU" dirty="0"/>
          </a:p>
        </p:txBody>
      </p:sp>
      <p:sp>
        <p:nvSpPr>
          <p:cNvPr id="3" name="Tartalom helye 2"/>
          <p:cNvSpPr>
            <a:spLocks noGrp="1"/>
          </p:cNvSpPr>
          <p:nvPr>
            <p:ph idx="1"/>
          </p:nvPr>
        </p:nvSpPr>
        <p:spPr/>
        <p:txBody>
          <a:bodyPr/>
          <a:lstStyle/>
          <a:p>
            <a:r>
              <a:rPr lang="en-US" dirty="0" smtClean="0"/>
              <a:t>A dialogue act is a stretch of communicative activity of a dialogue participant</a:t>
            </a:r>
            <a:endParaRPr lang="hu-HU" dirty="0" smtClean="0"/>
          </a:p>
          <a:p>
            <a:r>
              <a:rPr lang="hu-HU" dirty="0" smtClean="0"/>
              <a:t>Has </a:t>
            </a:r>
            <a:r>
              <a:rPr lang="en-US" dirty="0" smtClean="0"/>
              <a:t>a certain communicative function and a semantic content</a:t>
            </a:r>
            <a:endParaRPr lang="hu-HU" dirty="0" smtClean="0"/>
          </a:p>
          <a:p>
            <a:r>
              <a:rPr lang="hu-HU" dirty="0" smtClean="0"/>
              <a:t>M</a:t>
            </a:r>
            <a:r>
              <a:rPr lang="en-US" dirty="0" smtClean="0"/>
              <a:t>ay have certain functional dependence relations, rhetorical relations, and feedback dependence relations</a:t>
            </a:r>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An </a:t>
            </a:r>
            <a:r>
              <a:rPr lang="hu-HU" dirty="0" err="1" smtClean="0"/>
              <a:t>example</a:t>
            </a:r>
            <a:endParaRPr lang="hu-HU" dirty="0"/>
          </a:p>
        </p:txBody>
      </p:sp>
      <p:sp>
        <p:nvSpPr>
          <p:cNvPr id="3" name="Tartalom helye 2"/>
          <p:cNvSpPr>
            <a:spLocks noGrp="1"/>
          </p:cNvSpPr>
          <p:nvPr>
            <p:ph idx="1"/>
          </p:nvPr>
        </p:nvSpPr>
        <p:spPr/>
        <p:txBody>
          <a:bodyPr/>
          <a:lstStyle/>
          <a:p>
            <a:r>
              <a:rPr lang="en-US" i="1" dirty="0" smtClean="0">
                <a:solidFill>
                  <a:srgbClr val="0070C0"/>
                </a:solidFill>
              </a:rPr>
              <a:t>Do you know what time it is?</a:t>
            </a:r>
            <a:endParaRPr lang="hu-HU" i="1" dirty="0" smtClean="0">
              <a:solidFill>
                <a:srgbClr val="0070C0"/>
              </a:solidFill>
            </a:endParaRPr>
          </a:p>
          <a:p>
            <a:r>
              <a:rPr lang="hu-HU" sz="2800" dirty="0" err="1" smtClean="0"/>
              <a:t>Asking</a:t>
            </a:r>
            <a:r>
              <a:rPr lang="hu-HU" sz="2800" dirty="0" smtClean="0"/>
              <a:t> </a:t>
            </a:r>
            <a:r>
              <a:rPr lang="hu-HU" sz="2800" dirty="0" err="1" smtClean="0"/>
              <a:t>for</a:t>
            </a:r>
            <a:r>
              <a:rPr lang="hu-HU" sz="2800" dirty="0" smtClean="0"/>
              <a:t> </a:t>
            </a:r>
            <a:r>
              <a:rPr lang="hu-HU" sz="2800" dirty="0" err="1" smtClean="0"/>
              <a:t>time</a:t>
            </a:r>
            <a:r>
              <a:rPr lang="hu-HU" sz="2800" dirty="0" smtClean="0"/>
              <a:t> (</a:t>
            </a:r>
            <a:r>
              <a:rPr lang="hu-HU" sz="2800" dirty="0" err="1" smtClean="0"/>
              <a:t>the</a:t>
            </a:r>
            <a:r>
              <a:rPr lang="hu-HU" sz="2800" dirty="0" smtClean="0"/>
              <a:t> </a:t>
            </a:r>
            <a:r>
              <a:rPr lang="hu-HU" sz="2800" dirty="0" err="1" smtClean="0"/>
              <a:t>speaker</a:t>
            </a:r>
            <a:r>
              <a:rPr lang="hu-HU" sz="2800" dirty="0" smtClean="0"/>
              <a:t> </a:t>
            </a:r>
            <a:r>
              <a:rPr lang="hu-HU" sz="2800" dirty="0" err="1" smtClean="0"/>
              <a:t>does</a:t>
            </a:r>
            <a:r>
              <a:rPr lang="hu-HU" sz="2800" dirty="0" smtClean="0"/>
              <a:t> </a:t>
            </a:r>
            <a:r>
              <a:rPr lang="hu-HU" sz="2800" dirty="0" err="1" smtClean="0"/>
              <a:t>not</a:t>
            </a:r>
            <a:r>
              <a:rPr lang="hu-HU" sz="2800" dirty="0" smtClean="0"/>
              <a:t> </a:t>
            </a:r>
            <a:r>
              <a:rPr lang="hu-HU" sz="2800" dirty="0" err="1" smtClean="0"/>
              <a:t>know</a:t>
            </a:r>
            <a:r>
              <a:rPr lang="hu-HU" sz="2800" dirty="0" smtClean="0"/>
              <a:t> </a:t>
            </a:r>
            <a:r>
              <a:rPr lang="hu-HU" sz="2800" dirty="0" err="1" smtClean="0"/>
              <a:t>what</a:t>
            </a:r>
            <a:r>
              <a:rPr lang="hu-HU" sz="2800" dirty="0" smtClean="0"/>
              <a:t> </a:t>
            </a:r>
            <a:r>
              <a:rPr lang="hu-HU" sz="2800" dirty="0" err="1" smtClean="0"/>
              <a:t>time</a:t>
            </a:r>
            <a:r>
              <a:rPr lang="hu-HU" sz="2800" dirty="0" smtClean="0"/>
              <a:t> </a:t>
            </a:r>
            <a:r>
              <a:rPr lang="hu-HU" sz="2800" dirty="0" err="1" smtClean="0"/>
              <a:t>it</a:t>
            </a:r>
            <a:r>
              <a:rPr lang="hu-HU" sz="2800" dirty="0" smtClean="0"/>
              <a:t> is)</a:t>
            </a:r>
          </a:p>
          <a:p>
            <a:r>
              <a:rPr lang="hu-HU" sz="2800" dirty="0" err="1" smtClean="0"/>
              <a:t>Reproach</a:t>
            </a:r>
            <a:r>
              <a:rPr lang="hu-HU" sz="2800" dirty="0" smtClean="0"/>
              <a:t> </a:t>
            </a:r>
            <a:r>
              <a:rPr lang="hu-HU" sz="2800" dirty="0" err="1" smtClean="0"/>
              <a:t>for</a:t>
            </a:r>
            <a:r>
              <a:rPr lang="hu-HU" sz="2800" dirty="0" smtClean="0"/>
              <a:t> being </a:t>
            </a:r>
            <a:r>
              <a:rPr lang="hu-HU" sz="2800" dirty="0" err="1" smtClean="0"/>
              <a:t>late</a:t>
            </a:r>
            <a:r>
              <a:rPr lang="hu-HU" sz="2800" dirty="0" smtClean="0"/>
              <a:t> (</a:t>
            </a:r>
            <a:r>
              <a:rPr lang="hu-HU" sz="2800" dirty="0" err="1" smtClean="0"/>
              <a:t>the</a:t>
            </a:r>
            <a:r>
              <a:rPr lang="hu-HU" sz="2800" dirty="0" smtClean="0"/>
              <a:t> </a:t>
            </a:r>
            <a:r>
              <a:rPr lang="hu-HU" sz="2800" dirty="0" err="1" smtClean="0"/>
              <a:t>speaker</a:t>
            </a:r>
            <a:r>
              <a:rPr lang="hu-HU" sz="2800" dirty="0" smtClean="0"/>
              <a:t> </a:t>
            </a:r>
            <a:r>
              <a:rPr lang="hu-HU" sz="2800" dirty="0" err="1" smtClean="0"/>
              <a:t>does</a:t>
            </a:r>
            <a:r>
              <a:rPr lang="hu-HU" sz="2800" dirty="0" smtClean="0"/>
              <a:t> </a:t>
            </a:r>
            <a:r>
              <a:rPr lang="hu-HU" sz="2800" dirty="0" err="1" smtClean="0"/>
              <a:t>know</a:t>
            </a:r>
            <a:r>
              <a:rPr lang="hu-HU" sz="2800" dirty="0" smtClean="0"/>
              <a:t>)</a:t>
            </a:r>
          </a:p>
          <a:p>
            <a:r>
              <a:rPr lang="hu-HU" sz="2800" dirty="0" err="1" smtClean="0"/>
              <a:t>Common</a:t>
            </a:r>
            <a:r>
              <a:rPr lang="hu-HU" sz="2800" dirty="0" smtClean="0"/>
              <a:t> </a:t>
            </a:r>
            <a:r>
              <a:rPr lang="hu-HU" sz="2800" dirty="0" err="1" smtClean="0"/>
              <a:t>ground</a:t>
            </a:r>
            <a:r>
              <a:rPr lang="hu-HU" sz="2800" dirty="0" smtClean="0"/>
              <a:t>: </a:t>
            </a:r>
            <a:r>
              <a:rPr lang="hu-HU" sz="2800" dirty="0" err="1" smtClean="0"/>
              <a:t>shared</a:t>
            </a:r>
            <a:r>
              <a:rPr lang="hu-HU" sz="2800" dirty="0" smtClean="0"/>
              <a:t> </a:t>
            </a:r>
            <a:r>
              <a:rPr lang="hu-HU" sz="2800" dirty="0" err="1" smtClean="0"/>
              <a:t>knowledge</a:t>
            </a:r>
            <a:r>
              <a:rPr lang="hu-HU" sz="2800" dirty="0" smtClean="0"/>
              <a:t> of </a:t>
            </a:r>
            <a:r>
              <a:rPr lang="hu-HU" sz="2800" dirty="0" err="1" smtClean="0"/>
              <a:t>the</a:t>
            </a:r>
            <a:r>
              <a:rPr lang="hu-HU" sz="2800" dirty="0" smtClean="0"/>
              <a:t> </a:t>
            </a:r>
            <a:r>
              <a:rPr lang="hu-HU" sz="2800" dirty="0" err="1" smtClean="0"/>
              <a:t>dialogue</a:t>
            </a:r>
            <a:r>
              <a:rPr lang="hu-HU" sz="2800" dirty="0" smtClean="0"/>
              <a:t> </a:t>
            </a:r>
            <a:r>
              <a:rPr lang="hu-HU" sz="2800" dirty="0" err="1" smtClean="0"/>
              <a:t>participants</a:t>
            </a:r>
            <a:endParaRPr lang="hu-HU" sz="2800" dirty="0" smtClean="0"/>
          </a:p>
          <a:p>
            <a:r>
              <a:rPr lang="hu-HU" sz="2800" dirty="0" err="1" smtClean="0"/>
              <a:t>Nonverbal</a:t>
            </a:r>
            <a:r>
              <a:rPr lang="hu-HU" sz="2800" dirty="0" smtClean="0"/>
              <a:t> </a:t>
            </a:r>
            <a:r>
              <a:rPr lang="hu-HU" sz="2800" dirty="0" err="1" smtClean="0"/>
              <a:t>behaviour</a:t>
            </a:r>
            <a:r>
              <a:rPr lang="hu-HU" sz="2800" dirty="0" smtClean="0"/>
              <a:t> </a:t>
            </a:r>
            <a:r>
              <a:rPr lang="hu-HU" sz="2800" dirty="0" err="1" smtClean="0"/>
              <a:t>also</a:t>
            </a:r>
            <a:r>
              <a:rPr lang="hu-HU" sz="2800" dirty="0" smtClean="0"/>
              <a:t> </a:t>
            </a:r>
            <a:r>
              <a:rPr lang="hu-HU" sz="2800" dirty="0" err="1" smtClean="0"/>
              <a:t>helps</a:t>
            </a:r>
            <a:r>
              <a:rPr lang="hu-HU" sz="2800" dirty="0" smtClean="0"/>
              <a:t> </a:t>
            </a:r>
            <a:r>
              <a:rPr lang="hu-HU" sz="2800" dirty="0" err="1" smtClean="0"/>
              <a:t>in</a:t>
            </a:r>
            <a:r>
              <a:rPr lang="hu-HU" sz="2800" dirty="0" smtClean="0"/>
              <a:t> </a:t>
            </a:r>
            <a:r>
              <a:rPr lang="hu-HU" sz="2800" dirty="0" err="1" smtClean="0"/>
              <a:t>interpreting</a:t>
            </a:r>
            <a:r>
              <a:rPr lang="hu-HU" sz="2800" dirty="0" smtClean="0"/>
              <a:t> </a:t>
            </a:r>
            <a:r>
              <a:rPr lang="hu-HU" sz="2800" dirty="0" err="1" smtClean="0"/>
              <a:t>dialogue</a:t>
            </a:r>
            <a:r>
              <a:rPr lang="hu-HU" sz="2800" dirty="0" smtClean="0"/>
              <a:t> </a:t>
            </a:r>
            <a:r>
              <a:rPr lang="hu-HU" sz="2800" dirty="0" err="1" smtClean="0"/>
              <a:t>acts</a:t>
            </a:r>
            <a:endParaRPr lang="hu-H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Assistant</a:t>
            </a:r>
            <a:r>
              <a:rPr lang="hu-HU" dirty="0" smtClean="0"/>
              <a:t> </a:t>
            </a:r>
            <a:r>
              <a:rPr lang="hu-HU" dirty="0" err="1" smtClean="0"/>
              <a:t>talk</a:t>
            </a:r>
            <a:endParaRPr lang="hu-HU" dirty="0"/>
          </a:p>
        </p:txBody>
      </p:sp>
      <p:sp>
        <p:nvSpPr>
          <p:cNvPr id="3" name="Tartalom helye 2"/>
          <p:cNvSpPr>
            <a:spLocks noGrp="1"/>
          </p:cNvSpPr>
          <p:nvPr>
            <p:ph idx="1"/>
          </p:nvPr>
        </p:nvSpPr>
        <p:spPr/>
        <p:txBody>
          <a:bodyPr/>
          <a:lstStyle/>
          <a:p>
            <a:r>
              <a:rPr lang="hu-HU" sz="2800" dirty="0" err="1" smtClean="0"/>
              <a:t>Siri</a:t>
            </a:r>
            <a:r>
              <a:rPr lang="hu-HU" sz="2800" dirty="0" smtClean="0"/>
              <a:t>, </a:t>
            </a:r>
            <a:r>
              <a:rPr lang="hu-HU" sz="2800" dirty="0" err="1" smtClean="0"/>
              <a:t>Cortana</a:t>
            </a:r>
            <a:r>
              <a:rPr lang="hu-HU" sz="2800" dirty="0" smtClean="0"/>
              <a:t>, </a:t>
            </a:r>
            <a:r>
              <a:rPr lang="hu-HU" sz="2800" dirty="0" err="1" smtClean="0"/>
              <a:t>Bixby</a:t>
            </a:r>
            <a:r>
              <a:rPr lang="hu-HU" sz="2800" dirty="0" smtClean="0"/>
              <a:t>…</a:t>
            </a:r>
          </a:p>
          <a:p>
            <a:r>
              <a:rPr lang="hu-HU" sz="2800" dirty="0" smtClean="0"/>
              <a:t>Basic </a:t>
            </a:r>
            <a:r>
              <a:rPr lang="hu-HU" sz="2800" dirty="0" err="1" smtClean="0"/>
              <a:t>instructions</a:t>
            </a:r>
            <a:r>
              <a:rPr lang="hu-HU" sz="2800" dirty="0" smtClean="0"/>
              <a:t>: </a:t>
            </a:r>
            <a:r>
              <a:rPr lang="hu-HU" sz="2800" i="1" dirty="0" smtClean="0">
                <a:solidFill>
                  <a:srgbClr val="00B0F0"/>
                </a:solidFill>
              </a:rPr>
              <a:t>„Open </a:t>
            </a:r>
            <a:r>
              <a:rPr lang="hu-HU" sz="2800" i="1" dirty="0" err="1" smtClean="0">
                <a:solidFill>
                  <a:srgbClr val="00B0F0"/>
                </a:solidFill>
              </a:rPr>
              <a:t>Facebook</a:t>
            </a:r>
            <a:r>
              <a:rPr lang="hu-HU" sz="2800" i="1" dirty="0" smtClean="0">
                <a:solidFill>
                  <a:srgbClr val="00B0F0"/>
                </a:solidFill>
              </a:rPr>
              <a:t>”; „</a:t>
            </a:r>
            <a:r>
              <a:rPr lang="hu-HU" sz="2800" i="1" dirty="0" err="1" smtClean="0">
                <a:solidFill>
                  <a:srgbClr val="00B0F0"/>
                </a:solidFill>
              </a:rPr>
              <a:t>Close</a:t>
            </a:r>
            <a:r>
              <a:rPr lang="hu-HU" sz="2800" i="1" dirty="0" smtClean="0">
                <a:solidFill>
                  <a:srgbClr val="00B0F0"/>
                </a:solidFill>
              </a:rPr>
              <a:t> </a:t>
            </a:r>
            <a:r>
              <a:rPr lang="hu-HU" sz="2800" i="1" dirty="0" err="1" smtClean="0">
                <a:solidFill>
                  <a:srgbClr val="00B0F0"/>
                </a:solidFill>
              </a:rPr>
              <a:t>all</a:t>
            </a:r>
            <a:r>
              <a:rPr lang="hu-HU" sz="2800" i="1" dirty="0" smtClean="0">
                <a:solidFill>
                  <a:srgbClr val="00B0F0"/>
                </a:solidFill>
              </a:rPr>
              <a:t> </a:t>
            </a:r>
            <a:r>
              <a:rPr lang="hu-HU" sz="2800" i="1" dirty="0" err="1" smtClean="0">
                <a:solidFill>
                  <a:srgbClr val="00B0F0"/>
                </a:solidFill>
              </a:rPr>
              <a:t>apps</a:t>
            </a:r>
            <a:r>
              <a:rPr lang="hu-HU" sz="2800" i="1" dirty="0" smtClean="0">
                <a:solidFill>
                  <a:srgbClr val="00B0F0"/>
                </a:solidFill>
              </a:rPr>
              <a:t>”; „</a:t>
            </a:r>
            <a:r>
              <a:rPr lang="hu-HU" sz="2800" i="1" dirty="0" err="1" smtClean="0">
                <a:solidFill>
                  <a:srgbClr val="00B0F0"/>
                </a:solidFill>
              </a:rPr>
              <a:t>Call</a:t>
            </a:r>
            <a:r>
              <a:rPr lang="hu-HU" sz="2800" i="1" dirty="0" smtClean="0">
                <a:solidFill>
                  <a:srgbClr val="00B0F0"/>
                </a:solidFill>
              </a:rPr>
              <a:t> </a:t>
            </a:r>
            <a:r>
              <a:rPr lang="hu-HU" sz="2800" i="1" dirty="0" err="1" smtClean="0">
                <a:solidFill>
                  <a:srgbClr val="00B0F0"/>
                </a:solidFill>
              </a:rPr>
              <a:t>Mum</a:t>
            </a:r>
            <a:r>
              <a:rPr lang="hu-HU" sz="2800" i="1" dirty="0" smtClean="0">
                <a:solidFill>
                  <a:srgbClr val="00B0F0"/>
                </a:solidFill>
              </a:rPr>
              <a:t>”</a:t>
            </a:r>
          </a:p>
          <a:p>
            <a:r>
              <a:rPr lang="hu-HU" sz="2800" dirty="0" err="1" smtClean="0"/>
              <a:t>Interpersonal</a:t>
            </a:r>
            <a:r>
              <a:rPr lang="hu-HU" sz="2800" dirty="0" smtClean="0"/>
              <a:t> </a:t>
            </a:r>
            <a:r>
              <a:rPr lang="hu-HU" sz="2800" dirty="0" err="1" smtClean="0"/>
              <a:t>questions</a:t>
            </a:r>
            <a:r>
              <a:rPr lang="hu-HU" sz="2800" dirty="0" smtClean="0"/>
              <a:t>: </a:t>
            </a:r>
            <a:r>
              <a:rPr lang="hu-HU" sz="2800" i="1" dirty="0" smtClean="0">
                <a:solidFill>
                  <a:srgbClr val="00B0F0"/>
                </a:solidFill>
              </a:rPr>
              <a:t>„</a:t>
            </a:r>
            <a:r>
              <a:rPr lang="hu-HU" sz="2800" i="1" dirty="0" err="1" smtClean="0">
                <a:solidFill>
                  <a:srgbClr val="00B0F0"/>
                </a:solidFill>
              </a:rPr>
              <a:t>Who</a:t>
            </a:r>
            <a:r>
              <a:rPr lang="hu-HU" sz="2800" i="1" dirty="0" smtClean="0">
                <a:solidFill>
                  <a:srgbClr val="00B0F0"/>
                </a:solidFill>
              </a:rPr>
              <a:t> is </a:t>
            </a:r>
            <a:r>
              <a:rPr lang="hu-HU" sz="2800" i="1" dirty="0" err="1" smtClean="0">
                <a:solidFill>
                  <a:srgbClr val="00B0F0"/>
                </a:solidFill>
              </a:rPr>
              <a:t>you</a:t>
            </a:r>
            <a:r>
              <a:rPr lang="hu-HU" sz="2800" i="1" dirty="0" smtClean="0">
                <a:solidFill>
                  <a:srgbClr val="00B0F0"/>
                </a:solidFill>
              </a:rPr>
              <a:t> </a:t>
            </a:r>
            <a:r>
              <a:rPr lang="hu-HU" sz="2800" i="1" dirty="0" err="1" smtClean="0">
                <a:solidFill>
                  <a:srgbClr val="00B0F0"/>
                </a:solidFill>
              </a:rPr>
              <a:t>best</a:t>
            </a:r>
            <a:r>
              <a:rPr lang="hu-HU" sz="2800" i="1" dirty="0" smtClean="0">
                <a:solidFill>
                  <a:srgbClr val="00B0F0"/>
                </a:solidFill>
              </a:rPr>
              <a:t> </a:t>
            </a:r>
            <a:r>
              <a:rPr lang="hu-HU" sz="2800" i="1" dirty="0" err="1" smtClean="0">
                <a:solidFill>
                  <a:srgbClr val="00B0F0"/>
                </a:solidFill>
              </a:rPr>
              <a:t>friend</a:t>
            </a:r>
            <a:r>
              <a:rPr lang="hu-HU" sz="2800" i="1" dirty="0" smtClean="0">
                <a:solidFill>
                  <a:srgbClr val="00B0F0"/>
                </a:solidFill>
              </a:rPr>
              <a:t>?”-„</a:t>
            </a:r>
            <a:r>
              <a:rPr lang="hu-HU" sz="2800" i="1" dirty="0" err="1" smtClean="0">
                <a:solidFill>
                  <a:srgbClr val="00B0F0"/>
                </a:solidFill>
              </a:rPr>
              <a:t>We</a:t>
            </a:r>
            <a:r>
              <a:rPr lang="hu-HU" sz="2800" i="1" dirty="0" smtClean="0">
                <a:solidFill>
                  <a:srgbClr val="00B0F0"/>
                </a:solidFill>
              </a:rPr>
              <a:t> </a:t>
            </a:r>
            <a:r>
              <a:rPr lang="hu-HU" sz="2800" i="1" dirty="0" err="1" smtClean="0">
                <a:solidFill>
                  <a:srgbClr val="00B0F0"/>
                </a:solidFill>
              </a:rPr>
              <a:t>are</a:t>
            </a:r>
            <a:r>
              <a:rPr lang="hu-HU" sz="2800" i="1" dirty="0" smtClean="0">
                <a:solidFill>
                  <a:srgbClr val="00B0F0"/>
                </a:solidFill>
              </a:rPr>
              <a:t> </a:t>
            </a:r>
            <a:r>
              <a:rPr lang="hu-HU" sz="2800" i="1" dirty="0" err="1" smtClean="0">
                <a:solidFill>
                  <a:srgbClr val="00B0F0"/>
                </a:solidFill>
              </a:rPr>
              <a:t>friends</a:t>
            </a:r>
            <a:r>
              <a:rPr lang="hu-HU" sz="2800" i="1" dirty="0" smtClean="0">
                <a:solidFill>
                  <a:srgbClr val="00B0F0"/>
                </a:solidFill>
              </a:rPr>
              <a:t>, right?”; „</a:t>
            </a:r>
            <a:r>
              <a:rPr lang="hu-HU" sz="2800" i="1" dirty="0" err="1" smtClean="0">
                <a:solidFill>
                  <a:srgbClr val="00B0F0"/>
                </a:solidFill>
              </a:rPr>
              <a:t>How</a:t>
            </a:r>
            <a:r>
              <a:rPr lang="hu-HU" sz="2800" i="1" dirty="0" smtClean="0">
                <a:solidFill>
                  <a:srgbClr val="00B0F0"/>
                </a:solidFill>
              </a:rPr>
              <a:t> </a:t>
            </a:r>
            <a:r>
              <a:rPr lang="hu-HU" sz="2800" i="1" dirty="0" err="1" smtClean="0">
                <a:solidFill>
                  <a:srgbClr val="00B0F0"/>
                </a:solidFill>
              </a:rPr>
              <a:t>are</a:t>
            </a:r>
            <a:r>
              <a:rPr lang="hu-HU" sz="2800" i="1" dirty="0" smtClean="0">
                <a:solidFill>
                  <a:srgbClr val="00B0F0"/>
                </a:solidFill>
              </a:rPr>
              <a:t> </a:t>
            </a:r>
            <a:r>
              <a:rPr lang="hu-HU" sz="2800" i="1" dirty="0" err="1" smtClean="0">
                <a:solidFill>
                  <a:srgbClr val="00B0F0"/>
                </a:solidFill>
              </a:rPr>
              <a:t>you</a:t>
            </a:r>
            <a:r>
              <a:rPr lang="hu-HU" sz="2800" i="1" dirty="0" smtClean="0">
                <a:solidFill>
                  <a:srgbClr val="00B0F0"/>
                </a:solidFill>
              </a:rPr>
              <a:t>?” – „</a:t>
            </a:r>
            <a:r>
              <a:rPr lang="hu-HU" sz="2800" i="1" dirty="0" err="1" smtClean="0">
                <a:solidFill>
                  <a:srgbClr val="00B0F0"/>
                </a:solidFill>
              </a:rPr>
              <a:t>Never</a:t>
            </a:r>
            <a:r>
              <a:rPr lang="hu-HU" sz="2800" i="1" dirty="0" smtClean="0">
                <a:solidFill>
                  <a:srgbClr val="00B0F0"/>
                </a:solidFill>
              </a:rPr>
              <a:t> </a:t>
            </a:r>
            <a:r>
              <a:rPr lang="hu-HU" sz="2800" i="1" dirty="0" err="1" smtClean="0">
                <a:solidFill>
                  <a:srgbClr val="00B0F0"/>
                </a:solidFill>
              </a:rPr>
              <a:t>better</a:t>
            </a:r>
            <a:r>
              <a:rPr lang="hu-HU" sz="2800" i="1" dirty="0" smtClean="0">
                <a:solidFill>
                  <a:srgbClr val="00B0F0"/>
                </a:solidFill>
              </a:rPr>
              <a:t>”</a:t>
            </a:r>
          </a:p>
          <a:p>
            <a:r>
              <a:rPr lang="hu-HU" sz="2800" dirty="0" smtClean="0"/>
              <a:t>Advanced </a:t>
            </a:r>
            <a:r>
              <a:rPr lang="hu-HU" sz="2800" dirty="0" err="1" smtClean="0"/>
              <a:t>level</a:t>
            </a:r>
            <a:r>
              <a:rPr lang="hu-HU" sz="2800" dirty="0" smtClean="0"/>
              <a:t>: </a:t>
            </a:r>
            <a:r>
              <a:rPr lang="hu-HU" sz="2800" i="1" dirty="0" smtClean="0">
                <a:solidFill>
                  <a:srgbClr val="00B0F0"/>
                </a:solidFill>
              </a:rPr>
              <a:t>„Tell </a:t>
            </a:r>
            <a:r>
              <a:rPr lang="hu-HU" sz="2800" i="1" dirty="0" err="1" smtClean="0">
                <a:solidFill>
                  <a:srgbClr val="00B0F0"/>
                </a:solidFill>
              </a:rPr>
              <a:t>me</a:t>
            </a:r>
            <a:r>
              <a:rPr lang="hu-HU" sz="2800" i="1" dirty="0" smtClean="0">
                <a:solidFill>
                  <a:srgbClr val="00B0F0"/>
                </a:solidFill>
              </a:rPr>
              <a:t> a </a:t>
            </a:r>
            <a:r>
              <a:rPr lang="hu-HU" sz="2800" i="1" dirty="0" err="1" smtClean="0">
                <a:solidFill>
                  <a:srgbClr val="00B0F0"/>
                </a:solidFill>
              </a:rPr>
              <a:t>joke</a:t>
            </a:r>
            <a:r>
              <a:rPr lang="hu-HU" sz="2800" i="1" dirty="0" smtClean="0">
                <a:solidFill>
                  <a:srgbClr val="00B0F0"/>
                </a:solidFill>
              </a:rPr>
              <a:t>.” – </a:t>
            </a:r>
            <a:r>
              <a:rPr lang="hu-HU" sz="2800" dirty="0" err="1" smtClean="0"/>
              <a:t>it</a:t>
            </a:r>
            <a:r>
              <a:rPr lang="hu-HU" sz="2800" dirty="0" smtClean="0"/>
              <a:t> </a:t>
            </a:r>
            <a:r>
              <a:rPr lang="hu-HU" sz="2800" dirty="0" err="1" smtClean="0"/>
              <a:t>does</a:t>
            </a:r>
            <a:r>
              <a:rPr lang="hu-HU" sz="2800" dirty="0" smtClean="0"/>
              <a:t>!</a:t>
            </a:r>
          </a:p>
          <a:p>
            <a:r>
              <a:rPr lang="hu-HU" sz="2800" dirty="0" err="1" smtClean="0"/>
              <a:t>If</a:t>
            </a:r>
            <a:r>
              <a:rPr lang="hu-HU" sz="2800" dirty="0" smtClean="0"/>
              <a:t> </a:t>
            </a:r>
            <a:r>
              <a:rPr lang="hu-HU" sz="2800" dirty="0" err="1" smtClean="0"/>
              <a:t>unable</a:t>
            </a:r>
            <a:r>
              <a:rPr lang="hu-HU" sz="2800" dirty="0" smtClean="0"/>
              <a:t> </a:t>
            </a:r>
            <a:r>
              <a:rPr lang="hu-HU" sz="2800" dirty="0" err="1" smtClean="0"/>
              <a:t>to</a:t>
            </a:r>
            <a:r>
              <a:rPr lang="hu-HU" sz="2800" dirty="0" smtClean="0"/>
              <a:t> </a:t>
            </a:r>
            <a:r>
              <a:rPr lang="hu-HU" sz="2800" dirty="0" err="1" smtClean="0"/>
              <a:t>get</a:t>
            </a:r>
            <a:r>
              <a:rPr lang="hu-HU" sz="2800" dirty="0" smtClean="0"/>
              <a:t> </a:t>
            </a:r>
            <a:r>
              <a:rPr lang="hu-HU" sz="2800" dirty="0" err="1" smtClean="0"/>
              <a:t>what</a:t>
            </a:r>
            <a:r>
              <a:rPr lang="hu-HU" sz="2800" dirty="0" smtClean="0"/>
              <a:t> </a:t>
            </a:r>
            <a:r>
              <a:rPr lang="hu-HU" sz="2800" dirty="0" err="1" smtClean="0"/>
              <a:t>the</a:t>
            </a:r>
            <a:r>
              <a:rPr lang="hu-HU" sz="2800" dirty="0" smtClean="0"/>
              <a:t> </a:t>
            </a:r>
            <a:r>
              <a:rPr lang="hu-HU" sz="2800" dirty="0" err="1" smtClean="0"/>
              <a:t>speaker</a:t>
            </a:r>
            <a:r>
              <a:rPr lang="hu-HU" sz="2800" dirty="0" smtClean="0"/>
              <a:t> </a:t>
            </a:r>
            <a:r>
              <a:rPr lang="hu-HU" sz="2800" dirty="0" err="1" smtClean="0"/>
              <a:t>wants</a:t>
            </a:r>
            <a:r>
              <a:rPr lang="hu-HU" sz="2800" dirty="0" smtClean="0"/>
              <a:t>: </a:t>
            </a:r>
            <a:r>
              <a:rPr lang="hu-HU" sz="2800" i="1" dirty="0" smtClean="0">
                <a:solidFill>
                  <a:srgbClr val="00B0F0"/>
                </a:solidFill>
              </a:rPr>
              <a:t>„</a:t>
            </a:r>
            <a:r>
              <a:rPr lang="hu-HU" sz="2800" i="1" dirty="0" err="1" smtClean="0">
                <a:solidFill>
                  <a:srgbClr val="00B0F0"/>
                </a:solidFill>
              </a:rPr>
              <a:t>This</a:t>
            </a:r>
            <a:r>
              <a:rPr lang="hu-HU" sz="2800" i="1" dirty="0" smtClean="0">
                <a:solidFill>
                  <a:srgbClr val="00B0F0"/>
                </a:solidFill>
              </a:rPr>
              <a:t> is </a:t>
            </a:r>
            <a:r>
              <a:rPr lang="hu-HU" sz="2800" i="1" dirty="0" err="1" smtClean="0">
                <a:solidFill>
                  <a:srgbClr val="00B0F0"/>
                </a:solidFill>
              </a:rPr>
              <a:t>what</a:t>
            </a:r>
            <a:r>
              <a:rPr lang="hu-HU" sz="2800" i="1" dirty="0" smtClean="0">
                <a:solidFill>
                  <a:srgbClr val="00B0F0"/>
                </a:solidFill>
              </a:rPr>
              <a:t> I </a:t>
            </a:r>
            <a:r>
              <a:rPr lang="hu-HU" sz="2800" i="1" dirty="0" err="1" smtClean="0">
                <a:solidFill>
                  <a:srgbClr val="00B0F0"/>
                </a:solidFill>
              </a:rPr>
              <a:t>found</a:t>
            </a:r>
            <a:r>
              <a:rPr lang="hu-HU" sz="2800" i="1" dirty="0" smtClean="0">
                <a:solidFill>
                  <a:srgbClr val="00B0F0"/>
                </a:solidFill>
              </a:rPr>
              <a:t> </a:t>
            </a:r>
            <a:r>
              <a:rPr lang="hu-HU" sz="2800" i="1" dirty="0" err="1" smtClean="0">
                <a:solidFill>
                  <a:srgbClr val="00B0F0"/>
                </a:solidFill>
              </a:rPr>
              <a:t>on</a:t>
            </a:r>
            <a:r>
              <a:rPr lang="hu-HU" sz="2800" i="1" dirty="0" smtClean="0">
                <a:solidFill>
                  <a:srgbClr val="00B0F0"/>
                </a:solidFill>
              </a:rPr>
              <a:t> </a:t>
            </a:r>
            <a:r>
              <a:rPr lang="hu-HU" sz="2800" i="1" dirty="0" err="1" smtClean="0">
                <a:solidFill>
                  <a:srgbClr val="00B0F0"/>
                </a:solidFill>
              </a:rPr>
              <a:t>the</a:t>
            </a:r>
            <a:r>
              <a:rPr lang="hu-HU" sz="2800" i="1" dirty="0" smtClean="0">
                <a:solidFill>
                  <a:srgbClr val="00B0F0"/>
                </a:solidFill>
              </a:rPr>
              <a:t> web.”</a:t>
            </a:r>
            <a:endParaRPr lang="hu-HU" sz="2800" i="1" dirty="0">
              <a:solidFill>
                <a:srgbClr val="00B0F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Annotating</a:t>
            </a:r>
            <a:r>
              <a:rPr lang="hu-HU" dirty="0" smtClean="0"/>
              <a:t> </a:t>
            </a:r>
            <a:r>
              <a:rPr lang="hu-HU" dirty="0" err="1" smtClean="0"/>
              <a:t>discourse</a:t>
            </a:r>
            <a:endParaRPr lang="hu-HU" dirty="0"/>
          </a:p>
        </p:txBody>
      </p:sp>
      <p:sp>
        <p:nvSpPr>
          <p:cNvPr id="3" name="Tartalom helye 2"/>
          <p:cNvSpPr>
            <a:spLocks noGrp="1"/>
          </p:cNvSpPr>
          <p:nvPr>
            <p:ph idx="1"/>
          </p:nvPr>
        </p:nvSpPr>
        <p:spPr/>
        <p:txBody>
          <a:bodyPr/>
          <a:lstStyle/>
          <a:p>
            <a:r>
              <a:rPr lang="en-US" sz="2800" dirty="0" smtClean="0"/>
              <a:t>lack of well-developed and generally accepted theoretical accounts of pragmatic phenomena</a:t>
            </a:r>
            <a:r>
              <a:rPr lang="hu-HU" sz="2800" dirty="0" smtClean="0"/>
              <a:t> -&gt; </a:t>
            </a:r>
            <a:r>
              <a:rPr lang="hu-HU" sz="2800" dirty="0" err="1" smtClean="0"/>
              <a:t>only</a:t>
            </a:r>
            <a:r>
              <a:rPr lang="hu-HU" sz="2800" dirty="0" smtClean="0"/>
              <a:t> a </a:t>
            </a:r>
            <a:r>
              <a:rPr lang="hu-HU" sz="2800" dirty="0" err="1" smtClean="0"/>
              <a:t>few</a:t>
            </a:r>
            <a:r>
              <a:rPr lang="hu-HU" sz="2800" dirty="0" smtClean="0"/>
              <a:t> </a:t>
            </a:r>
            <a:r>
              <a:rPr lang="hu-HU" sz="2800" dirty="0" err="1" smtClean="0"/>
              <a:t>resources</a:t>
            </a:r>
            <a:endParaRPr lang="hu-HU" sz="2800" dirty="0" smtClean="0"/>
          </a:p>
          <a:p>
            <a:r>
              <a:rPr lang="hu-HU" sz="2800" dirty="0" err="1" smtClean="0"/>
              <a:t>Discourse</a:t>
            </a:r>
            <a:r>
              <a:rPr lang="hu-HU" sz="2800" dirty="0" smtClean="0"/>
              <a:t> </a:t>
            </a:r>
            <a:r>
              <a:rPr lang="hu-HU" sz="2800" dirty="0" err="1" smtClean="0"/>
              <a:t>connectives</a:t>
            </a:r>
            <a:endParaRPr lang="hu-HU" sz="2800" dirty="0" smtClean="0"/>
          </a:p>
          <a:p>
            <a:r>
              <a:rPr lang="hu-HU" sz="2800" dirty="0" err="1" smtClean="0"/>
              <a:t>Turns</a:t>
            </a:r>
            <a:endParaRPr lang="hu-HU" sz="2800" dirty="0" smtClean="0"/>
          </a:p>
          <a:p>
            <a:r>
              <a:rPr lang="hu-HU" sz="2800" dirty="0" err="1" smtClean="0"/>
              <a:t>Speech</a:t>
            </a:r>
            <a:r>
              <a:rPr lang="hu-HU" sz="2800" dirty="0" smtClean="0"/>
              <a:t> </a:t>
            </a:r>
            <a:r>
              <a:rPr lang="hu-HU" sz="2800" dirty="0" err="1" smtClean="0"/>
              <a:t>acts</a:t>
            </a:r>
            <a:endParaRPr lang="hu-HU" sz="2800" dirty="0" smtClean="0"/>
          </a:p>
          <a:p>
            <a:r>
              <a:rPr lang="hu-HU" sz="2800" dirty="0" err="1" smtClean="0"/>
              <a:t>Coreference</a:t>
            </a:r>
            <a:r>
              <a:rPr lang="hu-HU" sz="2800" dirty="0" smtClean="0"/>
              <a:t> relations</a:t>
            </a:r>
          </a:p>
          <a:p>
            <a:r>
              <a:rPr lang="hu-HU" sz="2800" dirty="0" err="1" smtClean="0"/>
              <a:t>Textlink</a:t>
            </a:r>
            <a:r>
              <a:rPr lang="hu-HU" sz="2800" dirty="0" smtClean="0"/>
              <a:t>: </a:t>
            </a:r>
            <a:r>
              <a:rPr lang="hu-HU" sz="2800" dirty="0" err="1" smtClean="0"/>
              <a:t>towards</a:t>
            </a:r>
            <a:r>
              <a:rPr lang="hu-HU" sz="2800" dirty="0" smtClean="0"/>
              <a:t> a </a:t>
            </a:r>
            <a:r>
              <a:rPr lang="hu-HU" sz="2800" dirty="0" err="1" smtClean="0"/>
              <a:t>unified</a:t>
            </a:r>
            <a:r>
              <a:rPr lang="hu-HU" sz="2800" dirty="0" smtClean="0"/>
              <a:t> </a:t>
            </a:r>
            <a:r>
              <a:rPr lang="hu-HU" sz="2800" dirty="0" err="1" smtClean="0"/>
              <a:t>annotation</a:t>
            </a:r>
            <a:r>
              <a:rPr lang="hu-HU" sz="2800" dirty="0" smtClean="0"/>
              <a:t> </a:t>
            </a:r>
            <a:r>
              <a:rPr lang="hu-HU" sz="2800" dirty="0" err="1" smtClean="0"/>
              <a:t>scheme</a:t>
            </a:r>
            <a:r>
              <a:rPr lang="hu-HU" sz="2800" dirty="0" smtClean="0"/>
              <a:t> of </a:t>
            </a:r>
            <a:r>
              <a:rPr lang="hu-HU" sz="2800" dirty="0" err="1" smtClean="0"/>
              <a:t>discourse</a:t>
            </a:r>
            <a:r>
              <a:rPr lang="hu-HU" sz="2800" dirty="0" smtClean="0"/>
              <a:t> </a:t>
            </a:r>
            <a:r>
              <a:rPr lang="hu-HU" sz="2800" dirty="0" err="1" smtClean="0"/>
              <a:t>phenomena</a:t>
            </a:r>
            <a:r>
              <a:rPr lang="hu-HU" sz="2800" dirty="0" smtClean="0"/>
              <a:t> (http://textlinkcost.wixsite.com/textlink)</a:t>
            </a:r>
            <a:endParaRPr lang="hu-HU" sz="2800" dirty="0"/>
          </a:p>
        </p:txBody>
      </p:sp>
    </p:spTree>
  </p:cSld>
  <p:clrMapOvr>
    <a:masterClrMapping/>
  </p:clrMapOvr>
</p:sld>
</file>

<file path=ppt/theme/theme1.xml><?xml version="1.0" encoding="utf-8"?>
<a:theme xmlns:a="http://schemas.openxmlformats.org/drawingml/2006/main" name="2_Alapértelmezett terv">
  <a:themeElements>
    <a:clrScheme name="2_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u-HU"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u-HU" sz="1400" b="0" i="0" u="none" strike="noStrike" cap="none" normalizeH="0" baseline="0" smtClean="0">
            <a:ln>
              <a:noFill/>
            </a:ln>
            <a:solidFill>
              <a:schemeClr val="tx1"/>
            </a:solidFill>
            <a:effectLst/>
            <a:latin typeface="Arial" charset="0"/>
          </a:defRPr>
        </a:defPPr>
      </a:lstStyle>
    </a:lnDef>
  </a:objectDefaults>
  <a:extraClrSchemeLst>
    <a:extraClrScheme>
      <a:clrScheme name="2_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Szte-template</Template>
  <TotalTime>9484</TotalTime>
  <Words>1419</Words>
  <Application>Microsoft Office PowerPoint</Application>
  <PresentationFormat>Diavetítés a képernyőre (4:3 oldalarány)</PresentationFormat>
  <Paragraphs>139</Paragraphs>
  <Slides>25</Slides>
  <Notes>0</Notes>
  <HiddenSlides>0</HiddenSlides>
  <MMClips>0</MMClips>
  <ScaleCrop>false</ScaleCrop>
  <HeadingPairs>
    <vt:vector size="4" baseType="variant">
      <vt:variant>
        <vt:lpstr>Téma</vt:lpstr>
      </vt:variant>
      <vt:variant>
        <vt:i4>1</vt:i4>
      </vt:variant>
      <vt:variant>
        <vt:lpstr>Diacímek</vt:lpstr>
      </vt:variant>
      <vt:variant>
        <vt:i4>25</vt:i4>
      </vt:variant>
    </vt:vector>
  </HeadingPairs>
  <TitlesOfParts>
    <vt:vector size="26" baseType="lpstr">
      <vt:lpstr>2_Alapértelmezett terv</vt:lpstr>
      <vt:lpstr>Pragmatics</vt:lpstr>
      <vt:lpstr>Introduction</vt:lpstr>
      <vt:lpstr>Topics</vt:lpstr>
      <vt:lpstr>Speech acts</vt:lpstr>
      <vt:lpstr>Conventionalized implicatures</vt:lpstr>
      <vt:lpstr>Dialogue acts</vt:lpstr>
      <vt:lpstr>An example</vt:lpstr>
      <vt:lpstr>Assistant talk</vt:lpstr>
      <vt:lpstr>Annotating discourse</vt:lpstr>
      <vt:lpstr>Corpora for discourse annotation</vt:lpstr>
      <vt:lpstr>ONTONotes</vt:lpstr>
      <vt:lpstr>A sample</vt:lpstr>
      <vt:lpstr>Non-literal meaning</vt:lpstr>
      <vt:lpstr>Irony vs. sarcasm</vt:lpstr>
      <vt:lpstr>Irony/sarcasm detection</vt:lpstr>
      <vt:lpstr>Examples</vt:lpstr>
      <vt:lpstr>Irony / sarcasm vs. sentiment</vt:lpstr>
      <vt:lpstr>SemEval 2018 Task 3</vt:lpstr>
      <vt:lpstr>Deception detection</vt:lpstr>
      <vt:lpstr>Linguistic cues for deception</vt:lpstr>
      <vt:lpstr>Fake news</vt:lpstr>
      <vt:lpstr>Fake vs. real news</vt:lpstr>
      <vt:lpstr>An English fake news</vt:lpstr>
      <vt:lpstr>A Hungarian fake news</vt:lpstr>
      <vt:lpstr>Automatic distinction</vt:lpstr>
    </vt:vector>
  </TitlesOfParts>
  <Company>rgai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Researcher affiliation extraction from homepages</dc:title>
  <dc:creator>Farkas Richárd</dc:creator>
  <cp:lastModifiedBy>Vera</cp:lastModifiedBy>
  <cp:revision>217</cp:revision>
  <dcterms:created xsi:type="dcterms:W3CDTF">2009-07-29T19:36:53Z</dcterms:created>
  <dcterms:modified xsi:type="dcterms:W3CDTF">2018-10-10T07:34:55Z</dcterms:modified>
</cp:coreProperties>
</file>