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28"/>
  </p:handoutMasterIdLst>
  <p:sldIdLst>
    <p:sldId id="272" r:id="rId2"/>
    <p:sldId id="273" r:id="rId3"/>
    <p:sldId id="274" r:id="rId4"/>
    <p:sldId id="301" r:id="rId5"/>
    <p:sldId id="302" r:id="rId6"/>
    <p:sldId id="275" r:id="rId7"/>
    <p:sldId id="276" r:id="rId8"/>
    <p:sldId id="277" r:id="rId9"/>
    <p:sldId id="278" r:id="rId10"/>
    <p:sldId id="279" r:id="rId11"/>
    <p:sldId id="280" r:id="rId12"/>
    <p:sldId id="303" r:id="rId13"/>
    <p:sldId id="304" r:id="rId14"/>
    <p:sldId id="286" r:id="rId15"/>
    <p:sldId id="287" r:id="rId16"/>
    <p:sldId id="307" r:id="rId17"/>
    <p:sldId id="308" r:id="rId18"/>
    <p:sldId id="309" r:id="rId19"/>
    <p:sldId id="292" r:id="rId20"/>
    <p:sldId id="293" r:id="rId21"/>
    <p:sldId id="294" r:id="rId22"/>
    <p:sldId id="311" r:id="rId23"/>
    <p:sldId id="297" r:id="rId24"/>
    <p:sldId id="312" r:id="rId25"/>
    <p:sldId id="296" r:id="rId26"/>
    <p:sldId id="300" r:id="rId27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E0E3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7" autoAdjust="0"/>
    <p:restoredTop sz="94628" autoAdjust="0"/>
  </p:normalViewPr>
  <p:slideViewPr>
    <p:cSldViewPr snapToGrid="0">
      <p:cViewPr varScale="1">
        <p:scale>
          <a:sx n="106" d="100"/>
          <a:sy n="106" d="100"/>
        </p:scale>
        <p:origin x="-16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64B49EE-3AE6-4DEB-B509-63B78CC601C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614160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341438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63764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24648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1855787" cy="574675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58888" y="274638"/>
            <a:ext cx="5419725" cy="57467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11913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6630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28188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58888" y="1341438"/>
            <a:ext cx="3636962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48250" y="1341438"/>
            <a:ext cx="36385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19513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84552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71035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30647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941059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03479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274638"/>
            <a:ext cx="74279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341438"/>
            <a:ext cx="742791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7705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leenex" TargetMode="External"/><Relationship Id="rId2" Type="http://schemas.openxmlformats.org/officeDocument/2006/relationships/hyperlink" Target="https://en.wikipedia.org/wiki/Skylin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Broadcas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7549" y="1658504"/>
            <a:ext cx="8388350" cy="2087563"/>
          </a:xfrm>
        </p:spPr>
        <p:txBody>
          <a:bodyPr/>
          <a:lstStyle/>
          <a:p>
            <a:pPr algn="r" eaLnBrk="1" hangingPunct="1"/>
            <a:r>
              <a:rPr lang="hu-HU" b="1" dirty="0" err="1" smtClean="0"/>
              <a:t>Semantics</a:t>
            </a:r>
            <a:endParaRPr lang="hu-HU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2924175"/>
            <a:ext cx="6875462" cy="3168650"/>
          </a:xfrm>
        </p:spPr>
        <p:txBody>
          <a:bodyPr/>
          <a:lstStyle/>
          <a:p>
            <a:pPr eaLnBrk="1" hangingPunct="1"/>
            <a:endParaRPr lang="hu-HU" sz="4000" b="0" dirty="0" smtClean="0"/>
          </a:p>
          <a:p>
            <a:pPr algn="r" eaLnBrk="1" hangingPunct="1"/>
            <a:endParaRPr lang="hu-HU" b="0" dirty="0" smtClean="0"/>
          </a:p>
          <a:p>
            <a:pPr algn="r" eaLnBrk="1" hangingPunct="1"/>
            <a:endParaRPr lang="hu-HU" b="0" dirty="0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403350" y="6453188"/>
            <a:ext cx="72723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u-HU" b="1" dirty="0" err="1" smtClean="0">
                <a:solidFill>
                  <a:schemeClr val="bg1"/>
                </a:solidFill>
              </a:rPr>
              <a:t>Introduction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to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Computational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Linguistics</a:t>
            </a:r>
            <a:r>
              <a:rPr lang="hu-HU" b="1" dirty="0" smtClean="0">
                <a:solidFill>
                  <a:schemeClr val="bg1"/>
                </a:solidFill>
              </a:rPr>
              <a:t> – </a:t>
            </a:r>
            <a:r>
              <a:rPr lang="hu-HU" b="1" dirty="0" smtClean="0">
                <a:solidFill>
                  <a:schemeClr val="bg1"/>
                </a:solidFill>
              </a:rPr>
              <a:t>24 </a:t>
            </a:r>
            <a:r>
              <a:rPr lang="hu-HU" b="1" dirty="0" err="1" smtClean="0">
                <a:solidFill>
                  <a:schemeClr val="bg1"/>
                </a:solidFill>
              </a:rPr>
              <a:t>September</a:t>
            </a:r>
            <a:r>
              <a:rPr lang="hu-HU" b="1" dirty="0" smtClean="0">
                <a:solidFill>
                  <a:schemeClr val="bg1"/>
                </a:solidFill>
              </a:rPr>
              <a:t> 2018</a:t>
            </a:r>
            <a:endParaRPr lang="hu-H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hu-HU" smtClean="0">
              <a:latin typeface="Arial" charset="0"/>
            </a:endParaRP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hu-HU" smtClean="0">
              <a:latin typeface="Arial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0" y="765175"/>
            <a:ext cx="9144000" cy="4967288"/>
            <a:chOff x="2149" y="381"/>
            <a:chExt cx="8640" cy="3888"/>
          </a:xfrm>
        </p:grpSpPr>
        <p:sp>
          <p:nvSpPr>
            <p:cNvPr id="182277" name="AutoShape 5"/>
            <p:cNvSpPr>
              <a:spLocks noChangeAspect="1" noChangeArrowheads="1"/>
            </p:cNvSpPr>
            <p:nvPr/>
          </p:nvSpPr>
          <p:spPr bwMode="auto">
            <a:xfrm>
              <a:off x="2149" y="381"/>
              <a:ext cx="8640" cy="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2278" name="Text Box 6"/>
            <p:cNvSpPr txBox="1">
              <a:spLocks noChangeArrowheads="1"/>
            </p:cNvSpPr>
            <p:nvPr/>
          </p:nvSpPr>
          <p:spPr bwMode="auto">
            <a:xfrm>
              <a:off x="5749" y="525"/>
              <a:ext cx="1584" cy="576"/>
            </a:xfrm>
            <a:prstGeom prst="rect">
              <a:avLst/>
            </a:prstGeom>
            <a:solidFill>
              <a:srgbClr val="008080"/>
            </a:solidFill>
            <a:ln w="19050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hu-HU" b="1">
                  <a:latin typeface="Times New Roman" pitchFamily="18" charset="0"/>
                </a:rPr>
                <a:t>JÁR (movement in space, in time, abstract motion)</a:t>
              </a:r>
            </a:p>
            <a:p>
              <a:endParaRPr lang="hu-HU" sz="1100"/>
            </a:p>
          </p:txBody>
        </p:sp>
        <p:sp>
          <p:nvSpPr>
            <p:cNvPr id="182279" name="Text Box 7"/>
            <p:cNvSpPr txBox="1">
              <a:spLocks noChangeArrowheads="1"/>
            </p:cNvSpPr>
            <p:nvPr/>
          </p:nvSpPr>
          <p:spPr bwMode="auto">
            <a:xfrm>
              <a:off x="6181" y="3405"/>
              <a:ext cx="1008" cy="576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hu-HU" sz="1200" b="1">
                  <a:latin typeface="Times New Roman" pitchFamily="18" charset="0"/>
                </a:rPr>
                <a:t>stage by stage</a:t>
              </a:r>
            </a:p>
            <a:p>
              <a:pPr algn="ctr"/>
              <a:r>
                <a:rPr lang="hu-HU" sz="1200">
                  <a:latin typeface="Times New Roman" pitchFamily="18" charset="0"/>
                </a:rPr>
                <a:t>5, 9, 21</a:t>
              </a:r>
            </a:p>
            <a:p>
              <a:pPr algn="ctr"/>
              <a:r>
                <a:rPr lang="hu-HU" sz="1200">
                  <a:latin typeface="Times New Roman" pitchFamily="18" charset="0"/>
                  <a:sym typeface="Wingdings 3" pitchFamily="18" charset="2"/>
                </a:rPr>
                <a:t></a:t>
              </a:r>
              <a:endParaRPr lang="hu-HU" sz="1200"/>
            </a:p>
          </p:txBody>
        </p:sp>
        <p:sp>
          <p:nvSpPr>
            <p:cNvPr id="182280" name="Text Box 8"/>
            <p:cNvSpPr txBox="1">
              <a:spLocks noChangeArrowheads="1"/>
            </p:cNvSpPr>
            <p:nvPr/>
          </p:nvSpPr>
          <p:spPr bwMode="auto">
            <a:xfrm>
              <a:off x="5749" y="1533"/>
              <a:ext cx="1584" cy="576"/>
            </a:xfrm>
            <a:prstGeom prst="rect">
              <a:avLst/>
            </a:prstGeom>
            <a:solidFill>
              <a:srgbClr val="33CCCC"/>
            </a:solidFill>
            <a:ln w="19050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hu-HU" b="1">
                  <a:latin typeface="Times New Roman" pitchFamily="18" charset="0"/>
                </a:rPr>
                <a:t>REPETITIVE MOVEMENT</a:t>
              </a:r>
              <a:endParaRPr lang="hu-HU"/>
            </a:p>
          </p:txBody>
        </p:sp>
        <p:sp>
          <p:nvSpPr>
            <p:cNvPr id="182281" name="Text Box 9"/>
            <p:cNvSpPr txBox="1">
              <a:spLocks noChangeArrowheads="1"/>
            </p:cNvSpPr>
            <p:nvPr/>
          </p:nvSpPr>
          <p:spPr bwMode="auto">
            <a:xfrm>
              <a:off x="6325" y="2397"/>
              <a:ext cx="864" cy="720"/>
            </a:xfrm>
            <a:prstGeom prst="rect">
              <a:avLst/>
            </a:prstGeom>
            <a:solidFill>
              <a:srgbClr val="00CCFF"/>
            </a:solidFill>
            <a:ln w="19050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hu-HU" sz="1200" b="1">
                  <a:latin typeface="Times New Roman" pitchFamily="18" charset="0"/>
                </a:rPr>
                <a:t>regular</a:t>
              </a:r>
            </a:p>
            <a:p>
              <a:pPr algn="ctr"/>
              <a:r>
                <a:rPr lang="hu-HU" sz="1200">
                  <a:latin typeface="Times New Roman" pitchFamily="18" charset="0"/>
                </a:rPr>
                <a:t>3, 4, 6, 31</a:t>
              </a:r>
            </a:p>
            <a:p>
              <a:pPr algn="ctr"/>
              <a:r>
                <a:rPr lang="hu-HU" sz="1200">
                  <a:latin typeface="Times New Roman" pitchFamily="18" charset="0"/>
                </a:rPr>
                <a:t>________</a:t>
              </a:r>
            </a:p>
            <a:p>
              <a:pPr algn="ctr"/>
              <a:r>
                <a:rPr lang="hu-HU" sz="1200">
                  <a:latin typeface="Times New Roman" pitchFamily="18" charset="0"/>
                  <a:sym typeface="Wingdings 3" pitchFamily="18" charset="2"/>
                </a:rPr>
                <a:t></a:t>
              </a:r>
              <a:endParaRPr lang="hu-HU" sz="1200">
                <a:latin typeface="Times New Roman" pitchFamily="18" charset="0"/>
              </a:endParaRPr>
            </a:p>
            <a:p>
              <a:endParaRPr lang="hu-HU" sz="1200"/>
            </a:p>
          </p:txBody>
        </p:sp>
        <p:sp>
          <p:nvSpPr>
            <p:cNvPr id="182282" name="Text Box 10"/>
            <p:cNvSpPr txBox="1">
              <a:spLocks noChangeArrowheads="1"/>
            </p:cNvSpPr>
            <p:nvPr/>
          </p:nvSpPr>
          <p:spPr bwMode="auto">
            <a:xfrm>
              <a:off x="4165" y="2397"/>
              <a:ext cx="1008" cy="576"/>
            </a:xfrm>
            <a:prstGeom prst="rect">
              <a:avLst/>
            </a:prstGeom>
            <a:solidFill>
              <a:srgbClr val="00CCFF"/>
            </a:solidFill>
            <a:ln w="19050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hu-HU" sz="1200" b="1">
                  <a:latin typeface="Times New Roman" pitchFamily="18" charset="0"/>
                </a:rPr>
                <a:t>approaching</a:t>
              </a:r>
            </a:p>
            <a:p>
              <a:pPr algn="ctr"/>
              <a:r>
                <a:rPr lang="hu-HU" sz="1200">
                  <a:latin typeface="Times New Roman" pitchFamily="18" charset="0"/>
                </a:rPr>
                <a:t>15, 16, 18, 19</a:t>
              </a:r>
            </a:p>
            <a:p>
              <a:pPr algn="ctr"/>
              <a:r>
                <a:rPr lang="hu-HU" sz="1200">
                  <a:latin typeface="Times New Roman" pitchFamily="18" charset="0"/>
                  <a:sym typeface="Wingdings 3" pitchFamily="18" charset="2"/>
                </a:rPr>
                <a:t></a:t>
              </a:r>
              <a:r>
                <a:rPr lang="hu-HU" sz="1200">
                  <a:latin typeface="Times New Roman" pitchFamily="18" charset="0"/>
                </a:rPr>
                <a:t>|</a:t>
              </a:r>
            </a:p>
            <a:p>
              <a:endParaRPr lang="hu-HU" sz="1200"/>
            </a:p>
          </p:txBody>
        </p:sp>
        <p:sp>
          <p:nvSpPr>
            <p:cNvPr id="182283" name="Text Box 11"/>
            <p:cNvSpPr txBox="1">
              <a:spLocks noChangeArrowheads="1"/>
            </p:cNvSpPr>
            <p:nvPr/>
          </p:nvSpPr>
          <p:spPr bwMode="auto">
            <a:xfrm>
              <a:off x="4597" y="3405"/>
              <a:ext cx="1008" cy="720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hu-HU" sz="1200" b="1">
                  <a:latin typeface="Times New Roman" pitchFamily="18" charset="0"/>
                </a:rPr>
                <a:t>back and forth</a:t>
              </a:r>
            </a:p>
            <a:p>
              <a:pPr algn="ctr"/>
              <a:r>
                <a:rPr lang="hu-HU" sz="1200">
                  <a:latin typeface="Times New Roman" pitchFamily="18" charset="0"/>
                </a:rPr>
                <a:t>2, 12</a:t>
              </a:r>
            </a:p>
            <a:p>
              <a:pPr algn="ctr"/>
              <a:r>
                <a:rPr lang="hu-HU" sz="1200">
                  <a:latin typeface="Times New Roman" pitchFamily="18" charset="0"/>
                </a:rPr>
                <a:t>|</a:t>
              </a:r>
              <a:r>
                <a:rPr lang="hu-HU" sz="1200">
                  <a:latin typeface="Times New Roman" pitchFamily="18" charset="0"/>
                  <a:sym typeface="Wingdings 3" pitchFamily="18" charset="2"/>
                </a:rPr>
                <a:t></a:t>
              </a:r>
              <a:r>
                <a:rPr lang="hu-HU" sz="1200">
                  <a:latin typeface="Times New Roman" pitchFamily="18" charset="0"/>
                </a:rPr>
                <a:t>|</a:t>
              </a:r>
            </a:p>
            <a:p>
              <a:pPr algn="ctr"/>
              <a:r>
                <a:rPr lang="hu-HU" sz="1200">
                  <a:latin typeface="Times New Roman" pitchFamily="18" charset="0"/>
                </a:rPr>
                <a:t>|</a:t>
              </a:r>
              <a:r>
                <a:rPr lang="hu-HU" sz="1200">
                  <a:latin typeface="Times New Roman" pitchFamily="18" charset="0"/>
                  <a:sym typeface="Wingdings 3" pitchFamily="18" charset="2"/>
                </a:rPr>
                <a:t></a:t>
              </a:r>
              <a:r>
                <a:rPr lang="hu-HU" sz="1200">
                  <a:latin typeface="Times New Roman" pitchFamily="18" charset="0"/>
                </a:rPr>
                <a:t>|</a:t>
              </a:r>
            </a:p>
            <a:p>
              <a:endParaRPr lang="hu-HU" sz="1200"/>
            </a:p>
          </p:txBody>
        </p:sp>
        <p:sp>
          <p:nvSpPr>
            <p:cNvPr id="182284" name="Text Box 12"/>
            <p:cNvSpPr txBox="1">
              <a:spLocks noChangeArrowheads="1"/>
            </p:cNvSpPr>
            <p:nvPr/>
          </p:nvSpPr>
          <p:spPr bwMode="auto">
            <a:xfrm>
              <a:off x="5317" y="2397"/>
              <a:ext cx="864" cy="576"/>
            </a:xfrm>
            <a:prstGeom prst="rect">
              <a:avLst/>
            </a:prstGeom>
            <a:solidFill>
              <a:srgbClr val="00CCFF"/>
            </a:solidFill>
            <a:ln w="19050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hu-HU" sz="1200" b="1">
                  <a:latin typeface="Times New Roman" pitchFamily="18" charset="0"/>
                </a:rPr>
                <a:t>step by step</a:t>
              </a:r>
            </a:p>
            <a:p>
              <a:pPr algn="ctr"/>
              <a:r>
                <a:rPr lang="hu-HU" sz="1200">
                  <a:latin typeface="Times New Roman" pitchFamily="18" charset="0"/>
                </a:rPr>
                <a:t>1, 33</a:t>
              </a:r>
            </a:p>
            <a:p>
              <a:pPr algn="ctr"/>
              <a:r>
                <a:rPr lang="hu-HU" sz="1200">
                  <a:latin typeface="Times New Roman" pitchFamily="18" charset="0"/>
                  <a:sym typeface="Wingdings 3" pitchFamily="18" charset="2"/>
                </a:rPr>
                <a:t></a:t>
              </a:r>
              <a:endParaRPr lang="hu-HU" sz="1200"/>
            </a:p>
          </p:txBody>
        </p:sp>
        <p:sp>
          <p:nvSpPr>
            <p:cNvPr id="182285" name="Text Box 13"/>
            <p:cNvSpPr txBox="1">
              <a:spLocks noChangeArrowheads="1"/>
            </p:cNvSpPr>
            <p:nvPr/>
          </p:nvSpPr>
          <p:spPr bwMode="auto">
            <a:xfrm>
              <a:off x="7333" y="2397"/>
              <a:ext cx="1152" cy="576"/>
            </a:xfrm>
            <a:prstGeom prst="rect">
              <a:avLst/>
            </a:prstGeom>
            <a:solidFill>
              <a:srgbClr val="00CCFF"/>
            </a:solidFill>
            <a:ln w="19050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hu-HU" sz="1200" b="1">
                  <a:latin typeface="Times New Roman" pitchFamily="18" charset="0"/>
                </a:rPr>
                <a:t>functioning</a:t>
              </a:r>
            </a:p>
            <a:p>
              <a:pPr algn="ctr"/>
              <a:r>
                <a:rPr lang="hu-HU" sz="1200">
                  <a:latin typeface="Times New Roman" pitchFamily="18" charset="0"/>
                </a:rPr>
                <a:t>10, 11, 13, 17, 20</a:t>
              </a:r>
            </a:p>
            <a:p>
              <a:pPr algn="ctr"/>
              <a:r>
                <a:rPr lang="hu-HU" sz="1200">
                  <a:latin typeface="Times New Roman" pitchFamily="18" charset="0"/>
                  <a:sym typeface="Wingdings 3" pitchFamily="18" charset="2"/>
                </a:rPr>
                <a:t></a:t>
              </a:r>
              <a:endParaRPr lang="hu-HU" sz="1200">
                <a:latin typeface="Times New Roman" pitchFamily="18" charset="0"/>
              </a:endParaRPr>
            </a:p>
            <a:p>
              <a:endParaRPr lang="hu-HU" sz="1200"/>
            </a:p>
          </p:txBody>
        </p:sp>
        <p:sp>
          <p:nvSpPr>
            <p:cNvPr id="182286" name="Text Box 14"/>
            <p:cNvSpPr txBox="1">
              <a:spLocks noChangeArrowheads="1"/>
            </p:cNvSpPr>
            <p:nvPr/>
          </p:nvSpPr>
          <p:spPr bwMode="auto">
            <a:xfrm>
              <a:off x="3157" y="2397"/>
              <a:ext cx="864" cy="576"/>
            </a:xfrm>
            <a:prstGeom prst="rect">
              <a:avLst/>
            </a:prstGeom>
            <a:solidFill>
              <a:srgbClr val="CC99FF"/>
            </a:solidFill>
            <a:ln w="19050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hu-HU" sz="1200" b="1">
                  <a:latin typeface="Times New Roman" pitchFamily="18" charset="0"/>
                </a:rPr>
                <a:t>consequence</a:t>
              </a:r>
            </a:p>
            <a:p>
              <a:pPr algn="ctr"/>
              <a:r>
                <a:rPr lang="hu-HU" sz="1200">
                  <a:latin typeface="Times New Roman" pitchFamily="18" charset="0"/>
                </a:rPr>
                <a:t>23, 24, 25</a:t>
              </a:r>
            </a:p>
            <a:p>
              <a:pPr algn="ctr"/>
              <a:r>
                <a:rPr lang="hu-HU" sz="1200">
                  <a:latin typeface="Times New Roman" pitchFamily="18" charset="0"/>
                  <a:sym typeface="Wingdings" pitchFamily="2" charset="2"/>
                </a:rPr>
                <a:t></a:t>
              </a:r>
              <a:r>
                <a:rPr lang="hu-HU" sz="1200">
                  <a:latin typeface="Times New Roman" pitchFamily="18" charset="0"/>
                  <a:sym typeface="Wingdings 3" pitchFamily="18" charset="2"/>
                </a:rPr>
                <a:t></a:t>
              </a:r>
              <a:r>
                <a:rPr lang="hu-HU" sz="1200">
                  <a:latin typeface="Times New Roman" pitchFamily="18" charset="0"/>
                  <a:sym typeface="Wingdings" pitchFamily="2" charset="2"/>
                </a:rPr>
                <a:t></a:t>
              </a:r>
              <a:endParaRPr lang="hu-HU" sz="1200">
                <a:latin typeface="Times New Roman" pitchFamily="18" charset="0"/>
              </a:endParaRPr>
            </a:p>
            <a:p>
              <a:endParaRPr lang="hu-HU" sz="1200"/>
            </a:p>
          </p:txBody>
        </p:sp>
        <p:cxnSp>
          <p:nvCxnSpPr>
            <p:cNvPr id="182287" name="AutoShape 15"/>
            <p:cNvCxnSpPr>
              <a:cxnSpLocks noChangeShapeType="1"/>
              <a:stCxn id="182278" idx="2"/>
              <a:endCxn id="182280" idx="0"/>
            </p:cNvCxnSpPr>
            <p:nvPr/>
          </p:nvCxnSpPr>
          <p:spPr bwMode="auto">
            <a:xfrm>
              <a:off x="6541" y="1113"/>
              <a:ext cx="1" cy="408"/>
            </a:xfrm>
            <a:prstGeom prst="straightConnector1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</p:spPr>
        </p:cxnSp>
        <p:cxnSp>
          <p:nvCxnSpPr>
            <p:cNvPr id="182288" name="AutoShape 16"/>
            <p:cNvCxnSpPr>
              <a:cxnSpLocks noChangeShapeType="1"/>
              <a:stCxn id="182280" idx="2"/>
              <a:endCxn id="182284" idx="0"/>
            </p:cNvCxnSpPr>
            <p:nvPr/>
          </p:nvCxnSpPr>
          <p:spPr bwMode="auto">
            <a:xfrm flipH="1">
              <a:off x="5749" y="2121"/>
              <a:ext cx="792" cy="264"/>
            </a:xfrm>
            <a:prstGeom prst="straightConnector1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</p:spPr>
        </p:cxnSp>
        <p:cxnSp>
          <p:nvCxnSpPr>
            <p:cNvPr id="182289" name="AutoShape 17"/>
            <p:cNvCxnSpPr>
              <a:cxnSpLocks noChangeShapeType="1"/>
              <a:stCxn id="182284" idx="2"/>
              <a:endCxn id="182283" idx="0"/>
            </p:cNvCxnSpPr>
            <p:nvPr/>
          </p:nvCxnSpPr>
          <p:spPr bwMode="auto">
            <a:xfrm flipH="1">
              <a:off x="5101" y="2985"/>
              <a:ext cx="648" cy="408"/>
            </a:xfrm>
            <a:prstGeom prst="straightConnector1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</p:spPr>
        </p:cxnSp>
        <p:cxnSp>
          <p:nvCxnSpPr>
            <p:cNvPr id="182290" name="AutoShape 18"/>
            <p:cNvCxnSpPr>
              <a:cxnSpLocks noChangeShapeType="1"/>
              <a:stCxn id="182284" idx="2"/>
              <a:endCxn id="182279" idx="0"/>
            </p:cNvCxnSpPr>
            <p:nvPr/>
          </p:nvCxnSpPr>
          <p:spPr bwMode="auto">
            <a:xfrm>
              <a:off x="5749" y="2985"/>
              <a:ext cx="936" cy="408"/>
            </a:xfrm>
            <a:prstGeom prst="straightConnector1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</p:spPr>
        </p:cxnSp>
        <p:cxnSp>
          <p:nvCxnSpPr>
            <p:cNvPr id="182291" name="AutoShape 19"/>
            <p:cNvCxnSpPr>
              <a:cxnSpLocks noChangeShapeType="1"/>
              <a:stCxn id="182280" idx="2"/>
              <a:endCxn id="182282" idx="0"/>
            </p:cNvCxnSpPr>
            <p:nvPr/>
          </p:nvCxnSpPr>
          <p:spPr bwMode="auto">
            <a:xfrm flipH="1">
              <a:off x="4669" y="2121"/>
              <a:ext cx="1872" cy="264"/>
            </a:xfrm>
            <a:prstGeom prst="straightConnector1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</p:spPr>
        </p:cxnSp>
        <p:cxnSp>
          <p:nvCxnSpPr>
            <p:cNvPr id="182292" name="AutoShape 20"/>
            <p:cNvCxnSpPr>
              <a:cxnSpLocks noChangeShapeType="1"/>
              <a:stCxn id="182280" idx="2"/>
              <a:endCxn id="182285" idx="0"/>
            </p:cNvCxnSpPr>
            <p:nvPr/>
          </p:nvCxnSpPr>
          <p:spPr bwMode="auto">
            <a:xfrm>
              <a:off x="6541" y="2121"/>
              <a:ext cx="1368" cy="264"/>
            </a:xfrm>
            <a:prstGeom prst="straightConnector1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</p:spPr>
        </p:cxnSp>
        <p:cxnSp>
          <p:nvCxnSpPr>
            <p:cNvPr id="182293" name="AutoShape 21"/>
            <p:cNvCxnSpPr>
              <a:cxnSpLocks noChangeShapeType="1"/>
              <a:stCxn id="182280" idx="2"/>
              <a:endCxn id="182281" idx="0"/>
            </p:cNvCxnSpPr>
            <p:nvPr/>
          </p:nvCxnSpPr>
          <p:spPr bwMode="auto">
            <a:xfrm>
              <a:off x="6541" y="2121"/>
              <a:ext cx="216" cy="264"/>
            </a:xfrm>
            <a:prstGeom prst="straightConnector1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</p:spPr>
        </p:cxnSp>
        <p:sp>
          <p:nvSpPr>
            <p:cNvPr id="182294" name="Text Box 22"/>
            <p:cNvSpPr txBox="1">
              <a:spLocks noChangeArrowheads="1"/>
            </p:cNvSpPr>
            <p:nvPr/>
          </p:nvSpPr>
          <p:spPr bwMode="auto">
            <a:xfrm>
              <a:off x="2305" y="1533"/>
              <a:ext cx="1728" cy="576"/>
            </a:xfrm>
            <a:prstGeom prst="rect">
              <a:avLst/>
            </a:prstGeom>
            <a:solidFill>
              <a:srgbClr val="993366"/>
            </a:solidFill>
            <a:ln w="19050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hu-HU" b="1">
                  <a:latin typeface="Times New Roman" pitchFamily="18" charset="0"/>
                </a:rPr>
                <a:t>BELONGING TOGETHER</a:t>
              </a:r>
              <a:endParaRPr lang="hu-HU"/>
            </a:p>
          </p:txBody>
        </p:sp>
        <p:sp>
          <p:nvSpPr>
            <p:cNvPr id="182295" name="Text Box 23"/>
            <p:cNvSpPr txBox="1">
              <a:spLocks noChangeArrowheads="1"/>
            </p:cNvSpPr>
            <p:nvPr/>
          </p:nvSpPr>
          <p:spPr bwMode="auto">
            <a:xfrm>
              <a:off x="2161" y="2397"/>
              <a:ext cx="852" cy="720"/>
            </a:xfrm>
            <a:prstGeom prst="rect">
              <a:avLst/>
            </a:prstGeom>
            <a:solidFill>
              <a:srgbClr val="CC99FF"/>
            </a:solidFill>
            <a:ln w="19050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hu-HU" sz="1200" b="1">
                  <a:latin typeface="Times New Roman" pitchFamily="18" charset="0"/>
                </a:rPr>
                <a:t>occurring together</a:t>
              </a:r>
            </a:p>
            <a:p>
              <a:pPr algn="ctr"/>
              <a:r>
                <a:rPr lang="hu-HU" sz="1200">
                  <a:latin typeface="Times New Roman" pitchFamily="18" charset="0"/>
                </a:rPr>
                <a:t>22</a:t>
              </a:r>
            </a:p>
            <a:p>
              <a:pPr algn="ctr"/>
              <a:r>
                <a:rPr lang="hu-HU" sz="1200">
                  <a:latin typeface="Times New Roman" pitchFamily="18" charset="0"/>
                  <a:sym typeface="Wingdings" pitchFamily="2" charset="2"/>
                </a:rPr>
                <a:t></a:t>
              </a:r>
              <a:r>
                <a:rPr lang="hu-HU" sz="1200">
                  <a:latin typeface="Times New Roman" pitchFamily="18" charset="0"/>
                </a:rPr>
                <a:t>--</a:t>
              </a:r>
              <a:r>
                <a:rPr lang="hu-HU" sz="1200">
                  <a:latin typeface="Times New Roman" pitchFamily="18" charset="0"/>
                  <a:sym typeface="Wingdings" pitchFamily="2" charset="2"/>
                </a:rPr>
                <a:t></a:t>
              </a:r>
              <a:endParaRPr lang="hu-HU" sz="1200"/>
            </a:p>
          </p:txBody>
        </p:sp>
        <p:sp>
          <p:nvSpPr>
            <p:cNvPr id="182296" name="Text Box 24"/>
            <p:cNvSpPr txBox="1">
              <a:spLocks noChangeArrowheads="1"/>
            </p:cNvSpPr>
            <p:nvPr/>
          </p:nvSpPr>
          <p:spPr bwMode="auto">
            <a:xfrm>
              <a:off x="2149" y="3405"/>
              <a:ext cx="864" cy="432"/>
            </a:xfrm>
            <a:prstGeom prst="rect">
              <a:avLst/>
            </a:prstGeom>
            <a:solidFill>
              <a:srgbClr val="FF99CC"/>
            </a:solidFill>
            <a:ln w="19050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hu-HU" sz="1200" b="1">
                  <a:latin typeface="Times New Roman" pitchFamily="18" charset="0"/>
                </a:rPr>
                <a:t>many-to-one</a:t>
              </a:r>
            </a:p>
            <a:p>
              <a:pPr algn="ctr"/>
              <a:r>
                <a:rPr lang="hu-HU" sz="1200">
                  <a:latin typeface="Times New Roman" pitchFamily="18" charset="0"/>
                </a:rPr>
                <a:t>32</a:t>
              </a:r>
              <a:endParaRPr lang="hu-HU" sz="1200"/>
            </a:p>
          </p:txBody>
        </p:sp>
        <p:sp>
          <p:nvSpPr>
            <p:cNvPr id="182297" name="Text Box 25"/>
            <p:cNvSpPr txBox="1">
              <a:spLocks noChangeArrowheads="1"/>
            </p:cNvSpPr>
            <p:nvPr/>
          </p:nvSpPr>
          <p:spPr bwMode="auto">
            <a:xfrm>
              <a:off x="8485" y="1533"/>
              <a:ext cx="1584" cy="576"/>
            </a:xfrm>
            <a:prstGeom prst="rect">
              <a:avLst/>
            </a:prstGeom>
            <a:solidFill>
              <a:srgbClr val="FFCC00"/>
            </a:solidFill>
            <a:ln w="19050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hu-HU" sz="800" b="1">
                <a:latin typeface="Times New Roman" pitchFamily="18" charset="0"/>
              </a:endParaRPr>
            </a:p>
            <a:p>
              <a:pPr algn="ctr"/>
              <a:r>
                <a:rPr lang="hu-HU" b="1">
                  <a:latin typeface="Times New Roman" pitchFamily="18" charset="0"/>
                </a:rPr>
                <a:t>OTHER</a:t>
              </a:r>
              <a:endParaRPr lang="hu-HU"/>
            </a:p>
          </p:txBody>
        </p:sp>
        <p:sp>
          <p:nvSpPr>
            <p:cNvPr id="182298" name="Text Box 26"/>
            <p:cNvSpPr txBox="1">
              <a:spLocks noChangeArrowheads="1"/>
            </p:cNvSpPr>
            <p:nvPr/>
          </p:nvSpPr>
          <p:spPr bwMode="auto">
            <a:xfrm>
              <a:off x="3157" y="3405"/>
              <a:ext cx="864" cy="432"/>
            </a:xfrm>
            <a:prstGeom prst="rect">
              <a:avLst/>
            </a:prstGeom>
            <a:solidFill>
              <a:srgbClr val="FF99CC"/>
            </a:solidFill>
            <a:ln w="19050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hu-HU" sz="1200" b="1">
                  <a:latin typeface="Times New Roman" pitchFamily="18" charset="0"/>
                </a:rPr>
                <a:t>one-to-one</a:t>
              </a:r>
            </a:p>
            <a:p>
              <a:pPr algn="ctr"/>
              <a:r>
                <a:rPr lang="hu-HU" sz="1200">
                  <a:latin typeface="Times New Roman" pitchFamily="18" charset="0"/>
                </a:rPr>
                <a:t>8, 27, 30</a:t>
              </a:r>
              <a:endParaRPr lang="hu-HU" sz="1200"/>
            </a:p>
          </p:txBody>
        </p:sp>
        <p:cxnSp>
          <p:nvCxnSpPr>
            <p:cNvPr id="182299" name="AutoShape 27"/>
            <p:cNvCxnSpPr>
              <a:cxnSpLocks noChangeShapeType="1"/>
              <a:stCxn id="182278" idx="2"/>
              <a:endCxn id="182294" idx="0"/>
            </p:cNvCxnSpPr>
            <p:nvPr/>
          </p:nvCxnSpPr>
          <p:spPr bwMode="auto">
            <a:xfrm flipH="1">
              <a:off x="3169" y="1113"/>
              <a:ext cx="3372" cy="408"/>
            </a:xfrm>
            <a:prstGeom prst="straightConnector1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</p:spPr>
        </p:cxnSp>
        <p:cxnSp>
          <p:nvCxnSpPr>
            <p:cNvPr id="182300" name="AutoShape 28"/>
            <p:cNvCxnSpPr>
              <a:cxnSpLocks noChangeShapeType="1"/>
              <a:stCxn id="182294" idx="2"/>
              <a:endCxn id="182295" idx="0"/>
            </p:cNvCxnSpPr>
            <p:nvPr/>
          </p:nvCxnSpPr>
          <p:spPr bwMode="auto">
            <a:xfrm flipH="1">
              <a:off x="2587" y="2121"/>
              <a:ext cx="582" cy="264"/>
            </a:xfrm>
            <a:prstGeom prst="straightConnector1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</p:spPr>
        </p:cxnSp>
        <p:cxnSp>
          <p:nvCxnSpPr>
            <p:cNvPr id="182301" name="AutoShape 29"/>
            <p:cNvCxnSpPr>
              <a:cxnSpLocks noChangeShapeType="1"/>
              <a:stCxn id="182294" idx="2"/>
              <a:endCxn id="182286" idx="0"/>
            </p:cNvCxnSpPr>
            <p:nvPr/>
          </p:nvCxnSpPr>
          <p:spPr bwMode="auto">
            <a:xfrm>
              <a:off x="3169" y="2121"/>
              <a:ext cx="420" cy="264"/>
            </a:xfrm>
            <a:prstGeom prst="straightConnector1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</p:spPr>
        </p:cxnSp>
        <p:cxnSp>
          <p:nvCxnSpPr>
            <p:cNvPr id="182302" name="AutoShape 30"/>
            <p:cNvCxnSpPr>
              <a:cxnSpLocks noChangeShapeType="1"/>
              <a:stCxn id="182295" idx="2"/>
              <a:endCxn id="182298" idx="0"/>
            </p:cNvCxnSpPr>
            <p:nvPr/>
          </p:nvCxnSpPr>
          <p:spPr bwMode="auto">
            <a:xfrm>
              <a:off x="2587" y="3129"/>
              <a:ext cx="1002" cy="264"/>
            </a:xfrm>
            <a:prstGeom prst="straightConnector1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</p:spPr>
        </p:cxnSp>
        <p:cxnSp>
          <p:nvCxnSpPr>
            <p:cNvPr id="182303" name="AutoShape 31"/>
            <p:cNvCxnSpPr>
              <a:cxnSpLocks noChangeShapeType="1"/>
              <a:stCxn id="182295" idx="2"/>
              <a:endCxn id="182296" idx="0"/>
            </p:cNvCxnSpPr>
            <p:nvPr/>
          </p:nvCxnSpPr>
          <p:spPr bwMode="auto">
            <a:xfrm flipH="1">
              <a:off x="2581" y="3129"/>
              <a:ext cx="6" cy="264"/>
            </a:xfrm>
            <a:prstGeom prst="straightConnector1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</p:spPr>
        </p:cxnSp>
        <p:sp>
          <p:nvSpPr>
            <p:cNvPr id="182304" name="Text Box 32"/>
            <p:cNvSpPr txBox="1">
              <a:spLocks noChangeArrowheads="1"/>
            </p:cNvSpPr>
            <p:nvPr/>
          </p:nvSpPr>
          <p:spPr bwMode="auto">
            <a:xfrm>
              <a:off x="8053" y="3261"/>
              <a:ext cx="720" cy="576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hu-HU" sz="1200" b="1">
                  <a:latin typeface="Times New Roman" pitchFamily="18" charset="0"/>
                </a:rPr>
                <a:t>state</a:t>
              </a:r>
            </a:p>
            <a:p>
              <a:pPr algn="ctr"/>
              <a:r>
                <a:rPr lang="hu-HU" sz="1200">
                  <a:latin typeface="Times New Roman" pitchFamily="18" charset="0"/>
                </a:rPr>
                <a:t>7, 14, 29</a:t>
              </a:r>
              <a:endParaRPr lang="hu-HU" sz="1200"/>
            </a:p>
          </p:txBody>
        </p:sp>
        <p:cxnSp>
          <p:nvCxnSpPr>
            <p:cNvPr id="182305" name="AutoShape 33"/>
            <p:cNvCxnSpPr>
              <a:cxnSpLocks noChangeShapeType="1"/>
              <a:stCxn id="182278" idx="2"/>
              <a:endCxn id="182297" idx="0"/>
            </p:cNvCxnSpPr>
            <p:nvPr/>
          </p:nvCxnSpPr>
          <p:spPr bwMode="auto">
            <a:xfrm>
              <a:off x="6541" y="1113"/>
              <a:ext cx="2736" cy="408"/>
            </a:xfrm>
            <a:prstGeom prst="straightConnector1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</p:spPr>
        </p:cxnSp>
        <p:cxnSp>
          <p:nvCxnSpPr>
            <p:cNvPr id="182306" name="AutoShape 34"/>
            <p:cNvCxnSpPr>
              <a:cxnSpLocks noChangeShapeType="1"/>
              <a:stCxn id="182297" idx="2"/>
              <a:endCxn id="182304" idx="0"/>
            </p:cNvCxnSpPr>
            <p:nvPr/>
          </p:nvCxnSpPr>
          <p:spPr bwMode="auto">
            <a:xfrm flipH="1">
              <a:off x="8413" y="2121"/>
              <a:ext cx="864" cy="1128"/>
            </a:xfrm>
            <a:prstGeom prst="straightConnector1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</p:spPr>
        </p:cxnSp>
        <p:sp>
          <p:nvSpPr>
            <p:cNvPr id="182307" name="Text Box 35"/>
            <p:cNvSpPr txBox="1">
              <a:spLocks noChangeArrowheads="1"/>
            </p:cNvSpPr>
            <p:nvPr/>
          </p:nvSpPr>
          <p:spPr bwMode="auto">
            <a:xfrm>
              <a:off x="8917" y="3261"/>
              <a:ext cx="720" cy="576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hu-HU" sz="1200" b="1">
                  <a:latin typeface="Times New Roman" pitchFamily="18" charset="0"/>
                </a:rPr>
                <a:t>idioms</a:t>
              </a:r>
            </a:p>
            <a:p>
              <a:pPr algn="ctr"/>
              <a:r>
                <a:rPr lang="hu-HU" sz="1200">
                  <a:latin typeface="Times New Roman" pitchFamily="18" charset="0"/>
                </a:rPr>
                <a:t>26, 28</a:t>
              </a:r>
              <a:endParaRPr lang="hu-HU" sz="1200"/>
            </a:p>
          </p:txBody>
        </p:sp>
        <p:sp>
          <p:nvSpPr>
            <p:cNvPr id="182308" name="Text Box 36"/>
            <p:cNvSpPr txBox="1">
              <a:spLocks noChangeArrowheads="1"/>
            </p:cNvSpPr>
            <p:nvPr/>
          </p:nvSpPr>
          <p:spPr bwMode="auto">
            <a:xfrm>
              <a:off x="9781" y="3261"/>
              <a:ext cx="864" cy="576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hu-HU" sz="1200" b="1">
                  <a:latin typeface="Times New Roman" pitchFamily="18" charset="0"/>
                </a:rPr>
                <a:t>verbs with prefixes*</a:t>
              </a:r>
              <a:endParaRPr lang="hu-HU" sz="1200"/>
            </a:p>
          </p:txBody>
        </p:sp>
        <p:cxnSp>
          <p:nvCxnSpPr>
            <p:cNvPr id="182309" name="AutoShape 37"/>
            <p:cNvCxnSpPr>
              <a:cxnSpLocks noChangeShapeType="1"/>
              <a:stCxn id="182297" idx="2"/>
              <a:endCxn id="182307" idx="0"/>
            </p:cNvCxnSpPr>
            <p:nvPr/>
          </p:nvCxnSpPr>
          <p:spPr bwMode="auto">
            <a:xfrm>
              <a:off x="9277" y="2121"/>
              <a:ext cx="1" cy="1128"/>
            </a:xfrm>
            <a:prstGeom prst="straightConnector1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</p:spPr>
        </p:cxnSp>
        <p:cxnSp>
          <p:nvCxnSpPr>
            <p:cNvPr id="182310" name="AutoShape 38"/>
            <p:cNvCxnSpPr>
              <a:cxnSpLocks noChangeShapeType="1"/>
              <a:stCxn id="182297" idx="2"/>
              <a:endCxn id="182308" idx="0"/>
            </p:cNvCxnSpPr>
            <p:nvPr/>
          </p:nvCxnSpPr>
          <p:spPr bwMode="auto">
            <a:xfrm>
              <a:off x="9277" y="2121"/>
              <a:ext cx="936" cy="1128"/>
            </a:xfrm>
            <a:prstGeom prst="straightConnector1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</p:spPr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dirty="0" smtClean="0">
                <a:latin typeface="Arial" charset="0"/>
              </a:rPr>
              <a:t>(</a:t>
            </a:r>
            <a:r>
              <a:rPr lang="hu-HU" dirty="0" err="1" smtClean="0">
                <a:latin typeface="Arial" charset="0"/>
              </a:rPr>
              <a:t>dis</a:t>
            </a:r>
            <a:r>
              <a:rPr lang="hu-HU" dirty="0" smtClean="0">
                <a:latin typeface="Arial" charset="0"/>
              </a:rPr>
              <a:t>)</a:t>
            </a:r>
            <a:r>
              <a:rPr lang="hu-HU" dirty="0" err="1" smtClean="0">
                <a:latin typeface="Arial" charset="0"/>
              </a:rPr>
              <a:t>advantages</a:t>
            </a:r>
            <a:endParaRPr lang="hu-HU" dirty="0" smtClean="0">
              <a:latin typeface="Arial" charset="0"/>
            </a:endParaRP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58888" y="1341438"/>
            <a:ext cx="3643312" cy="4679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400" dirty="0" err="1" smtClean="0">
                <a:latin typeface="Arial" charset="0"/>
              </a:rPr>
              <a:t>All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words</a:t>
            </a:r>
            <a:endParaRPr lang="hu-HU" sz="2400" dirty="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hu-HU" sz="2000" dirty="0" err="1" smtClean="0">
                <a:latin typeface="Arial" charset="0"/>
              </a:rPr>
              <a:t>Very</a:t>
            </a:r>
            <a:r>
              <a:rPr lang="hu-HU" sz="2000" dirty="0" smtClean="0">
                <a:latin typeface="Arial" charset="0"/>
              </a:rPr>
              <a:t> </a:t>
            </a:r>
            <a:r>
              <a:rPr lang="hu-HU" sz="2000" dirty="0" err="1" smtClean="0">
                <a:latin typeface="Arial" charset="0"/>
              </a:rPr>
              <a:t>few</a:t>
            </a:r>
            <a:r>
              <a:rPr lang="hu-HU" sz="2000" dirty="0" smtClean="0">
                <a:latin typeface="Arial" charset="0"/>
              </a:rPr>
              <a:t> </a:t>
            </a:r>
            <a:r>
              <a:rPr lang="hu-HU" sz="2000" dirty="0" err="1" smtClean="0">
                <a:latin typeface="Arial" charset="0"/>
              </a:rPr>
              <a:t>resources</a:t>
            </a:r>
            <a:r>
              <a:rPr lang="hu-HU" sz="2000" dirty="0" smtClean="0">
                <a:latin typeface="Arial" charset="0"/>
              </a:rPr>
              <a:t> </a:t>
            </a:r>
            <a:r>
              <a:rPr lang="hu-HU" sz="2000" dirty="0" err="1" smtClean="0">
                <a:latin typeface="Arial" charset="0"/>
              </a:rPr>
              <a:t>available</a:t>
            </a:r>
            <a:endParaRPr lang="hu-HU" sz="2000" dirty="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hu-HU" sz="2000" dirty="0" err="1" smtClean="0">
                <a:latin typeface="Arial" charset="0"/>
              </a:rPr>
              <a:t>Very</a:t>
            </a:r>
            <a:r>
              <a:rPr lang="hu-HU" sz="2000" dirty="0" smtClean="0">
                <a:latin typeface="Arial" charset="0"/>
              </a:rPr>
              <a:t> </a:t>
            </a:r>
            <a:r>
              <a:rPr lang="hu-HU" sz="2000" dirty="0" err="1" smtClean="0">
                <a:latin typeface="Arial" charset="0"/>
              </a:rPr>
              <a:t>complex</a:t>
            </a:r>
            <a:r>
              <a:rPr lang="hu-HU" sz="2000" dirty="0" smtClean="0">
                <a:latin typeface="Arial" charset="0"/>
              </a:rPr>
              <a:t> </a:t>
            </a:r>
            <a:r>
              <a:rPr lang="hu-HU" sz="2000" dirty="0" err="1" smtClean="0">
                <a:latin typeface="Arial" charset="0"/>
              </a:rPr>
              <a:t>patterns</a:t>
            </a:r>
            <a:endParaRPr lang="hu-HU" sz="2000" dirty="0" smtClean="0">
              <a:latin typeface="Arial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hu-HU" sz="2000" dirty="0" smtClean="0">
                <a:latin typeface="Arial" charset="0"/>
              </a:rPr>
              <a:t/>
            </a:r>
            <a:br>
              <a:rPr lang="hu-HU" sz="2000" dirty="0" smtClean="0">
                <a:latin typeface="Arial" charset="0"/>
              </a:rPr>
            </a:br>
            <a:endParaRPr lang="hu-HU" sz="2000" dirty="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hu-HU" sz="2000" dirty="0" smtClean="0">
                <a:latin typeface="Arial" charset="0"/>
              </a:rPr>
              <a:t>No </a:t>
            </a:r>
            <a:r>
              <a:rPr lang="hu-HU" sz="2000" dirty="0" err="1" smtClean="0">
                <a:latin typeface="Arial" charset="0"/>
              </a:rPr>
              <a:t>efficient</a:t>
            </a:r>
            <a:r>
              <a:rPr lang="hu-HU" sz="2000" dirty="0" smtClean="0">
                <a:latin typeface="Arial" charset="0"/>
              </a:rPr>
              <a:t> </a:t>
            </a:r>
            <a:r>
              <a:rPr lang="hu-HU" sz="2000" dirty="0" err="1" smtClean="0">
                <a:latin typeface="Arial" charset="0"/>
              </a:rPr>
              <a:t>solutions</a:t>
            </a:r>
            <a:r>
              <a:rPr lang="hu-HU" sz="2000" dirty="0" smtClean="0">
                <a:latin typeface="Arial" charset="0"/>
              </a:rPr>
              <a:t> </a:t>
            </a:r>
            <a:r>
              <a:rPr lang="hu-HU" sz="2000" dirty="0" err="1" smtClean="0">
                <a:latin typeface="Arial" charset="0"/>
              </a:rPr>
              <a:t>yet</a:t>
            </a:r>
            <a:endParaRPr lang="hu-HU" sz="2000" dirty="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hu-HU" sz="2000" dirty="0" err="1" smtClean="0">
                <a:latin typeface="Arial" charset="0"/>
              </a:rPr>
              <a:t>In</a:t>
            </a:r>
            <a:r>
              <a:rPr lang="hu-HU" sz="2000" dirty="0" smtClean="0">
                <a:latin typeface="Arial" charset="0"/>
              </a:rPr>
              <a:t> </a:t>
            </a:r>
            <a:r>
              <a:rPr lang="hu-HU" sz="2000" dirty="0" err="1" smtClean="0">
                <a:latin typeface="Arial" charset="0"/>
              </a:rPr>
              <a:t>practice</a:t>
            </a:r>
            <a:r>
              <a:rPr lang="hu-HU" sz="2000" dirty="0" smtClean="0">
                <a:latin typeface="Arial" charset="0"/>
              </a:rPr>
              <a:t>, </a:t>
            </a:r>
            <a:r>
              <a:rPr lang="hu-HU" sz="2000" dirty="0" err="1" smtClean="0">
                <a:latin typeface="Arial" charset="0"/>
              </a:rPr>
              <a:t>this</a:t>
            </a:r>
            <a:r>
              <a:rPr lang="hu-HU" sz="2000" dirty="0" smtClean="0">
                <a:latin typeface="Arial" charset="0"/>
              </a:rPr>
              <a:t> </a:t>
            </a:r>
            <a:r>
              <a:rPr lang="hu-HU" sz="2000" dirty="0" err="1" smtClean="0">
                <a:latin typeface="Arial" charset="0"/>
              </a:rPr>
              <a:t>would</a:t>
            </a:r>
            <a:r>
              <a:rPr lang="hu-HU" sz="2000" dirty="0" smtClean="0">
                <a:latin typeface="Arial" charset="0"/>
              </a:rPr>
              <a:t> be </a:t>
            </a:r>
            <a:r>
              <a:rPr lang="hu-HU" sz="2000" dirty="0" err="1" smtClean="0">
                <a:latin typeface="Arial" charset="0"/>
              </a:rPr>
              <a:t>ideal</a:t>
            </a:r>
            <a:endParaRPr lang="hu-HU" sz="2000" dirty="0" smtClean="0">
              <a:latin typeface="Arial" charset="0"/>
            </a:endParaRPr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43488" y="1341438"/>
            <a:ext cx="3643312" cy="4679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400" dirty="0" err="1" smtClean="0">
                <a:latin typeface="Arial" charset="0"/>
              </a:rPr>
              <a:t>Lexical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sample</a:t>
            </a:r>
            <a:endParaRPr lang="hu-HU" sz="2400" dirty="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hu-HU" sz="2000" dirty="0" err="1" smtClean="0">
                <a:latin typeface="Arial" charset="0"/>
              </a:rPr>
              <a:t>Available</a:t>
            </a:r>
            <a:r>
              <a:rPr lang="hu-HU" sz="2000" dirty="0" smtClean="0">
                <a:latin typeface="Arial" charset="0"/>
              </a:rPr>
              <a:t> </a:t>
            </a:r>
            <a:r>
              <a:rPr lang="hu-HU" sz="2000" dirty="0" err="1" smtClean="0">
                <a:latin typeface="Arial" charset="0"/>
              </a:rPr>
              <a:t>resources</a:t>
            </a:r>
            <a:r>
              <a:rPr lang="hu-HU" sz="2000" dirty="0" smtClean="0">
                <a:latin typeface="Arial" charset="0"/>
              </a:rPr>
              <a:t>, </a:t>
            </a:r>
            <a:r>
              <a:rPr lang="hu-HU" sz="2000" dirty="0" err="1" smtClean="0">
                <a:latin typeface="Arial" charset="0"/>
              </a:rPr>
              <a:t>easy</a:t>
            </a:r>
            <a:r>
              <a:rPr lang="hu-HU" sz="2000" dirty="0" smtClean="0">
                <a:latin typeface="Arial" charset="0"/>
              </a:rPr>
              <a:t> </a:t>
            </a:r>
            <a:r>
              <a:rPr lang="hu-HU" sz="2000" dirty="0" err="1" smtClean="0">
                <a:latin typeface="Arial" charset="0"/>
              </a:rPr>
              <a:t>to</a:t>
            </a:r>
            <a:r>
              <a:rPr lang="hu-HU" sz="2000" dirty="0" smtClean="0">
                <a:latin typeface="Arial" charset="0"/>
              </a:rPr>
              <a:t> </a:t>
            </a:r>
            <a:r>
              <a:rPr lang="hu-HU" sz="2000" dirty="0" err="1" smtClean="0">
                <a:latin typeface="Arial" charset="0"/>
              </a:rPr>
              <a:t>create</a:t>
            </a:r>
            <a:r>
              <a:rPr lang="hu-HU" sz="2000" dirty="0" smtClean="0">
                <a:latin typeface="Arial" charset="0"/>
              </a:rPr>
              <a:t> </a:t>
            </a:r>
            <a:r>
              <a:rPr lang="hu-HU" sz="2000" dirty="0" err="1" smtClean="0">
                <a:latin typeface="Arial" charset="0"/>
              </a:rPr>
              <a:t>for</a:t>
            </a:r>
            <a:r>
              <a:rPr lang="hu-HU" sz="2000" dirty="0" smtClean="0">
                <a:latin typeface="Arial" charset="0"/>
              </a:rPr>
              <a:t> </a:t>
            </a:r>
            <a:r>
              <a:rPr lang="hu-HU" sz="2000" dirty="0" err="1" smtClean="0">
                <a:latin typeface="Arial" charset="0"/>
              </a:rPr>
              <a:t>new</a:t>
            </a:r>
            <a:r>
              <a:rPr lang="hu-HU" sz="2000" dirty="0" smtClean="0">
                <a:latin typeface="Arial" charset="0"/>
              </a:rPr>
              <a:t> </a:t>
            </a:r>
            <a:r>
              <a:rPr lang="hu-HU" sz="2000" dirty="0" err="1" smtClean="0">
                <a:latin typeface="Arial" charset="0"/>
              </a:rPr>
              <a:t>words</a:t>
            </a:r>
            <a:endParaRPr lang="hu-HU" sz="2000" dirty="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hu-HU" sz="2000" dirty="0" smtClean="0">
                <a:latin typeface="Arial" charset="0"/>
              </a:rPr>
              <a:t>Less </a:t>
            </a:r>
            <a:r>
              <a:rPr lang="hu-HU" sz="2000" dirty="0" err="1" smtClean="0">
                <a:latin typeface="Arial" charset="0"/>
              </a:rPr>
              <a:t>complex</a:t>
            </a:r>
            <a:r>
              <a:rPr lang="hu-HU" sz="2000" dirty="0" smtClean="0">
                <a:latin typeface="Arial" charset="0"/>
              </a:rPr>
              <a:t> </a:t>
            </a:r>
            <a:r>
              <a:rPr lang="hu-HU" sz="2000" dirty="0" err="1" smtClean="0">
                <a:latin typeface="Arial" charset="0"/>
              </a:rPr>
              <a:t>patterns</a:t>
            </a:r>
            <a:r>
              <a:rPr lang="hu-HU" sz="2000" dirty="0" smtClean="0">
                <a:latin typeface="Arial" charset="0"/>
              </a:rPr>
              <a:t/>
            </a:r>
            <a:br>
              <a:rPr lang="hu-HU" sz="2000" dirty="0" smtClean="0">
                <a:latin typeface="Arial" charset="0"/>
              </a:rPr>
            </a:br>
            <a:endParaRPr lang="hu-HU" sz="2000" dirty="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hu-HU" sz="2000" dirty="0" err="1" smtClean="0">
                <a:latin typeface="Arial" charset="0"/>
              </a:rPr>
              <a:t>There</a:t>
            </a:r>
            <a:r>
              <a:rPr lang="hu-HU" sz="2000" dirty="0" smtClean="0">
                <a:latin typeface="Arial" charset="0"/>
              </a:rPr>
              <a:t> </a:t>
            </a:r>
            <a:r>
              <a:rPr lang="hu-HU" sz="2000" dirty="0" err="1" smtClean="0">
                <a:latin typeface="Arial" charset="0"/>
              </a:rPr>
              <a:t>are</a:t>
            </a:r>
            <a:r>
              <a:rPr lang="hu-HU" sz="2000" dirty="0" smtClean="0">
                <a:latin typeface="Arial" charset="0"/>
              </a:rPr>
              <a:t> </a:t>
            </a:r>
            <a:r>
              <a:rPr lang="hu-HU" sz="2000" dirty="0" err="1" smtClean="0">
                <a:latin typeface="Arial" charset="0"/>
              </a:rPr>
              <a:t>some</a:t>
            </a:r>
            <a:r>
              <a:rPr lang="hu-HU" sz="2000" dirty="0" smtClean="0">
                <a:latin typeface="Arial" charset="0"/>
              </a:rPr>
              <a:t> </a:t>
            </a:r>
            <a:r>
              <a:rPr lang="hu-HU" sz="2000" dirty="0" err="1" smtClean="0">
                <a:latin typeface="Arial" charset="0"/>
              </a:rPr>
              <a:t>useful</a:t>
            </a:r>
            <a:r>
              <a:rPr lang="hu-HU" sz="2000" dirty="0" smtClean="0">
                <a:latin typeface="Arial" charset="0"/>
              </a:rPr>
              <a:t> </a:t>
            </a:r>
            <a:r>
              <a:rPr lang="hu-HU" sz="2000" dirty="0" err="1" smtClean="0">
                <a:latin typeface="Arial" charset="0"/>
              </a:rPr>
              <a:t>solutions</a:t>
            </a:r>
            <a:endParaRPr lang="hu-HU" sz="2000" dirty="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hu-HU" sz="2000" dirty="0" err="1" smtClean="0">
                <a:latin typeface="Arial" charset="0"/>
              </a:rPr>
              <a:t>In</a:t>
            </a:r>
            <a:r>
              <a:rPr lang="hu-HU" sz="2000" dirty="0" smtClean="0">
                <a:latin typeface="Arial" charset="0"/>
              </a:rPr>
              <a:t> </a:t>
            </a:r>
            <a:r>
              <a:rPr lang="hu-HU" sz="2000" dirty="0" err="1" smtClean="0">
                <a:latin typeface="Arial" charset="0"/>
              </a:rPr>
              <a:t>practice</a:t>
            </a:r>
            <a:r>
              <a:rPr lang="hu-HU" sz="2000" dirty="0" smtClean="0">
                <a:latin typeface="Arial" charset="0"/>
              </a:rPr>
              <a:t>, </a:t>
            </a:r>
            <a:r>
              <a:rPr lang="hu-HU" sz="2000" dirty="0" err="1" smtClean="0">
                <a:latin typeface="Arial" charset="0"/>
              </a:rPr>
              <a:t>it</a:t>
            </a:r>
            <a:r>
              <a:rPr lang="hu-HU" sz="2000" dirty="0" smtClean="0">
                <a:latin typeface="Arial" charset="0"/>
              </a:rPr>
              <a:t> is less </a:t>
            </a:r>
            <a:r>
              <a:rPr lang="hu-HU" sz="2000" dirty="0" err="1" smtClean="0">
                <a:latin typeface="Arial" charset="0"/>
              </a:rPr>
              <a:t>applicable</a:t>
            </a:r>
            <a:endParaRPr lang="hu-HU" sz="20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Uncertainty</a:t>
            </a:r>
            <a:endParaRPr lang="hu-HU" dirty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sz="2800" dirty="0" err="1" smtClean="0"/>
              <a:t>In</a:t>
            </a:r>
            <a:r>
              <a:rPr lang="hu-HU" sz="2800" dirty="0" smtClean="0"/>
              <a:t> IE </a:t>
            </a:r>
            <a:r>
              <a:rPr lang="hu-HU" sz="2800" dirty="0" err="1" smtClean="0"/>
              <a:t>systems</a:t>
            </a:r>
            <a:r>
              <a:rPr lang="hu-HU" sz="2800" dirty="0" smtClean="0"/>
              <a:t> </a:t>
            </a:r>
            <a:r>
              <a:rPr lang="hu-HU" sz="2800" dirty="0" err="1" smtClean="0"/>
              <a:t>uncertain</a:t>
            </a:r>
            <a:r>
              <a:rPr lang="hu-HU" sz="2800" dirty="0" smtClean="0"/>
              <a:t> and </a:t>
            </a:r>
            <a:r>
              <a:rPr lang="hu-HU" sz="2800" dirty="0" err="1" smtClean="0"/>
              <a:t>negated</a:t>
            </a:r>
            <a:r>
              <a:rPr lang="hu-HU" sz="2800" dirty="0" smtClean="0"/>
              <a:t> </a:t>
            </a:r>
            <a:r>
              <a:rPr lang="hu-HU" sz="2800" dirty="0" err="1" smtClean="0"/>
              <a:t>information</a:t>
            </a:r>
            <a:r>
              <a:rPr lang="hu-HU" sz="2800" dirty="0" smtClean="0"/>
              <a:t> must </a:t>
            </a:r>
            <a:r>
              <a:rPr lang="hu-HU" sz="2800" dirty="0" err="1" smtClean="0"/>
              <a:t>not</a:t>
            </a:r>
            <a:r>
              <a:rPr lang="hu-HU" sz="2800" dirty="0" smtClean="0"/>
              <a:t> be </a:t>
            </a:r>
            <a:r>
              <a:rPr lang="hu-HU" sz="2800" dirty="0" err="1" smtClean="0"/>
              <a:t>confused</a:t>
            </a:r>
            <a:r>
              <a:rPr lang="hu-HU" sz="2800" dirty="0" smtClean="0"/>
              <a:t> </a:t>
            </a:r>
            <a:r>
              <a:rPr lang="hu-HU" sz="2800" dirty="0" err="1" smtClean="0"/>
              <a:t>with</a:t>
            </a:r>
            <a:r>
              <a:rPr lang="hu-HU" sz="2800" dirty="0" smtClean="0"/>
              <a:t> </a:t>
            </a:r>
            <a:r>
              <a:rPr lang="hu-HU" sz="2800" dirty="0" err="1" smtClean="0"/>
              <a:t>factual</a:t>
            </a:r>
            <a:r>
              <a:rPr lang="hu-HU" sz="2800" dirty="0" smtClean="0"/>
              <a:t> </a:t>
            </a:r>
            <a:r>
              <a:rPr lang="hu-HU" sz="2800" dirty="0" err="1" smtClean="0"/>
              <a:t>information</a:t>
            </a:r>
            <a:r>
              <a:rPr lang="hu-HU" sz="2800" dirty="0" smtClean="0"/>
              <a:t>:</a:t>
            </a:r>
            <a:endParaRPr lang="hu-HU" sz="2800" dirty="0"/>
          </a:p>
          <a:p>
            <a:pPr>
              <a:lnSpc>
                <a:spcPct val="90000"/>
              </a:lnSpc>
              <a:buFontTx/>
              <a:buNone/>
            </a:pPr>
            <a:endParaRPr lang="hu-HU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i="1" dirty="0" smtClean="0">
                <a:solidFill>
                  <a:srgbClr val="0070C0"/>
                </a:solidFill>
              </a:rPr>
              <a:t>But CNN understands from Israeli sources that the military </a:t>
            </a:r>
            <a:r>
              <a:rPr lang="en-US" sz="2400" b="1" i="1" dirty="0" smtClean="0">
                <a:solidFill>
                  <a:srgbClr val="7030A0"/>
                </a:solidFill>
              </a:rPr>
              <a:t>believes</a:t>
            </a:r>
            <a:r>
              <a:rPr lang="en-US" sz="2400" b="1" i="1" dirty="0" smtClean="0">
                <a:solidFill>
                  <a:srgbClr val="0070C0"/>
                </a:solidFill>
              </a:rPr>
              <a:t> there </a:t>
            </a:r>
            <a:r>
              <a:rPr lang="en-US" sz="2400" b="1" i="1" dirty="0" smtClean="0">
                <a:solidFill>
                  <a:srgbClr val="7030A0"/>
                </a:solidFill>
              </a:rPr>
              <a:t>may</a:t>
            </a:r>
            <a:r>
              <a:rPr lang="en-US" sz="2400" b="1" i="1" dirty="0" smtClean="0">
                <a:solidFill>
                  <a:srgbClr val="0070C0"/>
                </a:solidFill>
              </a:rPr>
              <a:t> have been a number of Hamas rocket launchers in the area of the zoo, and that the zoo </a:t>
            </a:r>
            <a:r>
              <a:rPr lang="en-US" sz="2400" b="1" i="1" dirty="0" smtClean="0">
                <a:solidFill>
                  <a:srgbClr val="7030A0"/>
                </a:solidFill>
              </a:rPr>
              <a:t>might</a:t>
            </a:r>
            <a:r>
              <a:rPr lang="en-US" sz="2400" b="1" i="1" dirty="0" smtClean="0">
                <a:solidFill>
                  <a:srgbClr val="0070C0"/>
                </a:solidFill>
              </a:rPr>
              <a:t> have suffered collateral damage in strikes targeting those rocket launchers. </a:t>
            </a:r>
            <a:endParaRPr lang="hu-HU" sz="2400" b="1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Uncertainty</a:t>
            </a:r>
            <a:r>
              <a:rPr lang="hu-HU" dirty="0" smtClean="0"/>
              <a:t> </a:t>
            </a:r>
            <a:r>
              <a:rPr lang="hu-HU" dirty="0" err="1" smtClean="0"/>
              <a:t>detection</a:t>
            </a:r>
            <a:endParaRPr lang="hu-HU" dirty="0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800" dirty="0" err="1" smtClean="0"/>
              <a:t>Identification</a:t>
            </a:r>
            <a:r>
              <a:rPr lang="hu-HU" sz="2800" dirty="0" smtClean="0"/>
              <a:t> and </a:t>
            </a:r>
            <a:r>
              <a:rPr lang="hu-HU" sz="2800" dirty="0" err="1" smtClean="0"/>
              <a:t>disambiguation</a:t>
            </a:r>
            <a:r>
              <a:rPr lang="hu-HU" sz="2800" dirty="0" smtClean="0"/>
              <a:t> of </a:t>
            </a:r>
            <a:r>
              <a:rPr lang="hu-HU" sz="2800" dirty="0" err="1" smtClean="0"/>
              <a:t>uncertainty</a:t>
            </a:r>
            <a:r>
              <a:rPr lang="hu-HU" sz="2800" dirty="0" smtClean="0"/>
              <a:t> </a:t>
            </a:r>
            <a:r>
              <a:rPr lang="hu-HU" sz="2800" dirty="0" err="1" smtClean="0"/>
              <a:t>cues</a:t>
            </a:r>
            <a:r>
              <a:rPr lang="hu-HU" sz="2800" dirty="0" smtClean="0"/>
              <a:t> (</a:t>
            </a:r>
            <a:r>
              <a:rPr lang="hu-HU" sz="2800" dirty="0" err="1" smtClean="0"/>
              <a:t>linguistic</a:t>
            </a:r>
            <a:r>
              <a:rPr lang="hu-HU" sz="2800" dirty="0" smtClean="0"/>
              <a:t> </a:t>
            </a:r>
            <a:r>
              <a:rPr lang="hu-HU" sz="2800" dirty="0" err="1" smtClean="0"/>
              <a:t>markers</a:t>
            </a:r>
            <a:r>
              <a:rPr lang="hu-HU" sz="2800" dirty="0" smtClean="0"/>
              <a:t> </a:t>
            </a:r>
            <a:r>
              <a:rPr lang="hu-HU" sz="2800" dirty="0" err="1" smtClean="0"/>
              <a:t>of</a:t>
            </a:r>
            <a:r>
              <a:rPr lang="hu-HU" sz="2800" dirty="0" smtClean="0"/>
              <a:t> </a:t>
            </a:r>
            <a:r>
              <a:rPr lang="hu-HU" sz="2800" dirty="0" err="1" smtClean="0"/>
              <a:t>uncertainty</a:t>
            </a:r>
            <a:r>
              <a:rPr lang="hu-HU" sz="2800" dirty="0" smtClean="0"/>
              <a:t>) </a:t>
            </a:r>
            <a:r>
              <a:rPr lang="hu-HU" sz="2800" dirty="0" err="1" smtClean="0"/>
              <a:t>within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text </a:t>
            </a:r>
            <a:endParaRPr lang="hu-HU" sz="2800" dirty="0"/>
          </a:p>
          <a:p>
            <a:pPr algn="ctr">
              <a:buFontTx/>
              <a:buNone/>
            </a:pPr>
            <a:r>
              <a:rPr lang="hu-HU" sz="2800" i="1" dirty="0" err="1">
                <a:solidFill>
                  <a:schemeClr val="accent2"/>
                </a:solidFill>
              </a:rPr>
              <a:t>In</a:t>
            </a:r>
            <a:r>
              <a:rPr lang="hu-HU" sz="2800" i="1" dirty="0">
                <a:solidFill>
                  <a:schemeClr val="accent2"/>
                </a:solidFill>
              </a:rPr>
              <a:t> </a:t>
            </a:r>
            <a:r>
              <a:rPr lang="hu-HU" sz="2800" i="1" dirty="0">
                <a:solidFill>
                  <a:srgbClr val="FF9900"/>
                </a:solidFill>
              </a:rPr>
              <a:t>May</a:t>
            </a:r>
            <a:r>
              <a:rPr lang="hu-HU" sz="2800" i="1" dirty="0">
                <a:solidFill>
                  <a:schemeClr val="accent2"/>
                </a:solidFill>
              </a:rPr>
              <a:t>, </a:t>
            </a:r>
            <a:r>
              <a:rPr lang="hu-HU" sz="2800" i="1" dirty="0" err="1">
                <a:solidFill>
                  <a:schemeClr val="accent2"/>
                </a:solidFill>
              </a:rPr>
              <a:t>there</a:t>
            </a:r>
            <a:r>
              <a:rPr lang="hu-HU" sz="2800" i="1" dirty="0">
                <a:solidFill>
                  <a:schemeClr val="accent2"/>
                </a:solidFill>
              </a:rPr>
              <a:t> </a:t>
            </a:r>
            <a:r>
              <a:rPr lang="hu-HU" sz="2800" i="1" dirty="0" err="1">
                <a:solidFill>
                  <a:srgbClr val="FF9900"/>
                </a:solidFill>
              </a:rPr>
              <a:t>may</a:t>
            </a:r>
            <a:r>
              <a:rPr lang="hu-HU" sz="2800" i="1" dirty="0">
                <a:solidFill>
                  <a:schemeClr val="accent2"/>
                </a:solidFill>
              </a:rPr>
              <a:t> be </a:t>
            </a:r>
            <a:r>
              <a:rPr lang="hu-HU" sz="2800" i="1" dirty="0" err="1">
                <a:solidFill>
                  <a:schemeClr val="accent2"/>
                </a:solidFill>
              </a:rPr>
              <a:t>heavy</a:t>
            </a:r>
            <a:r>
              <a:rPr lang="hu-HU" sz="2800" i="1" dirty="0">
                <a:solidFill>
                  <a:schemeClr val="accent2"/>
                </a:solidFill>
              </a:rPr>
              <a:t> </a:t>
            </a:r>
            <a:r>
              <a:rPr lang="hu-HU" sz="2800" i="1" dirty="0" err="1">
                <a:solidFill>
                  <a:schemeClr val="accent2"/>
                </a:solidFill>
              </a:rPr>
              <a:t>storms</a:t>
            </a:r>
            <a:r>
              <a:rPr lang="hu-HU" sz="2800" i="1" dirty="0">
                <a:solidFill>
                  <a:schemeClr val="accent2"/>
                </a:solidFill>
              </a:rPr>
              <a:t>.</a:t>
            </a:r>
          </a:p>
          <a:p>
            <a:r>
              <a:rPr lang="hu-HU" sz="2800" dirty="0" err="1" smtClean="0"/>
              <a:t>According</a:t>
            </a:r>
            <a:r>
              <a:rPr lang="hu-HU" sz="2800" dirty="0" smtClean="0"/>
              <a:t> </a:t>
            </a:r>
            <a:r>
              <a:rPr lang="hu-HU" sz="2800" dirty="0" err="1" smtClean="0"/>
              <a:t>to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purpose</a:t>
            </a:r>
            <a:r>
              <a:rPr lang="hu-HU" sz="2800" dirty="0" smtClean="0"/>
              <a:t> of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application</a:t>
            </a:r>
            <a:r>
              <a:rPr lang="hu-HU" sz="2800" dirty="0" smtClean="0"/>
              <a:t>, </a:t>
            </a:r>
            <a:r>
              <a:rPr lang="hu-HU" sz="2800" dirty="0" err="1" smtClean="0"/>
              <a:t>uncertain</a:t>
            </a:r>
            <a:r>
              <a:rPr lang="hu-HU" sz="2800" dirty="0" smtClean="0"/>
              <a:t> </a:t>
            </a:r>
            <a:r>
              <a:rPr lang="hu-HU" sz="2800" dirty="0" err="1" smtClean="0"/>
              <a:t>texts</a:t>
            </a:r>
            <a:r>
              <a:rPr lang="hu-HU" sz="2800" dirty="0" smtClean="0"/>
              <a:t> </a:t>
            </a:r>
            <a:r>
              <a:rPr lang="hu-HU" sz="2800" dirty="0" err="1" smtClean="0"/>
              <a:t>spans</a:t>
            </a:r>
            <a:r>
              <a:rPr lang="hu-HU" sz="2800" dirty="0" smtClean="0"/>
              <a:t> must be </a:t>
            </a:r>
            <a:r>
              <a:rPr lang="hu-HU" sz="2800" dirty="0" err="1" smtClean="0"/>
              <a:t>deleted</a:t>
            </a:r>
            <a:r>
              <a:rPr lang="hu-HU" sz="2800" dirty="0" smtClean="0"/>
              <a:t> </a:t>
            </a:r>
            <a:r>
              <a:rPr lang="hu-HU" sz="2800" dirty="0" err="1" smtClean="0"/>
              <a:t>or</a:t>
            </a:r>
            <a:r>
              <a:rPr lang="hu-HU" sz="2800" dirty="0" smtClean="0"/>
              <a:t> </a:t>
            </a:r>
            <a:r>
              <a:rPr lang="hu-HU" sz="2800" dirty="0" err="1" smtClean="0"/>
              <a:t>treated</a:t>
            </a:r>
            <a:r>
              <a:rPr lang="hu-HU" sz="2800" dirty="0" smtClean="0"/>
              <a:t> </a:t>
            </a:r>
            <a:r>
              <a:rPr lang="hu-HU" sz="2800" dirty="0" err="1" smtClean="0"/>
              <a:t>separately</a:t>
            </a:r>
            <a:endParaRPr lang="hu-HU" sz="2800" dirty="0" smtClean="0"/>
          </a:p>
          <a:p>
            <a:r>
              <a:rPr lang="hu-HU" sz="2800" dirty="0" err="1" smtClean="0"/>
              <a:t>Work</a:t>
            </a:r>
            <a:r>
              <a:rPr lang="hu-HU" sz="2800" dirty="0" smtClean="0"/>
              <a:t> </a:t>
            </a:r>
            <a:r>
              <a:rPr lang="hu-HU" sz="2800" dirty="0" err="1" smtClean="0"/>
              <a:t>mostly</a:t>
            </a:r>
            <a:r>
              <a:rPr lang="hu-HU" sz="2800" dirty="0" smtClean="0"/>
              <a:t> </a:t>
            </a:r>
            <a:r>
              <a:rPr lang="hu-HU" sz="2800" dirty="0" err="1" smtClean="0"/>
              <a:t>done</a:t>
            </a:r>
            <a:r>
              <a:rPr lang="hu-HU" sz="2800" dirty="0" smtClean="0"/>
              <a:t> </a:t>
            </a:r>
            <a:r>
              <a:rPr lang="hu-HU" sz="2800" dirty="0" err="1" smtClean="0"/>
              <a:t>for</a:t>
            </a:r>
            <a:r>
              <a:rPr lang="hu-HU" sz="2800" dirty="0" smtClean="0"/>
              <a:t> English (Farkas et </a:t>
            </a:r>
            <a:r>
              <a:rPr lang="hu-HU" sz="2800" dirty="0" err="1" smtClean="0"/>
              <a:t>al</a:t>
            </a:r>
            <a:r>
              <a:rPr lang="hu-HU" sz="2800" dirty="0" smtClean="0"/>
              <a:t>. 2010, </a:t>
            </a:r>
            <a:r>
              <a:rPr lang="hu-HU" sz="2800" dirty="0" err="1" smtClean="0"/>
              <a:t>Morante</a:t>
            </a:r>
            <a:r>
              <a:rPr lang="hu-HU" sz="2800" dirty="0" smtClean="0"/>
              <a:t> and </a:t>
            </a:r>
            <a:r>
              <a:rPr lang="hu-HU" sz="2800" dirty="0" err="1" smtClean="0"/>
              <a:t>Sporleder</a:t>
            </a:r>
            <a:r>
              <a:rPr lang="hu-HU" sz="2800" dirty="0" smtClean="0"/>
              <a:t> 2012)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dirty="0" err="1" smtClean="0">
                <a:latin typeface="Arial" charset="0"/>
              </a:rPr>
              <a:t>What</a:t>
            </a:r>
            <a:r>
              <a:rPr lang="hu-HU" dirty="0" smtClean="0">
                <a:latin typeface="Arial" charset="0"/>
              </a:rPr>
              <a:t> is </a:t>
            </a:r>
            <a:r>
              <a:rPr lang="hu-HU" dirty="0" err="1" smtClean="0">
                <a:latin typeface="Arial" charset="0"/>
              </a:rPr>
              <a:t>uncertainty</a:t>
            </a:r>
            <a:r>
              <a:rPr lang="hu-HU" dirty="0" smtClean="0">
                <a:latin typeface="Arial" charset="0"/>
              </a:rPr>
              <a:t>?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sz="2400" b="0" smtClean="0">
                <a:latin typeface="Arial" charset="0"/>
              </a:rPr>
              <a:t>Uncertainty</a:t>
            </a:r>
          </a:p>
          <a:p>
            <a:pPr>
              <a:lnSpc>
                <a:spcPct val="90000"/>
              </a:lnSpc>
            </a:pPr>
            <a:r>
              <a:rPr lang="hu-HU" sz="2400" b="0" smtClean="0">
                <a:latin typeface="Arial" charset="0"/>
              </a:rPr>
              <a:t>Hedge</a:t>
            </a:r>
          </a:p>
          <a:p>
            <a:pPr>
              <a:lnSpc>
                <a:spcPct val="90000"/>
              </a:lnSpc>
            </a:pPr>
            <a:r>
              <a:rPr lang="hu-HU" sz="2400" b="0" smtClean="0">
                <a:latin typeface="Arial" charset="0"/>
              </a:rPr>
              <a:t>Speculation</a:t>
            </a:r>
          </a:p>
          <a:p>
            <a:pPr>
              <a:lnSpc>
                <a:spcPct val="90000"/>
              </a:lnSpc>
            </a:pPr>
            <a:r>
              <a:rPr lang="hu-HU" sz="2400" b="0" smtClean="0">
                <a:latin typeface="Arial" charset="0"/>
              </a:rPr>
              <a:t>Factuality</a:t>
            </a:r>
          </a:p>
          <a:p>
            <a:pPr>
              <a:lnSpc>
                <a:spcPct val="90000"/>
              </a:lnSpc>
            </a:pPr>
            <a:r>
              <a:rPr lang="hu-HU" sz="2400" b="0" smtClean="0">
                <a:latin typeface="Arial" charset="0"/>
              </a:rPr>
              <a:t>Polarity</a:t>
            </a:r>
          </a:p>
          <a:p>
            <a:pPr>
              <a:lnSpc>
                <a:spcPct val="90000"/>
              </a:lnSpc>
            </a:pPr>
            <a:r>
              <a:rPr lang="hu-HU" sz="2400" b="0" smtClean="0">
                <a:latin typeface="Arial" charset="0"/>
              </a:rPr>
              <a:t>Weasel</a:t>
            </a:r>
          </a:p>
          <a:p>
            <a:pPr>
              <a:lnSpc>
                <a:spcPct val="90000"/>
              </a:lnSpc>
            </a:pPr>
            <a:r>
              <a:rPr lang="hu-HU" sz="2400" b="0" smtClean="0">
                <a:latin typeface="Arial" charset="0"/>
              </a:rPr>
              <a:t>Uncertain</a:t>
            </a:r>
          </a:p>
          <a:p>
            <a:pPr>
              <a:lnSpc>
                <a:spcPct val="90000"/>
              </a:lnSpc>
            </a:pPr>
            <a:r>
              <a:rPr lang="hu-HU" sz="2400" b="0" smtClean="0">
                <a:latin typeface="Arial" charset="0"/>
              </a:rPr>
              <a:t>Speculative</a:t>
            </a:r>
          </a:p>
          <a:p>
            <a:pPr>
              <a:lnSpc>
                <a:spcPct val="90000"/>
              </a:lnSpc>
            </a:pPr>
            <a:r>
              <a:rPr lang="hu-HU" sz="2400" b="0" smtClean="0">
                <a:latin typeface="Arial" charset="0"/>
              </a:rPr>
              <a:t>Probable</a:t>
            </a:r>
          </a:p>
          <a:p>
            <a:pPr>
              <a:lnSpc>
                <a:spcPct val="90000"/>
              </a:lnSpc>
            </a:pPr>
            <a:r>
              <a:rPr lang="hu-HU" sz="2400" b="0" smtClean="0">
                <a:latin typeface="Arial" charset="0"/>
              </a:rPr>
              <a:t>Possible</a:t>
            </a:r>
          </a:p>
          <a:p>
            <a:pPr>
              <a:lnSpc>
                <a:spcPct val="90000"/>
              </a:lnSpc>
            </a:pPr>
            <a:r>
              <a:rPr lang="hu-HU" sz="2400" b="0" smtClean="0">
                <a:latin typeface="Arial" charset="0"/>
              </a:rPr>
              <a:t>Doubtful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1341438"/>
            <a:ext cx="2428875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268413"/>
            <a:ext cx="17145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3933825"/>
            <a:ext cx="2952750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dirty="0" err="1" smtClean="0">
                <a:latin typeface="Arial" charset="0"/>
              </a:rPr>
              <a:t>Corpora</a:t>
            </a:r>
            <a:endParaRPr lang="hu-HU" dirty="0" smtClean="0">
              <a:latin typeface="Arial" charset="0"/>
            </a:endParaRP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hu-HU" sz="2000" b="0" dirty="0" err="1" smtClean="0">
                <a:latin typeface="Arial" charset="0"/>
              </a:rPr>
              <a:t>BioScope</a:t>
            </a:r>
            <a:r>
              <a:rPr lang="hu-HU" sz="2000" b="0" dirty="0" smtClean="0">
                <a:latin typeface="Arial" charset="0"/>
              </a:rPr>
              <a:t> (Vincze et </a:t>
            </a:r>
            <a:r>
              <a:rPr lang="hu-HU" sz="2000" b="0" dirty="0" err="1" smtClean="0">
                <a:latin typeface="Arial" charset="0"/>
              </a:rPr>
              <a:t>al</a:t>
            </a:r>
            <a:r>
              <a:rPr lang="hu-HU" sz="2000" b="0" dirty="0" smtClean="0">
                <a:latin typeface="Arial" charset="0"/>
              </a:rPr>
              <a:t>. 2008)</a:t>
            </a:r>
          </a:p>
          <a:p>
            <a:pPr>
              <a:lnSpc>
                <a:spcPct val="80000"/>
              </a:lnSpc>
            </a:pPr>
            <a:r>
              <a:rPr lang="hu-HU" sz="2000" b="0" dirty="0" err="1" smtClean="0">
                <a:latin typeface="Arial" charset="0"/>
              </a:rPr>
              <a:t>FactBank</a:t>
            </a:r>
            <a:r>
              <a:rPr lang="hu-HU" sz="2000" b="0" dirty="0" smtClean="0">
                <a:latin typeface="Arial" charset="0"/>
              </a:rPr>
              <a:t> (</a:t>
            </a:r>
            <a:r>
              <a:rPr lang="hu-HU" sz="2000" b="0" dirty="0" err="1" smtClean="0">
                <a:latin typeface="Arial" charset="0"/>
              </a:rPr>
              <a:t>Saurí</a:t>
            </a:r>
            <a:r>
              <a:rPr lang="hu-HU" sz="2000" b="0" dirty="0" smtClean="0">
                <a:latin typeface="Arial" charset="0"/>
              </a:rPr>
              <a:t> and </a:t>
            </a:r>
            <a:r>
              <a:rPr lang="hu-HU" sz="2000" b="0" dirty="0" err="1" smtClean="0">
                <a:latin typeface="Arial" charset="0"/>
              </a:rPr>
              <a:t>Pustejovsky</a:t>
            </a:r>
            <a:r>
              <a:rPr lang="hu-HU" sz="2000" b="0" dirty="0" smtClean="0">
                <a:latin typeface="Arial" charset="0"/>
              </a:rPr>
              <a:t> 2009)</a:t>
            </a:r>
          </a:p>
          <a:p>
            <a:pPr>
              <a:lnSpc>
                <a:spcPct val="80000"/>
              </a:lnSpc>
            </a:pPr>
            <a:r>
              <a:rPr lang="hu-HU" sz="2000" b="0" dirty="0" err="1" smtClean="0">
                <a:latin typeface="Arial" charset="0"/>
              </a:rPr>
              <a:t>WikiWeasel</a:t>
            </a:r>
            <a:r>
              <a:rPr lang="hu-HU" sz="2000" b="0" dirty="0" smtClean="0">
                <a:latin typeface="Arial" charset="0"/>
              </a:rPr>
              <a:t> (Farkas et </a:t>
            </a:r>
            <a:r>
              <a:rPr lang="hu-HU" sz="2000" b="0" dirty="0" err="1" smtClean="0">
                <a:latin typeface="Arial" charset="0"/>
              </a:rPr>
              <a:t>al</a:t>
            </a:r>
            <a:r>
              <a:rPr lang="hu-HU" sz="2000" b="0" dirty="0" smtClean="0">
                <a:latin typeface="Arial" charset="0"/>
              </a:rPr>
              <a:t>. 2010) </a:t>
            </a:r>
          </a:p>
          <a:p>
            <a:pPr>
              <a:lnSpc>
                <a:spcPct val="80000"/>
              </a:lnSpc>
            </a:pPr>
            <a:r>
              <a:rPr lang="hu-HU" sz="2000" b="0" dirty="0" smtClean="0">
                <a:latin typeface="Arial" charset="0"/>
              </a:rPr>
              <a:t>MPQA (</a:t>
            </a:r>
            <a:r>
              <a:rPr lang="hu-HU" sz="2000" b="0" dirty="0" err="1" smtClean="0">
                <a:latin typeface="Arial" charset="0"/>
              </a:rPr>
              <a:t>Wiebe</a:t>
            </a:r>
            <a:r>
              <a:rPr lang="hu-HU" sz="2000" b="0" dirty="0" smtClean="0">
                <a:latin typeface="Arial" charset="0"/>
              </a:rPr>
              <a:t>, Wilson, and </a:t>
            </a:r>
            <a:r>
              <a:rPr lang="hu-HU" sz="2000" b="0" dirty="0" err="1" smtClean="0">
                <a:latin typeface="Arial" charset="0"/>
              </a:rPr>
              <a:t>Cardie</a:t>
            </a:r>
            <a:r>
              <a:rPr lang="hu-HU" sz="2000" b="0" dirty="0" smtClean="0">
                <a:latin typeface="Arial" charset="0"/>
              </a:rPr>
              <a:t> 2005)</a:t>
            </a:r>
          </a:p>
          <a:p>
            <a:pPr>
              <a:lnSpc>
                <a:spcPct val="80000"/>
              </a:lnSpc>
            </a:pPr>
            <a:r>
              <a:rPr lang="hu-HU" sz="2000" b="0" dirty="0" err="1" smtClean="0">
                <a:latin typeface="Arial" charset="0"/>
              </a:rPr>
              <a:t>Biological</a:t>
            </a:r>
            <a:r>
              <a:rPr lang="hu-HU" sz="2000" b="0" dirty="0" smtClean="0">
                <a:latin typeface="Arial" charset="0"/>
              </a:rPr>
              <a:t> </a:t>
            </a:r>
            <a:r>
              <a:rPr lang="hu-HU" sz="2000" b="0" dirty="0" err="1" smtClean="0">
                <a:latin typeface="Arial" charset="0"/>
              </a:rPr>
              <a:t>papers</a:t>
            </a:r>
            <a:r>
              <a:rPr lang="hu-HU" sz="2000" b="0" dirty="0" smtClean="0">
                <a:latin typeface="Arial" charset="0"/>
              </a:rPr>
              <a:t> (</a:t>
            </a:r>
            <a:r>
              <a:rPr lang="hu-HU" sz="2000" b="0" dirty="0" err="1" smtClean="0">
                <a:latin typeface="Arial" charset="0"/>
              </a:rPr>
              <a:t>Medlock</a:t>
            </a:r>
            <a:r>
              <a:rPr lang="hu-HU" sz="2000" b="0" dirty="0" smtClean="0">
                <a:latin typeface="Arial" charset="0"/>
              </a:rPr>
              <a:t> &amp; </a:t>
            </a:r>
            <a:r>
              <a:rPr lang="hu-HU" sz="2000" b="0" dirty="0" err="1" smtClean="0">
                <a:latin typeface="Arial" charset="0"/>
              </a:rPr>
              <a:t>Briscoe</a:t>
            </a:r>
            <a:r>
              <a:rPr lang="hu-HU" sz="2000" b="0" dirty="0" smtClean="0">
                <a:latin typeface="Arial" charset="0"/>
              </a:rPr>
              <a:t> 2007)</a:t>
            </a:r>
          </a:p>
          <a:p>
            <a:pPr>
              <a:lnSpc>
                <a:spcPct val="80000"/>
              </a:lnSpc>
            </a:pPr>
            <a:r>
              <a:rPr lang="hu-HU" sz="2000" b="0" dirty="0" err="1" smtClean="0">
                <a:latin typeface="Arial" charset="0"/>
              </a:rPr>
              <a:t>PubMed-abstracts</a:t>
            </a:r>
            <a:r>
              <a:rPr lang="hu-HU" sz="2000" b="0" dirty="0" smtClean="0">
                <a:latin typeface="Arial" charset="0"/>
              </a:rPr>
              <a:t> (</a:t>
            </a:r>
            <a:r>
              <a:rPr lang="hu-HU" sz="2000" b="0" dirty="0" err="1" smtClean="0">
                <a:latin typeface="Arial" charset="0"/>
              </a:rPr>
              <a:t>Settles</a:t>
            </a:r>
            <a:r>
              <a:rPr lang="hu-HU" sz="2000" b="0" dirty="0" smtClean="0">
                <a:latin typeface="Arial" charset="0"/>
              </a:rPr>
              <a:t>, </a:t>
            </a:r>
            <a:r>
              <a:rPr lang="hu-HU" sz="2000" b="0" dirty="0" err="1" smtClean="0">
                <a:latin typeface="Arial" charset="0"/>
              </a:rPr>
              <a:t>Craven</a:t>
            </a:r>
            <a:r>
              <a:rPr lang="hu-HU" sz="2000" b="0" dirty="0" smtClean="0">
                <a:latin typeface="Arial" charset="0"/>
              </a:rPr>
              <a:t>, and </a:t>
            </a:r>
            <a:r>
              <a:rPr lang="hu-HU" sz="2000" b="0" dirty="0" err="1" smtClean="0">
                <a:latin typeface="Arial" charset="0"/>
              </a:rPr>
              <a:t>Friedland</a:t>
            </a:r>
            <a:r>
              <a:rPr lang="hu-HU" sz="2000" b="0" dirty="0" smtClean="0">
                <a:latin typeface="Arial" charset="0"/>
              </a:rPr>
              <a:t> 2008) </a:t>
            </a:r>
          </a:p>
          <a:p>
            <a:pPr>
              <a:lnSpc>
                <a:spcPct val="80000"/>
              </a:lnSpc>
            </a:pPr>
            <a:r>
              <a:rPr lang="hu-HU" sz="2000" b="0" dirty="0" err="1" smtClean="0">
                <a:latin typeface="Arial" charset="0"/>
              </a:rPr>
              <a:t>Genia</a:t>
            </a:r>
            <a:r>
              <a:rPr lang="hu-HU" sz="2000" b="0" dirty="0" smtClean="0">
                <a:latin typeface="Arial" charset="0"/>
              </a:rPr>
              <a:t> </a:t>
            </a:r>
            <a:r>
              <a:rPr lang="hu-HU" sz="2000" b="0" dirty="0" err="1" smtClean="0">
                <a:latin typeface="Arial" charset="0"/>
              </a:rPr>
              <a:t>Event</a:t>
            </a:r>
            <a:r>
              <a:rPr lang="hu-HU" sz="2000" b="0" dirty="0" smtClean="0">
                <a:latin typeface="Arial" charset="0"/>
              </a:rPr>
              <a:t> (Kim, </a:t>
            </a:r>
            <a:r>
              <a:rPr lang="hu-HU" sz="2000" b="0" dirty="0" err="1" smtClean="0">
                <a:latin typeface="Arial" charset="0"/>
              </a:rPr>
              <a:t>Ohta</a:t>
            </a:r>
            <a:r>
              <a:rPr lang="hu-HU" sz="2000" b="0" dirty="0" smtClean="0">
                <a:latin typeface="Arial" charset="0"/>
              </a:rPr>
              <a:t>, and </a:t>
            </a:r>
            <a:r>
              <a:rPr lang="hu-HU" sz="2000" b="0" dirty="0" err="1" smtClean="0">
                <a:latin typeface="Arial" charset="0"/>
              </a:rPr>
              <a:t>Tsujii</a:t>
            </a:r>
            <a:r>
              <a:rPr lang="hu-HU" sz="2000" b="0" dirty="0" smtClean="0">
                <a:latin typeface="Arial" charset="0"/>
              </a:rPr>
              <a:t> 2008) </a:t>
            </a:r>
          </a:p>
          <a:p>
            <a:pPr>
              <a:lnSpc>
                <a:spcPct val="80000"/>
              </a:lnSpc>
            </a:pPr>
            <a:r>
              <a:rPr lang="hu-HU" sz="2000" b="0" dirty="0" smtClean="0">
                <a:latin typeface="Arial" charset="0"/>
              </a:rPr>
              <a:t>10K </a:t>
            </a:r>
            <a:r>
              <a:rPr lang="hu-HU" sz="2000" b="0" dirty="0" err="1" smtClean="0">
                <a:latin typeface="Arial" charset="0"/>
              </a:rPr>
              <a:t>biological</a:t>
            </a:r>
            <a:r>
              <a:rPr lang="hu-HU" sz="2000" b="0" dirty="0" smtClean="0">
                <a:latin typeface="Arial" charset="0"/>
              </a:rPr>
              <a:t> </a:t>
            </a:r>
            <a:r>
              <a:rPr lang="hu-HU" sz="2000" b="0" dirty="0" err="1" smtClean="0">
                <a:latin typeface="Arial" charset="0"/>
              </a:rPr>
              <a:t>sentences</a:t>
            </a:r>
            <a:r>
              <a:rPr lang="hu-HU" sz="2000" b="0" dirty="0" smtClean="0">
                <a:latin typeface="Arial" charset="0"/>
              </a:rPr>
              <a:t> (</a:t>
            </a:r>
            <a:r>
              <a:rPr lang="hu-HU" sz="2000" b="0" dirty="0" err="1" smtClean="0">
                <a:latin typeface="Arial" charset="0"/>
              </a:rPr>
              <a:t>Shatkay</a:t>
            </a:r>
            <a:r>
              <a:rPr lang="hu-HU" sz="2000" b="0" dirty="0" smtClean="0">
                <a:latin typeface="Arial" charset="0"/>
              </a:rPr>
              <a:t> et </a:t>
            </a:r>
            <a:r>
              <a:rPr lang="hu-HU" sz="2000" b="0" dirty="0" err="1" smtClean="0">
                <a:latin typeface="Arial" charset="0"/>
              </a:rPr>
              <a:t>al</a:t>
            </a:r>
            <a:r>
              <a:rPr lang="hu-HU" sz="2000" b="0" dirty="0" smtClean="0">
                <a:latin typeface="Arial" charset="0"/>
              </a:rPr>
              <a:t>. 2008) </a:t>
            </a:r>
          </a:p>
          <a:p>
            <a:pPr>
              <a:lnSpc>
                <a:spcPct val="80000"/>
              </a:lnSpc>
            </a:pPr>
            <a:r>
              <a:rPr lang="hu-HU" sz="2000" b="0" dirty="0" smtClean="0">
                <a:latin typeface="Arial" charset="0"/>
              </a:rPr>
              <a:t>E. Coli (Thompson et </a:t>
            </a:r>
            <a:r>
              <a:rPr lang="hu-HU" sz="2000" b="0" dirty="0" err="1" smtClean="0">
                <a:latin typeface="Arial" charset="0"/>
              </a:rPr>
              <a:t>al</a:t>
            </a:r>
            <a:r>
              <a:rPr lang="hu-HU" sz="2000" b="0" dirty="0" smtClean="0">
                <a:latin typeface="Arial" charset="0"/>
              </a:rPr>
              <a:t>. 2008).</a:t>
            </a:r>
          </a:p>
          <a:p>
            <a:pPr>
              <a:lnSpc>
                <a:spcPct val="80000"/>
              </a:lnSpc>
            </a:pPr>
            <a:r>
              <a:rPr lang="hu-HU" sz="2000" b="0" dirty="0" err="1" smtClean="0">
                <a:latin typeface="Arial" charset="0"/>
              </a:rPr>
              <a:t>Genia</a:t>
            </a:r>
            <a:r>
              <a:rPr lang="hu-HU" sz="2000" b="0" dirty="0" smtClean="0">
                <a:latin typeface="Arial" charset="0"/>
              </a:rPr>
              <a:t> </a:t>
            </a:r>
            <a:r>
              <a:rPr lang="hu-HU" sz="2000" b="0" dirty="0" err="1" smtClean="0">
                <a:latin typeface="Arial" charset="0"/>
              </a:rPr>
              <a:t>Pathway</a:t>
            </a:r>
            <a:r>
              <a:rPr lang="hu-HU" sz="2000" b="0" dirty="0" smtClean="0">
                <a:latin typeface="Arial" charset="0"/>
              </a:rPr>
              <a:t> (</a:t>
            </a:r>
            <a:r>
              <a:rPr lang="hu-HU" sz="2000" b="0" dirty="0" err="1" smtClean="0">
                <a:latin typeface="Arial" charset="0"/>
              </a:rPr>
              <a:t>Nawaz</a:t>
            </a:r>
            <a:r>
              <a:rPr lang="hu-HU" sz="2000" b="0" dirty="0" smtClean="0">
                <a:latin typeface="Arial" charset="0"/>
              </a:rPr>
              <a:t>, Thompson, and </a:t>
            </a:r>
            <a:r>
              <a:rPr lang="hu-HU" sz="2000" b="0" dirty="0" err="1" smtClean="0">
                <a:latin typeface="Arial" charset="0"/>
              </a:rPr>
              <a:t>Ananiadou</a:t>
            </a:r>
            <a:r>
              <a:rPr lang="hu-HU" sz="2000" b="0" dirty="0" smtClean="0">
                <a:latin typeface="Arial" charset="0"/>
              </a:rPr>
              <a:t> 2010)</a:t>
            </a:r>
          </a:p>
          <a:p>
            <a:pPr>
              <a:lnSpc>
                <a:spcPct val="80000"/>
              </a:lnSpc>
            </a:pPr>
            <a:r>
              <a:rPr lang="hu-HU" sz="2000" b="0" dirty="0" smtClean="0">
                <a:latin typeface="Arial" charset="0"/>
              </a:rPr>
              <a:t>112 </a:t>
            </a:r>
            <a:r>
              <a:rPr lang="hu-HU" sz="2000" b="0" dirty="0" err="1" smtClean="0">
                <a:latin typeface="Arial" charset="0"/>
              </a:rPr>
              <a:t>journal</a:t>
            </a:r>
            <a:r>
              <a:rPr lang="hu-HU" sz="2000" b="0" dirty="0" smtClean="0">
                <a:latin typeface="Arial" charset="0"/>
              </a:rPr>
              <a:t> </a:t>
            </a:r>
            <a:r>
              <a:rPr lang="hu-HU" sz="2000" b="0" dirty="0" err="1" smtClean="0">
                <a:latin typeface="Arial" charset="0"/>
              </a:rPr>
              <a:t>papers</a:t>
            </a:r>
            <a:r>
              <a:rPr lang="hu-HU" sz="2000" b="0" dirty="0" smtClean="0">
                <a:latin typeface="Arial" charset="0"/>
              </a:rPr>
              <a:t> (Rubin, </a:t>
            </a:r>
            <a:r>
              <a:rPr lang="hu-HU" sz="2000" b="0" dirty="0" err="1" smtClean="0">
                <a:latin typeface="Arial" charset="0"/>
              </a:rPr>
              <a:t>Liddy</a:t>
            </a:r>
            <a:r>
              <a:rPr lang="hu-HU" sz="2000" b="0" dirty="0" smtClean="0">
                <a:latin typeface="Arial" charset="0"/>
              </a:rPr>
              <a:t>, and </a:t>
            </a:r>
            <a:r>
              <a:rPr lang="hu-HU" sz="2000" b="0" dirty="0" err="1" smtClean="0">
                <a:latin typeface="Arial" charset="0"/>
              </a:rPr>
              <a:t>Kando</a:t>
            </a:r>
            <a:r>
              <a:rPr lang="hu-HU" sz="2000" b="0" dirty="0" smtClean="0">
                <a:latin typeface="Arial" charset="0"/>
              </a:rPr>
              <a:t> 2005; Rubin 2010)</a:t>
            </a:r>
          </a:p>
          <a:p>
            <a:pPr>
              <a:lnSpc>
                <a:spcPct val="80000"/>
              </a:lnSpc>
            </a:pPr>
            <a:r>
              <a:rPr lang="hu-HU" sz="2000" b="0" dirty="0" err="1" smtClean="0">
                <a:latin typeface="Arial" charset="0"/>
              </a:rPr>
              <a:t>Medical</a:t>
            </a:r>
            <a:r>
              <a:rPr lang="hu-HU" sz="2000" b="0" dirty="0" smtClean="0">
                <a:latin typeface="Arial" charset="0"/>
              </a:rPr>
              <a:t> </a:t>
            </a:r>
            <a:r>
              <a:rPr lang="hu-HU" sz="2000" b="0" dirty="0" err="1" smtClean="0">
                <a:latin typeface="Arial" charset="0"/>
              </a:rPr>
              <a:t>discharge</a:t>
            </a:r>
            <a:r>
              <a:rPr lang="hu-HU" sz="2000" b="0" dirty="0" smtClean="0">
                <a:latin typeface="Arial" charset="0"/>
              </a:rPr>
              <a:t> </a:t>
            </a:r>
            <a:r>
              <a:rPr lang="hu-HU" sz="2000" b="0" dirty="0" err="1" smtClean="0">
                <a:latin typeface="Arial" charset="0"/>
              </a:rPr>
              <a:t>summaries</a:t>
            </a:r>
            <a:r>
              <a:rPr lang="hu-HU" sz="2000" b="0" dirty="0" smtClean="0">
                <a:latin typeface="Arial" charset="0"/>
              </a:rPr>
              <a:t> (</a:t>
            </a:r>
            <a:r>
              <a:rPr lang="hu-HU" sz="2000" b="0" dirty="0" err="1" smtClean="0">
                <a:latin typeface="Arial" charset="0"/>
              </a:rPr>
              <a:t>Uzuner</a:t>
            </a:r>
            <a:r>
              <a:rPr lang="hu-HU" sz="2000" b="0" dirty="0" smtClean="0">
                <a:latin typeface="Arial" charset="0"/>
              </a:rPr>
              <a:t>, </a:t>
            </a:r>
            <a:r>
              <a:rPr lang="hu-HU" sz="2000" b="0" dirty="0" err="1" smtClean="0">
                <a:latin typeface="Arial" charset="0"/>
              </a:rPr>
              <a:t>Zhang</a:t>
            </a:r>
            <a:r>
              <a:rPr lang="hu-HU" sz="2000" b="0" dirty="0" smtClean="0">
                <a:latin typeface="Arial" charset="0"/>
              </a:rPr>
              <a:t>, and </a:t>
            </a:r>
            <a:r>
              <a:rPr lang="hu-HU" sz="2000" b="0" dirty="0" err="1" smtClean="0">
                <a:latin typeface="Arial" charset="0"/>
              </a:rPr>
              <a:t>Sibanda</a:t>
            </a:r>
            <a:r>
              <a:rPr lang="hu-HU" sz="2000" b="0" dirty="0" smtClean="0">
                <a:latin typeface="Arial" charset="0"/>
              </a:rPr>
              <a:t> 2009) </a:t>
            </a:r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505450" y="1341438"/>
            <a:ext cx="3638550" cy="46799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hu-HU" sz="1400" b="0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hu-HU" sz="1400" smtClean="0">
              <a:latin typeface="Arial" charset="0"/>
            </a:endParaRPr>
          </a:p>
        </p:txBody>
      </p:sp>
      <p:pic>
        <p:nvPicPr>
          <p:cNvPr id="1935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260350"/>
            <a:ext cx="2381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Types</a:t>
            </a:r>
            <a:r>
              <a:rPr lang="hu-HU" dirty="0" smtClean="0"/>
              <a:t> of </a:t>
            </a:r>
            <a:r>
              <a:rPr lang="hu-HU" dirty="0" err="1" smtClean="0"/>
              <a:t>uncertainty</a:t>
            </a:r>
            <a:endParaRPr lang="hu-HU" dirty="0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sz="2800" dirty="0" err="1" smtClean="0"/>
              <a:t>Semantic</a:t>
            </a:r>
            <a:r>
              <a:rPr lang="hu-HU" sz="2800" dirty="0" smtClean="0"/>
              <a:t> </a:t>
            </a:r>
            <a:r>
              <a:rPr lang="hu-HU" sz="2800" dirty="0" err="1" smtClean="0"/>
              <a:t>uncertainty</a:t>
            </a:r>
            <a:r>
              <a:rPr lang="hu-HU" sz="2800" dirty="0" smtClean="0"/>
              <a:t>: no </a:t>
            </a:r>
            <a:r>
              <a:rPr lang="hu-HU" sz="2800" dirty="0" err="1" smtClean="0"/>
              <a:t>truth</a:t>
            </a:r>
            <a:r>
              <a:rPr lang="hu-HU" sz="2800" dirty="0" smtClean="0"/>
              <a:t> </a:t>
            </a:r>
            <a:r>
              <a:rPr lang="hu-HU" sz="2800" dirty="0" err="1" smtClean="0"/>
              <a:t>value</a:t>
            </a:r>
            <a:r>
              <a:rPr lang="hu-HU" sz="2800" dirty="0" smtClean="0"/>
              <a:t> </a:t>
            </a:r>
            <a:r>
              <a:rPr lang="hu-HU" sz="2800" dirty="0" err="1" smtClean="0"/>
              <a:t>can</a:t>
            </a:r>
            <a:r>
              <a:rPr lang="hu-HU" sz="2800" dirty="0" smtClean="0"/>
              <a:t> be </a:t>
            </a:r>
            <a:r>
              <a:rPr lang="hu-HU" sz="2800" dirty="0" err="1" smtClean="0"/>
              <a:t>assigned</a:t>
            </a:r>
            <a:r>
              <a:rPr lang="hu-HU" sz="2800" dirty="0" smtClean="0"/>
              <a:t> </a:t>
            </a:r>
            <a:r>
              <a:rPr lang="hu-HU" sz="2800" dirty="0" err="1" smtClean="0"/>
              <a:t>to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proposition</a:t>
            </a:r>
            <a:r>
              <a:rPr lang="hu-HU" sz="2800" dirty="0" smtClean="0"/>
              <a:t> (</a:t>
            </a:r>
            <a:r>
              <a:rPr lang="hu-HU" sz="2800" dirty="0" err="1" smtClean="0"/>
              <a:t>see</a:t>
            </a:r>
            <a:r>
              <a:rPr lang="hu-HU" sz="2800" dirty="0" smtClean="0"/>
              <a:t> Szarvas et </a:t>
            </a:r>
            <a:r>
              <a:rPr lang="hu-HU" sz="2800" dirty="0" err="1" smtClean="0"/>
              <a:t>al</a:t>
            </a:r>
            <a:r>
              <a:rPr lang="hu-HU" sz="2800" dirty="0" smtClean="0"/>
              <a:t>. 2012 </a:t>
            </a:r>
            <a:r>
              <a:rPr lang="hu-HU" sz="2800" dirty="0" err="1" smtClean="0"/>
              <a:t>for</a:t>
            </a:r>
            <a:r>
              <a:rPr lang="hu-HU" sz="2800" dirty="0" smtClean="0"/>
              <a:t> </a:t>
            </a:r>
            <a:r>
              <a:rPr lang="hu-HU" sz="2800" dirty="0" err="1" smtClean="0"/>
              <a:t>details</a:t>
            </a:r>
            <a:r>
              <a:rPr lang="hu-HU" sz="2800" dirty="0" smtClean="0"/>
              <a:t>)</a:t>
            </a:r>
            <a:endParaRPr lang="hu-HU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hu-HU" sz="2000" dirty="0">
                <a:solidFill>
                  <a:srgbClr val="FF0000"/>
                </a:solidFill>
                <a:latin typeface="Calibri" pitchFamily="34" charset="0"/>
              </a:rPr>
              <a:t>	</a:t>
            </a:r>
            <a:r>
              <a:rPr lang="hu-HU" sz="2200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It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remains to be determined</a:t>
            </a:r>
            <a:r>
              <a:rPr lang="hu-HU" sz="22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200" b="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whether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therapeutic targeting of IL-1</a:t>
            </a:r>
            <a:r>
              <a:rPr lang="hu-HU" sz="2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will substantially affect IL-17 in 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RA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.</a:t>
            </a:r>
            <a:endParaRPr lang="hu-HU" sz="22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hu-HU" sz="2800" dirty="0" err="1" smtClean="0"/>
              <a:t>Discourse-level</a:t>
            </a:r>
            <a:r>
              <a:rPr lang="hu-HU" sz="2800" dirty="0" smtClean="0"/>
              <a:t> </a:t>
            </a:r>
            <a:r>
              <a:rPr lang="hu-HU" sz="2800" dirty="0" err="1" smtClean="0"/>
              <a:t>uncertainty</a:t>
            </a:r>
            <a:r>
              <a:rPr lang="hu-HU" sz="2800" dirty="0" smtClean="0"/>
              <a:t>: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proposition</a:t>
            </a:r>
            <a:r>
              <a:rPr lang="hu-HU" sz="2800" dirty="0" smtClean="0"/>
              <a:t> </a:t>
            </a:r>
            <a:r>
              <a:rPr lang="hu-HU" sz="2800" dirty="0" err="1" smtClean="0"/>
              <a:t>can</a:t>
            </a:r>
            <a:r>
              <a:rPr lang="hu-HU" sz="2800" dirty="0" smtClean="0"/>
              <a:t> be </a:t>
            </a:r>
            <a:r>
              <a:rPr lang="hu-HU" sz="2800" dirty="0" err="1" smtClean="0"/>
              <a:t>assigned</a:t>
            </a:r>
            <a:r>
              <a:rPr lang="hu-HU" sz="2800" dirty="0" smtClean="0"/>
              <a:t> a </a:t>
            </a:r>
            <a:r>
              <a:rPr lang="hu-HU" sz="2800" dirty="0" err="1" smtClean="0"/>
              <a:t>truth</a:t>
            </a:r>
            <a:r>
              <a:rPr lang="hu-HU" sz="2800" dirty="0" smtClean="0"/>
              <a:t> </a:t>
            </a:r>
            <a:r>
              <a:rPr lang="hu-HU" sz="2800" dirty="0" err="1" smtClean="0"/>
              <a:t>value</a:t>
            </a:r>
            <a:r>
              <a:rPr lang="hu-HU" sz="2800" dirty="0" smtClean="0"/>
              <a:t>,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uncertainty</a:t>
            </a:r>
            <a:r>
              <a:rPr lang="hu-HU" sz="2800" dirty="0" smtClean="0"/>
              <a:t> is </a:t>
            </a:r>
            <a:r>
              <a:rPr lang="hu-HU" sz="2800" dirty="0" err="1" smtClean="0"/>
              <a:t>related</a:t>
            </a:r>
            <a:r>
              <a:rPr lang="hu-HU" sz="2800" dirty="0" smtClean="0"/>
              <a:t> </a:t>
            </a:r>
            <a:r>
              <a:rPr lang="hu-HU" sz="2800" dirty="0" err="1" smtClean="0"/>
              <a:t>to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lack</a:t>
            </a:r>
            <a:r>
              <a:rPr lang="hu-HU" sz="2800" dirty="0" smtClean="0"/>
              <a:t> of </a:t>
            </a:r>
            <a:r>
              <a:rPr lang="hu-HU" sz="2800" dirty="0" err="1" smtClean="0"/>
              <a:t>source</a:t>
            </a:r>
            <a:r>
              <a:rPr lang="hu-HU" sz="2800" dirty="0" smtClean="0"/>
              <a:t> </a:t>
            </a:r>
            <a:r>
              <a:rPr lang="hu-HU" sz="2800" dirty="0" err="1" smtClean="0"/>
              <a:t>or</a:t>
            </a:r>
            <a:r>
              <a:rPr lang="hu-HU" sz="2800" dirty="0" smtClean="0"/>
              <a:t> </a:t>
            </a:r>
            <a:r>
              <a:rPr lang="hu-HU" sz="2800" dirty="0" err="1" smtClean="0"/>
              <a:t>reference</a:t>
            </a:r>
            <a:r>
              <a:rPr lang="hu-HU" sz="2800" dirty="0" smtClean="0"/>
              <a:t> </a:t>
            </a:r>
            <a:r>
              <a:rPr lang="hu-HU" sz="2800" dirty="0" err="1" smtClean="0"/>
              <a:t>point</a:t>
            </a:r>
            <a:endParaRPr lang="hu-HU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hu-HU" sz="2000" b="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	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Some </a:t>
            </a:r>
            <a:r>
              <a:rPr lang="hu-HU" sz="2200" b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scientists</a:t>
            </a:r>
            <a:r>
              <a:rPr lang="hu-HU" sz="2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hu-HU" sz="2200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report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that this results in a</a:t>
            </a:r>
            <a:r>
              <a:rPr lang="hu-HU" sz="22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better taste than that of other diet colas</a:t>
            </a:r>
            <a:r>
              <a:rPr lang="hu-HU" sz="22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836712"/>
          </a:xfrm>
        </p:spPr>
        <p:txBody>
          <a:bodyPr/>
          <a:lstStyle/>
          <a:p>
            <a:r>
              <a:rPr lang="hu-HU" dirty="0" err="1" smtClean="0"/>
              <a:t>Semantic</a:t>
            </a:r>
            <a:r>
              <a:rPr lang="hu-HU" dirty="0" smtClean="0"/>
              <a:t> </a:t>
            </a:r>
            <a:r>
              <a:rPr lang="hu-HU" dirty="0" err="1" smtClean="0"/>
              <a:t>uncertainty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268760"/>
            <a:ext cx="8229600" cy="4525963"/>
          </a:xfrm>
        </p:spPr>
        <p:txBody>
          <a:bodyPr/>
          <a:lstStyle/>
          <a:p>
            <a:r>
              <a:rPr lang="hu-HU" sz="2800" u="sng" dirty="0" err="1" smtClean="0"/>
              <a:t>Epistemic</a:t>
            </a:r>
            <a:r>
              <a:rPr lang="en-US" sz="2800" dirty="0" smtClean="0"/>
              <a:t>: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truth</a:t>
            </a:r>
            <a:r>
              <a:rPr lang="hu-HU" sz="2800" dirty="0" smtClean="0"/>
              <a:t> </a:t>
            </a:r>
            <a:r>
              <a:rPr lang="hu-HU" sz="2800" dirty="0" err="1" smtClean="0"/>
              <a:t>value</a:t>
            </a:r>
            <a:r>
              <a:rPr lang="hu-HU" sz="2800" dirty="0" smtClean="0"/>
              <a:t> </a:t>
            </a:r>
            <a:r>
              <a:rPr lang="hu-HU" sz="2800" dirty="0" err="1" smtClean="0"/>
              <a:t>cannot</a:t>
            </a:r>
            <a:r>
              <a:rPr lang="hu-HU" sz="2800" dirty="0" smtClean="0"/>
              <a:t> be </a:t>
            </a:r>
            <a:r>
              <a:rPr lang="hu-HU" sz="2800" dirty="0" err="1" smtClean="0"/>
              <a:t>determined</a:t>
            </a:r>
            <a:endParaRPr lang="hu-HU" sz="2800" dirty="0" smtClean="0"/>
          </a:p>
          <a:p>
            <a:pPr algn="ctr">
              <a:buNone/>
            </a:pPr>
            <a:r>
              <a:rPr lang="en-US" sz="2800" b="1" i="1" dirty="0" smtClean="0">
                <a:solidFill>
                  <a:srgbClr val="00B0F0"/>
                </a:solidFill>
              </a:rPr>
              <a:t>It may be raining.</a:t>
            </a:r>
          </a:p>
          <a:p>
            <a:r>
              <a:rPr lang="hu-HU" sz="2800" u="sng" dirty="0" err="1" smtClean="0"/>
              <a:t>Doxastic</a:t>
            </a:r>
            <a:r>
              <a:rPr lang="en-US" sz="2800" dirty="0" smtClean="0"/>
              <a:t>: </a:t>
            </a:r>
            <a:r>
              <a:rPr lang="hu-HU" sz="2800" dirty="0" err="1" smtClean="0"/>
              <a:t>related</a:t>
            </a:r>
            <a:r>
              <a:rPr lang="hu-HU" sz="2800" dirty="0" smtClean="0"/>
              <a:t> </a:t>
            </a:r>
            <a:r>
              <a:rPr lang="hu-HU" sz="2800" dirty="0" err="1" smtClean="0"/>
              <a:t>to</a:t>
            </a:r>
            <a:r>
              <a:rPr lang="hu-HU" sz="2800" dirty="0" smtClean="0"/>
              <a:t> </a:t>
            </a:r>
            <a:r>
              <a:rPr lang="hu-HU" sz="2800" dirty="0" err="1" smtClean="0"/>
              <a:t>beliefs</a:t>
            </a:r>
            <a:endParaRPr lang="hu-HU" sz="2800" dirty="0" smtClean="0"/>
          </a:p>
          <a:p>
            <a:pPr algn="ctr">
              <a:buNone/>
            </a:pPr>
            <a:r>
              <a:rPr lang="en-US" sz="2800" b="1" i="1" dirty="0" smtClean="0">
                <a:solidFill>
                  <a:srgbClr val="00B0F0"/>
                </a:solidFill>
              </a:rPr>
              <a:t>He believes that the Earth is flat.</a:t>
            </a:r>
          </a:p>
          <a:p>
            <a:r>
              <a:rPr lang="hu-HU" sz="2800" u="sng" dirty="0" err="1" smtClean="0"/>
              <a:t>Investigation</a:t>
            </a:r>
            <a:r>
              <a:rPr lang="en-US" sz="2800" dirty="0" smtClean="0"/>
              <a:t>:</a:t>
            </a:r>
            <a:r>
              <a:rPr lang="hu-HU" sz="2800" dirty="0" smtClean="0"/>
              <a:t> </a:t>
            </a:r>
            <a:r>
              <a:rPr lang="hu-HU" sz="2800" dirty="0" err="1" smtClean="0"/>
              <a:t>something</a:t>
            </a:r>
            <a:r>
              <a:rPr lang="hu-HU" sz="2800" dirty="0" smtClean="0"/>
              <a:t> is </a:t>
            </a:r>
            <a:r>
              <a:rPr lang="hu-HU" sz="2800" dirty="0" err="1" smtClean="0"/>
              <a:t>under</a:t>
            </a:r>
            <a:r>
              <a:rPr lang="hu-HU" sz="2800" dirty="0" smtClean="0"/>
              <a:t> </a:t>
            </a:r>
            <a:r>
              <a:rPr lang="hu-HU" sz="2800" dirty="0" err="1" smtClean="0"/>
              <a:t>examination</a:t>
            </a:r>
            <a:endParaRPr lang="hu-HU" sz="2800" dirty="0" smtClean="0"/>
          </a:p>
          <a:p>
            <a:pPr algn="ctr">
              <a:buNone/>
            </a:pPr>
            <a:r>
              <a:rPr lang="en-US" sz="2800" b="1" i="1" dirty="0" smtClean="0">
                <a:solidFill>
                  <a:srgbClr val="00B0F0"/>
                </a:solidFill>
              </a:rPr>
              <a:t>We examined the role of NF-kappa B in protein activation.</a:t>
            </a:r>
          </a:p>
          <a:p>
            <a:r>
              <a:rPr lang="hu-HU" sz="2800" u="sng" dirty="0" err="1" smtClean="0"/>
              <a:t>Condition</a:t>
            </a:r>
            <a:r>
              <a:rPr lang="en-US" sz="2800" dirty="0" smtClean="0"/>
              <a:t>:</a:t>
            </a:r>
            <a:r>
              <a:rPr lang="hu-HU" sz="2800" dirty="0" smtClean="0"/>
              <a:t> </a:t>
            </a:r>
            <a:r>
              <a:rPr lang="hu-HU" sz="2800" dirty="0" err="1" smtClean="0"/>
              <a:t>conditionals</a:t>
            </a:r>
            <a:endParaRPr lang="hu-HU" sz="2800" dirty="0" smtClean="0"/>
          </a:p>
          <a:p>
            <a:pPr algn="ctr">
              <a:buNone/>
            </a:pPr>
            <a:r>
              <a:rPr lang="en-US" sz="2800" b="1" i="1" dirty="0" smtClean="0">
                <a:solidFill>
                  <a:srgbClr val="00B0F0"/>
                </a:solidFill>
              </a:rPr>
              <a:t>If it rains, we’ll stay in.</a:t>
            </a:r>
            <a:endParaRPr lang="hu-HU" sz="2800" b="1" i="1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0"/>
            <a:ext cx="8661648" cy="764704"/>
          </a:xfrm>
        </p:spPr>
        <p:txBody>
          <a:bodyPr/>
          <a:lstStyle/>
          <a:p>
            <a:r>
              <a:rPr lang="hu-HU" dirty="0" err="1" smtClean="0"/>
              <a:t>Discourse-level</a:t>
            </a:r>
            <a:r>
              <a:rPr lang="hu-HU" dirty="0" smtClean="0"/>
              <a:t> </a:t>
            </a:r>
            <a:r>
              <a:rPr lang="hu-HU" dirty="0" err="1" smtClean="0"/>
              <a:t>uncertainty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692696"/>
            <a:ext cx="8676456" cy="4525963"/>
          </a:xfrm>
        </p:spPr>
        <p:txBody>
          <a:bodyPr/>
          <a:lstStyle/>
          <a:p>
            <a:r>
              <a:rPr lang="hu-HU" sz="2800" u="sng" dirty="0" err="1" smtClean="0"/>
              <a:t>Weasel</a:t>
            </a:r>
            <a:r>
              <a:rPr lang="hu-HU" sz="2800" dirty="0" smtClean="0"/>
              <a:t>: </a:t>
            </a:r>
            <a:r>
              <a:rPr lang="hu-HU" sz="2800" dirty="0" err="1" smtClean="0"/>
              <a:t>lack</a:t>
            </a:r>
            <a:r>
              <a:rPr lang="hu-HU" sz="2800" dirty="0" smtClean="0"/>
              <a:t> of </a:t>
            </a:r>
            <a:r>
              <a:rPr lang="hu-HU" sz="2800" dirty="0" err="1" smtClean="0"/>
              <a:t>source</a:t>
            </a:r>
            <a:r>
              <a:rPr lang="hu-HU" sz="2800" dirty="0" smtClean="0"/>
              <a:t> </a:t>
            </a:r>
            <a:r>
              <a:rPr lang="hu-HU" sz="2800" dirty="0" err="1" smtClean="0"/>
              <a:t>or</a:t>
            </a:r>
            <a:r>
              <a:rPr lang="hu-HU" sz="2800" dirty="0" smtClean="0"/>
              <a:t> </a:t>
            </a:r>
            <a:r>
              <a:rPr lang="hu-HU" sz="2800" dirty="0" err="1" smtClean="0"/>
              <a:t>underspecified</a:t>
            </a:r>
            <a:r>
              <a:rPr lang="hu-HU" sz="2800" dirty="0" smtClean="0"/>
              <a:t> </a:t>
            </a:r>
            <a:r>
              <a:rPr lang="hu-HU" sz="2800" dirty="0" err="1" smtClean="0"/>
              <a:t>arguments</a:t>
            </a:r>
            <a:endParaRPr lang="hu-HU" sz="2800" dirty="0" smtClean="0"/>
          </a:p>
          <a:p>
            <a:pPr algn="ctr">
              <a:buNone/>
            </a:pPr>
            <a:r>
              <a:rPr lang="en-US" sz="2400" b="1" i="1" dirty="0" smtClean="0">
                <a:solidFill>
                  <a:srgbClr val="00B0F0"/>
                </a:solidFill>
              </a:rPr>
              <a:t>Some note that the number of deaths during confrontations with police is relatively</a:t>
            </a:r>
            <a:r>
              <a:rPr lang="hu-HU" sz="2400" b="1" i="1" dirty="0" smtClean="0">
                <a:solidFill>
                  <a:srgbClr val="00B0F0"/>
                </a:solidFill>
              </a:rPr>
              <a:t> </a:t>
            </a:r>
            <a:r>
              <a:rPr lang="en-US" sz="2400" b="1" i="1" dirty="0" smtClean="0">
                <a:solidFill>
                  <a:srgbClr val="00B0F0"/>
                </a:solidFill>
              </a:rPr>
              <a:t>proportional for a city the size of Cincinnati.</a:t>
            </a:r>
            <a:endParaRPr lang="hu-HU" sz="2400" b="1" i="1" dirty="0" smtClean="0">
              <a:solidFill>
                <a:srgbClr val="00B0F0"/>
              </a:solidFill>
            </a:endParaRPr>
          </a:p>
          <a:p>
            <a:r>
              <a:rPr lang="hu-HU" sz="2800" u="sng" dirty="0" err="1" smtClean="0"/>
              <a:t>Hedge</a:t>
            </a:r>
            <a:r>
              <a:rPr lang="hu-HU" sz="2800" dirty="0" smtClean="0"/>
              <a:t>: </a:t>
            </a:r>
            <a:r>
              <a:rPr lang="hu-HU" sz="2800" dirty="0" err="1" smtClean="0"/>
              <a:t>blurred</a:t>
            </a:r>
            <a:r>
              <a:rPr lang="hu-HU" sz="2800" dirty="0" smtClean="0"/>
              <a:t> </a:t>
            </a:r>
            <a:r>
              <a:rPr lang="hu-HU" sz="2800" dirty="0" err="1" smtClean="0"/>
              <a:t>qualities</a:t>
            </a:r>
            <a:r>
              <a:rPr lang="hu-HU" sz="2800" dirty="0" smtClean="0"/>
              <a:t> / </a:t>
            </a:r>
            <a:r>
              <a:rPr lang="hu-HU" sz="2800" dirty="0" err="1" smtClean="0"/>
              <a:t>quantities</a:t>
            </a:r>
            <a:endParaRPr lang="hu-HU" sz="2800" dirty="0" smtClean="0"/>
          </a:p>
          <a:p>
            <a:pPr algn="ctr">
              <a:buNone/>
            </a:pPr>
            <a:r>
              <a:rPr lang="en-US" sz="2400" b="1" i="1" dirty="0" smtClean="0">
                <a:solidFill>
                  <a:srgbClr val="00B0F0"/>
                </a:solidFill>
              </a:rPr>
              <a:t>Magdalene Asylums were a generally accepted social institution until well into the</a:t>
            </a:r>
            <a:r>
              <a:rPr lang="hu-HU" sz="2400" b="1" i="1" dirty="0" smtClean="0">
                <a:solidFill>
                  <a:srgbClr val="00B0F0"/>
                </a:solidFill>
              </a:rPr>
              <a:t> </a:t>
            </a:r>
            <a:r>
              <a:rPr lang="en-US" sz="2400" b="1" i="1" dirty="0" smtClean="0">
                <a:solidFill>
                  <a:srgbClr val="00B0F0"/>
                </a:solidFill>
              </a:rPr>
              <a:t>second half of the 20th century.</a:t>
            </a:r>
            <a:endParaRPr lang="hu-HU" sz="2400" b="1" i="1" dirty="0" smtClean="0">
              <a:solidFill>
                <a:srgbClr val="00B0F0"/>
              </a:solidFill>
            </a:endParaRPr>
          </a:p>
          <a:p>
            <a:r>
              <a:rPr lang="hu-HU" sz="2800" u="sng" dirty="0" err="1" smtClean="0"/>
              <a:t>Peacock</a:t>
            </a:r>
            <a:r>
              <a:rPr lang="hu-HU" sz="2800" dirty="0" smtClean="0"/>
              <a:t>: </a:t>
            </a:r>
            <a:r>
              <a:rPr lang="hu-HU" sz="2800" dirty="0" err="1" smtClean="0"/>
              <a:t>subjective</a:t>
            </a:r>
            <a:r>
              <a:rPr lang="hu-HU" sz="2800" dirty="0" smtClean="0"/>
              <a:t> / </a:t>
            </a:r>
            <a:r>
              <a:rPr lang="hu-HU" sz="2800" dirty="0" err="1" smtClean="0"/>
              <a:t>unjustifiable</a:t>
            </a:r>
            <a:r>
              <a:rPr lang="hu-HU" sz="2800" dirty="0" smtClean="0"/>
              <a:t> </a:t>
            </a:r>
            <a:r>
              <a:rPr lang="hu-HU" sz="2800" dirty="0" err="1" smtClean="0"/>
              <a:t>terms</a:t>
            </a:r>
            <a:endParaRPr lang="hu-HU" sz="2800" dirty="0" smtClean="0"/>
          </a:p>
          <a:p>
            <a:pPr algn="ctr">
              <a:buNone/>
            </a:pPr>
            <a:r>
              <a:rPr lang="en-US" sz="2400" b="1" i="1" dirty="0" smtClean="0">
                <a:solidFill>
                  <a:srgbClr val="00B0F0"/>
                </a:solidFill>
              </a:rPr>
              <a:t>The main source of their inspiration was native Georgia, with its rich and complex</a:t>
            </a:r>
            <a:r>
              <a:rPr lang="hu-HU" sz="2400" b="1" i="1" dirty="0" smtClean="0">
                <a:solidFill>
                  <a:srgbClr val="00B0F0"/>
                </a:solidFill>
              </a:rPr>
              <a:t> </a:t>
            </a:r>
            <a:r>
              <a:rPr lang="en-US" sz="2400" b="1" i="1" dirty="0" smtClean="0">
                <a:solidFill>
                  <a:srgbClr val="00B0F0"/>
                </a:solidFill>
              </a:rPr>
              <a:t>history and culture, its breathtaking landscapes and its courageous and hardworking people.</a:t>
            </a:r>
            <a:endParaRPr lang="hu-HU" sz="2400" b="1" i="1" dirty="0">
              <a:solidFill>
                <a:srgbClr val="00B0F0"/>
              </a:solidFill>
            </a:endParaRPr>
          </a:p>
        </p:txBody>
      </p:sp>
      <p:pic>
        <p:nvPicPr>
          <p:cNvPr id="4" name="Picture 8" descr="Peacock_Milwaukee_County_Zo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4077072"/>
            <a:ext cx="1247913" cy="936152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2492896"/>
            <a:ext cx="115212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408723_3973342706829_1342867879_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764704"/>
            <a:ext cx="1403648" cy="866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sz="4000" dirty="0" err="1" smtClean="0">
                <a:latin typeface="Arial" charset="0"/>
              </a:rPr>
              <a:t>Uncertainty</a:t>
            </a:r>
            <a:r>
              <a:rPr lang="hu-HU" sz="4000" dirty="0" smtClean="0">
                <a:latin typeface="Arial" charset="0"/>
              </a:rPr>
              <a:t> </a:t>
            </a:r>
            <a:r>
              <a:rPr lang="hu-HU" sz="4000" dirty="0" err="1" smtClean="0">
                <a:latin typeface="Arial" charset="0"/>
              </a:rPr>
              <a:t>detection</a:t>
            </a:r>
            <a:endParaRPr lang="hu-HU" sz="4000" dirty="0" smtClean="0">
              <a:latin typeface="Arial" charset="0"/>
            </a:endParaRP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hu-HU" dirty="0" err="1" smtClean="0">
                <a:latin typeface="Arial" charset="0"/>
              </a:rPr>
              <a:t>For</a:t>
            </a:r>
            <a:r>
              <a:rPr lang="hu-HU" dirty="0" smtClean="0">
                <a:latin typeface="Arial" charset="0"/>
              </a:rPr>
              <a:t> English: </a:t>
            </a:r>
            <a:r>
              <a:rPr lang="hu-HU" dirty="0" err="1" smtClean="0">
                <a:latin typeface="Arial" charset="0"/>
              </a:rPr>
              <a:t>machine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learnign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systems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all</a:t>
            </a:r>
            <a:r>
              <a:rPr lang="hu-HU" dirty="0" smtClean="0">
                <a:latin typeface="Arial" charset="0"/>
              </a:rPr>
              <a:t> over </a:t>
            </a:r>
            <a:r>
              <a:rPr lang="hu-HU" dirty="0" err="1" smtClean="0">
                <a:latin typeface="Arial" charset="0"/>
              </a:rPr>
              <a:t>the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world</a:t>
            </a:r>
            <a:r>
              <a:rPr lang="hu-HU" dirty="0" smtClean="0">
                <a:latin typeface="Arial" charset="0"/>
              </a:rPr>
              <a:t> (</a:t>
            </a:r>
            <a:r>
              <a:rPr lang="hu-HU" dirty="0" err="1" smtClean="0">
                <a:latin typeface="Arial" charset="0"/>
              </a:rPr>
              <a:t>in</a:t>
            </a:r>
            <a:r>
              <a:rPr lang="hu-HU" dirty="0" smtClean="0">
                <a:latin typeface="Arial" charset="0"/>
              </a:rPr>
              <a:t> Szeged, </a:t>
            </a:r>
            <a:r>
              <a:rPr lang="hu-HU" dirty="0" err="1" smtClean="0">
                <a:latin typeface="Arial" charset="0"/>
              </a:rPr>
              <a:t>too</a:t>
            </a:r>
            <a:r>
              <a:rPr lang="hu-HU" dirty="0" smtClean="0">
                <a:latin typeface="Arial" charset="0"/>
              </a:rPr>
              <a:t>) – </a:t>
            </a:r>
            <a:r>
              <a:rPr lang="hu-HU" dirty="0" err="1" smtClean="0">
                <a:latin typeface="Arial" charset="0"/>
              </a:rPr>
              <a:t>semantic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uncertainty</a:t>
            </a:r>
            <a:endParaRPr lang="hu-HU" dirty="0" smtClean="0">
              <a:latin typeface="Arial" charset="0"/>
            </a:endParaRPr>
          </a:p>
          <a:p>
            <a:r>
              <a:rPr lang="hu-HU" dirty="0" err="1" smtClean="0">
                <a:latin typeface="Arial" charset="0"/>
              </a:rPr>
              <a:t>Discourse-level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uncertainty</a:t>
            </a:r>
            <a:r>
              <a:rPr lang="hu-HU" dirty="0" smtClean="0">
                <a:latin typeface="Arial" charset="0"/>
              </a:rPr>
              <a:t>: </a:t>
            </a:r>
            <a:r>
              <a:rPr lang="hu-HU" dirty="0" err="1" smtClean="0">
                <a:latin typeface="Arial" charset="0"/>
              </a:rPr>
              <a:t>some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rare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approaches</a:t>
            </a:r>
            <a:r>
              <a:rPr lang="hu-HU" dirty="0" smtClean="0">
                <a:latin typeface="Arial" charset="0"/>
              </a:rPr>
              <a:t> (</a:t>
            </a:r>
            <a:r>
              <a:rPr lang="hu-HU" dirty="0" err="1" smtClean="0">
                <a:latin typeface="Arial" charset="0"/>
              </a:rPr>
              <a:t>in</a:t>
            </a:r>
            <a:r>
              <a:rPr lang="hu-HU" dirty="0" smtClean="0">
                <a:latin typeface="Arial" charset="0"/>
              </a:rPr>
              <a:t> Szeged, </a:t>
            </a:r>
            <a:r>
              <a:rPr lang="hu-HU" dirty="0" err="1" smtClean="0">
                <a:latin typeface="Arial" charset="0"/>
              </a:rPr>
              <a:t>too</a:t>
            </a:r>
            <a:r>
              <a:rPr lang="hu-HU" dirty="0" smtClean="0">
                <a:latin typeface="Arial" charset="0"/>
              </a:rPr>
              <a:t>)</a:t>
            </a:r>
          </a:p>
          <a:p>
            <a:r>
              <a:rPr lang="hu-HU" dirty="0" err="1" smtClean="0">
                <a:latin typeface="Arial" charset="0"/>
              </a:rPr>
              <a:t>For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Hungarian</a:t>
            </a:r>
            <a:r>
              <a:rPr lang="hu-HU" dirty="0" smtClean="0">
                <a:latin typeface="Arial" charset="0"/>
              </a:rPr>
              <a:t>: </a:t>
            </a:r>
            <a:r>
              <a:rPr lang="hu-HU" dirty="0" err="1" smtClean="0">
                <a:latin typeface="Arial" charset="0"/>
              </a:rPr>
              <a:t>uncertainty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detectors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created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for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both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types</a:t>
            </a:r>
            <a:endParaRPr lang="hu-HU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dirty="0" err="1" smtClean="0">
                <a:latin typeface="Arial" charset="0"/>
              </a:rPr>
              <a:t>Introduction</a:t>
            </a:r>
            <a:endParaRPr lang="hu-HU" dirty="0" smtClean="0">
              <a:latin typeface="Arial" charset="0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hu-HU" dirty="0" err="1" smtClean="0">
                <a:latin typeface="Arial" charset="0"/>
              </a:rPr>
              <a:t>Semantics</a:t>
            </a:r>
            <a:r>
              <a:rPr lang="hu-HU" dirty="0" smtClean="0">
                <a:latin typeface="Arial" charset="0"/>
              </a:rPr>
              <a:t>: </a:t>
            </a:r>
            <a:r>
              <a:rPr lang="hu-HU" dirty="0" err="1" smtClean="0">
                <a:latin typeface="Arial" charset="0"/>
              </a:rPr>
              <a:t>meaning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in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language</a:t>
            </a:r>
            <a:endParaRPr lang="hu-HU" sz="2800" dirty="0" smtClean="0">
              <a:latin typeface="Arial" charset="0"/>
            </a:endParaRPr>
          </a:p>
          <a:p>
            <a:r>
              <a:rPr lang="hu-HU" sz="2800" dirty="0" err="1" smtClean="0">
                <a:latin typeface="Arial" charset="0"/>
              </a:rPr>
              <a:t>How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to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define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meaning</a:t>
            </a:r>
            <a:r>
              <a:rPr lang="hu-HU" sz="2800" dirty="0" smtClean="0">
                <a:latin typeface="Arial" charset="0"/>
              </a:rPr>
              <a:t>?</a:t>
            </a:r>
          </a:p>
          <a:p>
            <a:pPr lvl="1"/>
            <a:r>
              <a:rPr lang="hu-HU" sz="2400" dirty="0" smtClean="0">
                <a:latin typeface="Arial" charset="0"/>
              </a:rPr>
              <a:t>May </a:t>
            </a:r>
            <a:r>
              <a:rPr lang="hu-HU" sz="2400" dirty="0" err="1" smtClean="0">
                <a:latin typeface="Arial" charset="0"/>
              </a:rPr>
              <a:t>change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in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time</a:t>
            </a:r>
            <a:r>
              <a:rPr lang="hu-HU" sz="2400" dirty="0" smtClean="0">
                <a:latin typeface="Arial" charset="0"/>
              </a:rPr>
              <a:t> / </a:t>
            </a:r>
            <a:r>
              <a:rPr lang="hu-HU" sz="2400" dirty="0" err="1" smtClean="0">
                <a:latin typeface="Arial" charset="0"/>
              </a:rPr>
              <a:t>space</a:t>
            </a:r>
            <a:r>
              <a:rPr lang="hu-HU" sz="2400" dirty="0" smtClean="0">
                <a:latin typeface="Arial" charset="0"/>
              </a:rPr>
              <a:t> (</a:t>
            </a:r>
            <a:r>
              <a:rPr lang="hu-HU" sz="2400" i="1" dirty="0" err="1" smtClean="0">
                <a:solidFill>
                  <a:srgbClr val="00B0F0"/>
                </a:solidFill>
                <a:latin typeface="Arial" charset="0"/>
              </a:rPr>
              <a:t>gay</a:t>
            </a:r>
            <a:r>
              <a:rPr lang="hu-HU" sz="2400" dirty="0" smtClean="0">
                <a:latin typeface="Arial" charset="0"/>
              </a:rPr>
              <a:t>)</a:t>
            </a:r>
          </a:p>
          <a:p>
            <a:pPr lvl="1"/>
            <a:r>
              <a:rPr lang="hu-HU" sz="2400" dirty="0" err="1" smtClean="0">
                <a:latin typeface="Arial" charset="0"/>
              </a:rPr>
              <a:t>Regional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differences</a:t>
            </a:r>
            <a:r>
              <a:rPr lang="hu-HU" sz="2400" dirty="0" smtClean="0">
                <a:latin typeface="Arial" charset="0"/>
              </a:rPr>
              <a:t> (</a:t>
            </a:r>
            <a:r>
              <a:rPr lang="hu-HU" sz="2400" i="1" dirty="0" smtClean="0">
                <a:solidFill>
                  <a:srgbClr val="00B0F0"/>
                </a:solidFill>
                <a:latin typeface="Arial" charset="0"/>
              </a:rPr>
              <a:t>van/</a:t>
            </a:r>
            <a:r>
              <a:rPr lang="hu-HU" sz="2400" i="1" dirty="0" err="1" smtClean="0">
                <a:solidFill>
                  <a:srgbClr val="00B0F0"/>
                </a:solidFill>
                <a:latin typeface="Arial" charset="0"/>
              </a:rPr>
              <a:t>truck</a:t>
            </a:r>
            <a:r>
              <a:rPr lang="hu-HU" sz="2400" dirty="0" smtClean="0">
                <a:latin typeface="Arial" charset="0"/>
              </a:rPr>
              <a:t>)</a:t>
            </a:r>
          </a:p>
          <a:p>
            <a:r>
              <a:rPr lang="hu-HU" sz="2800" dirty="0" err="1" smtClean="0">
                <a:latin typeface="Arial" charset="0"/>
              </a:rPr>
              <a:t>Meaning</a:t>
            </a:r>
            <a:r>
              <a:rPr lang="hu-HU" sz="2800" dirty="0" smtClean="0">
                <a:latin typeface="Arial" charset="0"/>
              </a:rPr>
              <a:t> of </a:t>
            </a:r>
            <a:r>
              <a:rPr lang="hu-HU" sz="2800" dirty="0" err="1" smtClean="0">
                <a:latin typeface="Arial" charset="0"/>
              </a:rPr>
              <a:t>words</a:t>
            </a:r>
            <a:r>
              <a:rPr lang="hu-HU" sz="2800" dirty="0" smtClean="0">
                <a:latin typeface="Arial" charset="0"/>
              </a:rPr>
              <a:t>: </a:t>
            </a:r>
            <a:r>
              <a:rPr lang="hu-HU" sz="2800" dirty="0" err="1" smtClean="0">
                <a:latin typeface="Arial" charset="0"/>
              </a:rPr>
              <a:t>lexical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semantics</a:t>
            </a:r>
            <a:endParaRPr lang="hu-HU" sz="2800" dirty="0" smtClean="0">
              <a:latin typeface="Arial" charset="0"/>
            </a:endParaRPr>
          </a:p>
          <a:p>
            <a:r>
              <a:rPr lang="hu-HU" sz="2800" dirty="0" err="1" smtClean="0">
                <a:latin typeface="Arial" charset="0"/>
              </a:rPr>
              <a:t>Meaning</a:t>
            </a:r>
            <a:r>
              <a:rPr lang="hu-HU" sz="2800" dirty="0" smtClean="0">
                <a:latin typeface="Arial" charset="0"/>
              </a:rPr>
              <a:t> of </a:t>
            </a:r>
            <a:r>
              <a:rPr lang="hu-HU" sz="2800" dirty="0" err="1" smtClean="0">
                <a:latin typeface="Arial" charset="0"/>
              </a:rPr>
              <a:t>sentences</a:t>
            </a:r>
            <a:r>
              <a:rPr lang="hu-HU" sz="2800" dirty="0" smtClean="0">
                <a:latin typeface="Arial" charset="0"/>
              </a:rPr>
              <a:t>: </a:t>
            </a:r>
            <a:r>
              <a:rPr lang="hu-HU" sz="2800" dirty="0" err="1" smtClean="0">
                <a:latin typeface="Arial" charset="0"/>
              </a:rPr>
              <a:t>predicate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logic</a:t>
            </a:r>
            <a:endParaRPr lang="hu-HU" sz="2800" dirty="0" smtClean="0">
              <a:latin typeface="Arial" charset="0"/>
            </a:endParaRPr>
          </a:p>
          <a:p>
            <a:r>
              <a:rPr lang="hu-HU" sz="2800" dirty="0" err="1" smtClean="0">
                <a:latin typeface="Arial" charset="0"/>
              </a:rPr>
              <a:t>Meaning</a:t>
            </a:r>
            <a:r>
              <a:rPr lang="hu-HU" sz="2800" dirty="0" smtClean="0">
                <a:latin typeface="Arial" charset="0"/>
              </a:rPr>
              <a:t> of </a:t>
            </a:r>
            <a:r>
              <a:rPr lang="hu-HU" sz="2800" dirty="0" err="1" smtClean="0">
                <a:latin typeface="Arial" charset="0"/>
              </a:rPr>
              <a:t>texts</a:t>
            </a:r>
            <a:r>
              <a:rPr lang="hu-HU" sz="2800" dirty="0" smtClean="0">
                <a:latin typeface="Arial" charset="0"/>
              </a:rPr>
              <a:t>: </a:t>
            </a:r>
            <a:r>
              <a:rPr lang="hu-HU" sz="2800" dirty="0" err="1" smtClean="0">
                <a:latin typeface="Arial" charset="0"/>
              </a:rPr>
              <a:t>Boolean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logic</a:t>
            </a:r>
            <a:endParaRPr lang="hu-HU" sz="28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dirty="0" err="1" smtClean="0">
                <a:latin typeface="Arial" charset="0"/>
              </a:rPr>
              <a:t>Compositionality</a:t>
            </a:r>
            <a:endParaRPr lang="hu-HU" dirty="0" smtClean="0">
              <a:latin typeface="Arial" charset="0"/>
            </a:endParaRP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hu-HU" dirty="0" smtClean="0"/>
              <a:t>T</a:t>
            </a:r>
            <a:r>
              <a:rPr lang="en-US" dirty="0" smtClean="0"/>
              <a:t>he meaning of a complex expression is determined by the meanings of its constituent expressions and the rules used to combine them</a:t>
            </a:r>
            <a:endParaRPr lang="hu-HU" dirty="0" smtClean="0"/>
          </a:p>
          <a:p>
            <a:pPr>
              <a:buNone/>
            </a:pPr>
            <a:r>
              <a:rPr lang="hu-HU" i="1" dirty="0" smtClean="0">
                <a:solidFill>
                  <a:schemeClr val="accent2"/>
                </a:solidFill>
                <a:latin typeface="Arial" charset="0"/>
              </a:rPr>
              <a:t>				</a:t>
            </a:r>
            <a:r>
              <a:rPr lang="hu-HU" i="1" dirty="0" err="1" smtClean="0">
                <a:solidFill>
                  <a:schemeClr val="accent2"/>
                </a:solidFill>
                <a:latin typeface="Arial" charset="0"/>
              </a:rPr>
              <a:t>red</a:t>
            </a:r>
            <a:r>
              <a:rPr lang="hu-HU" i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hu-HU" i="1" dirty="0" err="1" smtClean="0">
                <a:solidFill>
                  <a:schemeClr val="accent2"/>
                </a:solidFill>
                <a:latin typeface="Arial" charset="0"/>
              </a:rPr>
              <a:t>car</a:t>
            </a:r>
            <a:endParaRPr lang="hu-HU" i="1" dirty="0" smtClean="0">
              <a:solidFill>
                <a:schemeClr val="accent2"/>
              </a:solidFill>
              <a:latin typeface="Arial" charset="0"/>
            </a:endParaRPr>
          </a:p>
          <a:p>
            <a:pPr algn="ctr">
              <a:buFontTx/>
              <a:buNone/>
            </a:pPr>
            <a:r>
              <a:rPr lang="hu-HU" i="1" dirty="0" err="1" smtClean="0">
                <a:solidFill>
                  <a:schemeClr val="accent2"/>
                </a:solidFill>
                <a:latin typeface="Arial" charset="0"/>
              </a:rPr>
              <a:t>drink</a:t>
            </a:r>
            <a:r>
              <a:rPr lang="hu-HU" i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hu-HU" i="1" dirty="0" err="1" smtClean="0">
                <a:solidFill>
                  <a:schemeClr val="accent2"/>
                </a:solidFill>
                <a:latin typeface="Arial" charset="0"/>
              </a:rPr>
              <a:t>some</a:t>
            </a:r>
            <a:r>
              <a:rPr lang="hu-HU" i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hu-HU" i="1" dirty="0" err="1" smtClean="0">
                <a:solidFill>
                  <a:schemeClr val="accent2"/>
                </a:solidFill>
                <a:latin typeface="Arial" charset="0"/>
              </a:rPr>
              <a:t>water</a:t>
            </a:r>
            <a:endParaRPr lang="hu-HU" i="1" dirty="0" smtClean="0">
              <a:solidFill>
                <a:schemeClr val="accent2"/>
              </a:solidFill>
              <a:latin typeface="Arial" charset="0"/>
            </a:endParaRPr>
          </a:p>
          <a:p>
            <a:r>
              <a:rPr lang="hu-HU" dirty="0" err="1" smtClean="0">
                <a:latin typeface="Arial" charset="0"/>
              </a:rPr>
              <a:t>Not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all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phrases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are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compositional</a:t>
            </a:r>
            <a:r>
              <a:rPr lang="hu-HU" dirty="0" smtClean="0">
                <a:latin typeface="Arial" charset="0"/>
              </a:rPr>
              <a:t>…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sz="4000" dirty="0" err="1" smtClean="0">
                <a:latin typeface="Arial" charset="0"/>
              </a:rPr>
              <a:t>Multiword</a:t>
            </a:r>
            <a:r>
              <a:rPr lang="hu-HU" sz="4000" dirty="0" smtClean="0">
                <a:latin typeface="Arial" charset="0"/>
              </a:rPr>
              <a:t> </a:t>
            </a:r>
            <a:r>
              <a:rPr lang="hu-HU" sz="4000" dirty="0" err="1" smtClean="0">
                <a:latin typeface="Arial" charset="0"/>
              </a:rPr>
              <a:t>expressions</a:t>
            </a:r>
            <a:r>
              <a:rPr lang="hu-HU" sz="4000" dirty="0" smtClean="0">
                <a:latin typeface="Arial" charset="0"/>
              </a:rPr>
              <a:t> (MWE)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hu-HU" dirty="0" err="1" smtClean="0">
                <a:latin typeface="Arial" charset="0"/>
              </a:rPr>
              <a:t>Lexical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units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that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contain</a:t>
            </a:r>
            <a:r>
              <a:rPr lang="hu-HU" dirty="0" smtClean="0">
                <a:latin typeface="Arial" charset="0"/>
              </a:rPr>
              <a:t> more </a:t>
            </a:r>
            <a:r>
              <a:rPr lang="hu-HU" dirty="0" err="1" smtClean="0">
                <a:latin typeface="Arial" charset="0"/>
              </a:rPr>
              <a:t>than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one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token</a:t>
            </a:r>
            <a:endParaRPr lang="hu-HU" dirty="0" smtClean="0">
              <a:latin typeface="Arial" charset="0"/>
            </a:endParaRPr>
          </a:p>
          <a:p>
            <a:r>
              <a:rPr lang="hu-HU" dirty="0" err="1" smtClean="0">
                <a:latin typeface="Arial" charset="0"/>
              </a:rPr>
              <a:t>They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exhibit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syntactic</a:t>
            </a:r>
            <a:r>
              <a:rPr lang="hu-HU" dirty="0" smtClean="0">
                <a:latin typeface="Arial" charset="0"/>
              </a:rPr>
              <a:t>, </a:t>
            </a:r>
            <a:r>
              <a:rPr lang="hu-HU" dirty="0" err="1" smtClean="0">
                <a:latin typeface="Arial" charset="0"/>
              </a:rPr>
              <a:t>semantic</a:t>
            </a:r>
            <a:r>
              <a:rPr lang="hu-HU" dirty="0" smtClean="0">
                <a:latin typeface="Arial" charset="0"/>
              </a:rPr>
              <a:t>, </a:t>
            </a:r>
            <a:r>
              <a:rPr lang="hu-HU" dirty="0" err="1" smtClean="0">
                <a:latin typeface="Arial" charset="0"/>
              </a:rPr>
              <a:t>statistical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or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pragmatic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idisyncracies</a:t>
            </a:r>
            <a:endParaRPr lang="hu-HU" dirty="0" smtClean="0">
              <a:latin typeface="Arial" charset="0"/>
            </a:endParaRPr>
          </a:p>
          <a:p>
            <a:r>
              <a:rPr lang="hu-HU" dirty="0" err="1" smtClean="0">
                <a:latin typeface="Arial" charset="0"/>
              </a:rPr>
              <a:t>They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are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not</a:t>
            </a:r>
            <a:r>
              <a:rPr lang="hu-HU" dirty="0" smtClean="0">
                <a:latin typeface="Arial" charset="0"/>
              </a:rPr>
              <a:t> (</a:t>
            </a:r>
            <a:r>
              <a:rPr lang="hu-HU" dirty="0" err="1" smtClean="0">
                <a:latin typeface="Arial" charset="0"/>
              </a:rPr>
              <a:t>fully</a:t>
            </a:r>
            <a:r>
              <a:rPr lang="hu-HU" dirty="0" smtClean="0">
                <a:latin typeface="Arial" charset="0"/>
              </a:rPr>
              <a:t>) </a:t>
            </a:r>
            <a:r>
              <a:rPr lang="hu-HU" dirty="0" err="1" smtClean="0">
                <a:latin typeface="Arial" charset="0"/>
              </a:rPr>
              <a:t>compositional</a:t>
            </a:r>
            <a:endParaRPr lang="hu-HU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Types</a:t>
            </a:r>
            <a:r>
              <a:rPr lang="hu-HU" dirty="0" smtClean="0"/>
              <a:t> of </a:t>
            </a:r>
            <a:r>
              <a:rPr lang="hu-HU" dirty="0" err="1" smtClean="0"/>
              <a:t>MWEs</a:t>
            </a:r>
            <a:endParaRPr lang="hu-HU" dirty="0" smtClean="0"/>
          </a:p>
        </p:txBody>
      </p:sp>
      <p:sp>
        <p:nvSpPr>
          <p:cNvPr id="8195" name="Tartalom helye 2"/>
          <p:cNvSpPr>
            <a:spLocks noGrp="1"/>
          </p:cNvSpPr>
          <p:nvPr>
            <p:ph idx="1"/>
          </p:nvPr>
        </p:nvSpPr>
        <p:spPr>
          <a:xfrm>
            <a:off x="684213" y="1557338"/>
            <a:ext cx="8229600" cy="4525962"/>
          </a:xfrm>
        </p:spPr>
        <p:txBody>
          <a:bodyPr/>
          <a:lstStyle/>
          <a:p>
            <a:r>
              <a:rPr lang="hu-HU" smtClean="0"/>
              <a:t>Noun compounds: </a:t>
            </a:r>
            <a:r>
              <a:rPr lang="hu-HU" i="1" smtClean="0">
                <a:solidFill>
                  <a:schemeClr val="accent2"/>
                </a:solidFill>
              </a:rPr>
              <a:t>high school</a:t>
            </a:r>
          </a:p>
          <a:p>
            <a:r>
              <a:rPr lang="hu-HU" smtClean="0"/>
              <a:t>Adjectival compounds: </a:t>
            </a:r>
            <a:r>
              <a:rPr lang="hu-HU" i="1" smtClean="0">
                <a:solidFill>
                  <a:schemeClr val="accent2"/>
                </a:solidFill>
              </a:rPr>
              <a:t>Roman Catholic</a:t>
            </a:r>
          </a:p>
          <a:p>
            <a:r>
              <a:rPr lang="hu-HU" smtClean="0"/>
              <a:t>Verb-particle constructions: </a:t>
            </a:r>
            <a:r>
              <a:rPr lang="hu-HU" i="1" smtClean="0">
                <a:solidFill>
                  <a:schemeClr val="accent2"/>
                </a:solidFill>
              </a:rPr>
              <a:t>put off</a:t>
            </a:r>
          </a:p>
          <a:p>
            <a:r>
              <a:rPr lang="hu-HU" smtClean="0"/>
              <a:t>Idioms and proverbs: </a:t>
            </a:r>
            <a:r>
              <a:rPr lang="hu-HU" i="1" smtClean="0">
                <a:solidFill>
                  <a:schemeClr val="accent2"/>
                </a:solidFill>
              </a:rPr>
              <a:t>to be in seventh heaven</a:t>
            </a:r>
          </a:p>
          <a:p>
            <a:r>
              <a:rPr lang="hu-HU" smtClean="0"/>
              <a:t>Light verb constructions: </a:t>
            </a:r>
            <a:r>
              <a:rPr lang="hu-HU" i="1" smtClean="0">
                <a:solidFill>
                  <a:schemeClr val="accent2"/>
                </a:solidFill>
              </a:rPr>
              <a:t>to give a lecture</a:t>
            </a:r>
          </a:p>
          <a:p>
            <a:r>
              <a:rPr lang="hu-HU" smtClean="0"/>
              <a:t>Other types: </a:t>
            </a:r>
            <a:r>
              <a:rPr lang="hu-HU" i="1" smtClean="0">
                <a:solidFill>
                  <a:schemeClr val="accent2"/>
                </a:solidFill>
              </a:rPr>
              <a:t>drink and drive, c’est la vie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Cím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hu-HU" smtClean="0">
              <a:latin typeface="Arial" charset="0"/>
            </a:endParaRPr>
          </a:p>
        </p:txBody>
      </p:sp>
      <p:sp>
        <p:nvSpPr>
          <p:cNvPr id="203779" name="Tartalom helye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hu-HU" smtClean="0">
              <a:latin typeface="Arial" charset="0"/>
            </a:endParaRPr>
          </a:p>
        </p:txBody>
      </p:sp>
      <p:pic>
        <p:nvPicPr>
          <p:cNvPr id="2037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20713"/>
            <a:ext cx="8583613" cy="530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Frequency of categories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557338"/>
            <a:ext cx="6308725" cy="3887787"/>
          </a:xfrm>
          <a:noFill/>
        </p:spPr>
      </p:pic>
      <p:sp>
        <p:nvSpPr>
          <p:cNvPr id="5" name="Téglalap 4"/>
          <p:cNvSpPr/>
          <p:nvPr/>
        </p:nvSpPr>
        <p:spPr>
          <a:xfrm>
            <a:off x="1692275" y="1989138"/>
            <a:ext cx="4032250" cy="28733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1692275" y="3860800"/>
            <a:ext cx="3959225" cy="28892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1692275" y="3573463"/>
            <a:ext cx="3959225" cy="28733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1692275" y="4941888"/>
            <a:ext cx="3959225" cy="28733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sz="4000" dirty="0" err="1" smtClean="0">
                <a:latin typeface="Arial" charset="0"/>
              </a:rPr>
              <a:t>MWEs</a:t>
            </a:r>
            <a:r>
              <a:rPr lang="hu-HU" sz="4000" dirty="0" smtClean="0">
                <a:latin typeface="Arial" charset="0"/>
              </a:rPr>
              <a:t> </a:t>
            </a:r>
            <a:r>
              <a:rPr lang="hu-HU" sz="4000" dirty="0" err="1" smtClean="0">
                <a:latin typeface="Arial" charset="0"/>
              </a:rPr>
              <a:t>in</a:t>
            </a:r>
            <a:r>
              <a:rPr lang="hu-HU" sz="4000" dirty="0" smtClean="0">
                <a:latin typeface="Arial" charset="0"/>
              </a:rPr>
              <a:t> </a:t>
            </a:r>
            <a:r>
              <a:rPr lang="hu-HU" sz="4000" dirty="0" err="1" smtClean="0">
                <a:latin typeface="Arial" charset="0"/>
              </a:rPr>
              <a:t>computational</a:t>
            </a:r>
            <a:r>
              <a:rPr lang="hu-HU" sz="4000" dirty="0" smtClean="0">
                <a:latin typeface="Arial" charset="0"/>
              </a:rPr>
              <a:t> </a:t>
            </a:r>
            <a:r>
              <a:rPr lang="hu-HU" sz="4000" dirty="0" err="1" smtClean="0">
                <a:latin typeface="Arial" charset="0"/>
              </a:rPr>
              <a:t>linguistics</a:t>
            </a:r>
            <a:endParaRPr lang="hu-HU" sz="4000" dirty="0" smtClean="0">
              <a:latin typeface="Arial" charset="0"/>
            </a:endParaRP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hu-HU" dirty="0" err="1" smtClean="0">
                <a:latin typeface="Arial" charset="0"/>
              </a:rPr>
              <a:t>Special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treatment</a:t>
            </a:r>
            <a:r>
              <a:rPr lang="hu-HU" dirty="0" smtClean="0">
                <a:latin typeface="Arial" charset="0"/>
              </a:rPr>
              <a:t>: </a:t>
            </a:r>
            <a:r>
              <a:rPr lang="hu-HU" i="1" dirty="0" err="1" smtClean="0">
                <a:solidFill>
                  <a:schemeClr val="accent2"/>
                </a:solidFill>
                <a:latin typeface="Arial" charset="0"/>
              </a:rPr>
              <a:t>racing</a:t>
            </a:r>
            <a:r>
              <a:rPr lang="hu-HU" i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hu-HU" i="1" dirty="0" err="1" smtClean="0">
                <a:solidFill>
                  <a:schemeClr val="accent2"/>
                </a:solidFill>
                <a:latin typeface="Arial" charset="0"/>
              </a:rPr>
              <a:t>car</a:t>
            </a:r>
            <a:r>
              <a:rPr lang="hu-HU" i="1" dirty="0" smtClean="0">
                <a:solidFill>
                  <a:schemeClr val="accent2"/>
                </a:solidFill>
                <a:latin typeface="Arial" charset="0"/>
              </a:rPr>
              <a:t> – versenyautó</a:t>
            </a:r>
            <a:r>
              <a:rPr lang="hu-HU" dirty="0" smtClean="0">
                <a:latin typeface="Arial" charset="0"/>
              </a:rPr>
              <a:t> (MT), </a:t>
            </a:r>
            <a:r>
              <a:rPr lang="hu-HU" i="1" dirty="0" err="1" smtClean="0">
                <a:solidFill>
                  <a:schemeClr val="accent2"/>
                </a:solidFill>
                <a:latin typeface="Arial" charset="0"/>
              </a:rPr>
              <a:t>to</a:t>
            </a:r>
            <a:r>
              <a:rPr lang="hu-HU" i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hu-HU" i="1" dirty="0" err="1" smtClean="0">
                <a:solidFill>
                  <a:schemeClr val="accent2"/>
                </a:solidFill>
                <a:latin typeface="Arial" charset="0"/>
              </a:rPr>
              <a:t>have</a:t>
            </a:r>
            <a:r>
              <a:rPr lang="hu-HU" i="1" dirty="0" smtClean="0">
                <a:solidFill>
                  <a:schemeClr val="accent2"/>
                </a:solidFill>
                <a:latin typeface="Arial" charset="0"/>
              </a:rPr>
              <a:t> a </a:t>
            </a:r>
            <a:r>
              <a:rPr lang="hu-HU" i="1" dirty="0" err="1" smtClean="0">
                <a:solidFill>
                  <a:schemeClr val="accent2"/>
                </a:solidFill>
                <a:latin typeface="Arial" charset="0"/>
              </a:rPr>
              <a:t>lecture</a:t>
            </a:r>
            <a:r>
              <a:rPr lang="hu-HU" i="1" dirty="0" smtClean="0">
                <a:solidFill>
                  <a:schemeClr val="accent2"/>
                </a:solidFill>
                <a:latin typeface="Arial" charset="0"/>
              </a:rPr>
              <a:t> - *</a:t>
            </a:r>
            <a:r>
              <a:rPr lang="hu-HU" i="1" dirty="0" err="1" smtClean="0">
                <a:solidFill>
                  <a:schemeClr val="accent2"/>
                </a:solidFill>
                <a:latin typeface="Arial" charset="0"/>
              </a:rPr>
              <a:t>having</a:t>
            </a:r>
            <a:r>
              <a:rPr lang="hu-HU" i="1" dirty="0" smtClean="0">
                <a:solidFill>
                  <a:schemeClr val="accent2"/>
                </a:solidFill>
                <a:latin typeface="Arial" charset="0"/>
              </a:rPr>
              <a:t> – </a:t>
            </a:r>
            <a:r>
              <a:rPr lang="hu-HU" i="1" dirty="0" err="1" smtClean="0">
                <a:solidFill>
                  <a:schemeClr val="accent2"/>
                </a:solidFill>
                <a:latin typeface="Arial" charset="0"/>
              </a:rPr>
              <a:t>lecture</a:t>
            </a:r>
            <a:r>
              <a:rPr lang="hu-HU" dirty="0" smtClean="0">
                <a:latin typeface="Arial" charset="0"/>
              </a:rPr>
              <a:t> (IE)</a:t>
            </a:r>
          </a:p>
          <a:p>
            <a:r>
              <a:rPr lang="hu-HU" dirty="0" err="1" smtClean="0">
                <a:latin typeface="Arial" charset="0"/>
              </a:rPr>
              <a:t>They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need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to</a:t>
            </a:r>
            <a:r>
              <a:rPr lang="hu-HU" dirty="0" smtClean="0">
                <a:latin typeface="Arial" charset="0"/>
              </a:rPr>
              <a:t> be </a:t>
            </a:r>
            <a:r>
              <a:rPr lang="hu-HU" dirty="0" err="1" smtClean="0">
                <a:latin typeface="Arial" charset="0"/>
              </a:rPr>
              <a:t>identified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in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context</a:t>
            </a:r>
            <a:r>
              <a:rPr lang="hu-HU" dirty="0" smtClean="0">
                <a:latin typeface="Arial" charset="0"/>
              </a:rPr>
              <a:t> (</a:t>
            </a:r>
            <a:r>
              <a:rPr lang="hu-HU" i="1" dirty="0" err="1" smtClean="0">
                <a:solidFill>
                  <a:schemeClr val="accent2"/>
                </a:solidFill>
                <a:latin typeface="Arial" charset="0"/>
              </a:rPr>
              <a:t>give</a:t>
            </a:r>
            <a:r>
              <a:rPr lang="hu-HU" i="1" dirty="0" smtClean="0">
                <a:solidFill>
                  <a:schemeClr val="accent2"/>
                </a:solidFill>
                <a:latin typeface="Arial" charset="0"/>
              </a:rPr>
              <a:t> a ring, tevékenységet folytat</a:t>
            </a:r>
            <a:r>
              <a:rPr lang="hu-HU" dirty="0" smtClean="0">
                <a:latin typeface="Arial" charset="0"/>
              </a:rPr>
              <a:t>)</a:t>
            </a:r>
          </a:p>
          <a:p>
            <a:r>
              <a:rPr lang="hu-HU" dirty="0" err="1" smtClean="0">
                <a:latin typeface="Arial" charset="0"/>
              </a:rPr>
              <a:t>Annotated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corpora</a:t>
            </a:r>
            <a:r>
              <a:rPr lang="hu-HU" dirty="0" smtClean="0">
                <a:latin typeface="Arial" charset="0"/>
              </a:rPr>
              <a:t> (Wiki50, </a:t>
            </a:r>
            <a:r>
              <a:rPr lang="hu-HU" dirty="0" err="1" smtClean="0">
                <a:latin typeface="Arial" charset="0"/>
              </a:rPr>
              <a:t>corpora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for</a:t>
            </a:r>
            <a:r>
              <a:rPr lang="hu-HU" dirty="0" smtClean="0">
                <a:latin typeface="Arial" charset="0"/>
              </a:rPr>
              <a:t> LVC, PARSEME </a:t>
            </a:r>
            <a:r>
              <a:rPr lang="hu-HU" dirty="0" err="1" smtClean="0">
                <a:latin typeface="Arial" charset="0"/>
              </a:rPr>
              <a:t>shared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task</a:t>
            </a:r>
            <a:r>
              <a:rPr lang="hu-HU" dirty="0" smtClean="0">
                <a:latin typeface="Arial" charset="0"/>
              </a:rPr>
              <a:t>…)</a:t>
            </a:r>
          </a:p>
          <a:p>
            <a:endParaRPr lang="hu-HU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dirty="0" err="1" smtClean="0">
                <a:latin typeface="Arial" charset="0"/>
              </a:rPr>
              <a:t>MWEs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in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applications</a:t>
            </a:r>
            <a:endParaRPr lang="hu-HU" dirty="0" smtClean="0">
              <a:latin typeface="Arial" charset="0"/>
            </a:endParaRP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dirty="0" smtClean="0">
                <a:latin typeface="Arial" charset="0"/>
              </a:rPr>
              <a:t>1 MWE is 1 unit</a:t>
            </a:r>
          </a:p>
          <a:p>
            <a:pPr>
              <a:lnSpc>
                <a:spcPct val="90000"/>
              </a:lnSpc>
            </a:pPr>
            <a:r>
              <a:rPr lang="hu-HU" dirty="0" err="1" smtClean="0">
                <a:latin typeface="Arial" charset="0"/>
              </a:rPr>
              <a:t>Special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rules</a:t>
            </a:r>
            <a:r>
              <a:rPr lang="hu-HU" dirty="0" smtClean="0">
                <a:latin typeface="Arial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hu-HU" dirty="0" smtClean="0">
                <a:latin typeface="Arial" charset="0"/>
              </a:rPr>
              <a:t>IE: </a:t>
            </a:r>
            <a:r>
              <a:rPr lang="hu-HU" dirty="0" err="1" smtClean="0">
                <a:latin typeface="Arial" charset="0"/>
              </a:rPr>
              <a:t>the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noun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contains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the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meaning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in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LVCs</a:t>
            </a:r>
            <a:endParaRPr lang="hu-HU" dirty="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hu-HU" dirty="0" err="1" smtClean="0">
                <a:latin typeface="Arial" charset="0"/>
              </a:rPr>
              <a:t>For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non-compositional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items</a:t>
            </a:r>
            <a:r>
              <a:rPr lang="hu-HU" dirty="0" smtClean="0">
                <a:latin typeface="Arial" charset="0"/>
              </a:rPr>
              <a:t>, </a:t>
            </a:r>
            <a:r>
              <a:rPr lang="hu-HU" dirty="0" err="1" smtClean="0">
                <a:latin typeface="Arial" charset="0"/>
              </a:rPr>
              <a:t>none</a:t>
            </a:r>
            <a:r>
              <a:rPr lang="hu-HU" dirty="0" smtClean="0">
                <a:latin typeface="Arial" charset="0"/>
              </a:rPr>
              <a:t> of </a:t>
            </a:r>
            <a:r>
              <a:rPr lang="hu-HU" dirty="0" err="1" smtClean="0">
                <a:latin typeface="Arial" charset="0"/>
              </a:rPr>
              <a:t>the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parts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can</a:t>
            </a:r>
            <a:r>
              <a:rPr lang="hu-HU" dirty="0" smtClean="0">
                <a:latin typeface="Arial" charset="0"/>
              </a:rPr>
              <a:t> be </a:t>
            </a:r>
            <a:r>
              <a:rPr lang="hu-HU" dirty="0" err="1" smtClean="0">
                <a:latin typeface="Arial" charset="0"/>
              </a:rPr>
              <a:t>literally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used</a:t>
            </a:r>
            <a:r>
              <a:rPr lang="hu-HU" dirty="0" smtClean="0">
                <a:latin typeface="Arial" charset="0"/>
              </a:rPr>
              <a:t> - </a:t>
            </a:r>
            <a:r>
              <a:rPr lang="hu-HU" dirty="0" err="1" smtClean="0">
                <a:latin typeface="Arial" charset="0"/>
              </a:rPr>
              <a:t>lexicons</a:t>
            </a:r>
            <a:endParaRPr lang="hu-HU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hu-HU" dirty="0" err="1" smtClean="0">
                <a:latin typeface="Arial" charset="0"/>
              </a:rPr>
              <a:t>In</a:t>
            </a:r>
            <a:r>
              <a:rPr lang="hu-HU" dirty="0" smtClean="0">
                <a:latin typeface="Arial" charset="0"/>
              </a:rPr>
              <a:t> MT, </a:t>
            </a:r>
            <a:r>
              <a:rPr lang="hu-HU" dirty="0" err="1" smtClean="0">
                <a:latin typeface="Arial" charset="0"/>
              </a:rPr>
              <a:t>MWEs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have</a:t>
            </a:r>
            <a:r>
              <a:rPr lang="hu-HU" dirty="0" smtClean="0">
                <a:latin typeface="Arial" charset="0"/>
              </a:rPr>
              <a:t> a </a:t>
            </a:r>
            <a:r>
              <a:rPr lang="hu-HU" dirty="0" err="1" smtClean="0">
                <a:latin typeface="Arial" charset="0"/>
              </a:rPr>
              <a:t>crucial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rule</a:t>
            </a:r>
            <a:r>
              <a:rPr lang="hu-HU" dirty="0" smtClean="0">
                <a:latin typeface="Arial" charset="0"/>
              </a:rPr>
              <a:t> (</a:t>
            </a:r>
            <a:r>
              <a:rPr lang="hu-HU" i="1" dirty="0" smtClean="0">
                <a:solidFill>
                  <a:schemeClr val="accent2"/>
                </a:solidFill>
                <a:latin typeface="Arial" charset="0"/>
              </a:rPr>
              <a:t>fűbe harap (</a:t>
            </a:r>
            <a:r>
              <a:rPr lang="hu-HU" i="1" dirty="0" err="1" smtClean="0">
                <a:solidFill>
                  <a:schemeClr val="accent2"/>
                </a:solidFill>
                <a:latin typeface="Arial" charset="0"/>
              </a:rPr>
              <a:t>to</a:t>
            </a:r>
            <a:r>
              <a:rPr lang="hu-HU" i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hu-HU" i="1" dirty="0" err="1" smtClean="0">
                <a:solidFill>
                  <a:schemeClr val="accent2"/>
                </a:solidFill>
                <a:latin typeface="Arial" charset="0"/>
              </a:rPr>
              <a:t>bite</a:t>
            </a:r>
            <a:r>
              <a:rPr lang="hu-HU" i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hu-HU" i="1" dirty="0" err="1" smtClean="0">
                <a:solidFill>
                  <a:schemeClr val="accent2"/>
                </a:solidFill>
                <a:latin typeface="Arial" charset="0"/>
              </a:rPr>
              <a:t>into</a:t>
            </a:r>
            <a:r>
              <a:rPr lang="hu-HU" i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hu-HU" i="1" dirty="0" err="1" smtClean="0">
                <a:solidFill>
                  <a:schemeClr val="accent2"/>
                </a:solidFill>
                <a:latin typeface="Arial" charset="0"/>
              </a:rPr>
              <a:t>grass</a:t>
            </a:r>
            <a:r>
              <a:rPr lang="hu-HU" i="1" dirty="0" smtClean="0">
                <a:solidFill>
                  <a:schemeClr val="accent2"/>
                </a:solidFill>
                <a:latin typeface="Arial" charset="0"/>
              </a:rPr>
              <a:t>) – </a:t>
            </a:r>
            <a:r>
              <a:rPr lang="hu-HU" i="1" dirty="0" err="1" smtClean="0">
                <a:solidFill>
                  <a:schemeClr val="accent2"/>
                </a:solidFill>
                <a:latin typeface="Arial" charset="0"/>
              </a:rPr>
              <a:t>to</a:t>
            </a:r>
            <a:r>
              <a:rPr lang="hu-HU" i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hu-HU" i="1" dirty="0" err="1" smtClean="0">
                <a:solidFill>
                  <a:schemeClr val="accent2"/>
                </a:solidFill>
                <a:latin typeface="Arial" charset="0"/>
              </a:rPr>
              <a:t>kick</a:t>
            </a:r>
            <a:r>
              <a:rPr lang="hu-HU" i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hu-HU" i="1" dirty="0" err="1" smtClean="0">
                <a:solidFill>
                  <a:schemeClr val="accent2"/>
                </a:solidFill>
                <a:latin typeface="Arial" charset="0"/>
              </a:rPr>
              <a:t>the</a:t>
            </a:r>
            <a:r>
              <a:rPr lang="hu-HU" i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hu-HU" i="1" dirty="0" err="1" smtClean="0">
                <a:solidFill>
                  <a:schemeClr val="accent2"/>
                </a:solidFill>
                <a:latin typeface="Arial" charset="0"/>
              </a:rPr>
              <a:t>bucket</a:t>
            </a:r>
            <a:r>
              <a:rPr lang="hu-HU" dirty="0" smtClean="0">
                <a:latin typeface="Arial" charset="0"/>
              </a:rPr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sz="4000" dirty="0" err="1" smtClean="0">
                <a:latin typeface="Arial" charset="0"/>
              </a:rPr>
              <a:t>Formal</a:t>
            </a:r>
            <a:r>
              <a:rPr lang="hu-HU" sz="4000" dirty="0" smtClean="0">
                <a:latin typeface="Arial" charset="0"/>
              </a:rPr>
              <a:t> </a:t>
            </a:r>
            <a:r>
              <a:rPr lang="hu-HU" sz="4000" dirty="0" err="1" smtClean="0">
                <a:latin typeface="Arial" charset="0"/>
              </a:rPr>
              <a:t>semantics</a:t>
            </a:r>
            <a:r>
              <a:rPr lang="hu-HU" sz="4000" dirty="0" smtClean="0">
                <a:latin typeface="Arial" charset="0"/>
              </a:rPr>
              <a:t> </a:t>
            </a:r>
            <a:r>
              <a:rPr lang="hu-HU" sz="4000" dirty="0" err="1" smtClean="0">
                <a:latin typeface="Arial" charset="0"/>
              </a:rPr>
              <a:t>in</a:t>
            </a:r>
            <a:r>
              <a:rPr lang="hu-HU" sz="4000" dirty="0" smtClean="0">
                <a:latin typeface="Arial" charset="0"/>
              </a:rPr>
              <a:t> </a:t>
            </a:r>
            <a:r>
              <a:rPr lang="hu-HU" sz="4000" dirty="0" err="1" smtClean="0">
                <a:latin typeface="Arial" charset="0"/>
              </a:rPr>
              <a:t>linguistics</a:t>
            </a:r>
            <a:endParaRPr lang="hu-HU" sz="4000" dirty="0" smtClean="0">
              <a:latin typeface="Arial" charset="0"/>
            </a:endParaRP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hu-HU" sz="2800" dirty="0" err="1" smtClean="0">
                <a:latin typeface="Arial" charset="0"/>
              </a:rPr>
              <a:t>Boolean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logic</a:t>
            </a:r>
            <a:endParaRPr lang="hu-HU" sz="2800" dirty="0" smtClean="0">
              <a:latin typeface="Arial" charset="0"/>
            </a:endParaRPr>
          </a:p>
          <a:p>
            <a:pPr lvl="1">
              <a:buFontTx/>
              <a:buNone/>
            </a:pPr>
            <a:r>
              <a:rPr lang="hu-HU" sz="2400" dirty="0" smtClean="0">
                <a:solidFill>
                  <a:schemeClr val="accent2"/>
                </a:solidFill>
                <a:latin typeface="Arial" charset="0"/>
              </a:rPr>
              <a:t>p v q</a:t>
            </a:r>
          </a:p>
          <a:p>
            <a:pPr lvl="1"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¬</a:t>
            </a:r>
            <a:r>
              <a:rPr lang="hu-HU" sz="24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p</a:t>
            </a:r>
          </a:p>
          <a:p>
            <a:r>
              <a:rPr lang="hu-HU" sz="2800" dirty="0" err="1" smtClean="0">
                <a:latin typeface="Arial" charset="0"/>
                <a:cs typeface="Arial" charset="0"/>
              </a:rPr>
              <a:t>Meaning</a:t>
            </a:r>
            <a:r>
              <a:rPr lang="hu-HU" sz="2800" dirty="0" smtClean="0">
                <a:latin typeface="Arial" charset="0"/>
                <a:cs typeface="Arial" charset="0"/>
              </a:rPr>
              <a:t> of </a:t>
            </a:r>
            <a:r>
              <a:rPr lang="hu-HU" sz="2800" dirty="0" err="1" smtClean="0">
                <a:latin typeface="Arial" charset="0"/>
                <a:cs typeface="Arial" charset="0"/>
              </a:rPr>
              <a:t>words</a:t>
            </a:r>
            <a:endParaRPr lang="hu-HU" sz="2800" dirty="0" smtClean="0">
              <a:latin typeface="Arial" charset="0"/>
              <a:cs typeface="Arial" charset="0"/>
            </a:endParaRPr>
          </a:p>
          <a:p>
            <a:pPr lvl="1">
              <a:buFontTx/>
              <a:buNone/>
            </a:pPr>
            <a:r>
              <a:rPr lang="hu-HU" sz="24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Dog ‘</a:t>
            </a:r>
            <a:r>
              <a:rPr lang="hu-HU" sz="2400" dirty="0" err="1" smtClean="0">
                <a:solidFill>
                  <a:schemeClr val="accent2"/>
                </a:solidFill>
                <a:latin typeface="Arial" charset="0"/>
                <a:cs typeface="Arial" charset="0"/>
              </a:rPr>
              <a:t>dog</a:t>
            </a:r>
            <a:r>
              <a:rPr lang="hu-HU" sz="24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’</a:t>
            </a:r>
          </a:p>
          <a:p>
            <a:pPr lvl="1">
              <a:buFontTx/>
              <a:buNone/>
            </a:pPr>
            <a:r>
              <a:rPr lang="hu-HU" sz="2400" dirty="0" err="1" smtClean="0">
                <a:solidFill>
                  <a:schemeClr val="accent2"/>
                </a:solidFill>
                <a:latin typeface="Arial" charset="0"/>
                <a:cs typeface="Arial" charset="0"/>
              </a:rPr>
              <a:t>Bark</a:t>
            </a:r>
            <a:r>
              <a:rPr lang="hu-HU" sz="24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 ‘</a:t>
            </a:r>
            <a:r>
              <a:rPr lang="hu-HU" sz="2400" dirty="0" err="1" smtClean="0">
                <a:solidFill>
                  <a:schemeClr val="accent2"/>
                </a:solidFill>
                <a:latin typeface="Arial" charset="0"/>
                <a:cs typeface="Arial" charset="0"/>
              </a:rPr>
              <a:t>bark</a:t>
            </a:r>
            <a:r>
              <a:rPr lang="hu-HU" sz="24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’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(</a:t>
            </a:r>
            <a:r>
              <a:rPr lang="hu-HU" sz="2800" dirty="0" err="1" smtClean="0">
                <a:latin typeface="Arial" charset="0"/>
                <a:cs typeface="Arial" charset="0"/>
              </a:rPr>
              <a:t>First</a:t>
            </a:r>
            <a:r>
              <a:rPr lang="hu-HU" sz="2800" dirty="0" smtClean="0">
                <a:latin typeface="Arial" charset="0"/>
                <a:cs typeface="Arial" charset="0"/>
              </a:rPr>
              <a:t> </a:t>
            </a:r>
            <a:r>
              <a:rPr lang="hu-HU" sz="2800" dirty="0" err="1" smtClean="0">
                <a:latin typeface="Arial" charset="0"/>
                <a:cs typeface="Arial" charset="0"/>
              </a:rPr>
              <a:t>order</a:t>
            </a:r>
            <a:r>
              <a:rPr lang="hu-HU" sz="2800" dirty="0" smtClean="0">
                <a:latin typeface="Arial" charset="0"/>
                <a:cs typeface="Arial" charset="0"/>
              </a:rPr>
              <a:t>) </a:t>
            </a:r>
            <a:r>
              <a:rPr lang="hu-HU" sz="2800" dirty="0" err="1" smtClean="0">
                <a:latin typeface="Arial" charset="0"/>
                <a:cs typeface="Arial" charset="0"/>
              </a:rPr>
              <a:t>predicate</a:t>
            </a:r>
            <a:r>
              <a:rPr lang="hu-HU" sz="2800" dirty="0" smtClean="0">
                <a:latin typeface="Arial" charset="0"/>
                <a:cs typeface="Arial" charset="0"/>
              </a:rPr>
              <a:t> </a:t>
            </a:r>
            <a:r>
              <a:rPr lang="hu-HU" sz="2800" dirty="0" err="1" smtClean="0">
                <a:latin typeface="Arial" charset="0"/>
                <a:cs typeface="Arial" charset="0"/>
              </a:rPr>
              <a:t>calculus</a:t>
            </a:r>
            <a:endParaRPr lang="hu-HU" sz="2800" dirty="0" smtClean="0">
              <a:latin typeface="Arial" charset="0"/>
              <a:cs typeface="Arial" charset="0"/>
            </a:endParaRPr>
          </a:p>
          <a:p>
            <a:pPr lvl="1"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¬</a:t>
            </a:r>
            <a:r>
              <a:rPr lang="hu-HU" sz="2400" dirty="0" smtClean="0">
                <a:solidFill>
                  <a:schemeClr val="accent2"/>
                </a:solidFill>
                <a:latin typeface="Doulos SIL" pitchFamily="2" charset="-18"/>
                <a:cs typeface="Arial" charset="0"/>
              </a:rPr>
              <a:t>∃</a:t>
            </a:r>
            <a:r>
              <a:rPr lang="hu-HU" sz="2400" dirty="0" smtClean="0">
                <a:solidFill>
                  <a:schemeClr val="accent2"/>
                </a:solidFill>
                <a:latin typeface="Arial" charset="0"/>
              </a:rPr>
              <a:t>x(dog(x) &amp; </a:t>
            </a:r>
            <a:r>
              <a:rPr lang="hu-HU" sz="2400" dirty="0" err="1" smtClean="0">
                <a:solidFill>
                  <a:schemeClr val="accent2"/>
                </a:solidFill>
                <a:latin typeface="Arial" charset="0"/>
              </a:rPr>
              <a:t>bark</a:t>
            </a:r>
            <a:r>
              <a:rPr lang="hu-HU" sz="2400" dirty="0" smtClean="0">
                <a:solidFill>
                  <a:schemeClr val="accent2"/>
                </a:solidFill>
                <a:latin typeface="Arial" charset="0"/>
              </a:rPr>
              <a:t>(</a:t>
            </a:r>
            <a:r>
              <a:rPr lang="hu-HU" sz="2400" dirty="0" err="1" smtClean="0">
                <a:solidFill>
                  <a:schemeClr val="accent2"/>
                </a:solidFill>
                <a:latin typeface="Arial" charset="0"/>
              </a:rPr>
              <a:t>x</a:t>
            </a:r>
            <a:r>
              <a:rPr lang="hu-HU" sz="2400" dirty="0" smtClean="0">
                <a:solidFill>
                  <a:schemeClr val="accent2"/>
                </a:solidFill>
                <a:latin typeface="Arial" charset="0"/>
              </a:rPr>
              <a:t>) &amp; </a:t>
            </a:r>
            <a:r>
              <a:rPr lang="hu-HU" sz="2400" dirty="0" err="1" smtClean="0">
                <a:solidFill>
                  <a:schemeClr val="accent2"/>
                </a:solidFill>
                <a:latin typeface="Arial" charset="0"/>
              </a:rPr>
              <a:t>bite</a:t>
            </a:r>
            <a:r>
              <a:rPr lang="hu-HU" sz="2400" dirty="0" smtClean="0">
                <a:solidFill>
                  <a:schemeClr val="accent2"/>
                </a:solidFill>
                <a:latin typeface="Arial" charset="0"/>
              </a:rPr>
              <a:t>(</a:t>
            </a:r>
            <a:r>
              <a:rPr lang="hu-HU" sz="2400" dirty="0" err="1" smtClean="0">
                <a:solidFill>
                  <a:schemeClr val="accent2"/>
                </a:solidFill>
                <a:latin typeface="Arial" charset="0"/>
              </a:rPr>
              <a:t>x</a:t>
            </a:r>
            <a:r>
              <a:rPr lang="hu-HU" sz="2400" dirty="0" smtClean="0">
                <a:solidFill>
                  <a:schemeClr val="accent2"/>
                </a:solidFill>
                <a:latin typeface="Arial" charset="0"/>
              </a:rPr>
              <a:t>))</a:t>
            </a:r>
          </a:p>
          <a:p>
            <a:pPr lvl="1">
              <a:buFontTx/>
              <a:buNone/>
            </a:pPr>
            <a:r>
              <a:rPr lang="hu-HU" dirty="0" smtClean="0">
                <a:solidFill>
                  <a:srgbClr val="FF9900"/>
                </a:solidFill>
                <a:latin typeface="Arial" charset="0"/>
              </a:rPr>
              <a:t>Is </a:t>
            </a:r>
            <a:r>
              <a:rPr lang="hu-HU" dirty="0" err="1" smtClean="0">
                <a:solidFill>
                  <a:srgbClr val="FF9900"/>
                </a:solidFill>
                <a:latin typeface="Arial" charset="0"/>
              </a:rPr>
              <a:t>the</a:t>
            </a:r>
            <a:r>
              <a:rPr lang="hu-HU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hu-HU" dirty="0" err="1" smtClean="0">
                <a:solidFill>
                  <a:srgbClr val="FF9900"/>
                </a:solidFill>
                <a:latin typeface="Arial" charset="0"/>
              </a:rPr>
              <a:t>meaning</a:t>
            </a:r>
            <a:r>
              <a:rPr lang="hu-HU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hu-HU" dirty="0" err="1" smtClean="0">
                <a:solidFill>
                  <a:srgbClr val="FF9900"/>
                </a:solidFill>
                <a:latin typeface="Arial" charset="0"/>
              </a:rPr>
              <a:t>really</a:t>
            </a:r>
            <a:r>
              <a:rPr lang="hu-HU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hu-HU" dirty="0" err="1" smtClean="0">
                <a:solidFill>
                  <a:srgbClr val="FF9900"/>
                </a:solidFill>
                <a:latin typeface="Arial" charset="0"/>
              </a:rPr>
              <a:t>given</a:t>
            </a:r>
            <a:r>
              <a:rPr lang="hu-HU" dirty="0" smtClean="0">
                <a:solidFill>
                  <a:srgbClr val="FF9900"/>
                </a:solidFill>
                <a:latin typeface="Arial" charset="0"/>
              </a:rPr>
              <a:t>?</a:t>
            </a:r>
            <a:endParaRPr lang="en-US" dirty="0" smtClean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Semantic</a:t>
            </a:r>
            <a:r>
              <a:rPr lang="hu-HU" dirty="0" smtClean="0"/>
              <a:t> </a:t>
            </a:r>
            <a:r>
              <a:rPr lang="hu-HU" dirty="0" err="1" smtClean="0"/>
              <a:t>change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86691" y="1341438"/>
            <a:ext cx="7800109" cy="4679950"/>
          </a:xfrm>
        </p:spPr>
        <p:txBody>
          <a:bodyPr/>
          <a:lstStyle/>
          <a:p>
            <a:r>
              <a:rPr lang="en-US" sz="2400" dirty="0" smtClean="0"/>
              <a:t>Narrowing: </a:t>
            </a:r>
            <a:r>
              <a:rPr lang="en-US" sz="2400" b="0" dirty="0" smtClean="0"/>
              <a:t>Change from </a:t>
            </a:r>
            <a:r>
              <a:rPr lang="en-US" sz="2400" b="0" dirty="0" err="1" smtClean="0"/>
              <a:t>superordinate</a:t>
            </a:r>
            <a:r>
              <a:rPr lang="en-US" sz="2400" b="0" dirty="0" smtClean="0"/>
              <a:t> level to subordinate level</a:t>
            </a:r>
            <a:r>
              <a:rPr lang="hu-HU" sz="2400" b="0" dirty="0" smtClean="0"/>
              <a:t> - </a:t>
            </a:r>
            <a:r>
              <a:rPr lang="en-US" sz="2400" b="0" i="1" dirty="0" smtClean="0">
                <a:hlinkClick r:id="rId2" tooltip="Skyline"/>
              </a:rPr>
              <a:t>skyline</a:t>
            </a:r>
            <a:endParaRPr lang="en-US" sz="2400" b="0" dirty="0" smtClean="0"/>
          </a:p>
          <a:p>
            <a:r>
              <a:rPr lang="en-US" sz="2400" dirty="0" smtClean="0"/>
              <a:t>Widening</a:t>
            </a:r>
            <a:r>
              <a:rPr lang="en-US" sz="2400" b="0" dirty="0" smtClean="0"/>
              <a:t>: specific brand names being used for the general product</a:t>
            </a:r>
            <a:r>
              <a:rPr lang="hu-HU" sz="2400" b="0" dirty="0" smtClean="0"/>
              <a:t> -</a:t>
            </a:r>
            <a:r>
              <a:rPr lang="en-US" sz="2400" b="0" dirty="0" smtClean="0"/>
              <a:t> </a:t>
            </a:r>
            <a:r>
              <a:rPr lang="en-US" sz="2400" b="0" i="1" dirty="0" smtClean="0">
                <a:hlinkClick r:id="rId3" tooltip="Kleenex"/>
              </a:rPr>
              <a:t>Kleenex</a:t>
            </a:r>
            <a:endParaRPr lang="en-US" sz="2400" b="0" dirty="0" smtClean="0"/>
          </a:p>
          <a:p>
            <a:r>
              <a:rPr lang="en-US" sz="2400" dirty="0" smtClean="0">
                <a:solidFill>
                  <a:schemeClr val="tx1"/>
                </a:solidFill>
              </a:rPr>
              <a:t>Metaphor: </a:t>
            </a:r>
            <a:r>
              <a:rPr lang="en-US" sz="2400" b="0" dirty="0" smtClean="0"/>
              <a:t>Change based on similarity of thing. For example, </a:t>
            </a:r>
            <a:r>
              <a:rPr lang="en-US" sz="2400" b="0" i="1" dirty="0" smtClean="0">
                <a:hlinkClick r:id="rId4" tooltip="Broadcast"/>
              </a:rPr>
              <a:t>broadcast</a:t>
            </a:r>
            <a:r>
              <a:rPr lang="en-US" sz="2400" b="0" dirty="0" smtClean="0"/>
              <a:t> originally meant "to cast seeds out"; with the advent of radio and television, the word was extended to indicate the transmission of audio and video signals</a:t>
            </a:r>
          </a:p>
          <a:p>
            <a:endParaRPr lang="hu-H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Semantic</a:t>
            </a:r>
            <a:r>
              <a:rPr lang="hu-HU" dirty="0" smtClean="0"/>
              <a:t> </a:t>
            </a:r>
            <a:r>
              <a:rPr lang="hu-HU" dirty="0" err="1" smtClean="0"/>
              <a:t>change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8888" y="1341438"/>
            <a:ext cx="7885112" cy="4679950"/>
          </a:xfrm>
        </p:spPr>
        <p:txBody>
          <a:bodyPr/>
          <a:lstStyle/>
          <a:p>
            <a:r>
              <a:rPr lang="en-US" sz="2400" dirty="0" smtClean="0"/>
              <a:t>Metonymy</a:t>
            </a:r>
            <a:r>
              <a:rPr lang="en-US" sz="2400" b="0" dirty="0" smtClean="0"/>
              <a:t>: Change based on nearness in space or time</a:t>
            </a:r>
            <a:r>
              <a:rPr lang="hu-HU" sz="2400" b="0" dirty="0" smtClean="0"/>
              <a:t> - </a:t>
            </a:r>
            <a:r>
              <a:rPr lang="en-US" sz="2400" b="0" i="1" dirty="0" smtClean="0">
                <a:solidFill>
                  <a:srgbClr val="00B0F0"/>
                </a:solidFill>
              </a:rPr>
              <a:t>jaw</a:t>
            </a:r>
            <a:r>
              <a:rPr lang="en-US" sz="2400" b="0" dirty="0" smtClean="0"/>
              <a:t> "cheek" → "mandible".</a:t>
            </a:r>
          </a:p>
          <a:p>
            <a:r>
              <a:rPr lang="en-US" sz="2400" dirty="0" smtClean="0"/>
              <a:t>Synecdoche</a:t>
            </a:r>
            <a:r>
              <a:rPr lang="en-US" sz="2400" b="0" dirty="0" smtClean="0"/>
              <a:t>: Change based on whole-part relation</a:t>
            </a:r>
            <a:r>
              <a:rPr lang="hu-HU" sz="2400" b="0" dirty="0" smtClean="0"/>
              <a:t> -</a:t>
            </a:r>
            <a:r>
              <a:rPr lang="en-US" sz="2400" b="0" dirty="0" smtClean="0"/>
              <a:t> </a:t>
            </a:r>
            <a:r>
              <a:rPr lang="en-US" sz="2400" b="0" dirty="0" smtClean="0">
                <a:solidFill>
                  <a:srgbClr val="00B0F0"/>
                </a:solidFill>
              </a:rPr>
              <a:t>capital cities</a:t>
            </a:r>
          </a:p>
          <a:p>
            <a:r>
              <a:rPr lang="en-US" sz="2400" dirty="0" smtClean="0"/>
              <a:t>Hyperbole</a:t>
            </a:r>
            <a:r>
              <a:rPr lang="en-US" sz="2400" b="0" dirty="0" smtClean="0"/>
              <a:t>: Change from weaker to stronger meaning</a:t>
            </a:r>
            <a:r>
              <a:rPr lang="hu-HU" sz="2400" b="0" dirty="0" smtClean="0"/>
              <a:t> - </a:t>
            </a:r>
            <a:r>
              <a:rPr lang="en-US" sz="2400" b="0" i="1" dirty="0" smtClean="0">
                <a:solidFill>
                  <a:srgbClr val="00B0F0"/>
                </a:solidFill>
              </a:rPr>
              <a:t>kill</a:t>
            </a:r>
            <a:r>
              <a:rPr lang="en-US" sz="2400" b="0" dirty="0" smtClean="0"/>
              <a:t> "torment" → "slaughter"</a:t>
            </a:r>
          </a:p>
          <a:p>
            <a:r>
              <a:rPr lang="en-US" sz="2400" dirty="0" smtClean="0"/>
              <a:t>Meiosis</a:t>
            </a:r>
            <a:r>
              <a:rPr lang="en-US" sz="2400" b="0" dirty="0" smtClean="0"/>
              <a:t>: Change from stronger to weaker meaning, </a:t>
            </a:r>
            <a:r>
              <a:rPr lang="hu-HU" sz="2400" b="0" dirty="0" smtClean="0"/>
              <a:t>- </a:t>
            </a:r>
            <a:r>
              <a:rPr lang="en-US" sz="2400" b="0" dirty="0" smtClean="0"/>
              <a:t> </a:t>
            </a:r>
            <a:r>
              <a:rPr lang="en-US" sz="2400" b="0" i="1" dirty="0" smtClean="0">
                <a:solidFill>
                  <a:srgbClr val="00B0F0"/>
                </a:solidFill>
              </a:rPr>
              <a:t>astound</a:t>
            </a:r>
            <a:r>
              <a:rPr lang="en-US" sz="2400" b="0" dirty="0" smtClean="0"/>
              <a:t> "strike with thunder" → "surprise strongly"</a:t>
            </a:r>
          </a:p>
          <a:p>
            <a:r>
              <a:rPr lang="en-US" sz="2400" dirty="0" smtClean="0"/>
              <a:t>Degeneration</a:t>
            </a:r>
            <a:r>
              <a:rPr lang="en-US" sz="2400" b="0" dirty="0" smtClean="0"/>
              <a:t>: </a:t>
            </a:r>
            <a:r>
              <a:rPr lang="en-US" sz="2400" b="0" i="1" dirty="0" smtClean="0">
                <a:solidFill>
                  <a:srgbClr val="00B0F0"/>
                </a:solidFill>
              </a:rPr>
              <a:t>knave</a:t>
            </a:r>
            <a:r>
              <a:rPr lang="en-US" sz="2400" b="0" dirty="0" smtClean="0"/>
              <a:t> "boy" → "servant" → "deceitful or despicable man"</a:t>
            </a:r>
          </a:p>
          <a:p>
            <a:r>
              <a:rPr lang="en-US" sz="2400" dirty="0" smtClean="0"/>
              <a:t>Elevation</a:t>
            </a:r>
            <a:r>
              <a:rPr lang="en-US" sz="2400" b="0" dirty="0" smtClean="0"/>
              <a:t>: </a:t>
            </a:r>
            <a:r>
              <a:rPr lang="en-US" sz="2400" b="0" i="1" dirty="0" smtClean="0">
                <a:solidFill>
                  <a:srgbClr val="00B0F0"/>
                </a:solidFill>
              </a:rPr>
              <a:t>knight</a:t>
            </a:r>
            <a:r>
              <a:rPr lang="en-US" sz="2400" b="0" dirty="0" smtClean="0"/>
              <a:t> "boy" → "nobleman"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dirty="0" err="1" smtClean="0">
                <a:latin typeface="Arial" charset="0"/>
              </a:rPr>
              <a:t>Computational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semantics</a:t>
            </a:r>
            <a:endParaRPr lang="hu-HU" dirty="0" smtClean="0">
              <a:latin typeface="Arial" charset="0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hu-HU" dirty="0" err="1" smtClean="0">
                <a:latin typeface="Arial" charset="0"/>
              </a:rPr>
              <a:t>Analysis</a:t>
            </a:r>
            <a:r>
              <a:rPr lang="hu-HU" dirty="0" smtClean="0">
                <a:latin typeface="Arial" charset="0"/>
              </a:rPr>
              <a:t> of </a:t>
            </a:r>
            <a:r>
              <a:rPr lang="hu-HU" dirty="0" err="1" smtClean="0">
                <a:latin typeface="Arial" charset="0"/>
              </a:rPr>
              <a:t>content</a:t>
            </a:r>
            <a:r>
              <a:rPr lang="hu-HU" dirty="0" smtClean="0">
                <a:latin typeface="Arial" charset="0"/>
              </a:rPr>
              <a:t>?</a:t>
            </a:r>
          </a:p>
          <a:p>
            <a:r>
              <a:rPr lang="hu-HU" dirty="0" err="1" smtClean="0">
                <a:latin typeface="Arial" charset="0"/>
              </a:rPr>
              <a:t>To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get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the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meaning</a:t>
            </a:r>
            <a:r>
              <a:rPr lang="hu-HU" dirty="0" smtClean="0">
                <a:latin typeface="Arial" charset="0"/>
              </a:rPr>
              <a:t> of </a:t>
            </a:r>
            <a:r>
              <a:rPr lang="hu-HU" dirty="0" err="1" smtClean="0">
                <a:latin typeface="Arial" charset="0"/>
              </a:rPr>
              <a:t>the</a:t>
            </a:r>
            <a:r>
              <a:rPr lang="hu-HU" dirty="0" smtClean="0">
                <a:latin typeface="Arial" charset="0"/>
              </a:rPr>
              <a:t> text is </a:t>
            </a:r>
            <a:r>
              <a:rPr lang="hu-HU" dirty="0" err="1" smtClean="0">
                <a:latin typeface="Arial" charset="0"/>
              </a:rPr>
              <a:t>still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to</a:t>
            </a:r>
            <a:r>
              <a:rPr lang="hu-HU" dirty="0" smtClean="0">
                <a:latin typeface="Arial" charset="0"/>
              </a:rPr>
              <a:t> be </a:t>
            </a:r>
            <a:r>
              <a:rPr lang="hu-HU" dirty="0" err="1" smtClean="0">
                <a:latin typeface="Arial" charset="0"/>
              </a:rPr>
              <a:t>done</a:t>
            </a:r>
            <a:r>
              <a:rPr lang="hu-HU" dirty="0" smtClean="0">
                <a:latin typeface="Arial" charset="0"/>
              </a:rPr>
              <a:t>…</a:t>
            </a:r>
          </a:p>
          <a:p>
            <a:r>
              <a:rPr lang="hu-HU" dirty="0" err="1" smtClean="0">
                <a:latin typeface="Arial" charset="0"/>
              </a:rPr>
              <a:t>To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get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the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meaning</a:t>
            </a:r>
            <a:r>
              <a:rPr lang="hu-HU" dirty="0" smtClean="0">
                <a:latin typeface="Arial" charset="0"/>
              </a:rPr>
              <a:t> of </a:t>
            </a:r>
            <a:r>
              <a:rPr lang="hu-HU" dirty="0" err="1" smtClean="0">
                <a:latin typeface="Arial" charset="0"/>
              </a:rPr>
              <a:t>words</a:t>
            </a:r>
            <a:r>
              <a:rPr lang="hu-HU" dirty="0" smtClean="0">
                <a:latin typeface="Arial" charset="0"/>
              </a:rPr>
              <a:t> is </a:t>
            </a:r>
            <a:r>
              <a:rPr lang="hu-HU" dirty="0" err="1" smtClean="0">
                <a:latin typeface="Arial" charset="0"/>
              </a:rPr>
              <a:t>easier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smtClean="0">
                <a:latin typeface="Arial" charset="0"/>
                <a:sym typeface="Wingdings" pitchFamily="2" charset="2"/>
              </a:rPr>
              <a:t> </a:t>
            </a:r>
            <a:r>
              <a:rPr lang="hu-HU" dirty="0" err="1" smtClean="0">
                <a:latin typeface="Arial" charset="0"/>
                <a:sym typeface="Wingdings" pitchFamily="2" charset="2"/>
              </a:rPr>
              <a:t>word</a:t>
            </a:r>
            <a:r>
              <a:rPr lang="hu-HU" dirty="0" smtClean="0">
                <a:latin typeface="Arial" charset="0"/>
                <a:sym typeface="Wingdings" pitchFamily="2" charset="2"/>
              </a:rPr>
              <a:t> </a:t>
            </a:r>
            <a:r>
              <a:rPr lang="hu-HU" dirty="0" err="1" smtClean="0">
                <a:latin typeface="Arial" charset="0"/>
                <a:sym typeface="Wingdings" pitchFamily="2" charset="2"/>
              </a:rPr>
              <a:t>sense</a:t>
            </a:r>
            <a:r>
              <a:rPr lang="hu-HU" dirty="0" smtClean="0">
                <a:latin typeface="Arial" charset="0"/>
                <a:sym typeface="Wingdings" pitchFamily="2" charset="2"/>
              </a:rPr>
              <a:t> </a:t>
            </a:r>
            <a:r>
              <a:rPr lang="hu-HU" dirty="0" err="1" smtClean="0">
                <a:latin typeface="Arial" charset="0"/>
                <a:sym typeface="Wingdings" pitchFamily="2" charset="2"/>
              </a:rPr>
              <a:t>disambiguation</a:t>
            </a:r>
            <a:endParaRPr lang="hu-HU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sz="4000" dirty="0" err="1" smtClean="0">
                <a:latin typeface="Arial" charset="0"/>
              </a:rPr>
              <a:t>Ambiguities</a:t>
            </a:r>
            <a:endParaRPr lang="hu-HU" sz="4000" dirty="0" smtClean="0">
              <a:latin typeface="Arial" charset="0"/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92263" y="1371600"/>
            <a:ext cx="6943725" cy="38496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400" dirty="0" err="1" smtClean="0">
                <a:latin typeface="Arial" charset="0"/>
              </a:rPr>
              <a:t>Syntax</a:t>
            </a:r>
            <a:r>
              <a:rPr lang="hu-HU" sz="2400" dirty="0" smtClean="0">
                <a:latin typeface="Arial" charset="0"/>
              </a:rPr>
              <a:t> and </a:t>
            </a:r>
            <a:r>
              <a:rPr lang="hu-HU" sz="2400" dirty="0" err="1" smtClean="0">
                <a:latin typeface="Arial" charset="0"/>
              </a:rPr>
              <a:t>morphology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may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not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suffice</a:t>
            </a:r>
            <a:endParaRPr lang="hu-HU" sz="24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hu-HU" sz="2400" dirty="0" err="1" smtClean="0">
                <a:latin typeface="Arial" charset="0"/>
              </a:rPr>
              <a:t>Lexical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ambiguities</a:t>
            </a:r>
            <a:endParaRPr lang="hu-HU" sz="2400" dirty="0" smtClean="0">
              <a:latin typeface="Arial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hu-HU" sz="2400" i="1" dirty="0" smtClean="0">
                <a:solidFill>
                  <a:srgbClr val="00B0F0"/>
                </a:solidFill>
                <a:latin typeface="Arial" charset="0"/>
                <a:sym typeface="Wingdings" pitchFamily="2" charset="2"/>
              </a:rPr>
              <a:t>bank</a:t>
            </a:r>
          </a:p>
          <a:p>
            <a:pPr algn="ctr">
              <a:lnSpc>
                <a:spcPct val="90000"/>
              </a:lnSpc>
              <a:buNone/>
            </a:pPr>
            <a:r>
              <a:rPr lang="hu-HU" sz="2400" i="1" dirty="0" err="1" smtClean="0">
                <a:solidFill>
                  <a:srgbClr val="00B0F0"/>
                </a:solidFill>
                <a:latin typeface="Arial" charset="0"/>
                <a:sym typeface="Wingdings" pitchFamily="2" charset="2"/>
              </a:rPr>
              <a:t>bark</a:t>
            </a:r>
            <a:endParaRPr lang="hu-HU" sz="2400" i="1" dirty="0" smtClean="0">
              <a:solidFill>
                <a:srgbClr val="00B0F0"/>
              </a:solidFill>
              <a:latin typeface="Arial" charset="0"/>
              <a:sym typeface="Wingdings" pitchFamily="2" charset="2"/>
            </a:endParaRPr>
          </a:p>
          <a:p>
            <a:pPr algn="ctr">
              <a:lnSpc>
                <a:spcPct val="90000"/>
              </a:lnSpc>
              <a:buNone/>
            </a:pPr>
            <a:r>
              <a:rPr lang="hu-HU" sz="2400" i="1" dirty="0" err="1" smtClean="0">
                <a:solidFill>
                  <a:srgbClr val="00B0F0"/>
                </a:solidFill>
                <a:latin typeface="Arial" charset="0"/>
                <a:sym typeface="Wingdings" pitchFamily="2" charset="2"/>
              </a:rPr>
              <a:t>fly</a:t>
            </a:r>
            <a:endParaRPr lang="hu-HU" sz="2400" i="1" dirty="0" smtClean="0">
              <a:solidFill>
                <a:srgbClr val="00B0F0"/>
              </a:solidFill>
              <a:latin typeface="Arial" charset="0"/>
              <a:sym typeface="Wingdings" pitchFamily="2" charset="2"/>
            </a:endParaRPr>
          </a:p>
          <a:p>
            <a:pPr algn="ctr">
              <a:lnSpc>
                <a:spcPct val="90000"/>
              </a:lnSpc>
              <a:buNone/>
            </a:pPr>
            <a:r>
              <a:rPr lang="hu-HU" sz="2400" i="1" dirty="0" err="1" smtClean="0">
                <a:solidFill>
                  <a:srgbClr val="00B0F0"/>
                </a:solidFill>
                <a:latin typeface="Arial" charset="0"/>
                <a:sym typeface="Wingdings" pitchFamily="2" charset="2"/>
              </a:rPr>
              <a:t>pen</a:t>
            </a:r>
            <a:endParaRPr lang="hu-HU" sz="2400" dirty="0" smtClean="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hu-HU" sz="2400" dirty="0" err="1" smtClean="0">
                <a:latin typeface="Arial" charset="0"/>
                <a:sym typeface="Wingdings" pitchFamily="2" charset="2"/>
              </a:rPr>
              <a:t>Humans</a:t>
            </a:r>
            <a:r>
              <a:rPr lang="hu-HU" sz="2400" dirty="0" smtClean="0">
                <a:latin typeface="Arial" charset="0"/>
                <a:sym typeface="Wingdings" pitchFamily="2" charset="2"/>
              </a:rPr>
              <a:t> </a:t>
            </a:r>
            <a:r>
              <a:rPr lang="hu-HU" sz="2400" dirty="0" err="1" smtClean="0">
                <a:latin typeface="Arial" charset="0"/>
                <a:sym typeface="Wingdings" pitchFamily="2" charset="2"/>
              </a:rPr>
              <a:t>can</a:t>
            </a:r>
            <a:r>
              <a:rPr lang="hu-HU" sz="2400" dirty="0" smtClean="0">
                <a:latin typeface="Arial" charset="0"/>
                <a:sym typeface="Wingdings" pitchFamily="2" charset="2"/>
              </a:rPr>
              <a:t> </a:t>
            </a:r>
            <a:r>
              <a:rPr lang="hu-HU" sz="2400" dirty="0" err="1" smtClean="0">
                <a:latin typeface="Arial" charset="0"/>
                <a:sym typeface="Wingdings" pitchFamily="2" charset="2"/>
              </a:rPr>
              <a:t>do</a:t>
            </a:r>
            <a:r>
              <a:rPr lang="hu-HU" sz="2400" dirty="0" smtClean="0">
                <a:latin typeface="Arial" charset="0"/>
                <a:sym typeface="Wingdings" pitchFamily="2" charset="2"/>
              </a:rPr>
              <a:t> </a:t>
            </a:r>
            <a:r>
              <a:rPr lang="hu-HU" sz="2400" dirty="0" err="1" smtClean="0">
                <a:latin typeface="Arial" charset="0"/>
                <a:sym typeface="Wingdings" pitchFamily="2" charset="2"/>
              </a:rPr>
              <a:t>that</a:t>
            </a:r>
            <a:r>
              <a:rPr lang="hu-HU" sz="2400" dirty="0" smtClean="0">
                <a:latin typeface="Arial" charset="0"/>
                <a:sym typeface="Wingdings" pitchFamily="2" charset="2"/>
              </a:rPr>
              <a:t> </a:t>
            </a:r>
            <a:r>
              <a:rPr lang="hu-HU" sz="2400" dirty="0" err="1" smtClean="0">
                <a:latin typeface="Arial" charset="0"/>
                <a:sym typeface="Wingdings" pitchFamily="2" charset="2"/>
              </a:rPr>
              <a:t>quite</a:t>
            </a:r>
            <a:r>
              <a:rPr lang="hu-HU" sz="2400" dirty="0" smtClean="0">
                <a:latin typeface="Arial" charset="0"/>
                <a:sym typeface="Wingdings" pitchFamily="2" charset="2"/>
              </a:rPr>
              <a:t> </a:t>
            </a:r>
            <a:r>
              <a:rPr lang="hu-HU" sz="2400" dirty="0" err="1" smtClean="0">
                <a:latin typeface="Arial" charset="0"/>
                <a:sym typeface="Wingdings" pitchFamily="2" charset="2"/>
              </a:rPr>
              <a:t>easily</a:t>
            </a:r>
            <a:endParaRPr lang="hu-HU" sz="2400" dirty="0" smtClean="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hu-HU" sz="2400" dirty="0" err="1" smtClean="0">
                <a:latin typeface="Arial" charset="0"/>
                <a:sym typeface="Wingdings" pitchFamily="2" charset="2"/>
              </a:rPr>
              <a:t>For</a:t>
            </a:r>
            <a:r>
              <a:rPr lang="hu-HU" sz="2400" dirty="0" smtClean="0">
                <a:latin typeface="Arial" charset="0"/>
                <a:sym typeface="Wingdings" pitchFamily="2" charset="2"/>
              </a:rPr>
              <a:t> </a:t>
            </a:r>
            <a:r>
              <a:rPr lang="hu-HU" sz="2400" dirty="0" err="1" smtClean="0">
                <a:latin typeface="Arial" charset="0"/>
                <a:sym typeface="Wingdings" pitchFamily="2" charset="2"/>
              </a:rPr>
              <a:t>machines</a:t>
            </a:r>
            <a:r>
              <a:rPr lang="hu-HU" sz="2400" dirty="0" smtClean="0">
                <a:latin typeface="Arial" charset="0"/>
                <a:sym typeface="Wingdings" pitchFamily="2" charset="2"/>
              </a:rPr>
              <a:t>, </a:t>
            </a:r>
            <a:r>
              <a:rPr lang="hu-HU" sz="2400" dirty="0" err="1" smtClean="0">
                <a:latin typeface="Arial" charset="0"/>
                <a:sym typeface="Wingdings" pitchFamily="2" charset="2"/>
              </a:rPr>
              <a:t>it</a:t>
            </a:r>
            <a:r>
              <a:rPr lang="hu-HU" sz="2400" dirty="0" smtClean="0">
                <a:latin typeface="Arial" charset="0"/>
                <a:sym typeface="Wingdings" pitchFamily="2" charset="2"/>
              </a:rPr>
              <a:t> </a:t>
            </a:r>
            <a:r>
              <a:rPr lang="hu-HU" sz="2400" dirty="0" err="1" smtClean="0">
                <a:latin typeface="Arial" charset="0"/>
                <a:sym typeface="Wingdings" pitchFamily="2" charset="2"/>
              </a:rPr>
              <a:t>can</a:t>
            </a:r>
            <a:r>
              <a:rPr lang="hu-HU" sz="2400" dirty="0" smtClean="0">
                <a:latin typeface="Arial" charset="0"/>
                <a:sym typeface="Wingdings" pitchFamily="2" charset="2"/>
              </a:rPr>
              <a:t> be more </a:t>
            </a:r>
            <a:r>
              <a:rPr lang="hu-HU" sz="2400" dirty="0" err="1" smtClean="0">
                <a:latin typeface="Arial" charset="0"/>
                <a:sym typeface="Wingdings" pitchFamily="2" charset="2"/>
              </a:rPr>
              <a:t>problematic</a:t>
            </a:r>
            <a:endParaRPr lang="hu-HU" sz="20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dirty="0" smtClean="0">
                <a:latin typeface="Arial" charset="0"/>
              </a:rPr>
              <a:t>WSD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412875"/>
            <a:ext cx="860425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i="1" dirty="0" smtClean="0">
                <a:latin typeface="Arial" charset="0"/>
              </a:rPr>
              <a:t>Word sense disambiguation</a:t>
            </a:r>
            <a:r>
              <a:rPr lang="hu-HU" sz="2800" i="1" dirty="0" smtClean="0">
                <a:latin typeface="Arial" charset="0"/>
              </a:rPr>
              <a:t>: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Giving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the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meaning</a:t>
            </a:r>
            <a:r>
              <a:rPr lang="hu-HU" sz="2800" dirty="0" smtClean="0">
                <a:latin typeface="Arial" charset="0"/>
              </a:rPr>
              <a:t> of a </a:t>
            </a:r>
            <a:r>
              <a:rPr lang="hu-HU" sz="2800" dirty="0" err="1" smtClean="0">
                <a:latin typeface="Arial" charset="0"/>
              </a:rPr>
              <a:t>word</a:t>
            </a:r>
            <a:r>
              <a:rPr lang="hu-HU" sz="2800" dirty="0" smtClean="0">
                <a:latin typeface="Arial" charset="0"/>
              </a:rPr>
              <a:t>, </a:t>
            </a:r>
            <a:r>
              <a:rPr lang="hu-HU" sz="2800" dirty="0" err="1" smtClean="0">
                <a:latin typeface="Arial" charset="0"/>
              </a:rPr>
              <a:t>based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on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a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predefined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set</a:t>
            </a:r>
            <a:r>
              <a:rPr lang="hu-HU" sz="2800" dirty="0" smtClean="0">
                <a:latin typeface="Arial" charset="0"/>
              </a:rPr>
              <a:t> of </a:t>
            </a:r>
            <a:r>
              <a:rPr lang="hu-HU" sz="2800" dirty="0" err="1" smtClean="0">
                <a:latin typeface="Arial" charset="0"/>
              </a:rPr>
              <a:t>meanings</a:t>
            </a:r>
            <a:endParaRPr lang="hu-HU" sz="2800" dirty="0" smtClean="0">
              <a:latin typeface="Arial" charset="0"/>
            </a:endParaRPr>
          </a:p>
          <a:p>
            <a:pPr lvl="1">
              <a:lnSpc>
                <a:spcPct val="80000"/>
              </a:lnSpc>
            </a:pPr>
            <a:r>
              <a:rPr lang="hu-HU" sz="2400" dirty="0" err="1" smtClean="0">
                <a:latin typeface="Arial" charset="0"/>
              </a:rPr>
              <a:t>Meanings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are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collected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from</a:t>
            </a:r>
            <a:r>
              <a:rPr lang="hu-HU" sz="2400" dirty="0" smtClean="0">
                <a:latin typeface="Arial" charset="0"/>
              </a:rPr>
              <a:t> a </a:t>
            </a:r>
            <a:r>
              <a:rPr lang="hu-HU" sz="2400" dirty="0" err="1" smtClean="0">
                <a:latin typeface="Arial" charset="0"/>
              </a:rPr>
              <a:t>dictionary</a:t>
            </a:r>
            <a:endParaRPr lang="hu-HU" sz="2400" dirty="0" smtClean="0">
              <a:latin typeface="Arial" charset="0"/>
            </a:endParaRPr>
          </a:p>
          <a:p>
            <a:pPr lvl="1">
              <a:lnSpc>
                <a:spcPct val="80000"/>
              </a:lnSpc>
            </a:pPr>
            <a:r>
              <a:rPr lang="hu-HU" sz="2400" dirty="0" err="1" smtClean="0">
                <a:latin typeface="Arial" charset="0"/>
              </a:rPr>
              <a:t>For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machine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learning</a:t>
            </a:r>
            <a:r>
              <a:rPr lang="hu-HU" sz="2400" dirty="0" smtClean="0">
                <a:latin typeface="Arial" charset="0"/>
              </a:rPr>
              <a:t>, </a:t>
            </a:r>
            <a:r>
              <a:rPr lang="hu-HU" sz="2400" dirty="0" err="1" smtClean="0">
                <a:latin typeface="Arial" charset="0"/>
              </a:rPr>
              <a:t>annotated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samples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are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needed</a:t>
            </a:r>
            <a:endParaRPr lang="hu-HU" sz="2400" dirty="0" smtClean="0">
              <a:latin typeface="Arial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24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800" i="1" dirty="0" smtClean="0">
                <a:latin typeface="Arial" charset="0"/>
              </a:rPr>
              <a:t>Word sense discrimination</a:t>
            </a:r>
            <a:r>
              <a:rPr lang="hu-HU" sz="2800" i="1" dirty="0" smtClean="0">
                <a:latin typeface="Arial" charset="0"/>
              </a:rPr>
              <a:t>: </a:t>
            </a:r>
            <a:r>
              <a:rPr lang="hu-HU" sz="2800" dirty="0" err="1" smtClean="0">
                <a:latin typeface="Arial" charset="0"/>
              </a:rPr>
              <a:t>Clustering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different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uses</a:t>
            </a:r>
            <a:r>
              <a:rPr lang="hu-HU" sz="2800" dirty="0" smtClean="0">
                <a:latin typeface="Arial" charset="0"/>
              </a:rPr>
              <a:t> of </a:t>
            </a:r>
            <a:r>
              <a:rPr lang="hu-HU" sz="2800" dirty="0" err="1" smtClean="0">
                <a:latin typeface="Arial" charset="0"/>
              </a:rPr>
              <a:t>the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word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without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predefining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the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possible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meanings</a:t>
            </a:r>
            <a:endParaRPr lang="hu-HU" sz="2800" dirty="0" smtClean="0">
              <a:latin typeface="Arial" charset="0"/>
            </a:endParaRPr>
          </a:p>
          <a:p>
            <a:pPr lvl="1">
              <a:lnSpc>
                <a:spcPct val="80000"/>
              </a:lnSpc>
            </a:pPr>
            <a:r>
              <a:rPr lang="hu-HU" sz="2400" dirty="0" smtClean="0">
                <a:latin typeface="Arial" charset="0"/>
              </a:rPr>
              <a:t>No </a:t>
            </a:r>
            <a:r>
              <a:rPr lang="hu-HU" sz="2400" dirty="0" err="1" smtClean="0">
                <a:latin typeface="Arial" charset="0"/>
              </a:rPr>
              <a:t>need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for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annotated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labels</a:t>
            </a:r>
            <a:endParaRPr lang="hu-HU" sz="24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smtClean="0">
                <a:latin typeface="Arial" charset="0"/>
              </a:rPr>
              <a:t>WSD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90575" y="1125538"/>
            <a:ext cx="8353425" cy="4267200"/>
          </a:xfrm>
        </p:spPr>
        <p:txBody>
          <a:bodyPr/>
          <a:lstStyle/>
          <a:p>
            <a:r>
              <a:rPr lang="hu-HU" sz="2800" dirty="0" err="1" smtClean="0">
                <a:latin typeface="Arial" charset="0"/>
              </a:rPr>
              <a:t>Types</a:t>
            </a:r>
            <a:endParaRPr lang="hu-HU" sz="2800" dirty="0" smtClean="0">
              <a:latin typeface="Arial" charset="0"/>
            </a:endParaRPr>
          </a:p>
          <a:p>
            <a:pPr lvl="1"/>
            <a:r>
              <a:rPr lang="hu-HU" sz="2400" dirty="0" err="1" smtClean="0">
                <a:latin typeface="Arial" charset="0"/>
              </a:rPr>
              <a:t>All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words</a:t>
            </a:r>
            <a:r>
              <a:rPr lang="hu-HU" sz="2400" dirty="0" smtClean="0">
                <a:latin typeface="Arial" charset="0"/>
              </a:rPr>
              <a:t/>
            </a:r>
            <a:br>
              <a:rPr lang="hu-HU" sz="2400" dirty="0" smtClean="0">
                <a:latin typeface="Arial" charset="0"/>
              </a:rPr>
            </a:br>
            <a:r>
              <a:rPr lang="hu-HU" sz="2400" dirty="0" smtClean="0">
                <a:latin typeface="Arial" charset="0"/>
              </a:rPr>
              <a:t>WSD </a:t>
            </a:r>
            <a:r>
              <a:rPr lang="hu-HU" sz="2400" dirty="0" err="1" smtClean="0">
                <a:latin typeface="Arial" charset="0"/>
              </a:rPr>
              <a:t>for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all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words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in</a:t>
            </a:r>
            <a:r>
              <a:rPr lang="hu-HU" sz="2400" dirty="0" smtClean="0">
                <a:latin typeface="Arial" charset="0"/>
              </a:rPr>
              <a:t> a </a:t>
            </a:r>
            <a:r>
              <a:rPr lang="hu-HU" sz="2400" dirty="0" err="1" smtClean="0">
                <a:latin typeface="Arial" charset="0"/>
              </a:rPr>
              <a:t>running</a:t>
            </a:r>
            <a:r>
              <a:rPr lang="hu-HU" sz="2400" dirty="0" smtClean="0">
                <a:latin typeface="Arial" charset="0"/>
              </a:rPr>
              <a:t> text</a:t>
            </a:r>
          </a:p>
          <a:p>
            <a:pPr lvl="1"/>
            <a:r>
              <a:rPr lang="hu-HU" sz="2400" dirty="0" err="1" smtClean="0">
                <a:latin typeface="Arial" charset="0"/>
              </a:rPr>
              <a:t>Lexical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sample</a:t>
            </a:r>
            <a:r>
              <a:rPr lang="hu-HU" sz="2400" dirty="0" smtClean="0">
                <a:latin typeface="Arial" charset="0"/>
              </a:rPr>
              <a:t/>
            </a:r>
            <a:br>
              <a:rPr lang="hu-HU" sz="2400" dirty="0" smtClean="0">
                <a:latin typeface="Arial" charset="0"/>
              </a:rPr>
            </a:br>
            <a:r>
              <a:rPr lang="hu-HU" sz="2400" dirty="0" smtClean="0">
                <a:latin typeface="Arial" charset="0"/>
              </a:rPr>
              <a:t>WSD </a:t>
            </a:r>
            <a:r>
              <a:rPr lang="hu-HU" sz="2400" dirty="0" err="1" smtClean="0">
                <a:latin typeface="Arial" charset="0"/>
              </a:rPr>
              <a:t>for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certain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words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in</a:t>
            </a:r>
            <a:r>
              <a:rPr lang="hu-HU" sz="2400" dirty="0" smtClean="0">
                <a:latin typeface="Arial" charset="0"/>
              </a:rPr>
              <a:t> a </a:t>
            </a:r>
            <a:r>
              <a:rPr lang="hu-HU" sz="2400" dirty="0" err="1" smtClean="0">
                <a:latin typeface="Arial" charset="0"/>
              </a:rPr>
              <a:t>running</a:t>
            </a:r>
            <a:r>
              <a:rPr lang="hu-HU" sz="2400" dirty="0" smtClean="0">
                <a:latin typeface="Arial" charset="0"/>
              </a:rPr>
              <a:t> text</a:t>
            </a:r>
          </a:p>
          <a:p>
            <a:pPr lvl="1">
              <a:buFontTx/>
              <a:buNone/>
            </a:pPr>
            <a:endParaRPr lang="hu-HU" sz="2400" dirty="0" smtClean="0">
              <a:latin typeface="Arial" charset="0"/>
            </a:endParaRPr>
          </a:p>
          <a:p>
            <a:pPr lvl="1"/>
            <a:r>
              <a:rPr lang="hu-HU" sz="2400" dirty="0" err="1" smtClean="0">
                <a:latin typeface="Arial" charset="0"/>
              </a:rPr>
              <a:t>Fine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grained</a:t>
            </a:r>
            <a:r>
              <a:rPr lang="hu-HU" sz="2400" dirty="0" smtClean="0">
                <a:latin typeface="Arial" charset="0"/>
              </a:rPr>
              <a:t> WSD (</a:t>
            </a:r>
            <a:r>
              <a:rPr lang="hu-HU" sz="2400" dirty="0" err="1" smtClean="0">
                <a:latin typeface="Arial" charset="0"/>
              </a:rPr>
              <a:t>at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least</a:t>
            </a:r>
            <a:r>
              <a:rPr lang="hu-HU" sz="2400" dirty="0" smtClean="0">
                <a:latin typeface="Arial" charset="0"/>
              </a:rPr>
              <a:t> 6-8 </a:t>
            </a:r>
            <a:r>
              <a:rPr lang="hu-HU" sz="2400" dirty="0" err="1" smtClean="0">
                <a:latin typeface="Arial" charset="0"/>
              </a:rPr>
              <a:t>meanings</a:t>
            </a:r>
            <a:r>
              <a:rPr lang="hu-HU" sz="2400" dirty="0" smtClean="0">
                <a:latin typeface="Arial" charset="0"/>
              </a:rPr>
              <a:t>)</a:t>
            </a:r>
          </a:p>
          <a:p>
            <a:pPr lvl="1"/>
            <a:r>
              <a:rPr lang="hu-HU" sz="2400" dirty="0" err="1" smtClean="0">
                <a:latin typeface="Arial" charset="0"/>
              </a:rPr>
              <a:t>Coarse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grained</a:t>
            </a:r>
            <a:r>
              <a:rPr lang="hu-HU" sz="2400" dirty="0" smtClean="0">
                <a:latin typeface="Arial" charset="0"/>
              </a:rPr>
              <a:t> WSD (</a:t>
            </a:r>
            <a:r>
              <a:rPr lang="hu-HU" sz="2400" dirty="0" err="1" smtClean="0">
                <a:latin typeface="Arial" charset="0"/>
              </a:rPr>
              <a:t>at</a:t>
            </a:r>
            <a:r>
              <a:rPr lang="hu-HU" sz="2400" dirty="0" smtClean="0">
                <a:latin typeface="Arial" charset="0"/>
              </a:rPr>
              <a:t> most 3-4 </a:t>
            </a:r>
            <a:r>
              <a:rPr lang="hu-HU" sz="2400" dirty="0" err="1" smtClean="0">
                <a:latin typeface="Arial" charset="0"/>
              </a:rPr>
              <a:t>meanings</a:t>
            </a:r>
            <a:r>
              <a:rPr lang="hu-HU" sz="2400" dirty="0" smtClean="0">
                <a:latin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Szte-template</Template>
  <TotalTime>13158</TotalTime>
  <Words>1069</Words>
  <Application>Microsoft Office PowerPoint</Application>
  <PresentationFormat>Diavetítés a képernyőre (4:3 oldalarány)</PresentationFormat>
  <Paragraphs>197</Paragraphs>
  <Slides>26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27" baseType="lpstr">
      <vt:lpstr>2_Alapértelmezett terv</vt:lpstr>
      <vt:lpstr>Semantics</vt:lpstr>
      <vt:lpstr>Introduction</vt:lpstr>
      <vt:lpstr>Formal semantics in linguistics</vt:lpstr>
      <vt:lpstr>Semantic change</vt:lpstr>
      <vt:lpstr>Semantic change</vt:lpstr>
      <vt:lpstr>Computational semantics</vt:lpstr>
      <vt:lpstr>Ambiguities</vt:lpstr>
      <vt:lpstr>WSD</vt:lpstr>
      <vt:lpstr>WSD</vt:lpstr>
      <vt:lpstr>10. dia</vt:lpstr>
      <vt:lpstr>(dis)advantages</vt:lpstr>
      <vt:lpstr>Uncertainty</vt:lpstr>
      <vt:lpstr>Uncertainty detection</vt:lpstr>
      <vt:lpstr>What is uncertainty?</vt:lpstr>
      <vt:lpstr>Corpora</vt:lpstr>
      <vt:lpstr>Types of uncertainty</vt:lpstr>
      <vt:lpstr>Semantic uncertainty</vt:lpstr>
      <vt:lpstr>Discourse-level uncertainty</vt:lpstr>
      <vt:lpstr>Uncertainty detection</vt:lpstr>
      <vt:lpstr>Compositionality</vt:lpstr>
      <vt:lpstr>Multiword expressions (MWE)</vt:lpstr>
      <vt:lpstr>Types of MWEs</vt:lpstr>
      <vt:lpstr>23. dia</vt:lpstr>
      <vt:lpstr>Frequency of categories</vt:lpstr>
      <vt:lpstr>MWEs in computational linguistics</vt:lpstr>
      <vt:lpstr>MWEs in applications</vt:lpstr>
    </vt:vector>
  </TitlesOfParts>
  <Company>rgai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Researcher affiliation extraction from homepages</dc:title>
  <dc:creator>Farkas Richárd</dc:creator>
  <cp:lastModifiedBy>Vera</cp:lastModifiedBy>
  <cp:revision>331</cp:revision>
  <dcterms:created xsi:type="dcterms:W3CDTF">2009-07-29T19:36:53Z</dcterms:created>
  <dcterms:modified xsi:type="dcterms:W3CDTF">2018-09-23T11:46:40Z</dcterms:modified>
</cp:coreProperties>
</file>