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72" r:id="rId2"/>
    <p:sldId id="273" r:id="rId3"/>
    <p:sldId id="275" r:id="rId4"/>
    <p:sldId id="276" r:id="rId5"/>
    <p:sldId id="277" r:id="rId6"/>
    <p:sldId id="281" r:id="rId7"/>
    <p:sldId id="292" r:id="rId8"/>
    <p:sldId id="308" r:id="rId9"/>
    <p:sldId id="306" r:id="rId10"/>
    <p:sldId id="307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304" r:id="rId22"/>
    <p:sldId id="305" r:id="rId23"/>
    <p:sldId id="287" r:id="rId24"/>
    <p:sldId id="291" r:id="rId25"/>
    <p:sldId id="289" r:id="rId2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4628" autoAdjust="0"/>
  </p:normalViewPr>
  <p:slideViewPr>
    <p:cSldViewPr snapToGrid="0">
      <p:cViewPr varScale="1">
        <p:scale>
          <a:sx n="99" d="100"/>
          <a:sy n="99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4B49EE-3AE6-4DEB-B509-63B78CC601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1416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3764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464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1913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6630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818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341438"/>
            <a:ext cx="36369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341438"/>
            <a:ext cx="36385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9513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455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103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064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410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34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341438"/>
            <a:ext cx="74279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e.ie/easyirish/aonad3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2KjK3Mn5A" TargetMode="External"/><Relationship Id="rId2" Type="http://schemas.openxmlformats.org/officeDocument/2006/relationships/hyperlink" Target="http://www.youtube.com/watch?v=tnlveKfDuy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ESL1uihJ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549" y="1658504"/>
            <a:ext cx="8388350" cy="2087563"/>
          </a:xfrm>
        </p:spPr>
        <p:txBody>
          <a:bodyPr/>
          <a:lstStyle/>
          <a:p>
            <a:pPr algn="r" eaLnBrk="1" hangingPunct="1"/>
            <a:r>
              <a:rPr lang="hu-HU" b="1" dirty="0" err="1" smtClean="0"/>
              <a:t>Speech</a:t>
            </a:r>
            <a:r>
              <a:rPr lang="hu-HU" b="1" dirty="0" smtClean="0"/>
              <a:t> </a:t>
            </a:r>
            <a:r>
              <a:rPr lang="hu-HU" b="1" dirty="0" err="1" smtClean="0"/>
              <a:t>technology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2924175"/>
            <a:ext cx="6875462" cy="3168650"/>
          </a:xfrm>
        </p:spPr>
        <p:txBody>
          <a:bodyPr/>
          <a:lstStyle/>
          <a:p>
            <a:pPr eaLnBrk="1" hangingPunct="1"/>
            <a:endParaRPr lang="hu-HU" sz="4000" b="0" dirty="0" smtClean="0"/>
          </a:p>
          <a:p>
            <a:pPr algn="r" eaLnBrk="1" hangingPunct="1"/>
            <a:endParaRPr lang="hu-HU" b="0" dirty="0" smtClean="0"/>
          </a:p>
          <a:p>
            <a:pPr algn="r" eaLnBrk="1" hangingPunct="1"/>
            <a:endParaRPr lang="hu-HU" b="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6453188"/>
            <a:ext cx="7272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b="1" dirty="0" err="1" smtClean="0">
                <a:solidFill>
                  <a:schemeClr val="bg1"/>
                </a:solidFill>
              </a:rPr>
              <a:t>Introduction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Computational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Linguistics</a:t>
            </a:r>
            <a:r>
              <a:rPr lang="hu-HU" b="1" dirty="0" smtClean="0">
                <a:solidFill>
                  <a:schemeClr val="bg1"/>
                </a:solidFill>
              </a:rPr>
              <a:t> – </a:t>
            </a:r>
            <a:r>
              <a:rPr lang="hu-HU" b="1" dirty="0" smtClean="0">
                <a:solidFill>
                  <a:schemeClr val="bg1"/>
                </a:solidFill>
              </a:rPr>
              <a:t>17 </a:t>
            </a:r>
            <a:r>
              <a:rPr lang="hu-HU" b="1" dirty="0" err="1" smtClean="0">
                <a:solidFill>
                  <a:schemeClr val="bg1"/>
                </a:solidFill>
              </a:rPr>
              <a:t>September</a:t>
            </a:r>
            <a:r>
              <a:rPr lang="hu-HU" b="1" dirty="0" smtClean="0">
                <a:solidFill>
                  <a:schemeClr val="bg1"/>
                </a:solidFill>
              </a:rPr>
              <a:t> 2018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Speech2text –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a </a:t>
            </a:r>
            <a:r>
              <a:rPr lang="hu-HU" dirty="0" err="1" smtClean="0"/>
              <a:t>try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341438"/>
            <a:ext cx="7748634" cy="4679950"/>
          </a:xfrm>
        </p:spPr>
        <p:txBody>
          <a:bodyPr/>
          <a:lstStyle/>
          <a:p>
            <a:r>
              <a:rPr lang="hu-HU" dirty="0" smtClean="0"/>
              <a:t>Listen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file: sample.mp3</a:t>
            </a:r>
          </a:p>
          <a:p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write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listen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http://www.rte.ie/easyirish/aonad3.html</a:t>
            </a:r>
            <a:endParaRPr lang="hu-HU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hu-HU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[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bɛdɛksɔn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Arial Unicode MS" pitchFamily="34" charset="-128"/>
                <a:cs typeface="Doulos SIL" pitchFamily="2" charset="-18"/>
              </a:rPr>
              <a:t>ɪ</a:t>
            </a:r>
            <a:r>
              <a:rPr lang="hu-HU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] [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lofas</a:t>
            </a:r>
            <a:r>
              <a:rPr lang="hu-HU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] [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balat</a:t>
            </a:r>
            <a:r>
              <a:rPr lang="en-US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õ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fən</a:t>
            </a:r>
            <a:r>
              <a:rPr lang="hu-HU" altLang="hu-HU" dirty="0" err="1">
                <a:solidFill>
                  <a:schemeClr val="accent2"/>
                </a:solidFill>
                <a:latin typeface="Doulos SIL" pitchFamily="2" charset="-18"/>
                <a:ea typeface="Arial Unicode MS" pitchFamily="34" charset="-128"/>
                <a:cs typeface="Arial Unicode MS" pitchFamily="34" charset="-128"/>
              </a:rPr>
              <a:t>ɪ</a:t>
            </a:r>
            <a:r>
              <a:rPr lang="hu-HU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:v]</a:t>
            </a:r>
          </a:p>
          <a:p>
            <a:pPr algn="ctr">
              <a:buFontTx/>
              <a:buNone/>
            </a:pPr>
            <a:r>
              <a:rPr lang="hu-HU" altLang="hu-HU" dirty="0">
                <a:solidFill>
                  <a:schemeClr val="accent2"/>
                </a:solidFill>
                <a:latin typeface="Doulos SIL" pitchFamily="2" charset="-18"/>
                <a:ea typeface="Doulos SIL" pitchFamily="2" charset="-18"/>
                <a:cs typeface="Doulos SIL" pitchFamily="2" charset="-18"/>
              </a:rPr>
              <a:t>Badacsony, Lovas, Balatonfenyves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  <a:hlinkClick r:id="rId2"/>
              </a:rPr>
              <a:t>https://www.youtube.com/watch?v=zzE3dIkCDoc</a:t>
            </a:r>
          </a:p>
          <a:p>
            <a:r>
              <a:rPr lang="hu-HU" dirty="0" err="1" smtClean="0"/>
              <a:t>Smartphone</a:t>
            </a:r>
            <a:r>
              <a:rPr lang="hu-HU" dirty="0" smtClean="0"/>
              <a:t>: </a:t>
            </a:r>
            <a:r>
              <a:rPr lang="hu-HU" dirty="0" err="1" smtClean="0"/>
              <a:t>Siri</a:t>
            </a:r>
            <a:r>
              <a:rPr lang="hu-HU" dirty="0" smtClean="0"/>
              <a:t>, </a:t>
            </a:r>
            <a:r>
              <a:rPr lang="hu-HU" dirty="0" err="1" smtClean="0"/>
              <a:t>Cortana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2305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451" y="917254"/>
            <a:ext cx="8386549" cy="4679950"/>
          </a:xfrm>
        </p:spPr>
        <p:txBody>
          <a:bodyPr/>
          <a:lstStyle/>
          <a:p>
            <a:pPr marL="0" indent="0">
              <a:buNone/>
            </a:pPr>
            <a:r>
              <a:rPr lang="hu-HU" sz="2000" b="0" dirty="0" smtClean="0"/>
              <a:t>A: </a:t>
            </a:r>
            <a:r>
              <a:rPr lang="hu-HU" sz="2000" b="0" dirty="0"/>
              <a:t>        </a:t>
            </a:r>
            <a:r>
              <a:rPr lang="hu-HU" sz="2000" b="0" dirty="0" err="1"/>
              <a:t>Ith</a:t>
            </a:r>
            <a:r>
              <a:rPr lang="hu-HU" sz="2000" b="0" dirty="0"/>
              <a:t> </a:t>
            </a:r>
            <a:r>
              <a:rPr lang="hu-HU" sz="2000" b="0" dirty="0" err="1"/>
              <a:t>do</a:t>
            </a:r>
            <a:r>
              <a:rPr lang="hu-HU" sz="2000" b="0" dirty="0"/>
              <a:t> </a:t>
            </a:r>
            <a:r>
              <a:rPr lang="hu-HU" sz="2000" b="0" dirty="0" err="1"/>
              <a:t>dhinnéar</a:t>
            </a:r>
            <a:r>
              <a:rPr lang="hu-HU" sz="2000" b="0" dirty="0"/>
              <a:t>, a </a:t>
            </a:r>
            <a:r>
              <a:rPr lang="hu-HU" sz="2000" b="0" dirty="0" err="1"/>
              <a:t>Chaoimhín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 </a:t>
            </a:r>
            <a:r>
              <a:rPr lang="hu-HU" sz="2000" b="0" dirty="0" smtClean="0"/>
              <a:t>    </a:t>
            </a:r>
            <a:r>
              <a:rPr lang="hu-HU" sz="2000" b="0" dirty="0" err="1" smtClean="0"/>
              <a:t>Ach</a:t>
            </a:r>
            <a:r>
              <a:rPr lang="hu-HU" sz="2000" b="0" dirty="0" smtClean="0"/>
              <a:t> </a:t>
            </a:r>
            <a:r>
              <a:rPr lang="hu-HU" sz="2000" b="0" dirty="0" err="1"/>
              <a:t>níl</a:t>
            </a:r>
            <a:r>
              <a:rPr lang="hu-HU" sz="2000" b="0" dirty="0"/>
              <a:t> </a:t>
            </a:r>
            <a:r>
              <a:rPr lang="hu-HU" sz="2000" b="0" dirty="0" err="1"/>
              <a:t>ocras</a:t>
            </a:r>
            <a:r>
              <a:rPr lang="hu-HU" sz="2000" b="0" dirty="0"/>
              <a:t> </a:t>
            </a:r>
            <a:r>
              <a:rPr lang="hu-HU" sz="2000" b="0" dirty="0" err="1"/>
              <a:t>ar</a:t>
            </a:r>
            <a:r>
              <a:rPr lang="hu-HU" sz="2000" b="0" dirty="0"/>
              <a:t> </a:t>
            </a:r>
            <a:r>
              <a:rPr lang="hu-HU" sz="2000" b="0" dirty="0" err="1"/>
              <a:t>bith</a:t>
            </a:r>
            <a:r>
              <a:rPr lang="hu-HU" sz="2000" b="0" dirty="0"/>
              <a:t> </a:t>
            </a:r>
            <a:r>
              <a:rPr lang="hu-HU" sz="2000" b="0" dirty="0" err="1"/>
              <a:t>orm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 </a:t>
            </a:r>
            <a:r>
              <a:rPr lang="hu-HU" sz="2000" b="0" dirty="0" err="1"/>
              <a:t>Agus</a:t>
            </a:r>
            <a:r>
              <a:rPr lang="hu-HU" sz="2000" b="0" dirty="0"/>
              <a:t> </a:t>
            </a:r>
            <a:r>
              <a:rPr lang="hu-HU" sz="2000" b="0" dirty="0" err="1"/>
              <a:t>ith</a:t>
            </a:r>
            <a:r>
              <a:rPr lang="hu-HU" sz="2000" b="0" dirty="0"/>
              <a:t> </a:t>
            </a:r>
            <a:r>
              <a:rPr lang="hu-HU" sz="2000" b="0" dirty="0" err="1"/>
              <a:t>thusa</a:t>
            </a:r>
            <a:r>
              <a:rPr lang="hu-HU" sz="2000" b="0" dirty="0"/>
              <a:t> </a:t>
            </a:r>
            <a:r>
              <a:rPr lang="hu-HU" sz="2000" b="0" dirty="0" err="1"/>
              <a:t>do</a:t>
            </a:r>
            <a:r>
              <a:rPr lang="hu-HU" sz="2000" b="0" dirty="0"/>
              <a:t> </a:t>
            </a:r>
            <a:r>
              <a:rPr lang="hu-HU" sz="2000" b="0" dirty="0" err="1"/>
              <a:t>chuid</a:t>
            </a:r>
            <a:r>
              <a:rPr lang="hu-HU" sz="2000" b="0" dirty="0"/>
              <a:t> </a:t>
            </a:r>
            <a:r>
              <a:rPr lang="hu-HU" sz="2000" b="0" dirty="0" err="1"/>
              <a:t>glasraí</a:t>
            </a:r>
            <a:r>
              <a:rPr lang="hu-HU" sz="2000" b="0" dirty="0"/>
              <a:t>, a </a:t>
            </a:r>
            <a:r>
              <a:rPr lang="hu-HU" sz="2000" b="0" dirty="0" err="1"/>
              <a:t>Shorcha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C: </a:t>
            </a:r>
            <a:r>
              <a:rPr lang="hu-HU" sz="2000" b="0" dirty="0"/>
              <a:t>       </a:t>
            </a:r>
            <a:r>
              <a:rPr lang="hu-HU" sz="2000" b="0" dirty="0" err="1"/>
              <a:t>Ní</a:t>
            </a:r>
            <a:r>
              <a:rPr lang="hu-HU" sz="2000" b="0" dirty="0"/>
              <a:t> </a:t>
            </a:r>
            <a:r>
              <a:rPr lang="hu-HU" sz="2000" b="0" dirty="0" err="1"/>
              <a:t>maith</a:t>
            </a:r>
            <a:r>
              <a:rPr lang="hu-HU" sz="2000" b="0" dirty="0"/>
              <a:t> </a:t>
            </a:r>
            <a:r>
              <a:rPr lang="hu-HU" sz="2000" b="0" dirty="0" err="1"/>
              <a:t>liom</a:t>
            </a:r>
            <a:r>
              <a:rPr lang="hu-HU" sz="2000" b="0" dirty="0"/>
              <a:t> </a:t>
            </a:r>
            <a:r>
              <a:rPr lang="hu-HU" sz="2000" b="0" dirty="0" err="1"/>
              <a:t>glasraí</a:t>
            </a:r>
            <a:r>
              <a:rPr lang="hu-HU" sz="2000" b="0" dirty="0"/>
              <a:t> – is </a:t>
            </a:r>
            <a:r>
              <a:rPr lang="hu-HU" sz="2000" b="0" dirty="0" err="1"/>
              <a:t>fuath</a:t>
            </a:r>
            <a:r>
              <a:rPr lang="hu-HU" sz="2000" b="0" dirty="0"/>
              <a:t> </a:t>
            </a:r>
            <a:r>
              <a:rPr lang="hu-HU" sz="2000" b="0" dirty="0" err="1"/>
              <a:t>liom</a:t>
            </a:r>
            <a:r>
              <a:rPr lang="hu-HU" sz="2000" b="0" dirty="0"/>
              <a:t> </a:t>
            </a:r>
            <a:r>
              <a:rPr lang="hu-HU" sz="2000" b="0" dirty="0" err="1"/>
              <a:t>iad</a:t>
            </a:r>
            <a:r>
              <a:rPr lang="hu-HU" sz="2000" b="0" dirty="0"/>
              <a:t>. B’</a:t>
            </a:r>
            <a:r>
              <a:rPr lang="hu-HU" sz="2000" b="0" dirty="0" err="1"/>
              <a:t>fhearr</a:t>
            </a:r>
            <a:r>
              <a:rPr lang="hu-HU" sz="2000" b="0" dirty="0"/>
              <a:t> </a:t>
            </a:r>
            <a:r>
              <a:rPr lang="hu-HU" sz="2000" b="0" dirty="0" err="1"/>
              <a:t>liom</a:t>
            </a:r>
            <a:r>
              <a:rPr lang="hu-HU" sz="2000" b="0" dirty="0"/>
              <a:t> </a:t>
            </a:r>
            <a:r>
              <a:rPr lang="hu-HU" sz="2000" b="0" dirty="0" err="1"/>
              <a:t>sceallóga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 A </a:t>
            </a:r>
            <a:r>
              <a:rPr lang="hu-HU" sz="2000" b="0" dirty="0" err="1"/>
              <a:t>Chaoimhín</a:t>
            </a:r>
            <a:r>
              <a:rPr lang="hu-HU" sz="2000" b="0" dirty="0"/>
              <a:t>, </a:t>
            </a:r>
            <a:r>
              <a:rPr lang="hu-HU" sz="2000" b="0" dirty="0" err="1"/>
              <a:t>tabhair</a:t>
            </a:r>
            <a:r>
              <a:rPr lang="hu-HU" sz="2000" b="0" dirty="0"/>
              <a:t> </a:t>
            </a:r>
            <a:r>
              <a:rPr lang="hu-HU" sz="2000" b="0" dirty="0" err="1"/>
              <a:t>dom</a:t>
            </a:r>
            <a:r>
              <a:rPr lang="hu-HU" sz="2000" b="0" dirty="0"/>
              <a:t> an t-im, le </a:t>
            </a:r>
            <a:r>
              <a:rPr lang="hu-HU" sz="2000" b="0" dirty="0" err="1"/>
              <a:t>do</a:t>
            </a:r>
            <a:r>
              <a:rPr lang="hu-HU" sz="2000" b="0" dirty="0"/>
              <a:t> </a:t>
            </a:r>
            <a:r>
              <a:rPr lang="hu-HU" sz="2000" b="0" dirty="0" err="1"/>
              <a:t>thoil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/>
              <a:t>                   Go </a:t>
            </a:r>
            <a:r>
              <a:rPr lang="hu-HU" sz="2000" b="0" dirty="0" err="1"/>
              <a:t>raibh</a:t>
            </a:r>
            <a:r>
              <a:rPr lang="hu-HU" sz="2000" b="0" dirty="0"/>
              <a:t> </a:t>
            </a:r>
            <a:r>
              <a:rPr lang="hu-HU" sz="2000" b="0" dirty="0" err="1"/>
              <a:t>maith</a:t>
            </a:r>
            <a:r>
              <a:rPr lang="hu-HU" sz="2000" b="0" dirty="0"/>
              <a:t> </a:t>
            </a:r>
            <a:r>
              <a:rPr lang="hu-HU" sz="2000" b="0" dirty="0" err="1"/>
              <a:t>agat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/>
              <a:t>                   </a:t>
            </a:r>
            <a:r>
              <a:rPr lang="hu-HU" sz="2000" b="0" dirty="0" err="1"/>
              <a:t>Agus</a:t>
            </a:r>
            <a:r>
              <a:rPr lang="hu-HU" sz="2000" b="0" dirty="0"/>
              <a:t> an </a:t>
            </a:r>
            <a:r>
              <a:rPr lang="hu-HU" sz="2000" b="0" dirty="0" err="1"/>
              <a:t>bainne</a:t>
            </a:r>
            <a:r>
              <a:rPr lang="hu-HU" sz="2000" b="0" dirty="0" smtClean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/>
              <a:t>                   </a:t>
            </a:r>
            <a:r>
              <a:rPr lang="hu-HU" sz="2000" b="0" dirty="0" err="1"/>
              <a:t>Maith</a:t>
            </a:r>
            <a:r>
              <a:rPr lang="hu-HU" sz="2000" b="0" dirty="0"/>
              <a:t> an </a:t>
            </a:r>
            <a:r>
              <a:rPr lang="hu-HU" sz="2000" b="0" dirty="0" err="1"/>
              <a:t>buachaill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C: </a:t>
            </a:r>
            <a:r>
              <a:rPr lang="hu-HU" sz="2000" b="0" dirty="0"/>
              <a:t>       An </a:t>
            </a:r>
            <a:r>
              <a:rPr lang="hu-HU" sz="2000" b="0" dirty="0" err="1"/>
              <a:t>féidir</a:t>
            </a:r>
            <a:r>
              <a:rPr lang="hu-HU" sz="2000" b="0" dirty="0"/>
              <a:t> </a:t>
            </a:r>
            <a:r>
              <a:rPr lang="hu-HU" sz="2000" b="0" dirty="0" err="1"/>
              <a:t>liomsa</a:t>
            </a:r>
            <a:r>
              <a:rPr lang="hu-HU" sz="2000" b="0" dirty="0"/>
              <a:t> </a:t>
            </a:r>
            <a:r>
              <a:rPr lang="hu-HU" sz="2000" b="0" dirty="0" err="1"/>
              <a:t>gloine</a:t>
            </a:r>
            <a:r>
              <a:rPr lang="hu-HU" sz="2000" b="0" dirty="0"/>
              <a:t> </a:t>
            </a:r>
            <a:r>
              <a:rPr lang="hu-HU" sz="2000" b="0" dirty="0" err="1"/>
              <a:t>oráiste</a:t>
            </a:r>
            <a:r>
              <a:rPr lang="hu-HU" sz="2000" b="0" dirty="0"/>
              <a:t> a </a:t>
            </a:r>
            <a:r>
              <a:rPr lang="hu-HU" sz="2000" b="0" dirty="0" err="1"/>
              <a:t>bheith</a:t>
            </a:r>
            <a:r>
              <a:rPr lang="hu-HU" sz="2000" b="0" dirty="0"/>
              <a:t> </a:t>
            </a:r>
            <a:r>
              <a:rPr lang="hu-HU" sz="2000" b="0" dirty="0" err="1"/>
              <a:t>agam</a:t>
            </a:r>
            <a:r>
              <a:rPr lang="hu-HU" sz="2000" b="0" dirty="0"/>
              <a:t>?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 Is </a:t>
            </a:r>
            <a:r>
              <a:rPr lang="hu-HU" sz="2000" b="0" dirty="0" err="1"/>
              <a:t>féidir</a:t>
            </a:r>
            <a:r>
              <a:rPr lang="hu-HU" sz="2000" b="0" dirty="0"/>
              <a:t> – </a:t>
            </a:r>
            <a:r>
              <a:rPr lang="hu-HU" sz="2000" b="0" dirty="0" err="1"/>
              <a:t>má</a:t>
            </a:r>
            <a:r>
              <a:rPr lang="hu-HU" sz="2000" b="0" dirty="0"/>
              <a:t> </a:t>
            </a:r>
            <a:r>
              <a:rPr lang="hu-HU" sz="2000" b="0" dirty="0" err="1"/>
              <a:t>itheann</a:t>
            </a:r>
            <a:r>
              <a:rPr lang="hu-HU" sz="2000" b="0" dirty="0"/>
              <a:t> </a:t>
            </a:r>
            <a:r>
              <a:rPr lang="hu-HU" sz="2000" b="0" dirty="0" err="1"/>
              <a:t>tú</a:t>
            </a:r>
            <a:r>
              <a:rPr lang="hu-HU" sz="2000" b="0" dirty="0"/>
              <a:t> </a:t>
            </a:r>
            <a:r>
              <a:rPr lang="hu-HU" sz="2000" b="0" dirty="0" err="1"/>
              <a:t>do</a:t>
            </a:r>
            <a:r>
              <a:rPr lang="hu-HU" sz="2000" b="0" dirty="0"/>
              <a:t> </a:t>
            </a:r>
            <a:r>
              <a:rPr lang="hu-HU" sz="2000" b="0" dirty="0" err="1"/>
              <a:t>ghlasraí</a:t>
            </a:r>
            <a:r>
              <a:rPr lang="hu-HU" sz="2000" b="0" dirty="0"/>
              <a:t> i </a:t>
            </a:r>
            <a:r>
              <a:rPr lang="hu-HU" sz="2000" b="0" dirty="0" err="1"/>
              <a:t>dtosach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C: </a:t>
            </a:r>
            <a:r>
              <a:rPr lang="hu-HU" sz="2000" b="0" dirty="0"/>
              <a:t>       </a:t>
            </a:r>
            <a:r>
              <a:rPr lang="hu-HU" sz="2000" b="0" dirty="0" err="1"/>
              <a:t>Ach</a:t>
            </a:r>
            <a:r>
              <a:rPr lang="hu-HU" sz="2000" b="0" dirty="0"/>
              <a:t> </a:t>
            </a:r>
            <a:r>
              <a:rPr lang="hu-HU" sz="2000" b="0" dirty="0" err="1"/>
              <a:t>ní</a:t>
            </a:r>
            <a:r>
              <a:rPr lang="hu-HU" sz="2000" b="0" dirty="0"/>
              <a:t> </a:t>
            </a:r>
            <a:r>
              <a:rPr lang="hu-HU" sz="2000" b="0" dirty="0" err="1"/>
              <a:t>maith</a:t>
            </a:r>
            <a:r>
              <a:rPr lang="hu-HU" sz="2000" b="0" dirty="0"/>
              <a:t> </a:t>
            </a:r>
            <a:r>
              <a:rPr lang="hu-HU" sz="2000" b="0" dirty="0" err="1"/>
              <a:t>liom</a:t>
            </a:r>
            <a:r>
              <a:rPr lang="hu-HU" sz="2000" b="0" dirty="0"/>
              <a:t> </a:t>
            </a:r>
            <a:r>
              <a:rPr lang="hu-HU" sz="2000" b="0" dirty="0" err="1"/>
              <a:t>brocailí</a:t>
            </a:r>
            <a:r>
              <a:rPr lang="hu-HU" sz="2000" b="0" dirty="0"/>
              <a:t> </a:t>
            </a:r>
            <a:r>
              <a:rPr lang="hu-HU" sz="2000" b="0" dirty="0" err="1"/>
              <a:t>ná</a:t>
            </a:r>
            <a:r>
              <a:rPr lang="hu-HU" sz="2000" b="0" dirty="0"/>
              <a:t> </a:t>
            </a:r>
            <a:r>
              <a:rPr lang="hu-HU" sz="2000" b="0" dirty="0" err="1"/>
              <a:t>cairéid</a:t>
            </a:r>
            <a:r>
              <a:rPr lang="hu-HU" sz="2000" b="0" dirty="0"/>
              <a:t>. Tá </a:t>
            </a:r>
            <a:r>
              <a:rPr lang="hu-HU" sz="2000" b="0" dirty="0" err="1"/>
              <a:t>drochbhlas</a:t>
            </a:r>
            <a:r>
              <a:rPr lang="hu-HU" sz="2000" b="0" dirty="0"/>
              <a:t> </a:t>
            </a:r>
            <a:r>
              <a:rPr lang="hu-HU" sz="2000" b="0" dirty="0" err="1"/>
              <a:t>orthu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 Tá </a:t>
            </a:r>
            <a:r>
              <a:rPr lang="hu-HU" sz="2000" b="0" dirty="0" err="1"/>
              <a:t>siad</a:t>
            </a:r>
            <a:r>
              <a:rPr lang="hu-HU" sz="2000" b="0" dirty="0"/>
              <a:t> </a:t>
            </a:r>
            <a:r>
              <a:rPr lang="hu-HU" sz="2000" b="0" dirty="0" err="1"/>
              <a:t>an-mhaith</a:t>
            </a:r>
            <a:r>
              <a:rPr lang="hu-HU" sz="2000" b="0" dirty="0"/>
              <a:t> </a:t>
            </a:r>
            <a:r>
              <a:rPr lang="hu-HU" sz="2000" b="0" dirty="0" err="1"/>
              <a:t>agat</a:t>
            </a:r>
            <a:r>
              <a:rPr lang="hu-HU" sz="2000" b="0" dirty="0"/>
              <a:t>. </a:t>
            </a:r>
            <a:r>
              <a:rPr lang="hu-HU" sz="2000" b="0" dirty="0" err="1"/>
              <a:t>Ith</a:t>
            </a:r>
            <a:r>
              <a:rPr lang="hu-HU" sz="2000" b="0" dirty="0"/>
              <a:t> </a:t>
            </a:r>
            <a:r>
              <a:rPr lang="hu-HU" sz="2000" b="0" dirty="0" err="1"/>
              <a:t>suas</a:t>
            </a:r>
            <a:r>
              <a:rPr lang="hu-HU" sz="2000" b="0" dirty="0"/>
              <a:t> </a:t>
            </a:r>
            <a:r>
              <a:rPr lang="hu-HU" sz="2000" b="0" dirty="0" err="1"/>
              <a:t>iad</a:t>
            </a:r>
            <a:r>
              <a:rPr lang="hu-HU" sz="2000" b="0" dirty="0"/>
              <a:t> </a:t>
            </a:r>
            <a:r>
              <a:rPr lang="hu-HU" sz="2000" b="0" dirty="0" err="1"/>
              <a:t>agus</a:t>
            </a:r>
            <a:r>
              <a:rPr lang="hu-HU" sz="2000" b="0" dirty="0"/>
              <a:t> </a:t>
            </a:r>
            <a:r>
              <a:rPr lang="hu-HU" sz="2000" b="0" dirty="0" err="1"/>
              <a:t>ansin</a:t>
            </a:r>
            <a:r>
              <a:rPr lang="hu-HU" sz="2000" b="0" dirty="0"/>
              <a:t> is </a:t>
            </a:r>
            <a:r>
              <a:rPr lang="hu-HU" sz="2000" b="0" dirty="0" err="1"/>
              <a:t>féidir</a:t>
            </a:r>
            <a:r>
              <a:rPr lang="hu-HU" sz="2000" b="0" dirty="0"/>
              <a:t> </a:t>
            </a:r>
            <a:r>
              <a:rPr lang="hu-HU" sz="2000" b="0" dirty="0" err="1"/>
              <a:t>leat</a:t>
            </a:r>
            <a:r>
              <a:rPr lang="hu-HU" sz="2000" b="0" dirty="0"/>
              <a:t> </a:t>
            </a:r>
            <a:r>
              <a:rPr lang="hu-HU" sz="2000" b="0" dirty="0" err="1" smtClean="0"/>
              <a:t>gloine</a:t>
            </a:r>
            <a:r>
              <a:rPr lang="hu-HU" sz="2000" b="0" dirty="0" smtClean="0"/>
              <a:t> </a:t>
            </a:r>
            <a:r>
              <a:rPr lang="hu-HU" sz="2000" b="0" dirty="0" err="1"/>
              <a:t>dheas</a:t>
            </a:r>
            <a:r>
              <a:rPr lang="hu-HU" sz="2000" b="0" dirty="0"/>
              <a:t> </a:t>
            </a:r>
            <a:r>
              <a:rPr lang="hu-HU" sz="2000" b="0" dirty="0" err="1"/>
              <a:t>oráiste</a:t>
            </a:r>
            <a:r>
              <a:rPr lang="hu-HU" sz="2000" b="0" dirty="0"/>
              <a:t> a </a:t>
            </a:r>
            <a:r>
              <a:rPr lang="hu-HU" sz="2000" b="0" dirty="0" err="1"/>
              <a:t>bheith</a:t>
            </a:r>
            <a:r>
              <a:rPr lang="hu-HU" sz="2000" b="0" dirty="0"/>
              <a:t> </a:t>
            </a:r>
            <a:r>
              <a:rPr lang="hu-HU" sz="2000" b="0" dirty="0" err="1"/>
              <a:t>agat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C: </a:t>
            </a:r>
            <a:r>
              <a:rPr lang="hu-HU" sz="2000" b="0" dirty="0"/>
              <a:t>       </a:t>
            </a:r>
            <a:r>
              <a:rPr lang="hu-HU" sz="2000" b="0" dirty="0" err="1"/>
              <a:t>Níl</a:t>
            </a:r>
            <a:r>
              <a:rPr lang="hu-HU" sz="2000" b="0" dirty="0"/>
              <a:t> sin </a:t>
            </a:r>
            <a:r>
              <a:rPr lang="hu-HU" sz="2000" b="0" dirty="0" err="1"/>
              <a:t>féaráilte</a:t>
            </a:r>
            <a:r>
              <a:rPr lang="hu-HU" sz="2000" b="0" dirty="0"/>
              <a:t>!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19580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synthesis</a:t>
            </a:r>
            <a:endParaRPr lang="hu-HU" dirty="0" smtClean="0">
              <a:latin typeface="Arial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From</a:t>
            </a:r>
            <a:r>
              <a:rPr lang="hu-HU" dirty="0" smtClean="0">
                <a:latin typeface="Arial" charset="0"/>
              </a:rPr>
              <a:t> text </a:t>
            </a:r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= </a:t>
            </a:r>
            <a:r>
              <a:rPr lang="hu-HU" dirty="0" err="1" smtClean="0">
                <a:latin typeface="Arial" charset="0"/>
              </a:rPr>
              <a:t>reading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aloud</a:t>
            </a:r>
            <a:r>
              <a:rPr lang="hu-HU" dirty="0" smtClean="0">
                <a:latin typeface="Arial" charset="0"/>
              </a:rPr>
              <a:t> a text</a:t>
            </a:r>
          </a:p>
          <a:p>
            <a:r>
              <a:rPr lang="hu-HU" dirty="0" err="1" smtClean="0">
                <a:latin typeface="Arial" charset="0"/>
              </a:rPr>
              <a:t>Hard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solve</a:t>
            </a:r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Domain </a:t>
            </a:r>
            <a:r>
              <a:rPr lang="hu-HU" dirty="0" err="1" smtClean="0">
                <a:latin typeface="Arial" charset="0"/>
              </a:rPr>
              <a:t>specific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solutions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exist</a:t>
            </a:r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No </a:t>
            </a:r>
            <a:r>
              <a:rPr lang="hu-HU" dirty="0" err="1" smtClean="0">
                <a:latin typeface="Arial" charset="0"/>
              </a:rPr>
              <a:t>universal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solution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yet</a:t>
            </a:r>
            <a:endParaRPr lang="hu-HU" dirty="0" smtClean="0">
              <a:latin typeface="Arial" charset="0"/>
            </a:endParaRPr>
          </a:p>
          <a:p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Characters</a:t>
            </a:r>
            <a:r>
              <a:rPr lang="hu-HU" dirty="0" smtClean="0">
                <a:latin typeface="Arial" charset="0"/>
              </a:rPr>
              <a:t> -&gt; </a:t>
            </a:r>
            <a:r>
              <a:rPr lang="hu-HU" dirty="0" err="1" smtClean="0">
                <a:latin typeface="Arial" charset="0"/>
              </a:rPr>
              <a:t>sound</a:t>
            </a:r>
            <a:endParaRPr lang="hu-HU" dirty="0" smtClean="0">
              <a:latin typeface="Arial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341438"/>
            <a:ext cx="7885112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Normalization</a:t>
            </a:r>
            <a:r>
              <a:rPr lang="hu-HU" sz="2400" dirty="0" smtClean="0">
                <a:latin typeface="Arial" charset="0"/>
              </a:rPr>
              <a:t>:</a:t>
            </a:r>
          </a:p>
          <a:p>
            <a:pPr algn="ctr">
              <a:buNone/>
            </a:pPr>
            <a:r>
              <a:rPr lang="en-US" sz="1800" b="0" i="1" dirty="0" smtClean="0">
                <a:solidFill>
                  <a:srgbClr val="00B0F0"/>
                </a:solidFill>
              </a:rPr>
              <a:t>Australia-based website AirlineRatings.com has named Air New Zealand the 2016 Airline of the Year in its prestigious Airline Excellence Awards.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en-US" sz="1800" b="0" i="1" dirty="0" smtClean="0">
                <a:solidFill>
                  <a:srgbClr val="00B0F0"/>
                </a:solidFill>
              </a:rPr>
              <a:t>The "industry trendsetter" was praised for its award-winning 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inflight</a:t>
            </a:r>
            <a:r>
              <a:rPr lang="en-US" sz="1800" b="0" i="1" dirty="0" smtClean="0">
                <a:solidFill>
                  <a:srgbClr val="00B0F0"/>
                </a:solidFill>
              </a:rPr>
              <a:t> innovations, operational safety and environmental leadership.</a:t>
            </a:r>
            <a:endParaRPr lang="hu-HU" sz="1800" b="0" i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hu-HU" sz="1800" b="0" i="1" dirty="0" smtClean="0">
                <a:solidFill>
                  <a:srgbClr val="00B0F0"/>
                </a:solidFill>
              </a:rPr>
              <a:t>a</a:t>
            </a:r>
            <a:r>
              <a:rPr lang="en-US" sz="1800" b="0" i="1" dirty="0" err="1" smtClean="0">
                <a:solidFill>
                  <a:srgbClr val="00B0F0"/>
                </a:solidFill>
              </a:rPr>
              <a:t>ustralia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en-US" sz="1800" b="0" i="1" dirty="0" smtClean="0">
                <a:solidFill>
                  <a:srgbClr val="00B0F0"/>
                </a:solidFill>
              </a:rPr>
              <a:t>based website </a:t>
            </a:r>
            <a:r>
              <a:rPr lang="hu-HU" sz="1800" b="0" i="1" dirty="0" smtClean="0">
                <a:solidFill>
                  <a:srgbClr val="00B0F0"/>
                </a:solidFill>
              </a:rPr>
              <a:t>a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irline</a:t>
            </a:r>
            <a:r>
              <a:rPr lang="hu-HU" sz="1800" b="0" i="1" dirty="0" smtClean="0">
                <a:solidFill>
                  <a:srgbClr val="00B0F0"/>
                </a:solidFill>
              </a:rPr>
              <a:t> r</a:t>
            </a:r>
            <a:r>
              <a:rPr lang="en-US" sz="1800" b="0" i="1" dirty="0" err="1" smtClean="0">
                <a:solidFill>
                  <a:srgbClr val="00B0F0"/>
                </a:solidFill>
              </a:rPr>
              <a:t>atings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err="1" smtClean="0">
                <a:solidFill>
                  <a:srgbClr val="00B0F0"/>
                </a:solidFill>
              </a:rPr>
              <a:t>dot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en-US" sz="1800" b="0" i="1" dirty="0" smtClean="0">
                <a:solidFill>
                  <a:srgbClr val="00B0F0"/>
                </a:solidFill>
              </a:rPr>
              <a:t>com has named </a:t>
            </a:r>
            <a:r>
              <a:rPr lang="hu-HU" sz="1800" b="0" i="1" dirty="0" smtClean="0">
                <a:solidFill>
                  <a:srgbClr val="00B0F0"/>
                </a:solidFill>
              </a:rPr>
              <a:t>a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ir</a:t>
            </a:r>
            <a:r>
              <a:rPr lang="en-US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smtClean="0">
                <a:solidFill>
                  <a:srgbClr val="00B0F0"/>
                </a:solidFill>
              </a:rPr>
              <a:t>n</a:t>
            </a:r>
            <a:r>
              <a:rPr lang="en-US" sz="1800" b="0" i="1" dirty="0" err="1" smtClean="0">
                <a:solidFill>
                  <a:srgbClr val="00B0F0"/>
                </a:solidFill>
              </a:rPr>
              <a:t>ew</a:t>
            </a:r>
            <a:r>
              <a:rPr lang="en-US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smtClean="0">
                <a:solidFill>
                  <a:srgbClr val="00B0F0"/>
                </a:solidFill>
              </a:rPr>
              <a:t>z</a:t>
            </a:r>
            <a:r>
              <a:rPr lang="en-US" sz="1800" b="0" i="1" dirty="0" err="1" smtClean="0">
                <a:solidFill>
                  <a:srgbClr val="00B0F0"/>
                </a:solidFill>
              </a:rPr>
              <a:t>ealand</a:t>
            </a:r>
            <a:r>
              <a:rPr lang="en-US" sz="1800" b="0" i="1" dirty="0" smtClean="0">
                <a:solidFill>
                  <a:srgbClr val="00B0F0"/>
                </a:solidFill>
              </a:rPr>
              <a:t> the </a:t>
            </a:r>
            <a:r>
              <a:rPr lang="hu-HU" sz="1800" b="0" i="1" dirty="0" err="1" smtClean="0">
                <a:solidFill>
                  <a:srgbClr val="00B0F0"/>
                </a:solidFill>
              </a:rPr>
              <a:t>two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err="1" smtClean="0">
                <a:solidFill>
                  <a:srgbClr val="00B0F0"/>
                </a:solidFill>
              </a:rPr>
              <a:t>thousand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err="1" smtClean="0">
                <a:solidFill>
                  <a:srgbClr val="00B0F0"/>
                </a:solidFill>
              </a:rPr>
              <a:t>sixteen</a:t>
            </a:r>
            <a:r>
              <a:rPr lang="hu-HU" sz="1800" b="0" i="1" dirty="0" smtClean="0">
                <a:solidFill>
                  <a:srgbClr val="00B0F0"/>
                </a:solidFill>
              </a:rPr>
              <a:t> a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irline</a:t>
            </a:r>
            <a:r>
              <a:rPr lang="en-US" sz="1800" b="0" i="1" dirty="0" smtClean="0">
                <a:solidFill>
                  <a:srgbClr val="00B0F0"/>
                </a:solidFill>
              </a:rPr>
              <a:t> of the </a:t>
            </a:r>
            <a:r>
              <a:rPr lang="hu-HU" sz="1800" b="0" i="1" dirty="0" smtClean="0">
                <a:solidFill>
                  <a:srgbClr val="00B0F0"/>
                </a:solidFill>
              </a:rPr>
              <a:t>y</a:t>
            </a:r>
            <a:r>
              <a:rPr lang="en-US" sz="1800" b="0" i="1" dirty="0" smtClean="0">
                <a:solidFill>
                  <a:srgbClr val="00B0F0"/>
                </a:solidFill>
              </a:rPr>
              <a:t>ear in its prestigious </a:t>
            </a:r>
            <a:r>
              <a:rPr lang="hu-HU" sz="1800" b="0" i="1" dirty="0" smtClean="0">
                <a:solidFill>
                  <a:srgbClr val="00B0F0"/>
                </a:solidFill>
              </a:rPr>
              <a:t>a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irline</a:t>
            </a:r>
            <a:r>
              <a:rPr lang="en-US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smtClean="0">
                <a:solidFill>
                  <a:srgbClr val="00B0F0"/>
                </a:solidFill>
              </a:rPr>
              <a:t>e</a:t>
            </a:r>
            <a:r>
              <a:rPr lang="en-US" sz="1800" b="0" i="1" dirty="0" err="1" smtClean="0">
                <a:solidFill>
                  <a:srgbClr val="00B0F0"/>
                </a:solidFill>
              </a:rPr>
              <a:t>xcellence</a:t>
            </a:r>
            <a:r>
              <a:rPr lang="en-US" sz="1800" b="0" i="1" dirty="0" smtClean="0">
                <a:solidFill>
                  <a:srgbClr val="00B0F0"/>
                </a:solidFill>
              </a:rPr>
              <a:t> </a:t>
            </a:r>
            <a:r>
              <a:rPr lang="hu-HU" sz="1800" b="0" i="1" dirty="0" smtClean="0">
                <a:solidFill>
                  <a:srgbClr val="00B0F0"/>
                </a:solidFill>
              </a:rPr>
              <a:t>a</a:t>
            </a:r>
            <a:r>
              <a:rPr lang="en-US" sz="1800" b="0" i="1" dirty="0" smtClean="0">
                <a:solidFill>
                  <a:srgbClr val="00B0F0"/>
                </a:solidFill>
              </a:rPr>
              <a:t>wards</a:t>
            </a:r>
            <a:r>
              <a:rPr lang="hu-HU" sz="1800" b="0" i="1" dirty="0" smtClean="0">
                <a:solidFill>
                  <a:srgbClr val="00B0F0"/>
                </a:solidFill>
              </a:rPr>
              <a:t> t</a:t>
            </a:r>
            <a:r>
              <a:rPr lang="en-US" sz="1800" b="0" i="1" dirty="0" smtClean="0">
                <a:solidFill>
                  <a:srgbClr val="00B0F0"/>
                </a:solidFill>
              </a:rPr>
              <a:t>he industry trendsetter was praised for its award</a:t>
            </a:r>
            <a:r>
              <a:rPr lang="hu-HU" sz="1800" b="0" i="1" dirty="0" smtClean="0">
                <a:solidFill>
                  <a:srgbClr val="00B0F0"/>
                </a:solidFill>
              </a:rPr>
              <a:t> </a:t>
            </a:r>
            <a:r>
              <a:rPr lang="en-US" sz="1800" b="0" i="1" dirty="0" smtClean="0">
                <a:solidFill>
                  <a:srgbClr val="00B0F0"/>
                </a:solidFill>
              </a:rPr>
              <a:t>winning </a:t>
            </a:r>
            <a:r>
              <a:rPr lang="en-US" sz="1800" b="0" i="1" dirty="0" err="1" smtClean="0">
                <a:solidFill>
                  <a:srgbClr val="00B0F0"/>
                </a:solidFill>
              </a:rPr>
              <a:t>inflight</a:t>
            </a:r>
            <a:r>
              <a:rPr lang="en-US" sz="1800" b="0" i="1" dirty="0" smtClean="0">
                <a:solidFill>
                  <a:srgbClr val="00B0F0"/>
                </a:solidFill>
              </a:rPr>
              <a:t> innovations operational safety and environmental leadership</a:t>
            </a:r>
          </a:p>
          <a:p>
            <a:pPr algn="ctr">
              <a:buNone/>
            </a:pPr>
            <a:endParaRPr lang="en-US" sz="1800" b="0" i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Unnecessary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characters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removed</a:t>
            </a:r>
            <a:endParaRPr lang="hu-HU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Language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identification</a:t>
            </a:r>
            <a:endParaRPr lang="hu-HU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Resolution</a:t>
            </a:r>
            <a:r>
              <a:rPr lang="hu-HU" sz="2400" dirty="0" smtClean="0">
                <a:latin typeface="Arial" charset="0"/>
              </a:rPr>
              <a:t> of </a:t>
            </a:r>
            <a:r>
              <a:rPr lang="hu-HU" sz="2400" dirty="0" err="1" smtClean="0">
                <a:latin typeface="Arial" charset="0"/>
              </a:rPr>
              <a:t>abbreviations</a:t>
            </a:r>
            <a:r>
              <a:rPr lang="hu-HU" sz="2400" dirty="0" smtClean="0">
                <a:latin typeface="Arial" charset="0"/>
              </a:rPr>
              <a:t>, </a:t>
            </a:r>
            <a:r>
              <a:rPr lang="hu-HU" sz="2400" dirty="0" err="1" smtClean="0">
                <a:latin typeface="Arial" charset="0"/>
              </a:rPr>
              <a:t>numbers</a:t>
            </a:r>
            <a:r>
              <a:rPr lang="hu-HU" sz="2400" dirty="0" smtClean="0">
                <a:latin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Techniques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formant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sythesis</a:t>
            </a:r>
            <a:endParaRPr lang="hu-HU" dirty="0" smtClean="0">
              <a:latin typeface="Arial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814944"/>
            <a:ext cx="7427912" cy="4206443"/>
          </a:xfrm>
        </p:spPr>
        <p:txBody>
          <a:bodyPr/>
          <a:lstStyle/>
          <a:p>
            <a:r>
              <a:rPr lang="hu-HU" dirty="0" err="1" smtClean="0">
                <a:latin typeface="Arial" charset="0"/>
              </a:rPr>
              <a:t>Machine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generated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waves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Very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mechanical</a:t>
            </a:r>
            <a:r>
              <a:rPr lang="hu-HU" dirty="0" smtClean="0">
                <a:latin typeface="Arial" charset="0"/>
              </a:rPr>
              <a:t>/</a:t>
            </a:r>
            <a:r>
              <a:rPr lang="hu-HU" dirty="0" err="1" smtClean="0">
                <a:latin typeface="Arial" charset="0"/>
              </a:rPr>
              <a:t>artificial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Not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real-world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applications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Only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for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research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purposes</a:t>
            </a:r>
            <a:endParaRPr lang="hu-HU" dirty="0" smtClean="0">
              <a:latin typeface="Arial" charset="0"/>
            </a:endParaRPr>
          </a:p>
          <a:p>
            <a:pPr>
              <a:buFontTx/>
              <a:buNone/>
            </a:pP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Techniques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concatenation</a:t>
            </a:r>
            <a:endParaRPr lang="hu-HU" dirty="0" smtClean="0">
              <a:latin typeface="Arial" charset="0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</a:rPr>
              <a:t>Waves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cut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from</a:t>
            </a:r>
            <a:r>
              <a:rPr lang="hu-HU" sz="2800" dirty="0" smtClean="0">
                <a:latin typeface="Arial" charset="0"/>
              </a:rPr>
              <a:t> human </a:t>
            </a:r>
            <a:r>
              <a:rPr lang="hu-HU" sz="2800" dirty="0" err="1" smtClean="0">
                <a:latin typeface="Arial" charset="0"/>
              </a:rPr>
              <a:t>speech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are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concatenated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</a:rPr>
              <a:t>Sound-based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it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might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work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but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bad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quality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</a:rPr>
              <a:t>Phonological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context</a:t>
            </a:r>
            <a:r>
              <a:rPr lang="hu-HU" sz="2800" dirty="0" smtClean="0">
                <a:latin typeface="Arial" charset="0"/>
              </a:rPr>
              <a:t>:  </a:t>
            </a:r>
            <a:r>
              <a:rPr lang="hu-HU" sz="2800" dirty="0" err="1" smtClean="0">
                <a:latin typeface="Arial" charset="0"/>
              </a:rPr>
              <a:t>sound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combinations</a:t>
            </a:r>
            <a:r>
              <a:rPr lang="hu-HU" sz="2800" dirty="0" smtClean="0">
                <a:latin typeface="Arial" charset="0"/>
              </a:rPr>
              <a:t> (</a:t>
            </a:r>
            <a:r>
              <a:rPr lang="hu-HU" sz="2800" dirty="0" err="1" smtClean="0">
                <a:latin typeface="Arial" charset="0"/>
              </a:rPr>
              <a:t>dyads</a:t>
            </a:r>
            <a:r>
              <a:rPr lang="hu-HU" sz="2800" dirty="0" smtClean="0">
                <a:latin typeface="Arial" charset="0"/>
              </a:rPr>
              <a:t>/</a:t>
            </a:r>
            <a:r>
              <a:rPr lang="hu-HU" sz="2800" dirty="0" err="1" smtClean="0">
                <a:latin typeface="Arial" charset="0"/>
              </a:rPr>
              <a:t>triads</a:t>
            </a:r>
            <a:r>
              <a:rPr lang="hu-HU" sz="2800" dirty="0" smtClean="0">
                <a:latin typeface="Arial" charset="0"/>
              </a:rPr>
              <a:t>) ~ </a:t>
            </a:r>
            <a:r>
              <a:rPr lang="hu-HU" sz="2800" dirty="0" err="1" smtClean="0">
                <a:latin typeface="Arial" charset="0"/>
              </a:rPr>
              <a:t>syllables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</a:rPr>
              <a:t>Popular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now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in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world</a:t>
            </a:r>
            <a:endParaRPr lang="hu-HU" sz="2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Techniques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pattern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selection</a:t>
            </a:r>
            <a:endParaRPr lang="hu-HU" dirty="0" smtClean="0">
              <a:latin typeface="Arial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507692"/>
            <a:ext cx="7427912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 err="1" smtClean="0">
                <a:latin typeface="Arial" charset="0"/>
              </a:rPr>
              <a:t>Corpus-based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wave</a:t>
            </a:r>
            <a:r>
              <a:rPr lang="hu-HU" sz="2800" dirty="0" smtClean="0">
                <a:latin typeface="Arial" charset="0"/>
              </a:rPr>
              <a:t> + text + </a:t>
            </a:r>
            <a:r>
              <a:rPr lang="hu-HU" sz="2800" dirty="0" err="1" smtClean="0">
                <a:latin typeface="Arial" charset="0"/>
              </a:rPr>
              <a:t>normalized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transcript</a:t>
            </a:r>
            <a:r>
              <a:rPr lang="hu-HU" sz="2800" dirty="0" smtClean="0">
                <a:latin typeface="Arial" charset="0"/>
              </a:rPr>
              <a:t> + </a:t>
            </a:r>
            <a:r>
              <a:rPr lang="hu-HU" sz="2800" dirty="0" err="1" smtClean="0">
                <a:latin typeface="Arial" charset="0"/>
              </a:rPr>
              <a:t>phonetic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transcript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800" dirty="0" err="1" smtClean="0">
                <a:latin typeface="Arial" charset="0"/>
              </a:rPr>
              <a:t>In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database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full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sentences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recorded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with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different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speakers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with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different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prosody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800" dirty="0" smtClean="0">
                <a:latin typeface="Arial" charset="0"/>
              </a:rPr>
              <a:t>The most </a:t>
            </a:r>
            <a:r>
              <a:rPr lang="hu-HU" sz="2800" dirty="0" err="1" smtClean="0">
                <a:latin typeface="Arial" charset="0"/>
              </a:rPr>
              <a:t>similar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sentence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should</a:t>
            </a:r>
            <a:r>
              <a:rPr lang="hu-HU" sz="2800" dirty="0" smtClean="0">
                <a:latin typeface="Arial" charset="0"/>
              </a:rPr>
              <a:t> be </a:t>
            </a:r>
            <a:r>
              <a:rPr lang="hu-HU" sz="2800" dirty="0" err="1" smtClean="0">
                <a:latin typeface="Arial" charset="0"/>
              </a:rPr>
              <a:t>selected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to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one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to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be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read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aloud</a:t>
            </a:r>
            <a:endParaRPr lang="hu-HU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800" dirty="0" err="1" smtClean="0">
                <a:latin typeface="Arial" charset="0"/>
              </a:rPr>
              <a:t>It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works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fairly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well</a:t>
            </a:r>
            <a:r>
              <a:rPr lang="hu-HU" sz="2800" dirty="0" smtClean="0">
                <a:latin typeface="Arial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Bigger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units</a:t>
            </a:r>
            <a:r>
              <a:rPr lang="hu-HU" sz="2400" dirty="0" smtClean="0">
                <a:latin typeface="Arial" charset="0"/>
              </a:rPr>
              <a:t>, less </a:t>
            </a:r>
            <a:r>
              <a:rPr lang="hu-HU" sz="2400" dirty="0" err="1" smtClean="0">
                <a:latin typeface="Arial" charset="0"/>
              </a:rPr>
              <a:t>gaps</a:t>
            </a:r>
            <a:endParaRPr lang="hu-HU" sz="24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hu-HU" sz="2400" dirty="0" err="1" smtClean="0">
                <a:latin typeface="Arial" charset="0"/>
              </a:rPr>
              <a:t>Prosody</a:t>
            </a:r>
            <a:r>
              <a:rPr lang="hu-HU" sz="2400" dirty="0" smtClean="0">
                <a:latin typeface="Arial" charset="0"/>
              </a:rPr>
              <a:t> is more </a:t>
            </a:r>
            <a:r>
              <a:rPr lang="hu-HU" sz="2400" dirty="0" err="1" smtClean="0">
                <a:latin typeface="Arial" charset="0"/>
              </a:rPr>
              <a:t>natural</a:t>
            </a:r>
            <a:endParaRPr lang="hu-H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synthetizers</a:t>
            </a:r>
            <a:endParaRPr lang="hu-HU" dirty="0" smtClean="0">
              <a:latin typeface="Arial" charset="0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</a:rPr>
              <a:t>Domain-specific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modules</a:t>
            </a:r>
            <a:r>
              <a:rPr lang="hu-HU" sz="2800" dirty="0" smtClean="0">
                <a:latin typeface="Arial" charset="0"/>
              </a:rPr>
              <a:t>:</a:t>
            </a:r>
          </a:p>
          <a:p>
            <a:pPr lvl="1"/>
            <a:r>
              <a:rPr lang="hu-HU" sz="2400" dirty="0" err="1" smtClean="0">
                <a:latin typeface="Arial" charset="0"/>
              </a:rPr>
              <a:t>weather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forecasts</a:t>
            </a:r>
            <a:endParaRPr lang="hu-HU" sz="24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schedules</a:t>
            </a:r>
            <a:endParaRPr lang="hu-HU" sz="24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name</a:t>
            </a:r>
            <a:r>
              <a:rPr lang="hu-HU" sz="2400" dirty="0" smtClean="0">
                <a:latin typeface="Arial" charset="0"/>
              </a:rPr>
              <a:t> and </a:t>
            </a:r>
            <a:r>
              <a:rPr lang="hu-HU" sz="2400" dirty="0" err="1" smtClean="0">
                <a:latin typeface="Arial" charset="0"/>
              </a:rPr>
              <a:t>address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lists</a:t>
            </a:r>
            <a:endParaRPr lang="hu-HU" sz="24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news</a:t>
            </a:r>
            <a:endParaRPr lang="hu-HU" sz="2400" dirty="0" smtClean="0">
              <a:latin typeface="Arial" charset="0"/>
            </a:endParaRPr>
          </a:p>
          <a:p>
            <a:pPr lvl="1"/>
            <a:r>
              <a:rPr lang="hu-HU" sz="2400" dirty="0" err="1" smtClean="0">
                <a:latin typeface="Arial" charset="0"/>
              </a:rPr>
              <a:t>numbers</a:t>
            </a:r>
            <a:r>
              <a:rPr lang="hu-HU" sz="2400" dirty="0" smtClean="0">
                <a:latin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recognition</a:t>
            </a:r>
            <a:endParaRPr lang="hu-HU" dirty="0" smtClean="0">
              <a:latin typeface="Arial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</a:rPr>
              <a:t>To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write</a:t>
            </a:r>
            <a:r>
              <a:rPr lang="hu-HU" sz="2800" smtClean="0">
                <a:latin typeface="Arial" charset="0"/>
              </a:rPr>
              <a:t> down </a:t>
            </a:r>
            <a:r>
              <a:rPr lang="hu-HU" sz="2800" dirty="0" err="1" smtClean="0">
                <a:latin typeface="Arial" charset="0"/>
              </a:rPr>
              <a:t>what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was</a:t>
            </a:r>
            <a:r>
              <a:rPr lang="hu-HU" sz="2800" dirty="0" smtClean="0">
                <a:latin typeface="Arial" charset="0"/>
              </a:rPr>
              <a:t> told</a:t>
            </a:r>
          </a:p>
          <a:p>
            <a:r>
              <a:rPr lang="hu-HU" sz="2800" dirty="0" smtClean="0">
                <a:latin typeface="Arial" charset="0"/>
              </a:rPr>
              <a:t>+ </a:t>
            </a:r>
            <a:r>
              <a:rPr lang="hu-HU" sz="2800" dirty="0" err="1" smtClean="0">
                <a:latin typeface="Arial" charset="0"/>
              </a:rPr>
              <a:t>speaker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recognition</a:t>
            </a:r>
            <a:r>
              <a:rPr lang="hu-HU" sz="2800" dirty="0" smtClean="0">
                <a:latin typeface="Arial" charset="0"/>
              </a:rPr>
              <a:t>, </a:t>
            </a:r>
            <a:r>
              <a:rPr lang="hu-HU" sz="2800" dirty="0" err="1" smtClean="0">
                <a:latin typeface="Arial" charset="0"/>
              </a:rPr>
              <a:t>emotion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recognition</a:t>
            </a:r>
            <a:r>
              <a:rPr lang="hu-HU" sz="2800" dirty="0" smtClean="0">
                <a:latin typeface="Arial" charset="0"/>
              </a:rPr>
              <a:t>…</a:t>
            </a:r>
          </a:p>
          <a:p>
            <a:r>
              <a:rPr lang="hu-HU" sz="2800" dirty="0" err="1" smtClean="0">
                <a:latin typeface="Arial" charset="0"/>
              </a:rPr>
              <a:t>Feature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extraction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separating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speech</a:t>
            </a:r>
            <a:r>
              <a:rPr lang="hu-HU" sz="2800" dirty="0" smtClean="0">
                <a:latin typeface="Arial" charset="0"/>
              </a:rPr>
              <a:t> and </a:t>
            </a:r>
            <a:r>
              <a:rPr lang="hu-HU" sz="2800" dirty="0" err="1" smtClean="0">
                <a:latin typeface="Arial" charset="0"/>
              </a:rPr>
              <a:t>noise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Pattern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matching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features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matched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to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statistical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patterns</a:t>
            </a:r>
            <a:r>
              <a:rPr lang="hu-HU" sz="2800" dirty="0" smtClean="0">
                <a:latin typeface="Arial" charset="0"/>
              </a:rPr>
              <a:t> (</a:t>
            </a:r>
            <a:r>
              <a:rPr lang="hu-HU" sz="2800" dirty="0" err="1" smtClean="0">
                <a:latin typeface="Arial" charset="0"/>
              </a:rPr>
              <a:t>collections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sounds</a:t>
            </a:r>
            <a:r>
              <a:rPr lang="hu-HU" sz="2800" dirty="0" smtClean="0">
                <a:latin typeface="Arial" charset="0"/>
              </a:rPr>
              <a:t>, </a:t>
            </a:r>
            <a:r>
              <a:rPr lang="hu-HU" sz="2800" dirty="0" err="1" smtClean="0">
                <a:latin typeface="Arial" charset="0"/>
              </a:rPr>
              <a:t>words</a:t>
            </a:r>
            <a:r>
              <a:rPr lang="hu-HU" sz="2800" dirty="0" smtClean="0">
                <a:latin typeface="Arial" charset="0"/>
              </a:rPr>
              <a:t>, </a:t>
            </a:r>
            <a:r>
              <a:rPr lang="hu-HU" sz="2800" dirty="0" err="1" smtClean="0">
                <a:latin typeface="Arial" charset="0"/>
              </a:rPr>
              <a:t>speakers</a:t>
            </a:r>
            <a:r>
              <a:rPr lang="hu-HU" sz="2800" dirty="0" smtClean="0">
                <a:latin typeface="Arial" charset="0"/>
              </a:rPr>
              <a:t>…)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Pattern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matching</a:t>
            </a:r>
            <a:endParaRPr lang="hu-HU" dirty="0" smtClean="0">
              <a:latin typeface="Arial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Timing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where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does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actual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sentence</a:t>
            </a:r>
            <a:r>
              <a:rPr lang="hu-HU" dirty="0" smtClean="0">
                <a:latin typeface="Arial" charset="0"/>
              </a:rPr>
              <a:t>/</a:t>
            </a:r>
            <a:r>
              <a:rPr lang="hu-HU" dirty="0" err="1" smtClean="0">
                <a:latin typeface="Arial" charset="0"/>
              </a:rPr>
              <a:t>word</a:t>
            </a:r>
            <a:r>
              <a:rPr lang="hu-HU" dirty="0" smtClean="0">
                <a:latin typeface="Arial" charset="0"/>
              </a:rPr>
              <a:t> start/end?</a:t>
            </a:r>
          </a:p>
          <a:p>
            <a:r>
              <a:rPr lang="hu-HU" dirty="0" err="1" smtClean="0">
                <a:latin typeface="Arial" charset="0"/>
              </a:rPr>
              <a:t>Stress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patterns</a:t>
            </a:r>
            <a:endParaRPr lang="hu-HU" dirty="0" smtClean="0">
              <a:latin typeface="Arial" charset="0"/>
            </a:endParaRPr>
          </a:p>
          <a:p>
            <a:pPr lvl="1"/>
            <a:r>
              <a:rPr lang="hu-HU" dirty="0" err="1" smtClean="0">
                <a:latin typeface="Arial" charset="0"/>
              </a:rPr>
              <a:t>Similar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to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transcribing</a:t>
            </a:r>
            <a:r>
              <a:rPr lang="hu-HU" dirty="0" smtClean="0">
                <a:latin typeface="Arial" charset="0"/>
              </a:rPr>
              <a:t> a </a:t>
            </a:r>
            <a:r>
              <a:rPr lang="hu-HU" dirty="0" err="1" smtClean="0">
                <a:latin typeface="Arial" charset="0"/>
              </a:rPr>
              <a:t>foreign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language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Classification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which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stored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element</a:t>
            </a:r>
            <a:r>
              <a:rPr lang="hu-HU" dirty="0" smtClean="0">
                <a:latin typeface="Arial" charset="0"/>
              </a:rPr>
              <a:t> is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most </a:t>
            </a:r>
            <a:r>
              <a:rPr lang="hu-HU" dirty="0" err="1" smtClean="0">
                <a:latin typeface="Arial" charset="0"/>
              </a:rPr>
              <a:t>similar</a:t>
            </a:r>
            <a:r>
              <a:rPr lang="hu-HU" dirty="0" smtClean="0">
                <a:latin typeface="Arial" charset="0"/>
              </a:rPr>
              <a:t> – </a:t>
            </a:r>
            <a:r>
              <a:rPr lang="hu-HU" dirty="0" err="1" smtClean="0">
                <a:latin typeface="Arial" charset="0"/>
              </a:rPr>
              <a:t>probability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model</a:t>
            </a: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fields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phonetics</a:t>
            </a:r>
            <a:endParaRPr lang="hu-HU" dirty="0" smtClean="0"/>
          </a:p>
          <a:p>
            <a:pPr lvl="1"/>
            <a:r>
              <a:rPr lang="hu-HU" dirty="0" err="1" smtClean="0"/>
              <a:t>phonology</a:t>
            </a:r>
            <a:endParaRPr lang="hu-HU" dirty="0" smtClean="0"/>
          </a:p>
          <a:p>
            <a:r>
              <a:rPr lang="hu-HU" dirty="0" smtClean="0"/>
              <a:t>NLP </a:t>
            </a:r>
            <a:r>
              <a:rPr lang="hu-HU" dirty="0" err="1" smtClean="0"/>
              <a:t>fields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recognition</a:t>
            </a:r>
            <a:endParaRPr lang="hu-HU" dirty="0" smtClean="0"/>
          </a:p>
          <a:p>
            <a:pPr lvl="1"/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synthesis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39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74638"/>
            <a:ext cx="7885112" cy="1143000"/>
          </a:xfrm>
        </p:spPr>
        <p:txBody>
          <a:bodyPr/>
          <a:lstStyle/>
          <a:p>
            <a:r>
              <a:rPr lang="hu-HU" dirty="0" err="1" smtClean="0">
                <a:latin typeface="Arial" charset="0"/>
              </a:rPr>
              <a:t>Language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dependent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models</a:t>
            </a:r>
            <a:endParaRPr lang="hu-HU" dirty="0" smtClean="0">
              <a:latin typeface="Arial" charset="0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</a:rPr>
              <a:t>Language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model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weighs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candidates</a:t>
            </a:r>
            <a:r>
              <a:rPr lang="hu-HU" sz="2800" dirty="0" smtClean="0">
                <a:latin typeface="Arial" charset="0"/>
              </a:rPr>
              <a:t> of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given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language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based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on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the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already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known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words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Pronunciation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model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matching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words</a:t>
            </a:r>
            <a:r>
              <a:rPr lang="hu-HU" sz="2800" dirty="0" smtClean="0">
                <a:latin typeface="Arial" charset="0"/>
              </a:rPr>
              <a:t> and </a:t>
            </a:r>
            <a:r>
              <a:rPr lang="hu-HU" sz="2800" dirty="0" err="1" smtClean="0">
                <a:latin typeface="Arial" charset="0"/>
              </a:rPr>
              <a:t>sounds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Coarticulation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model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dyads</a:t>
            </a:r>
            <a:r>
              <a:rPr lang="hu-HU" sz="2800" dirty="0" smtClean="0">
                <a:latin typeface="Arial" charset="0"/>
              </a:rPr>
              <a:t> and </a:t>
            </a:r>
            <a:r>
              <a:rPr lang="hu-HU" sz="2800" dirty="0" err="1" smtClean="0">
                <a:latin typeface="Arial" charset="0"/>
              </a:rPr>
              <a:t>triads</a:t>
            </a:r>
            <a:endParaRPr lang="hu-HU" sz="2800" dirty="0" smtClean="0">
              <a:latin typeface="Arial" charset="0"/>
            </a:endParaRPr>
          </a:p>
          <a:p>
            <a:r>
              <a:rPr lang="hu-HU" sz="2800" dirty="0" err="1" smtClean="0">
                <a:latin typeface="Arial" charset="0"/>
              </a:rPr>
              <a:t>Acoustic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model</a:t>
            </a:r>
            <a:r>
              <a:rPr lang="hu-HU" sz="2800" dirty="0" smtClean="0">
                <a:latin typeface="Arial" charset="0"/>
              </a:rPr>
              <a:t>: </a:t>
            </a:r>
            <a:r>
              <a:rPr lang="hu-HU" sz="2800" dirty="0" err="1" smtClean="0">
                <a:latin typeface="Arial" charset="0"/>
              </a:rPr>
              <a:t>sound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with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its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acoustic</a:t>
            </a:r>
            <a:r>
              <a:rPr lang="hu-HU" sz="2800" dirty="0" smtClean="0">
                <a:latin typeface="Arial" charset="0"/>
              </a:rPr>
              <a:t> </a:t>
            </a:r>
            <a:r>
              <a:rPr lang="hu-HU" sz="2800" dirty="0" err="1" smtClean="0">
                <a:latin typeface="Arial" charset="0"/>
              </a:rPr>
              <a:t>features</a:t>
            </a:r>
            <a:endParaRPr lang="hu-HU" sz="2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hu-HU" sz="4000" dirty="0" smtClean="0">
                <a:latin typeface="Arial" charset="0"/>
              </a:rPr>
              <a:t>ASR </a:t>
            </a:r>
            <a:r>
              <a:rPr lang="hu-HU" sz="4000" dirty="0" err="1" smtClean="0">
                <a:latin typeface="Arial" charset="0"/>
              </a:rPr>
              <a:t>applications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Command</a:t>
            </a:r>
            <a:r>
              <a:rPr lang="hu-HU" dirty="0" smtClean="0">
                <a:latin typeface="Arial" charset="0"/>
              </a:rPr>
              <a:t> and </a:t>
            </a:r>
            <a:r>
              <a:rPr lang="hu-HU" dirty="0" err="1" smtClean="0">
                <a:latin typeface="Arial" charset="0"/>
              </a:rPr>
              <a:t>keyword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recognition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Command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after</a:t>
            </a:r>
            <a:r>
              <a:rPr lang="hu-HU" dirty="0" smtClean="0">
                <a:latin typeface="Arial" charset="0"/>
              </a:rPr>
              <a:t> a </a:t>
            </a:r>
            <a:r>
              <a:rPr lang="hu-HU" dirty="0" err="1" smtClean="0">
                <a:latin typeface="Arial" charset="0"/>
              </a:rPr>
              <a:t>beep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you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can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tell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given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command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Voice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dialing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Keyword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recognition</a:t>
            </a:r>
            <a:r>
              <a:rPr lang="hu-HU" dirty="0" smtClean="0">
                <a:latin typeface="Arial" charset="0"/>
              </a:rPr>
              <a:t>: </a:t>
            </a:r>
            <a:r>
              <a:rPr lang="hu-HU" dirty="0" err="1" smtClean="0">
                <a:latin typeface="Arial" charset="0"/>
              </a:rPr>
              <a:t>find</a:t>
            </a:r>
            <a:r>
              <a:rPr lang="hu-HU" dirty="0" smtClean="0">
                <a:latin typeface="Arial" charset="0"/>
              </a:rPr>
              <a:t> a </a:t>
            </a:r>
            <a:r>
              <a:rPr lang="hu-HU" dirty="0" err="1" smtClean="0">
                <a:latin typeface="Arial" charset="0"/>
              </a:rPr>
              <a:t>keyword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in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spontaneous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speech</a:t>
            </a: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Dictation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systems</a:t>
            </a:r>
            <a:endParaRPr lang="hu-HU" dirty="0" smtClean="0">
              <a:latin typeface="Arial" charset="0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Very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restricted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vocabulary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Large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vocabulary-based</a:t>
            </a:r>
            <a:r>
              <a:rPr lang="hu-HU" dirty="0" smtClean="0">
                <a:latin typeface="Arial" charset="0"/>
              </a:rPr>
              <a:t> ASR (LVCSR)</a:t>
            </a:r>
          </a:p>
          <a:p>
            <a:r>
              <a:rPr lang="hu-HU" dirty="0" err="1" smtClean="0">
                <a:latin typeface="Arial" charset="0"/>
              </a:rPr>
              <a:t>Clinical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domain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dirty="0" err="1" smtClean="0">
                <a:latin typeface="Arial" charset="0"/>
              </a:rPr>
              <a:t>radiology</a:t>
            </a:r>
            <a:r>
              <a:rPr lang="hu-HU" dirty="0" smtClean="0">
                <a:latin typeface="Arial" charset="0"/>
              </a:rPr>
              <a:t>)</a:t>
            </a:r>
          </a:p>
          <a:p>
            <a:r>
              <a:rPr lang="hu-HU" dirty="0" err="1" smtClean="0">
                <a:latin typeface="Arial" charset="0"/>
              </a:rPr>
              <a:t>Legal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domain</a:t>
            </a:r>
            <a:endParaRPr lang="hu-HU" dirty="0" smtClean="0">
              <a:latin typeface="Arial" charset="0"/>
            </a:endParaRPr>
          </a:p>
          <a:p>
            <a:r>
              <a:rPr lang="hu-HU" dirty="0" err="1" smtClean="0">
                <a:latin typeface="Arial" charset="0"/>
              </a:rPr>
              <a:t>Fairly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good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accuracy</a:t>
            </a:r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General </a:t>
            </a:r>
            <a:r>
              <a:rPr lang="hu-HU" dirty="0" err="1" smtClean="0">
                <a:latin typeface="Arial" charset="0"/>
              </a:rPr>
              <a:t>purpose</a:t>
            </a:r>
            <a:r>
              <a:rPr lang="hu-HU" dirty="0" smtClean="0">
                <a:latin typeface="Arial" charset="0"/>
              </a:rPr>
              <a:t> ASR:</a:t>
            </a:r>
          </a:p>
          <a:p>
            <a:pPr>
              <a:buNone/>
            </a:pPr>
            <a:r>
              <a:rPr lang="hu-HU" dirty="0" smtClean="0">
                <a:solidFill>
                  <a:srgbClr val="00B0F0"/>
                </a:solidFill>
                <a:latin typeface="Arial" charset="0"/>
              </a:rPr>
              <a:t>https://dictation.io/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2535" y="0"/>
            <a:ext cx="7427912" cy="651164"/>
          </a:xfrm>
        </p:spPr>
        <p:txBody>
          <a:bodyPr/>
          <a:lstStyle/>
          <a:p>
            <a:r>
              <a:rPr lang="hu-HU" dirty="0" err="1" smtClean="0"/>
              <a:t>Challenges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4218" y="929041"/>
            <a:ext cx="4124036" cy="4679950"/>
          </a:xfrm>
        </p:spPr>
        <p:txBody>
          <a:bodyPr/>
          <a:lstStyle/>
          <a:p>
            <a:r>
              <a:rPr lang="hu-HU" sz="2000" dirty="0" err="1" smtClean="0"/>
              <a:t>Homophony</a:t>
            </a:r>
            <a:r>
              <a:rPr lang="hu-HU" sz="2000" dirty="0" smtClean="0"/>
              <a:t> (</a:t>
            </a:r>
            <a:r>
              <a:rPr lang="hu-HU" sz="2000" i="1" dirty="0" err="1" smtClean="0">
                <a:solidFill>
                  <a:srgbClr val="0070C0"/>
                </a:solidFill>
              </a:rPr>
              <a:t>peer</a:t>
            </a:r>
            <a:r>
              <a:rPr lang="hu-HU" sz="2000" dirty="0" smtClean="0"/>
              <a:t>, </a:t>
            </a:r>
            <a:r>
              <a:rPr lang="hu-HU" sz="2000" i="1" dirty="0" err="1" smtClean="0">
                <a:solidFill>
                  <a:srgbClr val="0070C0"/>
                </a:solidFill>
              </a:rPr>
              <a:t>pear</a:t>
            </a:r>
            <a:r>
              <a:rPr lang="hu-HU" sz="2000" dirty="0" smtClean="0"/>
              <a:t>)</a:t>
            </a:r>
          </a:p>
          <a:p>
            <a:r>
              <a:rPr lang="hu-HU" sz="2000" dirty="0" err="1" smtClean="0"/>
              <a:t>Homography</a:t>
            </a:r>
            <a:r>
              <a:rPr lang="hu-HU" sz="2000" dirty="0" smtClean="0"/>
              <a:t> (</a:t>
            </a:r>
            <a:r>
              <a:rPr lang="hu-HU" sz="2000" i="1" dirty="0" smtClean="0">
                <a:solidFill>
                  <a:srgbClr val="0070C0"/>
                </a:solidFill>
              </a:rPr>
              <a:t>lead</a:t>
            </a:r>
            <a:r>
              <a:rPr lang="hu-HU" sz="2000" dirty="0" smtClean="0"/>
              <a:t>)</a:t>
            </a:r>
          </a:p>
          <a:p>
            <a:r>
              <a:rPr lang="hu-HU" sz="2000" dirty="0" err="1" smtClean="0"/>
              <a:t>Rare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(</a:t>
            </a:r>
            <a:r>
              <a:rPr lang="hu-HU" sz="2000" dirty="0" err="1" smtClean="0"/>
              <a:t>but</a:t>
            </a:r>
            <a:r>
              <a:rPr lang="hu-HU" sz="2000" dirty="0" smtClean="0"/>
              <a:t>: </a:t>
            </a:r>
            <a:r>
              <a:rPr lang="hu-HU" sz="2000" i="1" dirty="0" smtClean="0">
                <a:solidFill>
                  <a:srgbClr val="0070C0"/>
                </a:solidFill>
              </a:rPr>
              <a:t>foglyuk</a:t>
            </a:r>
            <a:r>
              <a:rPr lang="hu-HU" sz="2000" dirty="0" smtClean="0"/>
              <a:t> – </a:t>
            </a:r>
            <a:r>
              <a:rPr lang="hu-HU" sz="2000" i="1" dirty="0" smtClean="0">
                <a:solidFill>
                  <a:srgbClr val="0070C0"/>
                </a:solidFill>
              </a:rPr>
              <a:t>fogjuk</a:t>
            </a:r>
            <a:r>
              <a:rPr lang="hu-HU" sz="2000" dirty="0" smtClean="0"/>
              <a:t>, </a:t>
            </a:r>
            <a:r>
              <a:rPr lang="hu-HU" sz="2000" i="1" dirty="0" smtClean="0">
                <a:solidFill>
                  <a:srgbClr val="0070C0"/>
                </a:solidFill>
              </a:rPr>
              <a:t>gombjuk</a:t>
            </a:r>
            <a:r>
              <a:rPr lang="hu-HU" sz="2000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/>
              <a:t>– </a:t>
            </a:r>
            <a:r>
              <a:rPr lang="hu-HU" sz="2000" i="1" dirty="0" smtClean="0">
                <a:solidFill>
                  <a:srgbClr val="0070C0"/>
                </a:solidFill>
              </a:rPr>
              <a:t>gomblyuk</a:t>
            </a:r>
            <a:r>
              <a:rPr lang="hu-HU" sz="2000" dirty="0" smtClean="0"/>
              <a:t>)</a:t>
            </a:r>
          </a:p>
          <a:p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speakers</a:t>
            </a:r>
            <a:r>
              <a:rPr lang="hu-HU" sz="2000" dirty="0" smtClean="0"/>
              <a:t>: </a:t>
            </a:r>
            <a:r>
              <a:rPr lang="hu-HU" sz="2000" dirty="0" err="1" smtClean="0"/>
              <a:t>pitch</a:t>
            </a:r>
            <a:r>
              <a:rPr lang="hu-HU" sz="2000" dirty="0" smtClean="0"/>
              <a:t>, </a:t>
            </a:r>
            <a:r>
              <a:rPr lang="hu-HU" sz="2000" dirty="0" err="1" smtClean="0"/>
              <a:t>volume</a:t>
            </a:r>
            <a:r>
              <a:rPr lang="hu-HU" sz="2000" dirty="0" smtClean="0"/>
              <a:t>, </a:t>
            </a:r>
            <a:r>
              <a:rPr lang="hu-HU" sz="2000" dirty="0" err="1" smtClean="0"/>
              <a:t>speech</a:t>
            </a:r>
            <a:r>
              <a:rPr lang="hu-HU" sz="2000" dirty="0" smtClean="0"/>
              <a:t> </a:t>
            </a:r>
            <a:r>
              <a:rPr lang="hu-HU" sz="2000" dirty="0" err="1" smtClean="0"/>
              <a:t>rate</a:t>
            </a:r>
            <a:r>
              <a:rPr lang="hu-HU" sz="2000" dirty="0" smtClean="0"/>
              <a:t>…</a:t>
            </a:r>
          </a:p>
          <a:p>
            <a:r>
              <a:rPr lang="hu-HU" sz="2000" dirty="0" err="1" smtClean="0"/>
              <a:t>Letter</a:t>
            </a:r>
            <a:r>
              <a:rPr lang="hu-HU" sz="2000" dirty="0" smtClean="0"/>
              <a:t> </a:t>
            </a:r>
            <a:r>
              <a:rPr lang="hu-HU" sz="2000" dirty="0" err="1" smtClean="0"/>
              <a:t>combinations</a:t>
            </a:r>
            <a:r>
              <a:rPr lang="hu-HU" sz="2000" dirty="0" smtClean="0"/>
              <a:t>: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70C0"/>
                </a:solidFill>
              </a:rPr>
              <a:t>Nyílászáró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70C0"/>
                </a:solidFill>
              </a:rPr>
              <a:t>Egészség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70C0"/>
                </a:solidFill>
              </a:rPr>
              <a:t>Összsúly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70C0"/>
                </a:solidFill>
              </a:rPr>
              <a:t>Bokszzsák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0070C0"/>
                </a:solidFill>
              </a:rPr>
              <a:t>Dzsesszzene</a:t>
            </a:r>
          </a:p>
          <a:p>
            <a:pPr marL="0" indent="0" algn="ctr">
              <a:buNone/>
            </a:pPr>
            <a:r>
              <a:rPr lang="hu-HU" sz="2000" i="1" dirty="0" err="1" smtClean="0">
                <a:solidFill>
                  <a:srgbClr val="0070C0"/>
                </a:solidFill>
              </a:rPr>
              <a:t>Mishap</a:t>
            </a:r>
            <a:endParaRPr lang="hu-HU" sz="20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sz="2000" i="1" dirty="0" err="1" smtClean="0">
                <a:solidFill>
                  <a:srgbClr val="0070C0"/>
                </a:solidFill>
              </a:rPr>
              <a:t>Knighthood</a:t>
            </a:r>
            <a:endParaRPr lang="hu-HU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 descr="Kovács Tibor Zoltan fénykép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822" y="787257"/>
            <a:ext cx="4001087" cy="523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27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Solutions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Morphology</a:t>
            </a:r>
            <a:r>
              <a:rPr lang="hu-HU" dirty="0" smtClean="0"/>
              <a:t>: </a:t>
            </a:r>
            <a:r>
              <a:rPr lang="hu-HU" dirty="0" err="1" smtClean="0"/>
              <a:t>compounds</a:t>
            </a:r>
            <a:r>
              <a:rPr lang="hu-HU" dirty="0" smtClean="0"/>
              <a:t>, </a:t>
            </a:r>
            <a:r>
              <a:rPr lang="hu-HU" dirty="0" err="1" smtClean="0"/>
              <a:t>morpheme</a:t>
            </a:r>
            <a:r>
              <a:rPr lang="hu-HU" dirty="0" smtClean="0"/>
              <a:t> </a:t>
            </a:r>
            <a:r>
              <a:rPr lang="hu-HU" dirty="0" err="1" smtClean="0"/>
              <a:t>boundaries</a:t>
            </a:r>
            <a:endParaRPr lang="hu-HU" dirty="0" smtClean="0"/>
          </a:p>
          <a:p>
            <a:r>
              <a:rPr lang="hu-HU" dirty="0" err="1" smtClean="0"/>
              <a:t>n-grams</a:t>
            </a:r>
            <a:r>
              <a:rPr lang="hu-HU" dirty="0" smtClean="0"/>
              <a:t> (</a:t>
            </a:r>
            <a:r>
              <a:rPr lang="hu-HU" dirty="0" err="1" smtClean="0"/>
              <a:t>neighboring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):</a:t>
            </a:r>
          </a:p>
          <a:p>
            <a:pPr marL="0" indent="0" algn="ctr">
              <a:buNone/>
            </a:pPr>
            <a:r>
              <a:rPr lang="hu-HU" i="1" dirty="0" smtClean="0">
                <a:solidFill>
                  <a:srgbClr val="0070C0"/>
                </a:solidFill>
              </a:rPr>
              <a:t>I lead </a:t>
            </a:r>
            <a:r>
              <a:rPr lang="hu-HU" dirty="0" smtClean="0"/>
              <a:t>vs. </a:t>
            </a:r>
            <a:r>
              <a:rPr lang="hu-HU" i="1" dirty="0" smtClean="0">
                <a:solidFill>
                  <a:srgbClr val="0070C0"/>
                </a:solidFill>
              </a:rPr>
              <a:t>lead </a:t>
            </a:r>
            <a:r>
              <a:rPr lang="hu-HU" i="1" dirty="0" err="1" smtClean="0">
                <a:solidFill>
                  <a:srgbClr val="0070C0"/>
                </a:solidFill>
              </a:rPr>
              <a:t>poisoning</a:t>
            </a:r>
            <a:endParaRPr lang="hu-H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89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Misheard</a:t>
            </a:r>
            <a:r>
              <a:rPr lang="hu-HU" dirty="0" smtClean="0"/>
              <a:t> </a:t>
            </a:r>
            <a:r>
              <a:rPr lang="hu-HU" dirty="0" err="1" smtClean="0"/>
              <a:t>lyrics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www.youtube.com/watch?v=tnlveKfDuyk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www.youtube.com/watch?v=Kd2KjK3Mn5A</a:t>
            </a:r>
            <a:endParaRPr lang="hu-HU" dirty="0" smtClean="0"/>
          </a:p>
          <a:p>
            <a:r>
              <a:rPr lang="hu-HU">
                <a:hlinkClick r:id="rId4"/>
              </a:rPr>
              <a:t>http://www.youtube.com/watch?v=rESL1uihJeg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661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Phonetic</a:t>
            </a:r>
            <a:r>
              <a:rPr lang="hu-HU" dirty="0" smtClean="0"/>
              <a:t> </a:t>
            </a:r>
            <a:r>
              <a:rPr lang="hu-HU" dirty="0" err="1" smtClean="0"/>
              <a:t>transcription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IPA </a:t>
            </a:r>
            <a:r>
              <a:rPr lang="hu-HU" dirty="0"/>
              <a:t>(International </a:t>
            </a:r>
            <a:r>
              <a:rPr lang="hu-HU" dirty="0" err="1"/>
              <a:t>Phonetic</a:t>
            </a:r>
            <a:r>
              <a:rPr lang="hu-HU" dirty="0"/>
              <a:t> </a:t>
            </a:r>
            <a:r>
              <a:rPr lang="hu-HU" dirty="0" err="1"/>
              <a:t>Alphabet</a:t>
            </a:r>
            <a:r>
              <a:rPr lang="hu-HU" dirty="0"/>
              <a:t>)</a:t>
            </a:r>
          </a:p>
          <a:p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independent</a:t>
            </a:r>
            <a:endParaRPr lang="hu-HU" dirty="0" smtClean="0"/>
          </a:p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languages</a:t>
            </a:r>
            <a:endParaRPr lang="hu-HU" dirty="0"/>
          </a:p>
          <a:p>
            <a:r>
              <a:rPr lang="hu-HU" dirty="0" smtClean="0"/>
              <a:t>Latin, </a:t>
            </a:r>
            <a:r>
              <a:rPr lang="hu-HU" dirty="0" err="1" smtClean="0"/>
              <a:t>Greek</a:t>
            </a:r>
            <a:r>
              <a:rPr lang="hu-HU" dirty="0" smtClean="0"/>
              <a:t> and </a:t>
            </a:r>
            <a:r>
              <a:rPr lang="hu-HU" dirty="0" err="1" smtClean="0"/>
              <a:t>invented</a:t>
            </a:r>
            <a:r>
              <a:rPr lang="hu-HU" dirty="0" smtClean="0"/>
              <a:t> </a:t>
            </a:r>
            <a:r>
              <a:rPr lang="hu-HU" dirty="0" err="1" smtClean="0"/>
              <a:t>symbols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376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Consonants</a:t>
            </a:r>
            <a:r>
              <a:rPr lang="hu-HU" dirty="0" smtClean="0"/>
              <a:t> (C)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6" y="1430347"/>
            <a:ext cx="8232590" cy="40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65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Vowels</a:t>
            </a:r>
            <a:r>
              <a:rPr lang="hu-HU" dirty="0" smtClean="0"/>
              <a:t> (V)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03" y="1780309"/>
            <a:ext cx="4286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82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8598" y="0"/>
            <a:ext cx="7427912" cy="766618"/>
          </a:xfrm>
        </p:spPr>
        <p:txBody>
          <a:bodyPr/>
          <a:lstStyle/>
          <a:p>
            <a:r>
              <a:rPr lang="hu-HU" dirty="0" err="1" smtClean="0"/>
              <a:t>Phoneme</a:t>
            </a:r>
            <a:r>
              <a:rPr lang="hu-HU" dirty="0" smtClean="0"/>
              <a:t> - </a:t>
            </a:r>
            <a:r>
              <a:rPr lang="hu-HU" dirty="0" err="1" smtClean="0"/>
              <a:t>allophone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776576"/>
            <a:ext cx="7813964" cy="3684588"/>
          </a:xfrm>
        </p:spPr>
        <p:txBody>
          <a:bodyPr/>
          <a:lstStyle/>
          <a:p>
            <a:r>
              <a:rPr lang="hu-HU" sz="2000" b="0" dirty="0" err="1" smtClean="0"/>
              <a:t>Japanese</a:t>
            </a:r>
            <a:r>
              <a:rPr lang="hu-HU" sz="2000" b="0" dirty="0" smtClean="0"/>
              <a:t>: [l] and [r] – 2 </a:t>
            </a:r>
            <a:r>
              <a:rPr lang="hu-HU" sz="2000" b="0" dirty="0" err="1" smtClean="0"/>
              <a:t>allophones</a:t>
            </a:r>
            <a:r>
              <a:rPr lang="hu-HU" sz="2000" b="0" dirty="0" smtClean="0"/>
              <a:t>, 1 </a:t>
            </a:r>
            <a:r>
              <a:rPr lang="hu-HU" sz="2000" b="0" dirty="0" err="1" smtClean="0"/>
              <a:t>phone</a:t>
            </a:r>
            <a:r>
              <a:rPr lang="hu-HU" sz="2000" b="0" dirty="0" smtClean="0"/>
              <a:t> – English „</a:t>
            </a:r>
            <a:r>
              <a:rPr lang="hu-HU" sz="2000" b="0" dirty="0" err="1" smtClean="0"/>
              <a:t>words</a:t>
            </a:r>
            <a:r>
              <a:rPr lang="hu-HU" sz="2000" b="0" dirty="0" smtClean="0"/>
              <a:t>” („</a:t>
            </a:r>
            <a:r>
              <a:rPr lang="hu-HU" sz="2000" b="0" dirty="0" err="1" smtClean="0"/>
              <a:t>pratfrom</a:t>
            </a:r>
            <a:r>
              <a:rPr lang="hu-HU" sz="2000" b="0" dirty="0" smtClean="0"/>
              <a:t>”, „</a:t>
            </a:r>
            <a:r>
              <a:rPr lang="hu-HU" sz="2000" b="0" dirty="0" err="1" smtClean="0"/>
              <a:t>Restaulant</a:t>
            </a:r>
            <a:r>
              <a:rPr lang="hu-HU" sz="2000" b="0" dirty="0" smtClean="0"/>
              <a:t>”, „</a:t>
            </a:r>
            <a:r>
              <a:rPr lang="hu-HU" sz="2000" b="0" dirty="0" err="1" smtClean="0"/>
              <a:t>harf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fare</a:t>
            </a:r>
            <a:r>
              <a:rPr lang="hu-HU" sz="2000" b="0" dirty="0" smtClean="0"/>
              <a:t>”)</a:t>
            </a:r>
            <a:endParaRPr lang="hu-HU" sz="2000" b="0" dirty="0"/>
          </a:p>
        </p:txBody>
      </p:sp>
      <p:pic>
        <p:nvPicPr>
          <p:cNvPr id="3074" name="Picture 2" descr="C:\Users\Vera\Downloads\401027_2382099606746_129983286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88" y="1879601"/>
            <a:ext cx="6009793" cy="45073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cxnSp>
        <p:nvCxnSpPr>
          <p:cNvPr id="5" name="Egyenes összekötő 4"/>
          <p:cNvCxnSpPr/>
          <p:nvPr/>
        </p:nvCxnSpPr>
        <p:spPr bwMode="auto">
          <a:xfrm>
            <a:off x="4978400" y="6197600"/>
            <a:ext cx="526473" cy="923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88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technology</a:t>
            </a:r>
            <a:endParaRPr lang="hu-HU" dirty="0" smtClean="0">
              <a:latin typeface="Arial" charset="0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341438"/>
            <a:ext cx="7427912" cy="4967287"/>
          </a:xfrm>
        </p:spPr>
        <p:txBody>
          <a:bodyPr/>
          <a:lstStyle/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synthesis</a:t>
            </a:r>
            <a:r>
              <a:rPr lang="hu-HU" dirty="0" smtClean="0">
                <a:latin typeface="Arial" charset="0"/>
              </a:rPr>
              <a:t> (text2speech)</a:t>
            </a:r>
          </a:p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recognition</a:t>
            </a:r>
            <a:r>
              <a:rPr lang="hu-HU" dirty="0" smtClean="0">
                <a:latin typeface="Arial" charset="0"/>
              </a:rPr>
              <a:t> (speech2text)</a:t>
            </a:r>
          </a:p>
          <a:p>
            <a:r>
              <a:rPr lang="hu-HU" dirty="0" err="1" smtClean="0">
                <a:latin typeface="Arial" charset="0"/>
              </a:rPr>
              <a:t>Well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before</a:t>
            </a:r>
            <a:r>
              <a:rPr lang="hu-HU" dirty="0" smtClean="0">
                <a:latin typeface="Arial" charset="0"/>
              </a:rPr>
              <a:t> NLP:</a:t>
            </a:r>
          </a:p>
          <a:p>
            <a:r>
              <a:rPr lang="hu-HU" dirty="0" err="1" smtClean="0">
                <a:latin typeface="Arial" charset="0"/>
              </a:rPr>
              <a:t>Speech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machine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by</a:t>
            </a:r>
            <a:r>
              <a:rPr lang="hu-HU" dirty="0" smtClean="0">
                <a:latin typeface="Arial" charset="0"/>
              </a:rPr>
              <a:t> Farkas Kempelen (1770)</a:t>
            </a:r>
          </a:p>
          <a:p>
            <a:endParaRPr lang="hu-HU" dirty="0" smtClean="0">
              <a:latin typeface="Arial" charset="0"/>
            </a:endParaRPr>
          </a:p>
        </p:txBody>
      </p:sp>
      <p:pic>
        <p:nvPicPr>
          <p:cNvPr id="346116" name="Picture 4" descr="Kempelen_Speaking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209" y="3789363"/>
            <a:ext cx="2952750" cy="220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Text2speech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8981" y="1267547"/>
            <a:ext cx="4456545" cy="4679950"/>
          </a:xfrm>
        </p:spPr>
        <p:txBody>
          <a:bodyPr/>
          <a:lstStyle/>
          <a:p>
            <a:r>
              <a:rPr lang="hu-HU" dirty="0" err="1" smtClean="0"/>
              <a:t>Exercises</a:t>
            </a:r>
            <a:endParaRPr lang="hu-HU" dirty="0" smtClean="0"/>
          </a:p>
          <a:p>
            <a:r>
              <a:rPr lang="hu-HU" dirty="0" err="1" smtClean="0"/>
              <a:t>Funeral</a:t>
            </a:r>
            <a:r>
              <a:rPr lang="hu-HU" dirty="0" smtClean="0"/>
              <a:t> </a:t>
            </a:r>
            <a:r>
              <a:rPr lang="hu-HU" dirty="0" err="1" smtClean="0"/>
              <a:t>Sermon</a:t>
            </a:r>
            <a:endParaRPr lang="hu-HU" dirty="0" smtClean="0"/>
          </a:p>
          <a:p>
            <a:r>
              <a:rPr lang="hu-HU" dirty="0" err="1" smtClean="0"/>
              <a:t>Finland</a:t>
            </a:r>
            <a:r>
              <a:rPr lang="hu-HU" dirty="0" smtClean="0"/>
              <a:t> </a:t>
            </a:r>
            <a:r>
              <a:rPr lang="hu-HU" dirty="0" err="1" smtClean="0"/>
              <a:t>Män</a:t>
            </a:r>
            <a:endParaRPr lang="hu-HU" dirty="0" smtClean="0"/>
          </a:p>
          <a:p>
            <a:r>
              <a:rPr lang="hu-HU" dirty="0" err="1" smtClean="0"/>
              <a:t>Orthography</a:t>
            </a:r>
            <a:r>
              <a:rPr lang="hu-HU" dirty="0" smtClean="0"/>
              <a:t> and </a:t>
            </a:r>
            <a:r>
              <a:rPr lang="hu-HU" dirty="0" err="1" smtClean="0"/>
              <a:t>pronunciation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be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distinct</a:t>
            </a:r>
            <a:endParaRPr lang="hu-HU" dirty="0"/>
          </a:p>
        </p:txBody>
      </p:sp>
      <p:pic>
        <p:nvPicPr>
          <p:cNvPr id="1026" name="Picture 2" descr="http://www.magyarzenetortenet.hu/kt/ktak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080" y="240146"/>
            <a:ext cx="3735920" cy="580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Text2speech –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a </a:t>
            </a:r>
            <a:r>
              <a:rPr lang="hu-HU" dirty="0" err="1" smtClean="0"/>
              <a:t>try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0628" y="1313729"/>
            <a:ext cx="8591609" cy="4679950"/>
          </a:xfrm>
        </p:spPr>
        <p:txBody>
          <a:bodyPr/>
          <a:lstStyle/>
          <a:p>
            <a:pPr marL="0" indent="0">
              <a:buNone/>
            </a:pPr>
            <a:r>
              <a:rPr lang="hu-HU" sz="2000" b="0" dirty="0" smtClean="0"/>
              <a:t>A: </a:t>
            </a:r>
            <a:r>
              <a:rPr lang="hu-HU" sz="2000" b="0" dirty="0"/>
              <a:t>              </a:t>
            </a:r>
            <a:r>
              <a:rPr lang="hu-HU" sz="2000" b="0" dirty="0" err="1"/>
              <a:t>Conas</a:t>
            </a:r>
            <a:r>
              <a:rPr lang="hu-HU" sz="2000" b="0" dirty="0"/>
              <a:t> mar a </a:t>
            </a:r>
            <a:r>
              <a:rPr lang="hu-HU" sz="2000" b="0" dirty="0" err="1"/>
              <a:t>bhí</a:t>
            </a:r>
            <a:r>
              <a:rPr lang="hu-HU" sz="2000" b="0" dirty="0"/>
              <a:t> an </a:t>
            </a:r>
            <a:r>
              <a:rPr lang="hu-HU" sz="2000" b="0" dirty="0" err="1"/>
              <a:t>scoil</a:t>
            </a:r>
            <a:r>
              <a:rPr lang="hu-HU" sz="2000" b="0" dirty="0"/>
              <a:t> </a:t>
            </a:r>
            <a:r>
              <a:rPr lang="hu-HU" sz="2000" b="0" dirty="0" err="1"/>
              <a:t>inniu</a:t>
            </a:r>
            <a:r>
              <a:rPr lang="hu-HU" sz="2000" b="0" dirty="0"/>
              <a:t>?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</a:t>
            </a:r>
            <a:r>
              <a:rPr lang="hu-HU" sz="2000" b="0" dirty="0" err="1"/>
              <a:t>Maith</a:t>
            </a:r>
            <a:r>
              <a:rPr lang="hu-HU" sz="2000" b="0" dirty="0"/>
              <a:t> go </a:t>
            </a:r>
            <a:r>
              <a:rPr lang="hu-HU" sz="2000" b="0" dirty="0" err="1"/>
              <a:t>leor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       An </a:t>
            </a:r>
            <a:r>
              <a:rPr lang="hu-HU" sz="2000" b="0" dirty="0" err="1"/>
              <a:t>raibh</a:t>
            </a:r>
            <a:r>
              <a:rPr lang="hu-HU" sz="2000" b="0" dirty="0"/>
              <a:t> </a:t>
            </a:r>
            <a:r>
              <a:rPr lang="hu-HU" sz="2000" b="0" dirty="0" err="1"/>
              <a:t>an</a:t>
            </a:r>
            <a:r>
              <a:rPr lang="hu-HU" sz="2000" b="0" dirty="0"/>
              <a:t> </a:t>
            </a:r>
            <a:r>
              <a:rPr lang="hu-HU" sz="2000" b="0" dirty="0" err="1"/>
              <a:t>obair</a:t>
            </a:r>
            <a:r>
              <a:rPr lang="hu-HU" sz="2000" b="0" dirty="0"/>
              <a:t> </a:t>
            </a:r>
            <a:r>
              <a:rPr lang="hu-HU" sz="2000" b="0" dirty="0" err="1"/>
              <a:t>bhaile</a:t>
            </a:r>
            <a:r>
              <a:rPr lang="hu-HU" sz="2000" b="0" dirty="0"/>
              <a:t> a </a:t>
            </a:r>
            <a:r>
              <a:rPr lang="hu-HU" sz="2000" b="0" dirty="0" err="1"/>
              <a:t>rinne</a:t>
            </a:r>
            <a:r>
              <a:rPr lang="hu-HU" sz="2000" b="0" dirty="0"/>
              <a:t> </a:t>
            </a:r>
            <a:r>
              <a:rPr lang="hu-HU" sz="2000" b="0" dirty="0" err="1"/>
              <a:t>tú</a:t>
            </a:r>
            <a:r>
              <a:rPr lang="hu-HU" sz="2000" b="0" dirty="0"/>
              <a:t> </a:t>
            </a:r>
            <a:r>
              <a:rPr lang="hu-HU" sz="2000" b="0" dirty="0" err="1"/>
              <a:t>don</a:t>
            </a:r>
            <a:r>
              <a:rPr lang="hu-HU" sz="2000" b="0" dirty="0"/>
              <a:t> rang Mata </a:t>
            </a:r>
            <a:r>
              <a:rPr lang="hu-HU" sz="2000" b="0" dirty="0" err="1"/>
              <a:t>ceart</a:t>
            </a:r>
            <a:r>
              <a:rPr lang="hu-HU" sz="2000" b="0" dirty="0"/>
              <a:t> go </a:t>
            </a:r>
            <a:r>
              <a:rPr lang="hu-HU" sz="2000" b="0" dirty="0" err="1"/>
              <a:t>leor</a:t>
            </a:r>
            <a:r>
              <a:rPr lang="hu-HU" sz="2000" b="0" dirty="0"/>
              <a:t>?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</a:t>
            </a:r>
            <a:r>
              <a:rPr lang="hu-HU" sz="2000" b="0" dirty="0" err="1"/>
              <a:t>Bhí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       </a:t>
            </a:r>
            <a:r>
              <a:rPr lang="hu-HU" sz="2000" b="0" dirty="0" err="1"/>
              <a:t>Agus</a:t>
            </a:r>
            <a:r>
              <a:rPr lang="hu-HU" sz="2000" b="0" dirty="0"/>
              <a:t> an </a:t>
            </a:r>
            <a:r>
              <a:rPr lang="hu-HU" sz="2000" b="0" dirty="0" err="1"/>
              <a:t>ndeachaigh</a:t>
            </a:r>
            <a:r>
              <a:rPr lang="hu-HU" sz="2000" b="0" dirty="0"/>
              <a:t> </a:t>
            </a:r>
            <a:r>
              <a:rPr lang="hu-HU" sz="2000" b="0" dirty="0" err="1"/>
              <a:t>sibh</a:t>
            </a:r>
            <a:r>
              <a:rPr lang="hu-HU" sz="2000" b="0" dirty="0"/>
              <a:t> go </a:t>
            </a:r>
            <a:r>
              <a:rPr lang="hu-HU" sz="2000" b="0" dirty="0" err="1"/>
              <a:t>dtí</a:t>
            </a:r>
            <a:r>
              <a:rPr lang="hu-HU" sz="2000" b="0" dirty="0"/>
              <a:t> an </a:t>
            </a:r>
            <a:r>
              <a:rPr lang="hu-HU" sz="2000" b="0" dirty="0" err="1"/>
              <a:t>linn</a:t>
            </a:r>
            <a:r>
              <a:rPr lang="hu-HU" sz="2000" b="0" dirty="0"/>
              <a:t> </a:t>
            </a:r>
            <a:r>
              <a:rPr lang="hu-HU" sz="2000" b="0" dirty="0" err="1"/>
              <a:t>snámha</a:t>
            </a:r>
            <a:r>
              <a:rPr lang="hu-HU" sz="2000" b="0" dirty="0"/>
              <a:t> </a:t>
            </a:r>
            <a:r>
              <a:rPr lang="hu-HU" sz="2000" b="0" dirty="0" err="1"/>
              <a:t>san</a:t>
            </a:r>
            <a:r>
              <a:rPr lang="hu-HU" sz="2000" b="0" dirty="0"/>
              <a:t> </a:t>
            </a:r>
            <a:r>
              <a:rPr lang="hu-HU" sz="2000" b="0" dirty="0" err="1"/>
              <a:t>iarnóin</a:t>
            </a:r>
            <a:r>
              <a:rPr lang="hu-HU" sz="2000" b="0" dirty="0"/>
              <a:t>?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</a:t>
            </a:r>
            <a:r>
              <a:rPr lang="hu-HU" sz="2000" b="0" dirty="0" err="1"/>
              <a:t>Chuaigh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       An </a:t>
            </a:r>
            <a:r>
              <a:rPr lang="hu-HU" sz="2000" b="0" dirty="0" err="1"/>
              <a:t>raibh</a:t>
            </a:r>
            <a:r>
              <a:rPr lang="hu-HU" sz="2000" b="0" dirty="0"/>
              <a:t> Manus </a:t>
            </a:r>
            <a:r>
              <a:rPr lang="hu-HU" sz="2000" b="0" dirty="0" err="1"/>
              <a:t>ar</a:t>
            </a:r>
            <a:r>
              <a:rPr lang="hu-HU" sz="2000" b="0" dirty="0"/>
              <a:t> </a:t>
            </a:r>
            <a:r>
              <a:rPr lang="hu-HU" sz="2000" b="0" dirty="0" err="1"/>
              <a:t>ais</a:t>
            </a:r>
            <a:r>
              <a:rPr lang="hu-HU" sz="2000" b="0" dirty="0"/>
              <a:t> </a:t>
            </a:r>
            <a:r>
              <a:rPr lang="hu-HU" sz="2000" b="0" dirty="0" err="1"/>
              <a:t>ar</a:t>
            </a:r>
            <a:r>
              <a:rPr lang="hu-HU" sz="2000" b="0" dirty="0"/>
              <a:t> </a:t>
            </a:r>
            <a:r>
              <a:rPr lang="hu-HU" sz="2000" b="0" dirty="0" err="1"/>
              <a:t>scoil</a:t>
            </a:r>
            <a:r>
              <a:rPr lang="hu-HU" sz="2000" b="0" dirty="0"/>
              <a:t> </a:t>
            </a:r>
            <a:r>
              <a:rPr lang="hu-HU" sz="2000" b="0" dirty="0" err="1"/>
              <a:t>inniu</a:t>
            </a:r>
            <a:r>
              <a:rPr lang="hu-HU" sz="2000" b="0" dirty="0"/>
              <a:t>?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</a:t>
            </a:r>
            <a:r>
              <a:rPr lang="hu-HU" sz="2000" b="0" dirty="0" err="1"/>
              <a:t>Ní</a:t>
            </a:r>
            <a:r>
              <a:rPr lang="hu-HU" sz="2000" b="0" dirty="0"/>
              <a:t> </a:t>
            </a:r>
            <a:r>
              <a:rPr lang="hu-HU" sz="2000" b="0" dirty="0" err="1"/>
              <a:t>raibh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       </a:t>
            </a:r>
            <a:r>
              <a:rPr lang="hu-HU" sz="2000" b="0" dirty="0" err="1"/>
              <a:t>In</a:t>
            </a:r>
            <a:r>
              <a:rPr lang="hu-HU" sz="2000" b="0" dirty="0"/>
              <a:t> </a:t>
            </a:r>
            <a:r>
              <a:rPr lang="hu-HU" sz="2000" b="0" dirty="0" err="1"/>
              <a:t>ainm</a:t>
            </a:r>
            <a:r>
              <a:rPr lang="hu-HU" sz="2000" b="0" dirty="0"/>
              <a:t> </a:t>
            </a:r>
            <a:r>
              <a:rPr lang="hu-HU" sz="2000" b="0" dirty="0" err="1"/>
              <a:t>Dé</a:t>
            </a:r>
            <a:r>
              <a:rPr lang="hu-HU" sz="2000" b="0" dirty="0"/>
              <a:t>, a </a:t>
            </a:r>
            <a:r>
              <a:rPr lang="hu-HU" sz="2000" b="0" dirty="0" err="1"/>
              <a:t>Shéamais</a:t>
            </a:r>
            <a:r>
              <a:rPr lang="hu-HU" sz="2000" b="0" dirty="0"/>
              <a:t>, </a:t>
            </a:r>
            <a:r>
              <a:rPr lang="hu-HU" sz="2000" b="0" dirty="0" err="1"/>
              <a:t>labhair</a:t>
            </a:r>
            <a:r>
              <a:rPr lang="hu-HU" sz="2000" b="0" dirty="0"/>
              <a:t> </a:t>
            </a:r>
            <a:r>
              <a:rPr lang="hu-HU" sz="2000" b="0" dirty="0" err="1"/>
              <a:t>liom</a:t>
            </a:r>
            <a:r>
              <a:rPr lang="hu-HU" sz="2000" b="0" dirty="0"/>
              <a:t>! Tá </a:t>
            </a:r>
            <a:r>
              <a:rPr lang="hu-HU" sz="2000" b="0" dirty="0" err="1"/>
              <a:t>tú</a:t>
            </a:r>
            <a:r>
              <a:rPr lang="hu-HU" sz="2000" b="0" dirty="0"/>
              <a:t> </a:t>
            </a:r>
            <a:r>
              <a:rPr lang="hu-HU" sz="2000" b="0" dirty="0" err="1"/>
              <a:t>chomh</a:t>
            </a:r>
            <a:r>
              <a:rPr lang="hu-HU" sz="2000" b="0" dirty="0"/>
              <a:t> </a:t>
            </a:r>
            <a:r>
              <a:rPr lang="hu-HU" sz="2000" b="0" dirty="0" err="1"/>
              <a:t>tostach</a:t>
            </a:r>
            <a:r>
              <a:rPr lang="hu-HU" sz="2000" b="0" dirty="0"/>
              <a:t>!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</a:t>
            </a:r>
            <a:r>
              <a:rPr lang="hu-HU" sz="2000" b="0" dirty="0" err="1"/>
              <a:t>Ach</a:t>
            </a:r>
            <a:r>
              <a:rPr lang="hu-HU" sz="2000" b="0" dirty="0"/>
              <a:t> tá </a:t>
            </a:r>
            <a:r>
              <a:rPr lang="hu-HU" sz="2000" b="0" dirty="0" err="1"/>
              <a:t>mé</a:t>
            </a:r>
            <a:r>
              <a:rPr lang="hu-HU" sz="2000" b="0" dirty="0"/>
              <a:t> </a:t>
            </a:r>
            <a:r>
              <a:rPr lang="hu-HU" sz="2000" b="0" dirty="0" err="1"/>
              <a:t>tuirseach</a:t>
            </a:r>
            <a:r>
              <a:rPr lang="hu-HU" sz="2000" b="0" dirty="0"/>
              <a:t> </a:t>
            </a:r>
            <a:r>
              <a:rPr lang="hu-HU" sz="2000" b="0" dirty="0" err="1"/>
              <a:t>agus</a:t>
            </a:r>
            <a:r>
              <a:rPr lang="hu-HU" sz="2000" b="0" dirty="0"/>
              <a:t> </a:t>
            </a:r>
            <a:r>
              <a:rPr lang="hu-HU" sz="2000" b="0" dirty="0" err="1"/>
              <a:t>bréan</a:t>
            </a:r>
            <a:r>
              <a:rPr lang="hu-HU" sz="2000" b="0" dirty="0"/>
              <a:t> den </a:t>
            </a:r>
            <a:r>
              <a:rPr lang="hu-HU" sz="2000" b="0" dirty="0" err="1"/>
              <a:t>scoil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A: </a:t>
            </a:r>
            <a:r>
              <a:rPr lang="hu-HU" sz="2000" b="0" dirty="0"/>
              <a:t>              </a:t>
            </a:r>
            <a:r>
              <a:rPr lang="hu-HU" sz="2000" b="0" dirty="0" err="1"/>
              <a:t>Maith</a:t>
            </a:r>
            <a:r>
              <a:rPr lang="hu-HU" sz="2000" b="0" dirty="0"/>
              <a:t> go </a:t>
            </a:r>
            <a:r>
              <a:rPr lang="hu-HU" sz="2000" b="0" dirty="0" err="1"/>
              <a:t>leor</a:t>
            </a:r>
            <a:r>
              <a:rPr lang="hu-HU" sz="2000" b="0" dirty="0"/>
              <a:t>, mar sin. </a:t>
            </a:r>
            <a:r>
              <a:rPr lang="hu-HU" sz="2000" b="0" dirty="0" err="1"/>
              <a:t>Ní</a:t>
            </a:r>
            <a:r>
              <a:rPr lang="hu-HU" sz="2000" b="0" dirty="0"/>
              <a:t> </a:t>
            </a:r>
            <a:r>
              <a:rPr lang="hu-HU" sz="2000" b="0" dirty="0" err="1"/>
              <a:t>chuirfidh</a:t>
            </a:r>
            <a:r>
              <a:rPr lang="hu-HU" sz="2000" b="0" dirty="0"/>
              <a:t> </a:t>
            </a:r>
            <a:r>
              <a:rPr lang="hu-HU" sz="2000" b="0" dirty="0" err="1"/>
              <a:t>mé</a:t>
            </a:r>
            <a:r>
              <a:rPr lang="hu-HU" sz="2000" b="0" dirty="0"/>
              <a:t> </a:t>
            </a:r>
            <a:r>
              <a:rPr lang="hu-HU" sz="2000" b="0" dirty="0" err="1"/>
              <a:t>níos</a:t>
            </a:r>
            <a:r>
              <a:rPr lang="hu-HU" sz="2000" b="0" dirty="0"/>
              <a:t> </a:t>
            </a:r>
            <a:r>
              <a:rPr lang="hu-HU" sz="2000" b="0" dirty="0" err="1"/>
              <a:t>mó</a:t>
            </a:r>
            <a:r>
              <a:rPr lang="hu-HU" sz="2000" b="0" dirty="0"/>
              <a:t> </a:t>
            </a:r>
            <a:r>
              <a:rPr lang="hu-HU" sz="2000" b="0" dirty="0" err="1"/>
              <a:t>ceisteanna</a:t>
            </a:r>
            <a:r>
              <a:rPr lang="hu-HU" sz="2000" b="0" dirty="0"/>
              <a:t> </a:t>
            </a:r>
            <a:r>
              <a:rPr lang="hu-HU" sz="2000" b="0" dirty="0" err="1"/>
              <a:t>ort</a:t>
            </a:r>
            <a:r>
              <a:rPr lang="hu-HU" sz="2000" b="0" dirty="0"/>
              <a:t>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0" dirty="0" smtClean="0"/>
              <a:t>B: </a:t>
            </a:r>
            <a:r>
              <a:rPr lang="hu-HU" sz="2000" b="0" dirty="0"/>
              <a:t>          Go </a:t>
            </a:r>
            <a:r>
              <a:rPr lang="hu-HU" sz="2000" b="0" dirty="0" err="1"/>
              <a:t>raibh</a:t>
            </a:r>
            <a:r>
              <a:rPr lang="hu-HU" sz="2000" b="0" dirty="0"/>
              <a:t> </a:t>
            </a:r>
            <a:r>
              <a:rPr lang="hu-HU" sz="2000" b="0" dirty="0" err="1"/>
              <a:t>maith</a:t>
            </a:r>
            <a:r>
              <a:rPr lang="hu-HU" sz="2000" b="0" dirty="0"/>
              <a:t> </a:t>
            </a:r>
            <a:r>
              <a:rPr lang="hu-HU" sz="2000" b="0" dirty="0" err="1"/>
              <a:t>agat</a:t>
            </a:r>
            <a:r>
              <a:rPr lang="hu-HU" sz="2000" b="0" dirty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31571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9457</TotalTime>
  <Words>589</Words>
  <Application>Microsoft Office PowerPoint</Application>
  <PresentationFormat>Diavetítés a képernyőre (4:3 oldalarány)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2_Alapértelmezett terv</vt:lpstr>
      <vt:lpstr>Speech technology</vt:lpstr>
      <vt:lpstr>Introduction</vt:lpstr>
      <vt:lpstr>Phonetic transcription</vt:lpstr>
      <vt:lpstr>Consonants (C)</vt:lpstr>
      <vt:lpstr>Vowels (V)</vt:lpstr>
      <vt:lpstr>Phoneme - allophone</vt:lpstr>
      <vt:lpstr>Speech technology</vt:lpstr>
      <vt:lpstr>Text2speech</vt:lpstr>
      <vt:lpstr>Text2speech – give it a try</vt:lpstr>
      <vt:lpstr>Speech2text – give it a try</vt:lpstr>
      <vt:lpstr>11. dia</vt:lpstr>
      <vt:lpstr>Speech synthesis</vt:lpstr>
      <vt:lpstr>Characters -&gt; sound</vt:lpstr>
      <vt:lpstr>Techniques: formant sythesis</vt:lpstr>
      <vt:lpstr>Techniques: concatenation</vt:lpstr>
      <vt:lpstr>Techniques: pattern selection</vt:lpstr>
      <vt:lpstr>Speech synthetizers</vt:lpstr>
      <vt:lpstr>Speech recognition</vt:lpstr>
      <vt:lpstr>Pattern matching</vt:lpstr>
      <vt:lpstr>Language dependent models</vt:lpstr>
      <vt:lpstr>ASR applications</vt:lpstr>
      <vt:lpstr>Dictation systems</vt:lpstr>
      <vt:lpstr>Challenges</vt:lpstr>
      <vt:lpstr>Solutions?</vt:lpstr>
      <vt:lpstr>Misheard lyrics </vt:lpstr>
    </vt:vector>
  </TitlesOfParts>
  <Company>rgai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Researcher affiliation extraction from homepages</dc:title>
  <dc:creator>Farkas Richárd</dc:creator>
  <cp:lastModifiedBy>Vera</cp:lastModifiedBy>
  <cp:revision>237</cp:revision>
  <dcterms:created xsi:type="dcterms:W3CDTF">2009-07-29T19:36:53Z</dcterms:created>
  <dcterms:modified xsi:type="dcterms:W3CDTF">2018-09-14T12:39:56Z</dcterms:modified>
</cp:coreProperties>
</file>