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2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98" r:id="rId9"/>
    <p:sldId id="279" r:id="rId10"/>
    <p:sldId id="280" r:id="rId11"/>
    <p:sldId id="300" r:id="rId12"/>
    <p:sldId id="301" r:id="rId13"/>
    <p:sldId id="281" r:id="rId14"/>
    <p:sldId id="282" r:id="rId15"/>
    <p:sldId id="283" r:id="rId16"/>
    <p:sldId id="284" r:id="rId17"/>
    <p:sldId id="285" r:id="rId18"/>
    <p:sldId id="302" r:id="rId19"/>
    <p:sldId id="289" r:id="rId20"/>
    <p:sldId id="290" r:id="rId21"/>
    <p:sldId id="291" r:id="rId22"/>
    <p:sldId id="299" r:id="rId23"/>
    <p:sldId id="292" r:id="rId24"/>
    <p:sldId id="295" r:id="rId25"/>
    <p:sldId id="296" r:id="rId26"/>
    <p:sldId id="297" r:id="rId27"/>
    <p:sldId id="293" r:id="rId28"/>
    <p:sldId id="294" r:id="rId29"/>
    <p:sldId id="303" r:id="rId30"/>
    <p:sldId id="304" r:id="rId3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28" autoAdjust="0"/>
  </p:normalViewPr>
  <p:slideViewPr>
    <p:cSldViewPr snapToGrid="0">
      <p:cViewPr varScale="1">
        <p:scale>
          <a:sx n="62" d="100"/>
          <a:sy n="62" d="100"/>
        </p:scale>
        <p:origin x="13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4B49EE-3AE6-4DEB-B509-63B78CC601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16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64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48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13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630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8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341438"/>
            <a:ext cx="36369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341438"/>
            <a:ext cx="36385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13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552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3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64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05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7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QEJwkMGr3AvnABmC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549" y="1658504"/>
            <a:ext cx="8388350" cy="2087563"/>
          </a:xfrm>
        </p:spPr>
        <p:txBody>
          <a:bodyPr/>
          <a:lstStyle/>
          <a:p>
            <a:pPr algn="r" eaLnBrk="1" hangingPunct="1"/>
            <a:r>
              <a:rPr lang="hu-HU" b="1" dirty="0" err="1"/>
              <a:t>Syntax</a:t>
            </a:r>
            <a:r>
              <a:rPr lang="hu-HU" b="1" dirty="0"/>
              <a:t> and </a:t>
            </a:r>
            <a:r>
              <a:rPr lang="hu-HU" b="1" dirty="0" err="1"/>
              <a:t>parsing</a:t>
            </a:r>
            <a:endParaRPr lang="hu-H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24175"/>
            <a:ext cx="6875462" cy="3168650"/>
          </a:xfrm>
        </p:spPr>
        <p:txBody>
          <a:bodyPr/>
          <a:lstStyle/>
          <a:p>
            <a:pPr eaLnBrk="1" hangingPunct="1"/>
            <a:endParaRPr lang="hu-HU" sz="4000" b="0" dirty="0"/>
          </a:p>
          <a:p>
            <a:pPr algn="r" eaLnBrk="1" hangingPunct="1"/>
            <a:endParaRPr lang="hu-HU" b="0" dirty="0"/>
          </a:p>
          <a:p>
            <a:pPr algn="r" eaLnBrk="1" hangingPunct="1"/>
            <a:endParaRPr lang="hu-HU" b="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b="1" dirty="0" err="1">
                <a:solidFill>
                  <a:schemeClr val="bg1"/>
                </a:solidFill>
              </a:rPr>
              <a:t>Introduction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to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Computational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Linguistics</a:t>
            </a:r>
            <a:r>
              <a:rPr lang="hu-HU" b="1" dirty="0">
                <a:solidFill>
                  <a:schemeClr val="bg1"/>
                </a:solidFill>
              </a:rPr>
              <a:t> – 24 </a:t>
            </a:r>
            <a:r>
              <a:rPr lang="hu-HU" b="1" dirty="0" err="1">
                <a:solidFill>
                  <a:schemeClr val="bg1"/>
                </a:solidFill>
              </a:rPr>
              <a:t>September</a:t>
            </a:r>
            <a:r>
              <a:rPr lang="hu-HU" b="1" dirty="0">
                <a:solidFill>
                  <a:schemeClr val="bg1"/>
                </a:solidFill>
              </a:rPr>
              <a:t>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218487" cy="1143000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Dependency</a:t>
            </a:r>
            <a:r>
              <a:rPr lang="hu-HU" dirty="0">
                <a:latin typeface="Arial" charset="0"/>
              </a:rPr>
              <a:t> vs. </a:t>
            </a:r>
            <a:r>
              <a:rPr lang="hu-HU" dirty="0" err="1">
                <a:latin typeface="Arial" charset="0"/>
              </a:rPr>
              <a:t>constituency</a:t>
            </a:r>
            <a:endParaRPr lang="hu-HU" dirty="0">
              <a:latin typeface="Arial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sz="2800" dirty="0" err="1">
                <a:latin typeface="Arial" charset="0"/>
              </a:rPr>
              <a:t>Each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node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denotes</a:t>
            </a:r>
            <a:r>
              <a:rPr lang="hu-HU" sz="2800" dirty="0">
                <a:latin typeface="Arial" charset="0"/>
              </a:rPr>
              <a:t> a </a:t>
            </a:r>
            <a:r>
              <a:rPr lang="hu-HU" sz="2800" dirty="0" err="1">
                <a:latin typeface="Arial" charset="0"/>
              </a:rPr>
              <a:t>word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in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dependency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trees</a:t>
            </a:r>
            <a:r>
              <a:rPr lang="hu-HU" sz="2800" dirty="0">
                <a:latin typeface="Arial" charset="0"/>
              </a:rPr>
              <a:t> -&gt; no </a:t>
            </a:r>
            <a:r>
              <a:rPr lang="hu-HU" sz="2800" dirty="0" err="1">
                <a:latin typeface="Arial" charset="0"/>
              </a:rPr>
              <a:t>artificial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nodes</a:t>
            </a:r>
            <a:r>
              <a:rPr lang="hu-HU" sz="2800" dirty="0">
                <a:latin typeface="Arial" charset="0"/>
              </a:rPr>
              <a:t> (CP, I’…)</a:t>
            </a:r>
          </a:p>
          <a:p>
            <a:r>
              <a:rPr lang="hu-HU" sz="2800" dirty="0" err="1">
                <a:latin typeface="Arial" charset="0"/>
              </a:rPr>
              <a:t>Constituency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grammars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usually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function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well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fixed </a:t>
            </a:r>
            <a:r>
              <a:rPr lang="hu-HU" sz="2800" dirty="0" err="1">
                <a:latin typeface="Arial" charset="0"/>
              </a:rPr>
              <a:t>word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order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languages</a:t>
            </a:r>
            <a:endParaRPr lang="hu-HU" sz="2800" dirty="0"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What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determines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syntactic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roles</a:t>
            </a:r>
            <a:r>
              <a:rPr lang="hu-HU" sz="2800" dirty="0">
                <a:latin typeface="Arial" charset="0"/>
              </a:rPr>
              <a:t>?</a:t>
            </a:r>
          </a:p>
          <a:p>
            <a:pPr lvl="1"/>
            <a:r>
              <a:rPr lang="hu-HU" sz="2400" dirty="0" err="1">
                <a:latin typeface="Arial" charset="0"/>
              </a:rPr>
              <a:t>Position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in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tree</a:t>
            </a:r>
            <a:r>
              <a:rPr lang="hu-HU" sz="2400" dirty="0">
                <a:latin typeface="Arial" charset="0"/>
              </a:rPr>
              <a:t> (</a:t>
            </a:r>
            <a:r>
              <a:rPr lang="hu-HU" sz="2400" dirty="0" err="1">
                <a:latin typeface="Arial" charset="0"/>
              </a:rPr>
              <a:t>constituency</a:t>
            </a:r>
            <a:r>
              <a:rPr lang="hu-HU" sz="2400" dirty="0">
                <a:latin typeface="Arial" charset="0"/>
              </a:rPr>
              <a:t>)</a:t>
            </a:r>
          </a:p>
          <a:p>
            <a:pPr lvl="1"/>
            <a:r>
              <a:rPr lang="hu-HU" sz="2400" dirty="0" err="1">
                <a:latin typeface="Arial" charset="0"/>
              </a:rPr>
              <a:t>Dependecy</a:t>
            </a:r>
            <a:r>
              <a:rPr lang="hu-HU" sz="2400" dirty="0">
                <a:latin typeface="Arial" charset="0"/>
              </a:rPr>
              <a:t> relations (</a:t>
            </a:r>
            <a:r>
              <a:rPr lang="hu-HU" sz="2400" dirty="0" err="1">
                <a:latin typeface="Arial" charset="0"/>
              </a:rPr>
              <a:t>labeled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edges</a:t>
            </a:r>
            <a:r>
              <a:rPr lang="hu-HU" sz="2400" dirty="0">
                <a:latin typeface="Arial" charset="0"/>
              </a:rPr>
              <a:t>) (</a:t>
            </a:r>
            <a:r>
              <a:rPr lang="hu-HU" sz="2400" dirty="0" err="1">
                <a:latin typeface="Arial" charset="0"/>
              </a:rPr>
              <a:t>dependency</a:t>
            </a:r>
            <a:r>
              <a:rPr lang="hu-HU" sz="2400" dirty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Universal</a:t>
            </a:r>
            <a:r>
              <a:rPr lang="hu-HU" dirty="0"/>
              <a:t> </a:t>
            </a:r>
            <a:r>
              <a:rPr lang="hu-HU" dirty="0" err="1"/>
              <a:t>Dependencies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3381" y="1543050"/>
            <a:ext cx="66389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Samples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456" y="2410211"/>
            <a:ext cx="8994544" cy="291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Parsing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search</a:t>
            </a:r>
            <a:endParaRPr lang="hu-HU" dirty="0">
              <a:latin typeface="Arial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700213"/>
            <a:ext cx="7427912" cy="4103687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Given</a:t>
            </a:r>
            <a:r>
              <a:rPr lang="hu-HU" dirty="0">
                <a:latin typeface="Arial" charset="0"/>
              </a:rPr>
              <a:t> a </a:t>
            </a:r>
            <a:r>
              <a:rPr lang="hu-HU" dirty="0" err="1">
                <a:latin typeface="Arial" charset="0"/>
              </a:rPr>
              <a:t>sentence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try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find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trees</a:t>
            </a:r>
            <a:r>
              <a:rPr lang="hu-HU" dirty="0">
                <a:latin typeface="Arial" charset="0"/>
              </a:rPr>
              <a:t> and </a:t>
            </a:r>
            <a:r>
              <a:rPr lang="hu-HU" dirty="0" err="1">
                <a:latin typeface="Arial" charset="0"/>
              </a:rPr>
              <a:t>select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best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one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Constraints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search</a:t>
            </a:r>
            <a:r>
              <a:rPr lang="hu-HU" dirty="0">
                <a:latin typeface="Arial" charset="0"/>
              </a:rPr>
              <a:t>:</a:t>
            </a:r>
          </a:p>
          <a:p>
            <a:pPr lvl="1"/>
            <a:r>
              <a:rPr lang="hu-HU" dirty="0">
                <a:latin typeface="Arial" charset="0"/>
              </a:rPr>
              <a:t>The start </a:t>
            </a:r>
            <a:r>
              <a:rPr lang="hu-HU" dirty="0" err="1">
                <a:latin typeface="Arial" charset="0"/>
              </a:rPr>
              <a:t>symbol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root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</a:t>
            </a:r>
            <a:r>
              <a:rPr lang="hu-HU" dirty="0">
                <a:latin typeface="Arial" charset="0"/>
              </a:rPr>
              <a:t> (S)</a:t>
            </a:r>
          </a:p>
          <a:p>
            <a:pPr lvl="1"/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input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leaves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sz="4000" b="1" dirty="0" err="1">
                <a:latin typeface="Arial" charset="0"/>
              </a:rPr>
              <a:t>Constituency</a:t>
            </a:r>
            <a:r>
              <a:rPr lang="hu-HU" sz="4000" b="1" dirty="0">
                <a:latin typeface="Arial" charset="0"/>
              </a:rPr>
              <a:t> </a:t>
            </a:r>
            <a:r>
              <a:rPr lang="hu-HU" sz="4000" b="1" dirty="0" err="1">
                <a:latin typeface="Arial" charset="0"/>
              </a:rPr>
              <a:t>parsing</a:t>
            </a:r>
            <a:endParaRPr lang="hu-HU" sz="4000" b="1" dirty="0">
              <a:latin typeface="Arial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700213"/>
            <a:ext cx="7427912" cy="4321175"/>
          </a:xfrm>
        </p:spPr>
        <p:txBody>
          <a:bodyPr/>
          <a:lstStyle/>
          <a:p>
            <a:r>
              <a:rPr lang="hu-HU" b="0" dirty="0" err="1">
                <a:latin typeface="Arial" charset="0"/>
              </a:rPr>
              <a:t>Terminals</a:t>
            </a:r>
            <a:r>
              <a:rPr lang="hu-HU" b="0" dirty="0">
                <a:latin typeface="Arial" charset="0"/>
              </a:rPr>
              <a:t>: </a:t>
            </a:r>
            <a:r>
              <a:rPr lang="hu-HU" b="0" dirty="0" err="1">
                <a:latin typeface="Arial" charset="0"/>
              </a:rPr>
              <a:t>words</a:t>
            </a:r>
            <a:endParaRPr lang="hu-HU" b="0" dirty="0">
              <a:latin typeface="Arial" charset="0"/>
            </a:endParaRPr>
          </a:p>
          <a:p>
            <a:r>
              <a:rPr lang="hu-HU" b="0" dirty="0" err="1">
                <a:latin typeface="Arial" charset="0"/>
              </a:rPr>
              <a:t>Non-terminals</a:t>
            </a:r>
            <a:r>
              <a:rPr lang="hu-HU" b="0" dirty="0">
                <a:latin typeface="Arial" charset="0"/>
              </a:rPr>
              <a:t>: </a:t>
            </a:r>
            <a:r>
              <a:rPr lang="hu-HU" b="0" dirty="0" err="1">
                <a:latin typeface="Arial" charset="0"/>
              </a:rPr>
              <a:t>constituents</a:t>
            </a:r>
            <a:endParaRPr lang="hu-HU" b="0" dirty="0">
              <a:latin typeface="Arial" charset="0"/>
            </a:endParaRPr>
          </a:p>
          <a:p>
            <a:r>
              <a:rPr lang="hu-HU" b="0" dirty="0" err="1">
                <a:latin typeface="Arial" charset="0"/>
              </a:rPr>
              <a:t>Rules</a:t>
            </a:r>
            <a:r>
              <a:rPr lang="hu-HU" b="0" dirty="0">
                <a:latin typeface="Arial" charset="0"/>
              </a:rPr>
              <a:t>: </a:t>
            </a:r>
            <a:r>
              <a:rPr lang="hu-HU" b="0" dirty="0" err="1">
                <a:latin typeface="Arial" charset="0"/>
              </a:rPr>
              <a:t>one</a:t>
            </a:r>
            <a:r>
              <a:rPr lang="hu-HU" b="0" dirty="0">
                <a:latin typeface="Arial" charset="0"/>
              </a:rPr>
              <a:t> </a:t>
            </a:r>
            <a:r>
              <a:rPr lang="hu-HU" b="0" dirty="0" err="1">
                <a:latin typeface="Arial" charset="0"/>
              </a:rPr>
              <a:t>non-terminal</a:t>
            </a:r>
            <a:r>
              <a:rPr lang="hu-HU" b="0" dirty="0">
                <a:latin typeface="Arial" charset="0"/>
              </a:rPr>
              <a:t> </a:t>
            </a:r>
            <a:r>
              <a:rPr lang="hu-HU" b="0" dirty="0" err="1">
                <a:latin typeface="Arial" charset="0"/>
              </a:rPr>
              <a:t>on</a:t>
            </a:r>
            <a:r>
              <a:rPr lang="hu-HU" b="0" dirty="0">
                <a:latin typeface="Arial" charset="0"/>
              </a:rPr>
              <a:t> </a:t>
            </a:r>
            <a:r>
              <a:rPr lang="hu-HU" b="0" dirty="0" err="1">
                <a:latin typeface="Arial" charset="0"/>
              </a:rPr>
              <a:t>the</a:t>
            </a:r>
            <a:r>
              <a:rPr lang="hu-HU" b="0" dirty="0">
                <a:latin typeface="Arial" charset="0"/>
              </a:rPr>
              <a:t> </a:t>
            </a:r>
            <a:r>
              <a:rPr lang="hu-HU" b="0" dirty="0" err="1">
                <a:latin typeface="Arial" charset="0"/>
              </a:rPr>
              <a:t>left</a:t>
            </a:r>
            <a:r>
              <a:rPr lang="hu-HU" b="0" dirty="0">
                <a:latin typeface="Arial" charset="0"/>
              </a:rPr>
              <a:t> </a:t>
            </a:r>
            <a:r>
              <a:rPr lang="hu-HU" b="0" dirty="0" err="1">
                <a:latin typeface="Arial" charset="0"/>
              </a:rPr>
              <a:t>handside</a:t>
            </a:r>
            <a:endParaRPr lang="hu-HU" b="0" dirty="0">
              <a:latin typeface="Arial" charset="0"/>
            </a:endParaRPr>
          </a:p>
          <a:p>
            <a:pPr>
              <a:buFontTx/>
              <a:buNone/>
            </a:pPr>
            <a:endParaRPr lang="hu-HU" b="0" dirty="0">
              <a:latin typeface="Arial" charset="0"/>
            </a:endParaRPr>
          </a:p>
          <a:p>
            <a:pPr>
              <a:buFontTx/>
              <a:buNone/>
            </a:pPr>
            <a:endParaRPr lang="hu-HU" b="0" dirty="0">
              <a:latin typeface="Arial" charset="0"/>
            </a:endParaRPr>
          </a:p>
        </p:txBody>
      </p:sp>
      <p:pic>
        <p:nvPicPr>
          <p:cNvPr id="157700" name="Picture 4" descr="np-ru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21163"/>
            <a:ext cx="91440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6597" y="0"/>
            <a:ext cx="7427912" cy="1143000"/>
          </a:xfrm>
        </p:spPr>
        <p:txBody>
          <a:bodyPr/>
          <a:lstStyle/>
          <a:p>
            <a:r>
              <a:rPr lang="hu-HU" dirty="0">
                <a:latin typeface="Arial" charset="0"/>
              </a:rPr>
              <a:t>Top-down </a:t>
            </a:r>
            <a:r>
              <a:rPr lang="hu-HU" dirty="0" err="1">
                <a:latin typeface="Arial" charset="0"/>
              </a:rPr>
              <a:t>parsing</a:t>
            </a:r>
            <a:endParaRPr lang="hu-HU" dirty="0">
              <a:latin typeface="Arial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51252" y="1055111"/>
            <a:ext cx="7427912" cy="4679950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Goal-oriented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Starting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S</a:t>
            </a:r>
          </a:p>
          <a:p>
            <a:r>
              <a:rPr lang="hu-HU" dirty="0" err="1">
                <a:latin typeface="Arial" charset="0"/>
              </a:rPr>
              <a:t>Finds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matches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left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handside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rules</a:t>
            </a:r>
            <a:endParaRPr lang="hu-HU" dirty="0">
              <a:latin typeface="Arial" charset="0"/>
            </a:endParaRPr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213100"/>
            <a:ext cx="62087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Bottom-up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parsing</a:t>
            </a:r>
            <a:endParaRPr lang="hu-HU" dirty="0">
              <a:latin typeface="Arial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650" y="1341438"/>
            <a:ext cx="2952750" cy="4679950"/>
          </a:xfrm>
        </p:spPr>
        <p:txBody>
          <a:bodyPr/>
          <a:lstStyle/>
          <a:p>
            <a:r>
              <a:rPr lang="hu-HU" sz="2800" dirty="0" err="1">
                <a:latin typeface="Arial" charset="0"/>
              </a:rPr>
              <a:t>Data-driven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approach</a:t>
            </a:r>
            <a:endParaRPr lang="hu-HU" sz="2800" dirty="0"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Starts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from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input </a:t>
            </a:r>
            <a:r>
              <a:rPr lang="hu-HU" sz="2800" dirty="0" err="1">
                <a:latin typeface="Arial" charset="0"/>
              </a:rPr>
              <a:t>words</a:t>
            </a:r>
            <a:endParaRPr lang="hu-HU" sz="2800" dirty="0"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Finds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matches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right </a:t>
            </a:r>
            <a:r>
              <a:rPr lang="hu-HU" sz="2800" dirty="0" err="1">
                <a:latin typeface="Arial" charset="0"/>
              </a:rPr>
              <a:t>handside</a:t>
            </a:r>
            <a:r>
              <a:rPr lang="hu-HU" sz="2800" dirty="0">
                <a:latin typeface="Arial" charset="0"/>
              </a:rPr>
              <a:t> of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rules</a:t>
            </a:r>
            <a:endParaRPr lang="hu-HU" sz="2800" dirty="0">
              <a:latin typeface="Arial" charset="0"/>
            </a:endParaRPr>
          </a:p>
        </p:txBody>
      </p:sp>
      <p:pic>
        <p:nvPicPr>
          <p:cNvPr id="128004" name="Picture 4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21075" y="1196975"/>
            <a:ext cx="5203825" cy="540067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Comparison</a:t>
            </a:r>
            <a:endParaRPr lang="hu-HU" dirty="0">
              <a:latin typeface="Arial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Top-down:</a:t>
            </a:r>
          </a:p>
          <a:p>
            <a:pPr lvl="1"/>
            <a:r>
              <a:rPr lang="hu-HU" dirty="0" err="1">
                <a:latin typeface="Arial" charset="0"/>
              </a:rPr>
              <a:t>Only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correct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created</a:t>
            </a:r>
            <a:r>
              <a:rPr lang="hu-HU" dirty="0">
                <a:latin typeface="Arial" charset="0"/>
              </a:rPr>
              <a:t> (ending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S)</a:t>
            </a:r>
          </a:p>
          <a:p>
            <a:pPr lvl="1"/>
            <a:r>
              <a:rPr lang="hu-HU" dirty="0" err="1">
                <a:latin typeface="Arial" charset="0"/>
              </a:rPr>
              <a:t>Many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not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match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input</a:t>
            </a:r>
          </a:p>
          <a:p>
            <a:r>
              <a:rPr lang="hu-HU" dirty="0" err="1">
                <a:latin typeface="Arial" charset="0"/>
              </a:rPr>
              <a:t>Bottom-up</a:t>
            </a:r>
            <a:r>
              <a:rPr lang="hu-HU" dirty="0">
                <a:latin typeface="Arial" charset="0"/>
              </a:rPr>
              <a:t>:</a:t>
            </a:r>
          </a:p>
          <a:p>
            <a:pPr lvl="1"/>
            <a:r>
              <a:rPr lang="hu-HU" dirty="0" err="1">
                <a:latin typeface="Arial" charset="0"/>
              </a:rPr>
              <a:t>Only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that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match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input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produced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 err="1">
                <a:latin typeface="Arial" charset="0"/>
              </a:rPr>
              <a:t>Many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incorrect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created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Dependency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parsing</a:t>
            </a:r>
            <a:endParaRPr lang="hu-HU" dirty="0">
              <a:latin typeface="Arial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Transition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 err="1">
                <a:latin typeface="Arial" charset="0"/>
              </a:rPr>
              <a:t>Adding</a:t>
            </a:r>
            <a:r>
              <a:rPr lang="hu-HU" dirty="0">
                <a:latin typeface="Arial" charset="0"/>
              </a:rPr>
              <a:t> a </a:t>
            </a:r>
            <a:r>
              <a:rPr lang="hu-HU" dirty="0" err="1">
                <a:latin typeface="Arial" charset="0"/>
              </a:rPr>
              <a:t>new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edge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each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step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 err="1">
                <a:latin typeface="Arial" charset="0"/>
              </a:rPr>
              <a:t>Classification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problem</a:t>
            </a:r>
            <a:r>
              <a:rPr lang="hu-HU" dirty="0">
                <a:latin typeface="Arial" charset="0"/>
              </a:rPr>
              <a:t>:</a:t>
            </a:r>
          </a:p>
          <a:p>
            <a:pPr lvl="2"/>
            <a:r>
              <a:rPr lang="hu-HU" dirty="0" err="1">
                <a:latin typeface="Arial" charset="0"/>
              </a:rPr>
              <a:t>units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bigrams</a:t>
            </a:r>
            <a:endParaRPr lang="hu-HU" dirty="0">
              <a:latin typeface="Arial" charset="0"/>
            </a:endParaRPr>
          </a:p>
          <a:p>
            <a:pPr lvl="2"/>
            <a:r>
              <a:rPr lang="hu-HU" dirty="0" err="1">
                <a:latin typeface="Arial" charset="0"/>
              </a:rPr>
              <a:t>features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, POS, </a:t>
            </a:r>
            <a:r>
              <a:rPr lang="hu-HU" dirty="0" err="1">
                <a:latin typeface="Arial" charset="0"/>
              </a:rPr>
              <a:t>morphology</a:t>
            </a:r>
            <a:endParaRPr lang="hu-HU" dirty="0">
              <a:latin typeface="Arial" charset="0"/>
            </a:endParaRPr>
          </a:p>
          <a:p>
            <a:pPr lvl="2"/>
            <a:r>
              <a:rPr lang="hu-HU" dirty="0" err="1">
                <a:latin typeface="Arial" charset="0"/>
              </a:rPr>
              <a:t>action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adding</a:t>
            </a:r>
            <a:r>
              <a:rPr lang="hu-HU" dirty="0">
                <a:latin typeface="Arial" charset="0"/>
              </a:rPr>
              <a:t> a </a:t>
            </a:r>
            <a:r>
              <a:rPr lang="hu-HU" dirty="0" err="1">
                <a:latin typeface="Arial" charset="0"/>
              </a:rPr>
              <a:t>new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edge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nothing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Graph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 err="1">
                <a:latin typeface="Arial" charset="0"/>
              </a:rPr>
              <a:t>Finding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best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graph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Ambiguity</a:t>
            </a:r>
            <a:endParaRPr lang="hu-HU" dirty="0">
              <a:latin typeface="Arial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 err="1">
                <a:latin typeface="Arial" charset="0"/>
              </a:rPr>
              <a:t>morphological</a:t>
            </a:r>
            <a:r>
              <a:rPr lang="hu-HU" sz="2400" dirty="0">
                <a:latin typeface="Arial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szemét – szem+é+t</a:t>
            </a:r>
          </a:p>
          <a:p>
            <a:pPr>
              <a:lnSpc>
                <a:spcPct val="90000"/>
              </a:lnSpc>
            </a:pPr>
            <a:r>
              <a:rPr lang="hu-HU" sz="2400" dirty="0" err="1">
                <a:latin typeface="Arial" charset="0"/>
              </a:rPr>
              <a:t>structural</a:t>
            </a:r>
            <a:r>
              <a:rPr lang="hu-HU" sz="2400" dirty="0">
                <a:latin typeface="Arial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i="1" dirty="0">
                <a:solidFill>
                  <a:srgbClr val="FF9900"/>
                </a:solidFill>
                <a:latin typeface="Arial" charset="0"/>
              </a:rPr>
              <a:t>One morning I shot an elephant in my pajamas.</a:t>
            </a:r>
            <a:endParaRPr lang="hu-HU" sz="2400" i="1" dirty="0">
              <a:solidFill>
                <a:srgbClr val="FF99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sz="2000" dirty="0" err="1">
                <a:latin typeface="Arial" charset="0"/>
              </a:rPr>
              <a:t>Who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wears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my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pajamas</a:t>
            </a:r>
            <a:r>
              <a:rPr lang="hu-HU" sz="2000" dirty="0">
                <a:latin typeface="Arial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hu-HU" sz="2400" dirty="0" err="1">
                <a:latin typeface="Arial" charset="0"/>
              </a:rPr>
              <a:t>lexical</a:t>
            </a:r>
            <a:r>
              <a:rPr lang="hu-HU" sz="2400" dirty="0">
                <a:latin typeface="Arial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He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went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to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bank.</a:t>
            </a:r>
          </a:p>
          <a:p>
            <a:pPr lvl="1">
              <a:lnSpc>
                <a:spcPct val="90000"/>
              </a:lnSpc>
            </a:pPr>
            <a:r>
              <a:rPr lang="hu-HU" sz="2000" dirty="0" err="1">
                <a:latin typeface="Arial" charset="0"/>
              </a:rPr>
              <a:t>To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the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river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or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to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the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financial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institute</a:t>
            </a:r>
            <a:r>
              <a:rPr lang="hu-HU" sz="2000" dirty="0">
                <a:latin typeface="Arial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hu-HU" sz="2400" dirty="0" err="1">
                <a:latin typeface="Arial" charset="0"/>
              </a:rPr>
              <a:t>semantic</a:t>
            </a:r>
            <a:r>
              <a:rPr lang="hu-HU" sz="2400" dirty="0">
                <a:latin typeface="Arial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Every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man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loves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a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woman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hu-HU" sz="2000" dirty="0">
                <a:latin typeface="Arial" charset="0"/>
              </a:rPr>
              <a:t>The </a:t>
            </a:r>
            <a:r>
              <a:rPr lang="hu-HU" sz="2000" dirty="0" err="1">
                <a:latin typeface="Arial" charset="0"/>
              </a:rPr>
              <a:t>same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woman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for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everybody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or</a:t>
            </a:r>
            <a:r>
              <a:rPr lang="hu-HU" sz="2000" dirty="0">
                <a:latin typeface="Arial" charset="0"/>
              </a:rPr>
              <a:t> </a:t>
            </a:r>
            <a:r>
              <a:rPr lang="hu-HU" sz="2000" dirty="0" err="1">
                <a:latin typeface="Arial" charset="0"/>
              </a:rPr>
              <a:t>different</a:t>
            </a:r>
            <a:r>
              <a:rPr lang="hu-HU" sz="2000" dirty="0">
                <a:latin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Introduction</a:t>
            </a:r>
            <a:endParaRPr lang="hu-HU" dirty="0">
              <a:latin typeface="Arial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Syntax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detecting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grammatical</a:t>
            </a:r>
            <a:r>
              <a:rPr lang="hu-HU" dirty="0">
                <a:latin typeface="Arial" charset="0"/>
              </a:rPr>
              <a:t> relations </a:t>
            </a:r>
            <a:r>
              <a:rPr lang="hu-HU" dirty="0" err="1">
                <a:latin typeface="Arial" charset="0"/>
              </a:rPr>
              <a:t>among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subject-verb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noun-preposition</a:t>
            </a:r>
            <a:r>
              <a:rPr lang="hu-HU" dirty="0">
                <a:latin typeface="Arial" charset="0"/>
              </a:rPr>
              <a:t> etc.) --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an </a:t>
            </a:r>
            <a:r>
              <a:rPr lang="hu-HU" dirty="0" err="1">
                <a:latin typeface="Arial" charset="0"/>
              </a:rPr>
              <a:t>automatic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way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Building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tokenization</a:t>
            </a:r>
            <a:r>
              <a:rPr lang="hu-HU" dirty="0">
                <a:latin typeface="Arial" charset="0"/>
              </a:rPr>
              <a:t> and </a:t>
            </a:r>
            <a:r>
              <a:rPr lang="hu-HU" dirty="0" err="1">
                <a:latin typeface="Arial" charset="0"/>
              </a:rPr>
              <a:t>POS-tagging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Parsing</a:t>
            </a:r>
            <a:r>
              <a:rPr lang="hu-HU" dirty="0">
                <a:latin typeface="Arial" charset="0"/>
              </a:rPr>
              <a:t> – </a:t>
            </a:r>
            <a:r>
              <a:rPr lang="hu-HU" dirty="0" err="1">
                <a:latin typeface="Arial" charset="0"/>
              </a:rPr>
              <a:t>parser</a:t>
            </a:r>
            <a:endParaRPr lang="hu-HU" dirty="0">
              <a:latin typeface="Arial" charset="0"/>
            </a:endParaRPr>
          </a:p>
          <a:p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0"/>
            <a:ext cx="7427912" cy="1417638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ambiguity</a:t>
            </a:r>
            <a:endParaRPr lang="hu-HU" dirty="0">
              <a:latin typeface="Arial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052513"/>
            <a:ext cx="7427913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PP-attachment</a:t>
            </a:r>
            <a:r>
              <a:rPr lang="hu-HU" sz="2400" dirty="0">
                <a:latin typeface="Arial" charset="0"/>
              </a:rPr>
              <a:t>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I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saw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girl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with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telescope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Who</a:t>
            </a:r>
            <a:r>
              <a:rPr lang="hu-HU" sz="2400" dirty="0">
                <a:latin typeface="Arial" charset="0"/>
              </a:rPr>
              <a:t> has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telescope</a:t>
            </a:r>
            <a:r>
              <a:rPr lang="hu-HU" sz="2400" dirty="0">
                <a:latin typeface="Arial" charset="0"/>
              </a:rPr>
              <a:t>?</a:t>
            </a:r>
          </a:p>
          <a:p>
            <a:pPr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coordination</a:t>
            </a:r>
            <a:r>
              <a:rPr lang="hu-HU" sz="2400" dirty="0">
                <a:latin typeface="Arial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(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Blonde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(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girls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and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boys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)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were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playing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in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yard.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(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Blonde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girls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) and (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boys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)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were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playing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in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rgbClr val="FF9900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rgbClr val="FF9900"/>
                </a:solidFill>
                <a:latin typeface="Arial" charset="0"/>
              </a:rPr>
              <a:t> yard.</a:t>
            </a:r>
          </a:p>
          <a:p>
            <a:pPr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Resolution</a:t>
            </a:r>
            <a:r>
              <a:rPr lang="hu-HU" sz="2400" dirty="0">
                <a:latin typeface="Arial" charset="0"/>
              </a:rPr>
              <a:t> of </a:t>
            </a:r>
            <a:r>
              <a:rPr lang="hu-HU" sz="2400" dirty="0" err="1">
                <a:latin typeface="Arial" charset="0"/>
              </a:rPr>
              <a:t>ambiguity</a:t>
            </a:r>
            <a:r>
              <a:rPr lang="hu-HU" sz="2400" dirty="0">
                <a:latin typeface="Arial" charset="0"/>
              </a:rPr>
              <a:t>: </a:t>
            </a:r>
            <a:r>
              <a:rPr lang="hu-HU" sz="2400" dirty="0" err="1">
                <a:latin typeface="Arial" charset="0"/>
              </a:rPr>
              <a:t>selecting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best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possible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analysis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for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sentence</a:t>
            </a:r>
            <a:endParaRPr lang="hu-HU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u-HU" sz="2400" dirty="0">
                <a:latin typeface="Arial" charset="0"/>
              </a:rPr>
              <a:t>Local </a:t>
            </a:r>
            <a:r>
              <a:rPr lang="hu-HU" sz="2400" dirty="0" err="1">
                <a:latin typeface="Arial" charset="0"/>
              </a:rPr>
              <a:t>ambiguity</a:t>
            </a:r>
            <a:r>
              <a:rPr lang="hu-HU" sz="2400" dirty="0">
                <a:latin typeface="Arial" charset="0"/>
              </a:rPr>
              <a:t>: a part of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sentence</a:t>
            </a:r>
            <a:r>
              <a:rPr lang="hu-HU" sz="2400" dirty="0">
                <a:latin typeface="Arial" charset="0"/>
              </a:rPr>
              <a:t> is </a:t>
            </a:r>
            <a:r>
              <a:rPr lang="hu-HU" sz="2400" dirty="0" err="1">
                <a:latin typeface="Arial" charset="0"/>
              </a:rPr>
              <a:t>ambiguous</a:t>
            </a:r>
            <a:r>
              <a:rPr lang="hu-HU" sz="2400" dirty="0">
                <a:latin typeface="Arial" charset="0"/>
              </a:rPr>
              <a:t> (</a:t>
            </a:r>
            <a:r>
              <a:rPr lang="hu-HU" sz="2400" dirty="0" err="1">
                <a:latin typeface="Arial" charset="0"/>
              </a:rPr>
              <a:t>it</a:t>
            </a:r>
            <a:r>
              <a:rPr lang="hu-HU" sz="2400" dirty="0">
                <a:latin typeface="Arial" charset="0"/>
              </a:rPr>
              <a:t> has more </a:t>
            </a:r>
            <a:r>
              <a:rPr lang="hu-HU" sz="2400" dirty="0" err="1">
                <a:latin typeface="Arial" charset="0"/>
              </a:rPr>
              <a:t>than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one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possible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analysis</a:t>
            </a:r>
            <a:r>
              <a:rPr lang="hu-HU" sz="2400" dirty="0">
                <a:latin typeface="Arial" charset="0"/>
              </a:rPr>
              <a:t>) </a:t>
            </a:r>
            <a:r>
              <a:rPr lang="hu-HU" sz="2400" dirty="0" err="1">
                <a:latin typeface="Arial" charset="0"/>
              </a:rPr>
              <a:t>but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sentence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itself</a:t>
            </a:r>
            <a:r>
              <a:rPr lang="hu-HU" sz="2400" dirty="0">
                <a:latin typeface="Arial" charset="0"/>
              </a:rPr>
              <a:t> is </a:t>
            </a:r>
            <a:r>
              <a:rPr lang="hu-HU" sz="2400" dirty="0" err="1">
                <a:latin typeface="Arial" charset="0"/>
              </a:rPr>
              <a:t>not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ambiguous</a:t>
            </a:r>
            <a:r>
              <a:rPr lang="hu-HU" sz="2400" dirty="0">
                <a:latin typeface="Arial" charset="0"/>
              </a:rPr>
              <a:t> (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boy’s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dog </a:t>
            </a:r>
            <a:r>
              <a:rPr lang="hu-HU" sz="2400" dirty="0">
                <a:latin typeface="Arial" charset="0"/>
              </a:rPr>
              <a:t>– </a:t>
            </a:r>
            <a:r>
              <a:rPr lang="hu-HU" sz="2400" dirty="0" err="1">
                <a:latin typeface="Arial" charset="0"/>
              </a:rPr>
              <a:t>where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to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attach</a:t>
            </a:r>
            <a:r>
              <a:rPr lang="hu-HU" sz="2400" dirty="0">
                <a:latin typeface="Arial" charset="0"/>
              </a:rPr>
              <a:t> „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”?)</a:t>
            </a:r>
            <a:endParaRPr lang="hu-HU" sz="2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Ambiguity</a:t>
            </a:r>
            <a:endParaRPr lang="hu-HU" dirty="0">
              <a:latin typeface="Arial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>
                <a:latin typeface="Arial" charset="0"/>
              </a:rPr>
              <a:t>Time flies like an arrow.</a:t>
            </a:r>
          </a:p>
          <a:p>
            <a:pPr>
              <a:buFontTx/>
              <a:buNone/>
            </a:pPr>
            <a:r>
              <a:rPr lang="hu-HU">
                <a:solidFill>
                  <a:schemeClr val="accent2"/>
                </a:solidFill>
                <a:latin typeface="Arial" charset="0"/>
              </a:rPr>
              <a:t>VB	VBZ	VB	DT	NN</a:t>
            </a:r>
          </a:p>
          <a:p>
            <a:pPr>
              <a:buFontTx/>
              <a:buNone/>
            </a:pPr>
            <a:r>
              <a:rPr lang="hu-HU">
                <a:solidFill>
                  <a:schemeClr val="accent2"/>
                </a:solidFill>
                <a:latin typeface="Arial" charset="0"/>
              </a:rPr>
              <a:t>NN	NNS	IN		VB</a:t>
            </a:r>
          </a:p>
          <a:p>
            <a:pPr>
              <a:buFontTx/>
              <a:buNone/>
            </a:pPr>
            <a:r>
              <a:rPr lang="hu-HU">
                <a:solidFill>
                  <a:schemeClr val="accent2"/>
                </a:solidFill>
                <a:latin typeface="Arial" charset="0"/>
              </a:rPr>
              <a:t>NNP		NN</a:t>
            </a:r>
          </a:p>
          <a:p>
            <a:pPr>
              <a:buFontTx/>
              <a:buNone/>
            </a:pPr>
            <a:r>
              <a:rPr lang="hu-HU">
                <a:solidFill>
                  <a:schemeClr val="accent2"/>
                </a:solidFill>
                <a:latin typeface="Arial" charset="0"/>
              </a:rPr>
              <a:t>			RB</a:t>
            </a:r>
          </a:p>
          <a:p>
            <a:pPr>
              <a:buFontTx/>
              <a:buNone/>
            </a:pPr>
            <a:r>
              <a:rPr lang="hu-HU">
                <a:solidFill>
                  <a:schemeClr val="accent2"/>
                </a:solidFill>
                <a:latin typeface="Arial" charset="0"/>
              </a:rPr>
              <a:t>			CC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Time </a:t>
            </a:r>
            <a:r>
              <a:rPr lang="hu-HU" dirty="0" err="1">
                <a:latin typeface="Arial" charset="0"/>
              </a:rPr>
              <a:t>flies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like</a:t>
            </a:r>
            <a:r>
              <a:rPr lang="hu-HU" dirty="0">
                <a:latin typeface="Arial" charset="0"/>
              </a:rPr>
              <a:t> an </a:t>
            </a:r>
            <a:r>
              <a:rPr lang="hu-HU" dirty="0" err="1">
                <a:latin typeface="Arial" charset="0"/>
              </a:rPr>
              <a:t>arrow</a:t>
            </a:r>
            <a:r>
              <a:rPr lang="hu-HU" dirty="0">
                <a:latin typeface="Arial" charset="0"/>
              </a:rPr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Time moves in a way an arrow would.</a:t>
            </a:r>
          </a:p>
          <a:p>
            <a:r>
              <a:rPr lang="en-US" sz="2400" b="0" dirty="0"/>
              <a:t>Certain flying insects, "time flies," enjoy an arrow.</a:t>
            </a:r>
            <a:endParaRPr lang="hu-HU" sz="2400" b="0" dirty="0"/>
          </a:p>
          <a:p>
            <a:r>
              <a:rPr lang="hu-HU" sz="2400" b="0" dirty="0" err="1"/>
              <a:t>Magazine</a:t>
            </a:r>
            <a:r>
              <a:rPr lang="hu-HU" sz="2400" b="0" dirty="0"/>
              <a:t> Time </a:t>
            </a:r>
            <a:r>
              <a:rPr lang="en-US" sz="2400" b="0" dirty="0"/>
              <a:t>moves in a way an arrow would.</a:t>
            </a:r>
            <a:endParaRPr lang="hu-HU" sz="2400" b="0" dirty="0"/>
          </a:p>
          <a:p>
            <a:r>
              <a:rPr lang="hu-HU" sz="2400" b="0" dirty="0"/>
              <a:t>The </a:t>
            </a:r>
            <a:r>
              <a:rPr lang="hu-HU" sz="2400" b="0" dirty="0" err="1"/>
              <a:t>publishing</a:t>
            </a:r>
            <a:r>
              <a:rPr lang="hu-HU" sz="2400" b="0" dirty="0"/>
              <a:t> </a:t>
            </a:r>
            <a:r>
              <a:rPr lang="hu-HU" sz="2400" b="0" dirty="0" err="1"/>
              <a:t>company</a:t>
            </a:r>
            <a:r>
              <a:rPr lang="hu-HU" sz="2400" b="0" dirty="0"/>
              <a:t> of Time </a:t>
            </a:r>
            <a:r>
              <a:rPr lang="en-US" sz="2400" b="0" dirty="0"/>
              <a:t>moves in a way an arrow would.</a:t>
            </a:r>
          </a:p>
          <a:p>
            <a:r>
              <a:rPr lang="en-US" sz="2400" b="0" dirty="0"/>
              <a:t>Measure the speed of flies like you would measure that of an arrow</a:t>
            </a:r>
            <a:r>
              <a:rPr lang="hu-HU" sz="2400" b="0" dirty="0"/>
              <a:t>.</a:t>
            </a:r>
            <a:endParaRPr lang="en-US" sz="2400" b="0" dirty="0"/>
          </a:p>
          <a:p>
            <a:r>
              <a:rPr lang="en-US" sz="2400" b="0" dirty="0"/>
              <a:t>Measure the speed of flies like an arrow </a:t>
            </a:r>
            <a:r>
              <a:rPr lang="en-US" sz="2400" b="0" dirty="0" err="1"/>
              <a:t>woul</a:t>
            </a:r>
            <a:r>
              <a:rPr lang="hu-HU" sz="2400" b="0" dirty="0"/>
              <a:t>d.</a:t>
            </a:r>
            <a:endParaRPr lang="en-US" sz="2400" b="0" dirty="0"/>
          </a:p>
          <a:p>
            <a:r>
              <a:rPr lang="en-US" sz="2400" b="0" dirty="0"/>
              <a:t>Measure the speed of flies that </a:t>
            </a:r>
            <a:r>
              <a:rPr lang="hu-HU" sz="2400" b="0" dirty="0" err="1"/>
              <a:t>look</a:t>
            </a:r>
            <a:r>
              <a:rPr lang="hu-HU" sz="2400" b="0" dirty="0"/>
              <a:t> </a:t>
            </a:r>
            <a:r>
              <a:rPr lang="en-US" sz="2400" b="0" dirty="0"/>
              <a:t>like </a:t>
            </a:r>
            <a:r>
              <a:rPr lang="hu-HU" sz="2400" b="0" dirty="0"/>
              <a:t>an </a:t>
            </a:r>
            <a:r>
              <a:rPr lang="en-US" sz="2400" b="0" dirty="0"/>
              <a:t>arrow</a:t>
            </a:r>
            <a:r>
              <a:rPr lang="hu-HU" sz="2400" b="0" dirty="0"/>
              <a:t>.</a:t>
            </a:r>
          </a:p>
          <a:p>
            <a:endParaRPr lang="en-US" sz="2000" b="0" dirty="0"/>
          </a:p>
          <a:p>
            <a:endParaRPr lang="hu-H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Time </a:t>
            </a:r>
            <a:r>
              <a:rPr lang="hu-HU" dirty="0" err="1">
                <a:latin typeface="Arial" charset="0"/>
              </a:rPr>
              <a:t>flies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like</a:t>
            </a:r>
            <a:r>
              <a:rPr lang="hu-HU" dirty="0">
                <a:latin typeface="Arial" charset="0"/>
              </a:rPr>
              <a:t> an </a:t>
            </a:r>
            <a:r>
              <a:rPr lang="hu-HU" dirty="0" err="1">
                <a:latin typeface="Arial" charset="0"/>
              </a:rPr>
              <a:t>arrow</a:t>
            </a:r>
            <a:r>
              <a:rPr lang="hu-HU" dirty="0">
                <a:latin typeface="Arial" charset="0"/>
              </a:rPr>
              <a:t>.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Az időlegyek szeretnek egy nyilat.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Úgy repül az idő, mint egy nyílvessző.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A Time magazin úgy száll, mint egy nyílvessző.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Az idő úgy menekül, mint egy nyílvessző.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A Time magazin kiadója úgy száll, mint egy nyílvessző.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Mérd a legyek sebességét úgy, mint egy nyílét.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Mérd a legyek sebességét úgy, mint egy nyíl.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Mérd meg nyílsebesen a legyek sebességét.</a:t>
            </a:r>
          </a:p>
          <a:p>
            <a:pPr>
              <a:lnSpc>
                <a:spcPct val="90000"/>
              </a:lnSpc>
            </a:pPr>
            <a:r>
              <a:rPr lang="hu-HU" sz="2400" b="0">
                <a:latin typeface="Arial" charset="0"/>
              </a:rPr>
              <a:t>Mérd meg azoknak a legyeknek a sebességét, amelyek egy nyílra hasonlítanak.</a:t>
            </a:r>
          </a:p>
          <a:p>
            <a:pPr>
              <a:lnSpc>
                <a:spcPct val="90000"/>
              </a:lnSpc>
            </a:pPr>
            <a:endParaRPr lang="hu-HU" sz="240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Agreement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341438"/>
            <a:ext cx="7777608" cy="4679950"/>
          </a:xfrm>
        </p:spPr>
        <p:txBody>
          <a:bodyPr/>
          <a:lstStyle/>
          <a:p>
            <a:r>
              <a:rPr lang="hu-HU" sz="2400" dirty="0" err="1"/>
              <a:t>Morphosyntactic</a:t>
            </a:r>
            <a:r>
              <a:rPr lang="hu-HU" sz="2400" dirty="0"/>
              <a:t> </a:t>
            </a:r>
            <a:r>
              <a:rPr lang="hu-HU" sz="2400" dirty="0" err="1"/>
              <a:t>features</a:t>
            </a:r>
            <a:r>
              <a:rPr lang="hu-HU" sz="2400" dirty="0"/>
              <a:t> of </a:t>
            </a:r>
            <a:r>
              <a:rPr lang="hu-HU" sz="2400" dirty="0" err="1"/>
              <a:t>two</a:t>
            </a:r>
            <a:r>
              <a:rPr lang="hu-HU" sz="2400" dirty="0"/>
              <a:t> </a:t>
            </a:r>
            <a:r>
              <a:rPr lang="hu-HU" sz="2400" dirty="0" err="1"/>
              <a:t>or</a:t>
            </a:r>
            <a:r>
              <a:rPr lang="hu-HU" sz="2400" dirty="0"/>
              <a:t> more </a:t>
            </a:r>
            <a:r>
              <a:rPr lang="hu-HU" sz="2400" dirty="0" err="1"/>
              <a:t>phrases</a:t>
            </a:r>
            <a:r>
              <a:rPr lang="hu-HU" sz="2400" dirty="0"/>
              <a:t> </a:t>
            </a:r>
            <a:r>
              <a:rPr lang="hu-HU" sz="2400" dirty="0" err="1"/>
              <a:t>agree</a:t>
            </a:r>
            <a:endParaRPr lang="hu-HU" sz="2400" dirty="0"/>
          </a:p>
          <a:p>
            <a:r>
              <a:rPr lang="hu-HU" sz="2400" dirty="0" err="1"/>
              <a:t>Often</a:t>
            </a:r>
            <a:r>
              <a:rPr lang="hu-HU" sz="2400" dirty="0"/>
              <a:t> </a:t>
            </a:r>
            <a:r>
              <a:rPr lang="hu-HU" sz="2400" dirty="0" err="1"/>
              <a:t>denotes</a:t>
            </a:r>
            <a:r>
              <a:rPr lang="hu-HU" sz="2400" dirty="0"/>
              <a:t> </a:t>
            </a:r>
            <a:r>
              <a:rPr lang="hu-HU" sz="2400" dirty="0" err="1"/>
              <a:t>syntactic</a:t>
            </a:r>
            <a:r>
              <a:rPr lang="hu-HU" sz="2400" dirty="0"/>
              <a:t> </a:t>
            </a:r>
            <a:r>
              <a:rPr lang="hu-HU" sz="2400" dirty="0" err="1"/>
              <a:t>connection</a:t>
            </a:r>
            <a:endParaRPr lang="hu-HU" sz="2400" dirty="0"/>
          </a:p>
          <a:p>
            <a:pPr marL="0" indent="0">
              <a:buNone/>
            </a:pPr>
            <a:r>
              <a:rPr lang="hu-HU" sz="2400" dirty="0"/>
              <a:t>SUBJ (Per, </a:t>
            </a:r>
            <a:r>
              <a:rPr lang="hu-HU" sz="2400" dirty="0" err="1"/>
              <a:t>Num</a:t>
            </a:r>
            <a:r>
              <a:rPr lang="hu-HU" sz="2400" dirty="0"/>
              <a:t>) -&gt; V (Per, </a:t>
            </a:r>
            <a:r>
              <a:rPr lang="hu-HU" sz="2400" dirty="0" err="1"/>
              <a:t>Num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400" i="1" dirty="0"/>
              <a:t>	</a:t>
            </a:r>
            <a:r>
              <a:rPr lang="hu-HU" sz="2400" i="1" dirty="0">
                <a:solidFill>
                  <a:srgbClr val="00B0F0"/>
                </a:solidFill>
              </a:rPr>
              <a:t>The boy </a:t>
            </a:r>
            <a:r>
              <a:rPr lang="hu-HU" sz="2400" i="1" dirty="0" err="1">
                <a:solidFill>
                  <a:srgbClr val="00B0F0"/>
                </a:solidFill>
              </a:rPr>
              <a:t>runs</a:t>
            </a:r>
            <a:r>
              <a:rPr lang="hu-HU" sz="2400" i="1" dirty="0">
                <a:solidFill>
                  <a:srgbClr val="00B0F0"/>
                </a:solidFill>
              </a:rPr>
              <a:t> – The </a:t>
            </a:r>
            <a:r>
              <a:rPr lang="hu-HU" sz="2400" i="1" dirty="0" err="1">
                <a:solidFill>
                  <a:srgbClr val="00B0F0"/>
                </a:solidFill>
              </a:rPr>
              <a:t>boys</a:t>
            </a:r>
            <a:r>
              <a:rPr lang="hu-HU" sz="2400" i="1" dirty="0">
                <a:solidFill>
                  <a:srgbClr val="00B0F0"/>
                </a:solidFill>
              </a:rPr>
              <a:t> </a:t>
            </a:r>
            <a:r>
              <a:rPr lang="hu-HU" sz="2400" i="1" dirty="0" err="1">
                <a:solidFill>
                  <a:srgbClr val="00B0F0"/>
                </a:solidFill>
              </a:rPr>
              <a:t>run</a:t>
            </a:r>
            <a:endParaRPr lang="hu-HU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u-HU" sz="2400" dirty="0"/>
              <a:t>SUBJ (Per, </a:t>
            </a:r>
            <a:r>
              <a:rPr lang="hu-HU" sz="2400" dirty="0" err="1"/>
              <a:t>Num</a:t>
            </a:r>
            <a:r>
              <a:rPr lang="hu-HU" sz="2400" dirty="0"/>
              <a:t>) -&gt; PRED (</a:t>
            </a:r>
            <a:r>
              <a:rPr lang="hu-HU" sz="2400" dirty="0" err="1"/>
              <a:t>Num</a:t>
            </a:r>
            <a:r>
              <a:rPr lang="hu-HU" sz="2400" dirty="0"/>
              <a:t>) </a:t>
            </a:r>
          </a:p>
          <a:p>
            <a:pPr marL="400050" lvl="1" indent="0">
              <a:buNone/>
            </a:pPr>
            <a:r>
              <a:rPr lang="hu-HU" sz="2400" i="1" dirty="0">
                <a:solidFill>
                  <a:srgbClr val="00B0F0"/>
                </a:solidFill>
              </a:rPr>
              <a:t>I </a:t>
            </a:r>
            <a:r>
              <a:rPr lang="hu-HU" sz="2400" i="1" dirty="0" err="1">
                <a:solidFill>
                  <a:srgbClr val="00B0F0"/>
                </a:solidFill>
              </a:rPr>
              <a:t>became</a:t>
            </a:r>
            <a:r>
              <a:rPr lang="hu-HU" sz="2400" i="1" dirty="0">
                <a:solidFill>
                  <a:srgbClr val="00B0F0"/>
                </a:solidFill>
              </a:rPr>
              <a:t> a </a:t>
            </a:r>
            <a:r>
              <a:rPr lang="hu-HU" sz="2400" i="1" dirty="0" err="1">
                <a:solidFill>
                  <a:srgbClr val="00B0F0"/>
                </a:solidFill>
              </a:rPr>
              <a:t>teacher</a:t>
            </a:r>
            <a:r>
              <a:rPr lang="hu-HU" sz="2400" i="1" dirty="0">
                <a:solidFill>
                  <a:srgbClr val="00B0F0"/>
                </a:solidFill>
              </a:rPr>
              <a:t> – </a:t>
            </a:r>
            <a:r>
              <a:rPr lang="hu-HU" sz="2400" i="1" dirty="0" err="1">
                <a:solidFill>
                  <a:srgbClr val="00B0F0"/>
                </a:solidFill>
              </a:rPr>
              <a:t>we</a:t>
            </a:r>
            <a:r>
              <a:rPr lang="hu-HU" sz="2400" i="1" dirty="0">
                <a:solidFill>
                  <a:srgbClr val="00B0F0"/>
                </a:solidFill>
              </a:rPr>
              <a:t> </a:t>
            </a:r>
            <a:r>
              <a:rPr lang="hu-HU" sz="2400" i="1" dirty="0" err="1">
                <a:solidFill>
                  <a:srgbClr val="00B0F0"/>
                </a:solidFill>
              </a:rPr>
              <a:t>became</a:t>
            </a:r>
            <a:r>
              <a:rPr lang="hu-HU" sz="2400" i="1" dirty="0">
                <a:solidFill>
                  <a:srgbClr val="00B0F0"/>
                </a:solidFill>
              </a:rPr>
              <a:t> </a:t>
            </a:r>
            <a:r>
              <a:rPr lang="hu-HU" sz="2400" i="1" dirty="0" err="1">
                <a:solidFill>
                  <a:srgbClr val="00B0F0"/>
                </a:solidFill>
              </a:rPr>
              <a:t>teachers</a:t>
            </a:r>
            <a:endParaRPr lang="hu-HU" sz="2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hu-HU" sz="2400" dirty="0" err="1"/>
              <a:t>Numeral</a:t>
            </a:r>
            <a:r>
              <a:rPr lang="hu-HU" sz="2400" dirty="0"/>
              <a:t> – NOUN (</a:t>
            </a:r>
            <a:r>
              <a:rPr lang="hu-HU" sz="2400" dirty="0" err="1"/>
              <a:t>Num</a:t>
            </a:r>
            <a:r>
              <a:rPr lang="hu-HU" sz="2400" dirty="0"/>
              <a:t>)</a:t>
            </a:r>
          </a:p>
          <a:p>
            <a:pPr>
              <a:buNone/>
            </a:pPr>
            <a:r>
              <a:rPr lang="hu-HU" sz="2400" i="1" dirty="0">
                <a:solidFill>
                  <a:srgbClr val="00B0F0"/>
                </a:solidFill>
              </a:rPr>
              <a:t>An </a:t>
            </a:r>
            <a:r>
              <a:rPr lang="hu-HU" sz="2400" i="1" dirty="0" err="1">
                <a:solidFill>
                  <a:srgbClr val="00B0F0"/>
                </a:solidFill>
              </a:rPr>
              <a:t>apple</a:t>
            </a:r>
            <a:r>
              <a:rPr lang="hu-HU" sz="2400" i="1" dirty="0">
                <a:solidFill>
                  <a:srgbClr val="00B0F0"/>
                </a:solidFill>
              </a:rPr>
              <a:t> – </a:t>
            </a:r>
            <a:r>
              <a:rPr lang="hu-HU" sz="2400" i="1" dirty="0" err="1">
                <a:solidFill>
                  <a:srgbClr val="00B0F0"/>
                </a:solidFill>
              </a:rPr>
              <a:t>two</a:t>
            </a:r>
            <a:r>
              <a:rPr lang="hu-HU" sz="2400" i="1" dirty="0">
                <a:solidFill>
                  <a:srgbClr val="00B0F0"/>
                </a:solidFill>
              </a:rPr>
              <a:t> </a:t>
            </a:r>
            <a:r>
              <a:rPr lang="hu-HU" sz="2400" i="1" dirty="0" err="1">
                <a:solidFill>
                  <a:srgbClr val="00B0F0"/>
                </a:solidFill>
              </a:rPr>
              <a:t>apples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48009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Agreement</a:t>
            </a:r>
            <a:r>
              <a:rPr lang="hu-HU" dirty="0"/>
              <a:t> - HUN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341438"/>
            <a:ext cx="7885112" cy="4679950"/>
          </a:xfrm>
        </p:spPr>
        <p:txBody>
          <a:bodyPr/>
          <a:lstStyle/>
          <a:p>
            <a:r>
              <a:rPr lang="hu-HU" sz="2400" dirty="0"/>
              <a:t>OBJ (</a:t>
            </a:r>
            <a:r>
              <a:rPr lang="hu-HU" sz="2400" dirty="0" err="1"/>
              <a:t>Def</a:t>
            </a:r>
            <a:r>
              <a:rPr lang="hu-HU" sz="2400" dirty="0"/>
              <a:t>) -&gt; V (</a:t>
            </a:r>
            <a:r>
              <a:rPr lang="hu-HU" sz="2400" dirty="0" err="1"/>
              <a:t>Def</a:t>
            </a:r>
            <a:r>
              <a:rPr lang="hu-HU" sz="2400" dirty="0"/>
              <a:t>)</a:t>
            </a: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Látom a gyereket. (I </a:t>
            </a:r>
            <a:r>
              <a:rPr lang="hu-HU" sz="2000" i="1" dirty="0" err="1">
                <a:solidFill>
                  <a:srgbClr val="00B0F0"/>
                </a:solidFill>
              </a:rPr>
              <a:t>can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see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the</a:t>
            </a:r>
            <a:r>
              <a:rPr lang="hu-HU" sz="2000" i="1" dirty="0">
                <a:solidFill>
                  <a:srgbClr val="00B0F0"/>
                </a:solidFill>
              </a:rPr>
              <a:t> kid.)</a:t>
            </a: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Látok egy gyereket. (I </a:t>
            </a:r>
            <a:r>
              <a:rPr lang="hu-HU" sz="2000" i="1" dirty="0" err="1">
                <a:solidFill>
                  <a:srgbClr val="00B0F0"/>
                </a:solidFill>
              </a:rPr>
              <a:t>can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see</a:t>
            </a:r>
            <a:r>
              <a:rPr lang="hu-HU" sz="2000" i="1" dirty="0">
                <a:solidFill>
                  <a:srgbClr val="00B0F0"/>
                </a:solidFill>
              </a:rPr>
              <a:t> a kid.)</a:t>
            </a:r>
          </a:p>
          <a:p>
            <a:r>
              <a:rPr lang="hu-HU" sz="2400" dirty="0" err="1"/>
              <a:t>Possessor</a:t>
            </a:r>
            <a:r>
              <a:rPr lang="hu-HU" sz="2400" dirty="0"/>
              <a:t> (</a:t>
            </a:r>
            <a:r>
              <a:rPr lang="hu-HU" sz="2400" dirty="0" err="1"/>
              <a:t>Num</a:t>
            </a:r>
            <a:r>
              <a:rPr lang="hu-HU" sz="2400" dirty="0"/>
              <a:t>, Per) -&gt; </a:t>
            </a:r>
            <a:r>
              <a:rPr lang="hu-HU" sz="2400" dirty="0" err="1"/>
              <a:t>Possessed</a:t>
            </a:r>
            <a:r>
              <a:rPr lang="hu-HU" sz="2400" dirty="0"/>
              <a:t> (</a:t>
            </a:r>
            <a:r>
              <a:rPr lang="hu-HU" sz="2400" dirty="0" err="1"/>
              <a:t>NumP</a:t>
            </a:r>
            <a:r>
              <a:rPr lang="hu-HU" sz="2400" dirty="0"/>
              <a:t>, </a:t>
            </a:r>
            <a:r>
              <a:rPr lang="hu-HU" sz="2400" dirty="0" err="1"/>
              <a:t>PerP</a:t>
            </a:r>
            <a:r>
              <a:rPr lang="hu-HU" sz="2400" dirty="0"/>
              <a:t>)</a:t>
            </a: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az én könyvem (</a:t>
            </a:r>
            <a:r>
              <a:rPr lang="hu-HU" sz="2000" i="1" dirty="0" err="1">
                <a:solidFill>
                  <a:srgbClr val="00B0F0"/>
                </a:solidFill>
              </a:rPr>
              <a:t>my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book</a:t>
            </a:r>
            <a:r>
              <a:rPr lang="hu-HU" sz="2000" i="1" dirty="0">
                <a:solidFill>
                  <a:srgbClr val="00B0F0"/>
                </a:solidFill>
              </a:rPr>
              <a:t>)</a:t>
            </a:r>
            <a:endParaRPr lang="hu-HU" sz="2000" dirty="0">
              <a:solidFill>
                <a:srgbClr val="00B0F0"/>
              </a:solidFill>
            </a:endParaRP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a te könyved (</a:t>
            </a:r>
            <a:r>
              <a:rPr lang="hu-HU" sz="2000" i="1" dirty="0" err="1">
                <a:solidFill>
                  <a:srgbClr val="00B0F0"/>
                </a:solidFill>
              </a:rPr>
              <a:t>your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book</a:t>
            </a:r>
            <a:r>
              <a:rPr lang="hu-HU" sz="2000" i="1" dirty="0">
                <a:solidFill>
                  <a:srgbClr val="00B0F0"/>
                </a:solidFill>
              </a:rPr>
              <a:t>)</a:t>
            </a:r>
            <a:endParaRPr lang="hu-HU" sz="2000" dirty="0">
              <a:solidFill>
                <a:srgbClr val="00B0F0"/>
              </a:solidFill>
            </a:endParaRP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az ő könyve</a:t>
            </a:r>
            <a:r>
              <a:rPr lang="hu-HU" sz="2000" dirty="0"/>
              <a:t> </a:t>
            </a:r>
            <a:r>
              <a:rPr lang="hu-HU" sz="2000" i="1" dirty="0">
                <a:solidFill>
                  <a:srgbClr val="00B0F0"/>
                </a:solidFill>
              </a:rPr>
              <a:t>(</a:t>
            </a:r>
            <a:r>
              <a:rPr lang="hu-HU" sz="2000" i="1" dirty="0" err="1">
                <a:solidFill>
                  <a:srgbClr val="00B0F0"/>
                </a:solidFill>
              </a:rPr>
              <a:t>his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book</a:t>
            </a:r>
            <a:r>
              <a:rPr lang="hu-HU" sz="2000" i="1" dirty="0">
                <a:solidFill>
                  <a:srgbClr val="00B0F0"/>
                </a:solidFill>
              </a:rPr>
              <a:t>)</a:t>
            </a:r>
          </a:p>
          <a:p>
            <a:r>
              <a:rPr lang="hu-HU" sz="2400" dirty="0" err="1"/>
              <a:t>Exception</a:t>
            </a:r>
            <a:r>
              <a:rPr lang="hu-HU" sz="2400" dirty="0"/>
              <a:t>:</a:t>
            </a: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az ő könyvük - * az ők könyvük (</a:t>
            </a:r>
            <a:r>
              <a:rPr lang="hu-HU" sz="2000" i="1" dirty="0" err="1">
                <a:solidFill>
                  <a:srgbClr val="00B0F0"/>
                </a:solidFill>
              </a:rPr>
              <a:t>their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book</a:t>
            </a:r>
            <a:r>
              <a:rPr lang="hu-HU" sz="2000" i="1" dirty="0">
                <a:solidFill>
                  <a:srgbClr val="00B0F0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hu-HU" sz="2000" i="1" dirty="0">
                <a:solidFill>
                  <a:srgbClr val="00B0F0"/>
                </a:solidFill>
              </a:rPr>
              <a:t>a fiúk könyve - * a fiúk könyvük (</a:t>
            </a:r>
            <a:r>
              <a:rPr lang="hu-HU" sz="2000" i="1" dirty="0" err="1">
                <a:solidFill>
                  <a:srgbClr val="00B0F0"/>
                </a:solidFill>
              </a:rPr>
              <a:t>the</a:t>
            </a:r>
            <a:r>
              <a:rPr lang="hu-HU" sz="2000" i="1" dirty="0">
                <a:solidFill>
                  <a:srgbClr val="00B0F0"/>
                </a:solidFill>
              </a:rPr>
              <a:t> </a:t>
            </a:r>
            <a:r>
              <a:rPr lang="hu-HU" sz="2000" i="1" dirty="0" err="1">
                <a:solidFill>
                  <a:srgbClr val="00B0F0"/>
                </a:solidFill>
              </a:rPr>
              <a:t>boys</a:t>
            </a:r>
            <a:r>
              <a:rPr lang="hu-HU" sz="2000" i="1" dirty="0">
                <a:solidFill>
                  <a:srgbClr val="00B0F0"/>
                </a:solidFill>
              </a:rPr>
              <a:t>’ </a:t>
            </a:r>
            <a:r>
              <a:rPr lang="hu-HU" sz="2000" i="1" dirty="0" err="1">
                <a:solidFill>
                  <a:srgbClr val="00B0F0"/>
                </a:solidFill>
              </a:rPr>
              <a:t>book</a:t>
            </a:r>
            <a:r>
              <a:rPr lang="hu-HU" sz="2000" i="1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7597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Agreement</a:t>
            </a:r>
            <a:r>
              <a:rPr lang="hu-HU" dirty="0"/>
              <a:t> - HUN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/>
              <a:t>Noun</a:t>
            </a:r>
            <a:r>
              <a:rPr lang="hu-HU" dirty="0"/>
              <a:t> (</a:t>
            </a:r>
            <a:r>
              <a:rPr lang="hu-HU" dirty="0" err="1"/>
              <a:t>Cas</a:t>
            </a:r>
            <a:r>
              <a:rPr lang="hu-HU" dirty="0"/>
              <a:t>) -&gt; DET (</a:t>
            </a:r>
            <a:r>
              <a:rPr lang="hu-HU" dirty="0" err="1"/>
              <a:t>Cas</a:t>
            </a:r>
            <a:r>
              <a:rPr lang="hu-HU" dirty="0"/>
              <a:t>)</a:t>
            </a:r>
          </a:p>
          <a:p>
            <a:pPr marL="400050" lvl="1" indent="0">
              <a:buNone/>
            </a:pPr>
            <a:r>
              <a:rPr lang="hu-HU" i="1" dirty="0">
                <a:solidFill>
                  <a:srgbClr val="00B0F0"/>
                </a:solidFill>
              </a:rPr>
              <a:t>Ez a lány – ezzel a lánnyal (</a:t>
            </a:r>
            <a:r>
              <a:rPr lang="hu-HU" i="1" dirty="0" err="1">
                <a:solidFill>
                  <a:srgbClr val="00B0F0"/>
                </a:solidFill>
              </a:rPr>
              <a:t>this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girl</a:t>
            </a:r>
            <a:r>
              <a:rPr lang="hu-HU" i="1" dirty="0">
                <a:solidFill>
                  <a:srgbClr val="00B0F0"/>
                </a:solidFill>
              </a:rPr>
              <a:t> – </a:t>
            </a:r>
            <a:r>
              <a:rPr lang="hu-HU" i="1" dirty="0" err="1">
                <a:solidFill>
                  <a:srgbClr val="00B0F0"/>
                </a:solidFill>
              </a:rPr>
              <a:t>with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this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girl</a:t>
            </a:r>
            <a:r>
              <a:rPr lang="hu-HU" i="1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hu-HU" dirty="0"/>
              <a:t>DAT (</a:t>
            </a:r>
            <a:r>
              <a:rPr lang="hu-HU" dirty="0" err="1"/>
              <a:t>Num</a:t>
            </a:r>
            <a:r>
              <a:rPr lang="hu-HU" dirty="0"/>
              <a:t>, Per) -&gt; INF (</a:t>
            </a:r>
            <a:r>
              <a:rPr lang="hu-HU" dirty="0" err="1"/>
              <a:t>Num</a:t>
            </a:r>
            <a:r>
              <a:rPr lang="hu-HU" dirty="0"/>
              <a:t>, Per)</a:t>
            </a:r>
          </a:p>
          <a:p>
            <a:pPr marL="400050" lvl="1" indent="0">
              <a:buNone/>
            </a:pPr>
            <a:r>
              <a:rPr lang="hu-HU" i="1" dirty="0">
                <a:solidFill>
                  <a:srgbClr val="00B0F0"/>
                </a:solidFill>
              </a:rPr>
              <a:t>A fiúnak nem szabad futnia. - A fiúknak nem szabad futniuk. (The boy is </a:t>
            </a:r>
            <a:r>
              <a:rPr lang="hu-HU" i="1" dirty="0" err="1">
                <a:solidFill>
                  <a:srgbClr val="00B0F0"/>
                </a:solidFill>
              </a:rPr>
              <a:t>not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allowed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to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run</a:t>
            </a:r>
            <a:r>
              <a:rPr lang="hu-HU" i="1" dirty="0">
                <a:solidFill>
                  <a:srgbClr val="00B0F0"/>
                </a:solidFill>
              </a:rPr>
              <a:t> – The </a:t>
            </a:r>
            <a:r>
              <a:rPr lang="hu-HU" i="1" dirty="0" err="1">
                <a:solidFill>
                  <a:srgbClr val="00B0F0"/>
                </a:solidFill>
              </a:rPr>
              <a:t>boys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are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not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allowed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to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run</a:t>
            </a:r>
            <a:r>
              <a:rPr lang="hu-HU" i="1" dirty="0">
                <a:solidFill>
                  <a:srgbClr val="00B0F0"/>
                </a:solidFill>
              </a:rPr>
              <a:t>)</a:t>
            </a:r>
            <a:endParaRPr lang="hu-HU" dirty="0">
              <a:solidFill>
                <a:srgbClr val="00B0F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443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sz="4000" dirty="0" err="1">
                <a:latin typeface="Arial" charset="0"/>
              </a:rPr>
              <a:t>Evaluation</a:t>
            </a:r>
            <a:r>
              <a:rPr lang="hu-HU" sz="4000" dirty="0">
                <a:latin typeface="Arial" charset="0"/>
              </a:rPr>
              <a:t> of </a:t>
            </a:r>
            <a:r>
              <a:rPr lang="hu-HU" sz="4000" dirty="0" err="1">
                <a:latin typeface="Arial" charset="0"/>
              </a:rPr>
              <a:t>syntactic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parsing</a:t>
            </a:r>
            <a:endParaRPr lang="hu-HU" sz="4000" dirty="0">
              <a:latin typeface="Arial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557338"/>
            <a:ext cx="7427912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Constituency</a:t>
            </a:r>
            <a:endParaRPr lang="hu-HU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Constituents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compared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with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our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without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labels</a:t>
            </a:r>
            <a:r>
              <a:rPr lang="hu-HU" dirty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order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parents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of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each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leaf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compared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Dependency</a:t>
            </a:r>
            <a:endParaRPr lang="hu-HU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each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word</a:t>
            </a:r>
            <a:endParaRPr lang="hu-HU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Parent</a:t>
            </a:r>
            <a:r>
              <a:rPr lang="hu-HU" dirty="0">
                <a:latin typeface="Arial" charset="0"/>
              </a:rPr>
              <a:t> and/</a:t>
            </a:r>
            <a:r>
              <a:rPr lang="hu-HU" dirty="0" err="1">
                <a:latin typeface="Arial" charset="0"/>
              </a:rPr>
              <a:t>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label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compared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Evaluation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metrics</a:t>
            </a:r>
            <a:endParaRPr lang="hu-HU" dirty="0">
              <a:latin typeface="Arial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precision</a:t>
            </a:r>
            <a:endParaRPr lang="hu-HU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recall</a:t>
            </a:r>
            <a:endParaRPr lang="hu-HU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F-score</a:t>
            </a:r>
            <a:endParaRPr lang="hu-HU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u-HU" sz="2800" dirty="0">
                <a:latin typeface="Arial" charset="0"/>
              </a:rPr>
              <a:t>LAS (</a:t>
            </a:r>
            <a:r>
              <a:rPr lang="hu-HU" sz="2800" dirty="0" err="1">
                <a:latin typeface="Arial" charset="0"/>
              </a:rPr>
              <a:t>labeled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accuracy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score</a:t>
            </a:r>
            <a:r>
              <a:rPr lang="hu-HU" sz="2800" dirty="0">
                <a:latin typeface="Arial" charset="0"/>
              </a:rPr>
              <a:t>): </a:t>
            </a:r>
            <a:r>
              <a:rPr lang="hu-HU" sz="2800" dirty="0" err="1">
                <a:latin typeface="Arial" charset="0"/>
              </a:rPr>
              <a:t>parent</a:t>
            </a:r>
            <a:r>
              <a:rPr lang="hu-HU" sz="2800" dirty="0">
                <a:latin typeface="Arial" charset="0"/>
              </a:rPr>
              <a:t> and </a:t>
            </a:r>
            <a:r>
              <a:rPr lang="hu-HU" sz="2800" dirty="0" err="1">
                <a:latin typeface="Arial" charset="0"/>
              </a:rPr>
              <a:t>label</a:t>
            </a:r>
            <a:endParaRPr lang="hu-HU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u-HU" sz="2800" dirty="0">
                <a:latin typeface="Arial" charset="0"/>
              </a:rPr>
              <a:t>ULA (</a:t>
            </a:r>
            <a:r>
              <a:rPr lang="hu-HU" sz="2800" dirty="0" err="1">
                <a:latin typeface="Arial" charset="0"/>
              </a:rPr>
              <a:t>unlabeled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accuracy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score</a:t>
            </a:r>
            <a:r>
              <a:rPr lang="hu-HU" sz="2800" dirty="0">
                <a:latin typeface="Arial" charset="0"/>
              </a:rPr>
              <a:t>): </a:t>
            </a:r>
            <a:r>
              <a:rPr lang="hu-HU" sz="2800" dirty="0" err="1">
                <a:latin typeface="Arial" charset="0"/>
              </a:rPr>
              <a:t>only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parent</a:t>
            </a:r>
            <a:endParaRPr lang="hu-HU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Possible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reasons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parsing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errors</a:t>
            </a:r>
            <a:r>
              <a:rPr lang="hu-HU" sz="2800" dirty="0">
                <a:latin typeface="Arial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Incorrect</a:t>
            </a:r>
            <a:r>
              <a:rPr lang="hu-HU" sz="2400" dirty="0">
                <a:latin typeface="Arial" charset="0"/>
              </a:rPr>
              <a:t> POS </a:t>
            </a:r>
            <a:r>
              <a:rPr lang="hu-HU" sz="2400" dirty="0" err="1">
                <a:latin typeface="Arial" charset="0"/>
              </a:rPr>
              <a:t>tagging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Error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in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the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training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data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ambiguity</a:t>
            </a:r>
            <a:endParaRPr lang="hu-HU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45F209-F910-4B45-9124-24070FE5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Specifications for the term paper</a:t>
            </a:r>
            <a:endParaRPr lang="hu-HU" sz="36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4A18803-5D2E-4AF9-8243-7BD70F45D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follow the template (</a:t>
            </a:r>
            <a:r>
              <a:rPr lang="en-US" dirty="0" err="1"/>
              <a:t>template_angol</a:t>
            </a:r>
            <a:r>
              <a:rPr lang="en-US" dirty="0"/>
              <a:t> (2).docx)</a:t>
            </a:r>
          </a:p>
          <a:p>
            <a:r>
              <a:rPr lang="en-US" dirty="0"/>
              <a:t>write 2-3 pages at least (references included)</a:t>
            </a:r>
          </a:p>
          <a:p>
            <a:r>
              <a:rPr lang="en-US" dirty="0"/>
              <a:t>please follow the sections found in the template (Introduction, Methodology, Results, Conclusions)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892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units</a:t>
            </a:r>
            <a:endParaRPr lang="hu-HU" dirty="0">
              <a:latin typeface="Arial" charset="0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sz="2800" dirty="0" err="1">
                <a:latin typeface="Arial" charset="0"/>
              </a:rPr>
              <a:t>Phrases</a:t>
            </a:r>
            <a:r>
              <a:rPr lang="hu-HU" sz="2800" dirty="0">
                <a:latin typeface="Arial" charset="0"/>
              </a:rPr>
              <a:t>: </a:t>
            </a:r>
            <a:r>
              <a:rPr lang="hu-HU" sz="2800" dirty="0" err="1">
                <a:latin typeface="Arial" charset="0"/>
              </a:rPr>
              <a:t>elements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that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belong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together</a:t>
            </a:r>
            <a:endParaRPr lang="hu-HU" sz="2800" dirty="0">
              <a:latin typeface="Arial" charset="0"/>
            </a:endParaRPr>
          </a:p>
          <a:p>
            <a:pPr lvl="1"/>
            <a:r>
              <a:rPr lang="hu-HU" sz="2400" dirty="0" err="1">
                <a:latin typeface="Arial" charset="0"/>
              </a:rPr>
              <a:t>Noun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phrases</a:t>
            </a:r>
            <a:r>
              <a:rPr lang="hu-HU" sz="2400" dirty="0">
                <a:latin typeface="Arial" charset="0"/>
              </a:rPr>
              <a:t> (NP): 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I,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yellow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house,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Steve’s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dog…</a:t>
            </a:r>
          </a:p>
          <a:p>
            <a:pPr lvl="1"/>
            <a:r>
              <a:rPr lang="hu-HU" sz="2400" dirty="0" err="1">
                <a:solidFill>
                  <a:schemeClr val="tx1"/>
                </a:solidFill>
                <a:latin typeface="Arial" charset="0"/>
              </a:rPr>
              <a:t>Phrases</a:t>
            </a:r>
            <a:r>
              <a:rPr lang="hu-HU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sz="2400" dirty="0" err="1">
                <a:solidFill>
                  <a:schemeClr val="tx1"/>
                </a:solidFill>
                <a:latin typeface="Arial" charset="0"/>
              </a:rPr>
              <a:t>fulfill</a:t>
            </a:r>
            <a:r>
              <a:rPr lang="hu-HU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sz="2400" dirty="0" err="1">
                <a:solidFill>
                  <a:schemeClr val="tx1"/>
                </a:solidFill>
                <a:latin typeface="Arial" charset="0"/>
              </a:rPr>
              <a:t>grammatical</a:t>
            </a:r>
            <a:r>
              <a:rPr lang="hu-HU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sz="2400" dirty="0" err="1">
                <a:solidFill>
                  <a:schemeClr val="tx1"/>
                </a:solidFill>
                <a:latin typeface="Arial" charset="0"/>
              </a:rPr>
              <a:t>roles</a:t>
            </a:r>
            <a:r>
              <a:rPr lang="hu-HU" sz="240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hu-HU" sz="2400" dirty="0" err="1">
                <a:solidFill>
                  <a:schemeClr val="tx1"/>
                </a:solidFill>
                <a:latin typeface="Arial" charset="0"/>
              </a:rPr>
              <a:t>subject</a:t>
            </a:r>
            <a:r>
              <a:rPr lang="hu-HU" sz="24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hu-HU" sz="2400" dirty="0" err="1">
                <a:solidFill>
                  <a:schemeClr val="tx1"/>
                </a:solidFill>
                <a:latin typeface="Arial" charset="0"/>
              </a:rPr>
              <a:t>object</a:t>
            </a:r>
            <a:r>
              <a:rPr lang="hu-HU" sz="2400" dirty="0">
                <a:solidFill>
                  <a:schemeClr val="tx1"/>
                </a:solidFill>
                <a:latin typeface="Arial" charset="0"/>
              </a:rPr>
              <a:t>…)</a:t>
            </a:r>
            <a:endParaRPr lang="hu-HU" sz="2400" i="1" dirty="0">
              <a:solidFill>
                <a:schemeClr val="accent2"/>
              </a:solidFill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Predicate-argument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relation</a:t>
            </a:r>
            <a:endParaRPr lang="hu-HU" sz="2800" dirty="0">
              <a:latin typeface="Arial" charset="0"/>
            </a:endParaRPr>
          </a:p>
          <a:p>
            <a:pPr lvl="1"/>
            <a:r>
              <a:rPr lang="hu-HU" sz="2400" dirty="0" err="1">
                <a:latin typeface="Arial" charset="0"/>
              </a:rPr>
              <a:t>Not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only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verbs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may</a:t>
            </a:r>
            <a:r>
              <a:rPr lang="hu-HU" sz="2400" dirty="0">
                <a:latin typeface="Arial" charset="0"/>
              </a:rPr>
              <a:t> be </a:t>
            </a:r>
            <a:r>
              <a:rPr lang="hu-HU" sz="2400" dirty="0" err="1">
                <a:latin typeface="Arial" charset="0"/>
              </a:rPr>
              <a:t>predicates</a:t>
            </a:r>
            <a:r>
              <a:rPr lang="hu-HU" sz="2400" dirty="0">
                <a:latin typeface="Arial" charset="0"/>
              </a:rPr>
              <a:t> (</a:t>
            </a:r>
            <a:r>
              <a:rPr lang="hu-HU" sz="2400" dirty="0" err="1">
                <a:latin typeface="Arial" charset="0"/>
              </a:rPr>
              <a:t>adjectives</a:t>
            </a:r>
            <a:r>
              <a:rPr lang="hu-HU" sz="2400" dirty="0">
                <a:latin typeface="Arial" charset="0"/>
              </a:rPr>
              <a:t> (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jealous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of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sy</a:t>
            </a:r>
            <a:r>
              <a:rPr lang="hu-HU" sz="2400" dirty="0">
                <a:latin typeface="Arial" charset="0"/>
              </a:rPr>
              <a:t>), </a:t>
            </a:r>
            <a:r>
              <a:rPr lang="hu-HU" sz="2400" dirty="0" err="1">
                <a:latin typeface="Arial" charset="0"/>
              </a:rPr>
              <a:t>nouns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denoting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events</a:t>
            </a:r>
            <a:r>
              <a:rPr lang="hu-HU" sz="2400" dirty="0">
                <a:latin typeface="Arial" charset="0"/>
              </a:rPr>
              <a:t> (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war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against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sy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sg</a:t>
            </a:r>
            <a:r>
              <a:rPr lang="hu-HU" sz="2400" dirty="0">
                <a:latin typeface="Arial" charset="0"/>
              </a:rPr>
              <a:t>)…)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0BF0A1-5B13-496C-8B8C-5A2A052F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Quiz</a:t>
            </a:r>
            <a:r>
              <a:rPr lang="hu-HU" dirty="0"/>
              <a:t> 1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4B5575-5A7B-40BB-8B93-1E7BF6ED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https://forms.gle/QEJwkMGr3AvnABmC9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Please</a:t>
            </a:r>
            <a:r>
              <a:rPr lang="hu-HU" dirty="0"/>
              <a:t> </a:t>
            </a:r>
            <a:r>
              <a:rPr lang="hu-HU" dirty="0" err="1"/>
              <a:t>fill</a:t>
            </a:r>
            <a:r>
              <a:rPr lang="hu-HU" dirty="0"/>
              <a:t> in </a:t>
            </a:r>
            <a:r>
              <a:rPr lang="hu-HU" dirty="0" err="1"/>
              <a:t>until</a:t>
            </a:r>
            <a:r>
              <a:rPr lang="hu-HU" dirty="0"/>
              <a:t> 19 </a:t>
            </a:r>
            <a:r>
              <a:rPr lang="hu-HU"/>
              <a:t>October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869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sz="4000" dirty="0" err="1">
                <a:latin typeface="Arial" charset="0"/>
              </a:rPr>
              <a:t>Syntax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in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applications</a:t>
            </a:r>
            <a:endParaRPr lang="hu-HU" sz="4000" dirty="0">
              <a:latin typeface="Arial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 err="1">
                <a:latin typeface="Arial" charset="0"/>
              </a:rPr>
              <a:t>Syntactic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parsing</a:t>
            </a:r>
            <a:r>
              <a:rPr lang="hu-HU" sz="2800" dirty="0">
                <a:latin typeface="Arial" charset="0"/>
              </a:rPr>
              <a:t> is </a:t>
            </a:r>
            <a:r>
              <a:rPr lang="hu-HU" sz="2800" dirty="0" err="1">
                <a:latin typeface="Arial" charset="0"/>
              </a:rPr>
              <a:t>usually</a:t>
            </a:r>
            <a:r>
              <a:rPr lang="hu-HU" sz="2800" dirty="0">
                <a:latin typeface="Arial" charset="0"/>
              </a:rPr>
              <a:t> a </a:t>
            </a:r>
            <a:r>
              <a:rPr lang="hu-HU" sz="2800" dirty="0" err="1">
                <a:latin typeface="Arial" charset="0"/>
              </a:rPr>
              <a:t>preprocessing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step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other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higher-order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applications</a:t>
            </a:r>
            <a:endParaRPr lang="hu-HU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800" dirty="0" err="1">
                <a:latin typeface="Arial" charset="0"/>
              </a:rPr>
              <a:t>It</a:t>
            </a:r>
            <a:r>
              <a:rPr lang="hu-HU" sz="2800" dirty="0">
                <a:latin typeface="Arial" charset="0"/>
              </a:rPr>
              <a:t> is </a:t>
            </a:r>
            <a:r>
              <a:rPr lang="hu-HU" sz="2800" dirty="0" err="1">
                <a:latin typeface="Arial" charset="0"/>
              </a:rPr>
              <a:t>essential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to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parse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sentences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a </a:t>
            </a:r>
            <a:r>
              <a:rPr lang="hu-HU" sz="2800" dirty="0" err="1">
                <a:latin typeface="Arial" charset="0"/>
              </a:rPr>
              <a:t>deeper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linguistic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analysis</a:t>
            </a:r>
            <a:r>
              <a:rPr lang="hu-HU" sz="2800" dirty="0">
                <a:latin typeface="Arial" charset="0"/>
              </a:rPr>
              <a:t> of </a:t>
            </a:r>
            <a:r>
              <a:rPr lang="hu-HU" sz="2800" dirty="0" err="1">
                <a:latin typeface="Arial" charset="0"/>
              </a:rPr>
              <a:t>texts</a:t>
            </a:r>
            <a:endParaRPr lang="hu-HU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sz="2800" dirty="0" err="1">
                <a:latin typeface="Arial" charset="0"/>
              </a:rPr>
              <a:t>Effective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syntactic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analysis</a:t>
            </a:r>
            <a:r>
              <a:rPr lang="hu-HU" sz="2800" dirty="0">
                <a:latin typeface="Arial" charset="0"/>
              </a:rPr>
              <a:t> is </a:t>
            </a:r>
            <a:r>
              <a:rPr lang="hu-HU" sz="2800" dirty="0" err="1">
                <a:latin typeface="Arial" charset="0"/>
              </a:rPr>
              <a:t>needed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information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extraction</a:t>
            </a:r>
            <a:r>
              <a:rPr lang="hu-HU" sz="2800" dirty="0">
                <a:latin typeface="Arial" charset="0"/>
              </a:rPr>
              <a:t>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Germany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lost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war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against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 France.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France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won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war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against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800" i="1" dirty="0" err="1">
                <a:solidFill>
                  <a:schemeClr val="accent2"/>
                </a:solidFill>
                <a:latin typeface="Arial" charset="0"/>
              </a:rPr>
              <a:t>Germany</a:t>
            </a:r>
            <a:r>
              <a:rPr lang="hu-HU" sz="2800" i="1" dirty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u-HU" sz="2800" dirty="0" err="1">
                <a:solidFill>
                  <a:schemeClr val="tx2"/>
                </a:solidFill>
                <a:latin typeface="Arial" charset="0"/>
              </a:rPr>
              <a:t>Winner</a:t>
            </a:r>
            <a:r>
              <a:rPr lang="hu-HU" sz="2800" dirty="0">
                <a:solidFill>
                  <a:schemeClr val="tx2"/>
                </a:solidFill>
                <a:latin typeface="Arial" charset="0"/>
              </a:rPr>
              <a:t>: France   </a:t>
            </a:r>
            <a:r>
              <a:rPr lang="hu-HU" sz="2800" dirty="0" err="1">
                <a:solidFill>
                  <a:schemeClr val="tx2"/>
                </a:solidFill>
                <a:latin typeface="Arial" charset="0"/>
              </a:rPr>
              <a:t>Loser</a:t>
            </a:r>
            <a:r>
              <a:rPr lang="hu-HU" sz="2800" dirty="0">
                <a:solidFill>
                  <a:schemeClr val="tx2"/>
                </a:solidFill>
                <a:latin typeface="Arial" charset="0"/>
              </a:rPr>
              <a:t>: </a:t>
            </a:r>
            <a:r>
              <a:rPr lang="hu-HU" sz="2800" dirty="0" err="1">
                <a:solidFill>
                  <a:schemeClr val="tx2"/>
                </a:solidFill>
                <a:latin typeface="Arial" charset="0"/>
              </a:rPr>
              <a:t>Germany</a:t>
            </a:r>
            <a:endParaRPr lang="hu-HU" sz="2800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hu-HU" sz="280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sz="4000" dirty="0" err="1">
                <a:latin typeface="Arial" charset="0"/>
              </a:rPr>
              <a:t>Syntax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in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applications</a:t>
            </a:r>
            <a:endParaRPr lang="hu-HU" sz="4000" dirty="0">
              <a:latin typeface="Arial" charset="0"/>
            </a:endParaRPr>
          </a:p>
        </p:txBody>
      </p:sp>
      <p:sp>
        <p:nvSpPr>
          <p:cNvPr id="133123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u-HU" sz="2800" dirty="0" err="1">
                <a:latin typeface="Arial" charset="0"/>
              </a:rPr>
              <a:t>Machine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translation</a:t>
            </a:r>
            <a:endParaRPr lang="hu-HU" sz="2800" dirty="0">
              <a:latin typeface="Arial" charset="0"/>
            </a:endParaRPr>
          </a:p>
          <a:p>
            <a:pPr>
              <a:buFontTx/>
              <a:buNone/>
            </a:pP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Tegnap az irodában Péter öt levelet írt.</a:t>
            </a:r>
          </a:p>
          <a:p>
            <a:pPr>
              <a:buFontTx/>
              <a:buNone/>
            </a:pP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TEMP		LOC	SUBJ	  OBJ	   VERB</a:t>
            </a:r>
          </a:p>
          <a:p>
            <a:pPr>
              <a:buFontTx/>
              <a:buNone/>
            </a:pPr>
            <a:endParaRPr lang="hu-HU" sz="2400" i="1" dirty="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endParaRPr lang="hu-HU" sz="2400" i="1" dirty="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Peter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wrote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five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letters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in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office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2400" i="1" dirty="0" err="1">
                <a:solidFill>
                  <a:schemeClr val="accent2"/>
                </a:solidFill>
                <a:latin typeface="Arial" charset="0"/>
              </a:rPr>
              <a:t>yesterday</a:t>
            </a: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>
              <a:buFontTx/>
              <a:buNone/>
            </a:pPr>
            <a:r>
              <a:rPr lang="hu-HU" sz="2400" i="1" dirty="0">
                <a:solidFill>
                  <a:schemeClr val="accent2"/>
                </a:solidFill>
                <a:latin typeface="Arial" charset="0"/>
              </a:rPr>
              <a:t>SUBJ VERB	    OBJ	LOC		TEMP</a:t>
            </a:r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 flipV="1">
            <a:off x="1763713" y="2636838"/>
            <a:ext cx="29527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 flipV="1">
            <a:off x="3708400" y="2708275"/>
            <a:ext cx="18732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V="1">
            <a:off x="2627313" y="2781300"/>
            <a:ext cx="36734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>
            <a:off x="1763713" y="2636838"/>
            <a:ext cx="54006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>
            <a:off x="3492500" y="2708275"/>
            <a:ext cx="21605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nimBg="1"/>
      <p:bldP spid="133125" grpId="0" animBg="1"/>
      <p:bldP spid="133126" grpId="0" animBg="1"/>
      <p:bldP spid="133127" grpId="0" animBg="1"/>
      <p:bldP spid="133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Computational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syntax</a:t>
            </a:r>
            <a:endParaRPr lang="hu-HU" dirty="0">
              <a:latin typeface="Arial" charset="0"/>
            </a:endParaRPr>
          </a:p>
        </p:txBody>
      </p:sp>
      <p:sp>
        <p:nvSpPr>
          <p:cNvPr id="134147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Rule-based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parsing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 err="1">
                <a:latin typeface="Arial" charset="0"/>
              </a:rPr>
              <a:t>Experts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manually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define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rules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Statistical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parsing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>
                <a:latin typeface="Arial" charset="0"/>
              </a:rPr>
              <a:t>Big </a:t>
            </a:r>
            <a:r>
              <a:rPr lang="hu-HU" dirty="0" err="1">
                <a:latin typeface="Arial" charset="0"/>
              </a:rPr>
              <a:t>datasets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treebanks</a:t>
            </a:r>
            <a:r>
              <a:rPr lang="hu-HU" dirty="0">
                <a:latin typeface="Arial" charset="0"/>
              </a:rPr>
              <a:t>)</a:t>
            </a:r>
          </a:p>
          <a:p>
            <a:pPr lvl="1"/>
            <a:r>
              <a:rPr lang="hu-HU" dirty="0" err="1">
                <a:latin typeface="Arial" charset="0"/>
              </a:rPr>
              <a:t>Parsers</a:t>
            </a:r>
            <a:endParaRPr lang="hu-HU" dirty="0">
              <a:latin typeface="Arial" charset="0"/>
            </a:endParaRPr>
          </a:p>
          <a:p>
            <a:pPr lvl="1"/>
            <a:r>
              <a:rPr lang="hu-HU" dirty="0" err="1">
                <a:latin typeface="Arial" charset="0"/>
              </a:rPr>
              <a:t>Parsing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rules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automatically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collected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 </a:t>
            </a:r>
            <a:r>
              <a:rPr lang="hu-HU" dirty="0" err="1">
                <a:latin typeface="Arial" charset="0"/>
              </a:rPr>
              <a:t>treebanks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Statistical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parsing</a:t>
            </a:r>
            <a:endParaRPr lang="hu-HU" dirty="0">
              <a:latin typeface="Arial" charset="0"/>
            </a:endParaRPr>
          </a:p>
        </p:txBody>
      </p:sp>
      <p:sp>
        <p:nvSpPr>
          <p:cNvPr id="136195" name="Tartalom helye 2"/>
          <p:cNvSpPr>
            <a:spLocks noGrp="1"/>
          </p:cNvSpPr>
          <p:nvPr>
            <p:ph idx="4294967295"/>
          </p:nvPr>
        </p:nvSpPr>
        <p:spPr>
          <a:xfrm>
            <a:off x="1258888" y="1700213"/>
            <a:ext cx="7427912" cy="4032250"/>
          </a:xfrm>
        </p:spPr>
        <p:txBody>
          <a:bodyPr/>
          <a:lstStyle/>
          <a:p>
            <a:r>
              <a:rPr lang="hu-HU" sz="3000" dirty="0">
                <a:latin typeface="Arial" charset="0"/>
              </a:rPr>
              <a:t>Technologies </a:t>
            </a:r>
            <a:r>
              <a:rPr lang="hu-HU" sz="3000" dirty="0" err="1">
                <a:latin typeface="Arial" charset="0"/>
              </a:rPr>
              <a:t>developed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for</a:t>
            </a:r>
            <a:r>
              <a:rPr lang="hu-HU" sz="3000" dirty="0">
                <a:latin typeface="Arial" charset="0"/>
              </a:rPr>
              <a:t> English</a:t>
            </a:r>
          </a:p>
          <a:p>
            <a:r>
              <a:rPr lang="hu-HU" sz="3000" dirty="0" err="1">
                <a:latin typeface="Arial" charset="0"/>
              </a:rPr>
              <a:t>Constituency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grammar</a:t>
            </a:r>
            <a:endParaRPr lang="hu-HU" sz="3000" dirty="0">
              <a:latin typeface="Arial" charset="0"/>
            </a:endParaRPr>
          </a:p>
          <a:p>
            <a:r>
              <a:rPr lang="hu-HU" sz="3000" dirty="0" err="1">
                <a:latin typeface="Arial" charset="0"/>
              </a:rPr>
              <a:t>Dependency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grammar</a:t>
            </a:r>
            <a:endParaRPr lang="hu-HU" sz="3000" dirty="0">
              <a:latin typeface="Arial" charset="0"/>
            </a:endParaRPr>
          </a:p>
          <a:p>
            <a:r>
              <a:rPr lang="hu-HU" sz="3000" dirty="0">
                <a:latin typeface="Arial" charset="0"/>
              </a:rPr>
              <a:t>Fixed </a:t>
            </a:r>
            <a:r>
              <a:rPr lang="hu-HU" sz="3000" dirty="0" err="1">
                <a:latin typeface="Arial" charset="0"/>
              </a:rPr>
              <a:t>word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order</a:t>
            </a:r>
            <a:r>
              <a:rPr lang="hu-HU" sz="3000" dirty="0">
                <a:latin typeface="Arial" charset="0"/>
              </a:rPr>
              <a:t> vs. free </a:t>
            </a:r>
            <a:r>
              <a:rPr lang="hu-HU" sz="3000" dirty="0" err="1">
                <a:latin typeface="Arial" charset="0"/>
              </a:rPr>
              <a:t>word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order</a:t>
            </a:r>
            <a:endParaRPr lang="hu-HU" sz="3000" dirty="0">
              <a:latin typeface="Arial" charset="0"/>
            </a:endParaRPr>
          </a:p>
          <a:p>
            <a:r>
              <a:rPr lang="hu-HU" sz="3000" dirty="0" err="1">
                <a:latin typeface="Arial" charset="0"/>
              </a:rPr>
              <a:t>Morphologically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rich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languages</a:t>
            </a:r>
            <a:endParaRPr lang="hu-HU" sz="3000" dirty="0">
              <a:latin typeface="Arial" charset="0"/>
            </a:endParaRPr>
          </a:p>
          <a:p>
            <a:pPr>
              <a:buFontTx/>
              <a:buNone/>
            </a:pPr>
            <a:endParaRPr lang="hu-HU" sz="3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Syntactic</a:t>
            </a:r>
            <a:r>
              <a:rPr lang="hu-HU" dirty="0"/>
              <a:t> </a:t>
            </a:r>
            <a:r>
              <a:rPr lang="hu-HU" dirty="0" err="1"/>
              <a:t>trees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Root</a:t>
            </a:r>
            <a:endParaRPr lang="hu-HU" dirty="0"/>
          </a:p>
          <a:p>
            <a:r>
              <a:rPr lang="hu-HU" dirty="0" err="1"/>
              <a:t>Leaf</a:t>
            </a:r>
            <a:r>
              <a:rPr lang="hu-HU" dirty="0"/>
              <a:t>/</a:t>
            </a:r>
            <a:r>
              <a:rPr lang="hu-HU" dirty="0" err="1"/>
              <a:t>leaves</a:t>
            </a:r>
            <a:endParaRPr lang="hu-HU" dirty="0"/>
          </a:p>
          <a:p>
            <a:r>
              <a:rPr lang="hu-HU" dirty="0" err="1"/>
              <a:t>Nodes</a:t>
            </a:r>
            <a:endParaRPr lang="hu-HU" dirty="0"/>
          </a:p>
          <a:p>
            <a:r>
              <a:rPr lang="hu-HU" dirty="0" err="1"/>
              <a:t>Edges</a:t>
            </a:r>
            <a:endParaRPr lang="hu-HU" dirty="0"/>
          </a:p>
          <a:p>
            <a:r>
              <a:rPr lang="hu-HU" dirty="0" err="1"/>
              <a:t>Labels</a:t>
            </a:r>
            <a:endParaRPr lang="hu-HU" dirty="0"/>
          </a:p>
          <a:p>
            <a:endParaRPr lang="hu-HU" dirty="0"/>
          </a:p>
          <a:p>
            <a:pPr>
              <a:buNone/>
            </a:pPr>
            <a:r>
              <a:rPr lang="hu-HU" i="1" dirty="0">
                <a:solidFill>
                  <a:srgbClr val="00B0F0"/>
                </a:solidFill>
              </a:rPr>
              <a:t>Peter </a:t>
            </a:r>
            <a:r>
              <a:rPr lang="hu-HU" i="1" dirty="0" err="1">
                <a:solidFill>
                  <a:srgbClr val="00B0F0"/>
                </a:solidFill>
              </a:rPr>
              <a:t>went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to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the</a:t>
            </a:r>
            <a:r>
              <a:rPr lang="hu-HU" i="1" dirty="0">
                <a:solidFill>
                  <a:srgbClr val="00B0F0"/>
                </a:solidFill>
              </a:rPr>
              <a:t> </a:t>
            </a:r>
            <a:r>
              <a:rPr lang="hu-HU" i="1" dirty="0" err="1">
                <a:solidFill>
                  <a:srgbClr val="00B0F0"/>
                </a:solidFill>
              </a:rPr>
              <a:t>garden</a:t>
            </a:r>
            <a:r>
              <a:rPr lang="hu-HU" i="1" dirty="0">
                <a:solidFill>
                  <a:srgbClr val="00B0F0"/>
                </a:solidFill>
              </a:rPr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Cím 1"/>
          <p:cNvSpPr>
            <a:spLocks noGrp="1"/>
          </p:cNvSpPr>
          <p:nvPr>
            <p:ph type="title" idx="4294967295"/>
          </p:nvPr>
        </p:nvSpPr>
        <p:spPr>
          <a:xfrm>
            <a:off x="1258888" y="274638"/>
            <a:ext cx="7427912" cy="201612"/>
          </a:xfrm>
        </p:spPr>
        <p:txBody>
          <a:bodyPr/>
          <a:lstStyle/>
          <a:p>
            <a:endParaRPr lang="hu-HU">
              <a:latin typeface="Arial" charset="0"/>
            </a:endParaRPr>
          </a:p>
        </p:txBody>
      </p:sp>
      <p:pic>
        <p:nvPicPr>
          <p:cNvPr id="135171" name="Picture 1020" descr="rendere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60350"/>
            <a:ext cx="8513762" cy="3017838"/>
          </a:xfrm>
          <a:noFill/>
        </p:spPr>
      </p:pic>
      <p:pic>
        <p:nvPicPr>
          <p:cNvPr id="135172" name="Picture 1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357563"/>
            <a:ext cx="871537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11926</TotalTime>
  <Words>1206</Words>
  <Application>Microsoft Office PowerPoint</Application>
  <PresentationFormat>Diavetítés a képernyőre (4:3 oldalarány)</PresentationFormat>
  <Paragraphs>186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2" baseType="lpstr">
      <vt:lpstr>Arial</vt:lpstr>
      <vt:lpstr>2_Alapértelmezett terv</vt:lpstr>
      <vt:lpstr>Syntax and parsing</vt:lpstr>
      <vt:lpstr>Introduction</vt:lpstr>
      <vt:lpstr>Syntactic units</vt:lpstr>
      <vt:lpstr>Syntax in applications</vt:lpstr>
      <vt:lpstr>Syntax in applications</vt:lpstr>
      <vt:lpstr>Computational syntax</vt:lpstr>
      <vt:lpstr>Statistical parsing</vt:lpstr>
      <vt:lpstr>Syntactic trees</vt:lpstr>
      <vt:lpstr>PowerPoint-bemutató</vt:lpstr>
      <vt:lpstr>Dependency vs. constituency</vt:lpstr>
      <vt:lpstr>Universal Dependencies</vt:lpstr>
      <vt:lpstr>Samples</vt:lpstr>
      <vt:lpstr>Parsing as search</vt:lpstr>
      <vt:lpstr>Constituency parsing</vt:lpstr>
      <vt:lpstr>Top-down parsing</vt:lpstr>
      <vt:lpstr>Bottom-up parsing</vt:lpstr>
      <vt:lpstr>Comparison</vt:lpstr>
      <vt:lpstr>Dependency parsing</vt:lpstr>
      <vt:lpstr>Ambiguity</vt:lpstr>
      <vt:lpstr>Syntactic ambiguity</vt:lpstr>
      <vt:lpstr>Ambiguity</vt:lpstr>
      <vt:lpstr>Time flies like an arrow.</vt:lpstr>
      <vt:lpstr>Time flies like an arrow.</vt:lpstr>
      <vt:lpstr>Agreement</vt:lpstr>
      <vt:lpstr>Agreement - HUN</vt:lpstr>
      <vt:lpstr>Agreement - HUN</vt:lpstr>
      <vt:lpstr>Evaluation of syntactic parsing</vt:lpstr>
      <vt:lpstr>Evaluation metrics</vt:lpstr>
      <vt:lpstr>Specifications for the term paper</vt:lpstr>
      <vt:lpstr>Quiz 1</vt:lpstr>
    </vt:vector>
  </TitlesOfParts>
  <Company>rgai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Vincze Veronika Dr.</cp:lastModifiedBy>
  <cp:revision>288</cp:revision>
  <dcterms:created xsi:type="dcterms:W3CDTF">2009-07-29T19:36:53Z</dcterms:created>
  <dcterms:modified xsi:type="dcterms:W3CDTF">2021-10-12T20:58:15Z</dcterms:modified>
</cp:coreProperties>
</file>