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72" r:id="rId2"/>
    <p:sldId id="357" r:id="rId3"/>
    <p:sldId id="358" r:id="rId4"/>
    <p:sldId id="360" r:id="rId5"/>
    <p:sldId id="313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61" r:id="rId28"/>
    <p:sldId id="363" r:id="rId29"/>
    <p:sldId id="338" r:id="rId30"/>
    <p:sldId id="337" r:id="rId31"/>
    <p:sldId id="339" r:id="rId32"/>
    <p:sldId id="340" r:id="rId33"/>
    <p:sldId id="341" r:id="rId34"/>
    <p:sldId id="342" r:id="rId35"/>
    <p:sldId id="343" r:id="rId36"/>
    <p:sldId id="362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3" r:id="rId45"/>
    <p:sldId id="355" r:id="rId46"/>
    <p:sldId id="356" r:id="rId47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28" autoAdjust="0"/>
  </p:normalViewPr>
  <p:slideViewPr>
    <p:cSldViewPr snapToGrid="0">
      <p:cViewPr varScale="1">
        <p:scale>
          <a:sx n="99" d="100"/>
          <a:sy n="99" d="100"/>
        </p:scale>
        <p:origin x="-1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4B49EE-3AE6-4DEB-B509-63B78CC601C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14160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AAD4-BFCC-443F-9D3E-D67EDA15CF6B}" type="datetimeFigureOut">
              <a:rPr lang="hu-HU" smtClean="0"/>
              <a:pPr/>
              <a:t>2018.10.01.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C1DE2-360C-4332-9AD9-01DD71D69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6F1F2-E2ED-4BE1-BD4F-2B78BF956CCC}" type="slidenum">
              <a:rPr lang="hu-HU"/>
              <a:pPr/>
              <a:t>38</a:t>
            </a:fld>
            <a:endParaRPr lang="hu-H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3764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4648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74675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7467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19138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6630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8188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341438"/>
            <a:ext cx="36369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341438"/>
            <a:ext cx="36385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9513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4552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103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0647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4105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3479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549" y="1658504"/>
            <a:ext cx="8388350" cy="2087563"/>
          </a:xfrm>
        </p:spPr>
        <p:txBody>
          <a:bodyPr/>
          <a:lstStyle/>
          <a:p>
            <a:pPr algn="r" eaLnBrk="1" hangingPunct="1"/>
            <a:r>
              <a:rPr lang="hu-HU" b="1" dirty="0" err="1" smtClean="0"/>
              <a:t>Ontologies</a:t>
            </a:r>
            <a:endParaRPr lang="hu-HU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2924175"/>
            <a:ext cx="6875462" cy="3168650"/>
          </a:xfrm>
        </p:spPr>
        <p:txBody>
          <a:bodyPr/>
          <a:lstStyle/>
          <a:p>
            <a:pPr eaLnBrk="1" hangingPunct="1"/>
            <a:endParaRPr lang="hu-HU" sz="4000" b="0" dirty="0" smtClean="0"/>
          </a:p>
          <a:p>
            <a:pPr algn="r" eaLnBrk="1" hangingPunct="1"/>
            <a:endParaRPr lang="hu-HU" b="0" dirty="0" smtClean="0"/>
          </a:p>
          <a:p>
            <a:pPr algn="r" eaLnBrk="1" hangingPunct="1"/>
            <a:endParaRPr lang="hu-HU" b="0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b="1" dirty="0" err="1" smtClean="0">
                <a:solidFill>
                  <a:schemeClr val="bg1"/>
                </a:solidFill>
              </a:rPr>
              <a:t>Introduction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to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Computational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Linguistics</a:t>
            </a:r>
            <a:r>
              <a:rPr lang="hu-HU" b="1" dirty="0" smtClean="0">
                <a:solidFill>
                  <a:schemeClr val="bg1"/>
                </a:solidFill>
              </a:rPr>
              <a:t> – 1 </a:t>
            </a:r>
            <a:r>
              <a:rPr lang="hu-HU" b="1" dirty="0" err="1" smtClean="0">
                <a:solidFill>
                  <a:schemeClr val="bg1"/>
                </a:solidFill>
              </a:rPr>
              <a:t>October</a:t>
            </a:r>
            <a:r>
              <a:rPr lang="hu-HU" b="1" dirty="0" smtClean="0">
                <a:solidFill>
                  <a:schemeClr val="bg1"/>
                </a:solidFill>
              </a:rPr>
              <a:t> 2018</a:t>
            </a:r>
            <a:endParaRPr lang="hu-H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4000" smtClean="0"/>
              <a:t>List of possible relations between synsets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28775"/>
            <a:ext cx="7427912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/>
              <a:t>H</a:t>
            </a:r>
            <a:r>
              <a:rPr lang="en-GB" sz="2400" smtClean="0"/>
              <a:t>ypo- and hypernymy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Antonymy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M</a:t>
            </a:r>
            <a:r>
              <a:rPr lang="en-GB" sz="2400" smtClean="0"/>
              <a:t>eronymy (substance, member and part)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A</a:t>
            </a:r>
            <a:r>
              <a:rPr lang="en-GB" sz="2400" smtClean="0"/>
              <a:t>ttribute (</a:t>
            </a:r>
            <a:r>
              <a:rPr lang="en-GB" sz="2400" i="1" smtClean="0"/>
              <a:t>be_in_state</a:t>
            </a:r>
            <a:r>
              <a:rPr lang="en-GB" sz="2400" smtClean="0"/>
              <a:t>)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P</a:t>
            </a:r>
            <a:r>
              <a:rPr lang="en-GB" sz="2400" smtClean="0"/>
              <a:t>ertainym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S</a:t>
            </a:r>
            <a:r>
              <a:rPr lang="en-GB" sz="2400" smtClean="0"/>
              <a:t>imilar (</a:t>
            </a:r>
            <a:r>
              <a:rPr lang="en-GB" sz="2400" i="1" smtClean="0"/>
              <a:t>similar_to</a:t>
            </a:r>
            <a:r>
              <a:rPr lang="en-GB" sz="2400" smtClean="0"/>
              <a:t>)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E</a:t>
            </a:r>
            <a:r>
              <a:rPr lang="en-GB" sz="2400" smtClean="0"/>
              <a:t>ntailment (</a:t>
            </a:r>
            <a:r>
              <a:rPr lang="en-GB" sz="2400" i="1" smtClean="0"/>
              <a:t>subevent</a:t>
            </a:r>
            <a:r>
              <a:rPr lang="en-GB" sz="2400" smtClean="0"/>
              <a:t>)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C</a:t>
            </a:r>
            <a:r>
              <a:rPr lang="en-GB" sz="2400" smtClean="0"/>
              <a:t>ause (</a:t>
            </a:r>
            <a:r>
              <a:rPr lang="en-GB" sz="2400" i="1" smtClean="0"/>
              <a:t>causes</a:t>
            </a:r>
            <a:r>
              <a:rPr lang="en-GB" sz="2400" smtClean="0"/>
              <a:t>)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en-GB" sz="2400" i="1" smtClean="0"/>
              <a:t>also_see</a:t>
            </a:r>
            <a:r>
              <a:rPr lang="en-GB" sz="2400" smtClean="0"/>
              <a:t> (in the case of adjectives)</a:t>
            </a:r>
            <a:endParaRPr lang="hu-HU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400" smtClean="0"/>
              <a:t>+ some new relations in Hungarian 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Hypernymy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196975"/>
            <a:ext cx="7427912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A concept is a </a:t>
            </a:r>
            <a:r>
              <a:rPr lang="en-GB" sz="2800" smtClean="0">
                <a:solidFill>
                  <a:schemeClr val="accent2"/>
                </a:solidFill>
              </a:rPr>
              <a:t>hypernym</a:t>
            </a:r>
            <a:r>
              <a:rPr lang="en-GB" sz="2800" smtClean="0"/>
              <a:t> of another concept if it is a more generic term and the latter can be seen as an instance of the former </a:t>
            </a:r>
            <a:endParaRPr lang="hu-HU" sz="2800" smtClean="0"/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i</a:t>
            </a:r>
            <a:r>
              <a:rPr lang="en-GB" sz="2800" smtClean="0"/>
              <a:t>.e. the IS-A relation holds between them</a:t>
            </a:r>
            <a:endParaRPr lang="hu-HU" sz="2800" smtClean="0"/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Its inverse relation is </a:t>
            </a:r>
            <a:r>
              <a:rPr lang="hu-HU" sz="2800" smtClean="0">
                <a:solidFill>
                  <a:schemeClr val="accent2"/>
                </a:solidFill>
              </a:rPr>
              <a:t>hyponymy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{substance:1, matter:1} is </a:t>
            </a:r>
            <a:r>
              <a:rPr lang="en-GB" sz="2800" i="1" smtClean="0">
                <a:solidFill>
                  <a:schemeClr val="accent2"/>
                </a:solidFill>
              </a:rPr>
              <a:t>hypernym</a:t>
            </a:r>
            <a:r>
              <a:rPr lang="en-GB" sz="2800" smtClean="0"/>
              <a:t> of {fluid:2}, which is </a:t>
            </a:r>
            <a:r>
              <a:rPr lang="en-GB" sz="2800" i="1" smtClean="0">
                <a:solidFill>
                  <a:schemeClr val="accent2"/>
                </a:solidFill>
              </a:rPr>
              <a:t>hypernym</a:t>
            </a:r>
            <a:r>
              <a:rPr lang="en-GB" sz="2800" smtClean="0"/>
              <a:t> of {gas:2}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{furniture:1, piece of furniture:1, article of furniture:1} is </a:t>
            </a:r>
            <a:r>
              <a:rPr lang="en-GB" sz="2800" i="1" smtClean="0">
                <a:solidFill>
                  <a:schemeClr val="accent2"/>
                </a:solidFill>
              </a:rPr>
              <a:t>hypernym</a:t>
            </a:r>
            <a:r>
              <a:rPr lang="en-GB" sz="2800" smtClean="0"/>
              <a:t> of {wardrobe:1, closet:3, press:6}</a:t>
            </a:r>
            <a:endParaRPr lang="hu-H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Hypernymy - 2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mtClean="0"/>
              <a:t>Transitive relation: a synset has usually one direct hypernym and may have further hypernyms on different levels of the hierarchy</a:t>
            </a: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Crucial role in forming the conceptual hierarchy, which can be represented by a tree – e.g. hypernyms and hyponyms of </a:t>
            </a:r>
            <a:r>
              <a:rPr lang="en-GB" smtClean="0">
                <a:solidFill>
                  <a:schemeClr val="accent2"/>
                </a:solidFill>
              </a:rPr>
              <a:t>{bicycle:1, bike:2, wheel:6, cycle:6}</a:t>
            </a:r>
            <a:r>
              <a:rPr lang="hu-H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Conceptual hierarchy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idx="1"/>
          </p:nvPr>
        </p:nvGraphicFramePr>
        <p:xfrm>
          <a:off x="1187450" y="1212850"/>
          <a:ext cx="6997700" cy="4737100"/>
        </p:xfrm>
        <a:graphic>
          <a:graphicData uri="http://schemas.openxmlformats.org/presentationml/2006/ole">
            <p:oleObj spid="_x0000_s1026" name="Bitkép" r:id="rId3" imgW="7020905" imgH="4753639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Holonymy &amp; meronymy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They encode part-whole relations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A concept is a </a:t>
            </a:r>
            <a:r>
              <a:rPr lang="en-GB" sz="2800" smtClean="0">
                <a:solidFill>
                  <a:schemeClr val="accent2"/>
                </a:solidFill>
              </a:rPr>
              <a:t>meronym</a:t>
            </a:r>
            <a:r>
              <a:rPr lang="en-GB" sz="2800" smtClean="0"/>
              <a:t> of another one if the former is a part of the latter</a:t>
            </a:r>
            <a:endParaRPr lang="hu-HU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i.e. the HAS-A relation holds between them</a:t>
            </a:r>
            <a:endParaRPr lang="hu-HU" sz="2800" smtClean="0"/>
          </a:p>
          <a:p>
            <a:pPr eaLnBrk="1" hangingPunct="1">
              <a:lnSpc>
                <a:spcPct val="90000"/>
              </a:lnSpc>
            </a:pPr>
            <a:r>
              <a:rPr lang="hu-HU" sz="2800" smtClean="0">
                <a:solidFill>
                  <a:schemeClr val="accent2"/>
                </a:solidFill>
              </a:rPr>
              <a:t>Holonymy</a:t>
            </a:r>
            <a:r>
              <a:rPr lang="hu-HU" sz="2800" smtClean="0"/>
              <a:t> is the inverse relation of </a:t>
            </a:r>
            <a:r>
              <a:rPr lang="hu-HU" sz="2800" smtClean="0">
                <a:solidFill>
                  <a:schemeClr val="accent2"/>
                </a:solidFill>
              </a:rPr>
              <a:t>meronymy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3 subrelations in PWN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5 subrelations in EuroWN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holo_part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smtClean="0"/>
              <a:t>It means </a:t>
            </a:r>
            <a:r>
              <a:rPr lang="en-GB" smtClean="0"/>
              <a:t>that a thing is a </a:t>
            </a:r>
            <a:r>
              <a:rPr lang="en-GB" smtClean="0">
                <a:solidFill>
                  <a:schemeClr val="accent2"/>
                </a:solidFill>
              </a:rPr>
              <a:t>component</a:t>
            </a:r>
            <a:r>
              <a:rPr lang="en-GB" smtClean="0"/>
              <a:t> </a:t>
            </a:r>
            <a:r>
              <a:rPr lang="en-GB" smtClean="0">
                <a:solidFill>
                  <a:schemeClr val="accent2"/>
                </a:solidFill>
              </a:rPr>
              <a:t>part</a:t>
            </a:r>
            <a:r>
              <a:rPr lang="en-GB" smtClean="0"/>
              <a:t> of another thing:</a:t>
            </a:r>
            <a:endParaRPr lang="hu-HU" smtClean="0"/>
          </a:p>
          <a:p>
            <a:pPr eaLnBrk="1" hangingPunct="1">
              <a:buFontTx/>
              <a:buNone/>
            </a:pPr>
            <a:endParaRPr lang="en-GB" smtClean="0"/>
          </a:p>
          <a:p>
            <a:pPr algn="ctr" eaLnBrk="1" hangingPunct="1">
              <a:buFontTx/>
              <a:buNone/>
            </a:pPr>
            <a:r>
              <a:rPr lang="en-GB" smtClean="0"/>
              <a:t>{bicycle:1, bike:2, wheel:6, cycle:6}is </a:t>
            </a:r>
            <a:r>
              <a:rPr lang="en-GB" i="1" smtClean="0">
                <a:solidFill>
                  <a:schemeClr val="accent2"/>
                </a:solidFill>
              </a:rPr>
              <a:t>holo_part</a:t>
            </a:r>
            <a:r>
              <a:rPr lang="en-GB" smtClean="0">
                <a:solidFill>
                  <a:schemeClr val="accent2"/>
                </a:solidFill>
              </a:rPr>
              <a:t> </a:t>
            </a:r>
            <a:r>
              <a:rPr lang="en-GB" smtClean="0"/>
              <a:t>of {pedal:2, treadle:1, foot pedal:1, foot lever:1}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holo_member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smtClean="0"/>
              <a:t>It reflects </a:t>
            </a:r>
            <a:r>
              <a:rPr lang="en-GB" smtClean="0"/>
              <a:t>that a thing or person is a </a:t>
            </a:r>
            <a:r>
              <a:rPr lang="en-GB" smtClean="0">
                <a:solidFill>
                  <a:schemeClr val="accent2"/>
                </a:solidFill>
              </a:rPr>
              <a:t>member</a:t>
            </a:r>
            <a:r>
              <a:rPr lang="en-GB" smtClean="0"/>
              <a:t> of a group:</a:t>
            </a:r>
            <a:endParaRPr lang="hu-HU" smtClean="0"/>
          </a:p>
          <a:p>
            <a:pPr eaLnBrk="1" hangingPunct="1">
              <a:buFontTx/>
              <a:buNone/>
            </a:pPr>
            <a:endParaRPr lang="en-GB" smtClean="0"/>
          </a:p>
          <a:p>
            <a:pPr algn="ctr" eaLnBrk="1" hangingPunct="1">
              <a:buFontTx/>
              <a:buNone/>
            </a:pPr>
            <a:r>
              <a:rPr lang="en-GB" smtClean="0"/>
              <a:t>{fleet:3} is </a:t>
            </a:r>
            <a:r>
              <a:rPr lang="en-GB" i="1" smtClean="0">
                <a:solidFill>
                  <a:schemeClr val="accent2"/>
                </a:solidFill>
              </a:rPr>
              <a:t>holo_member</a:t>
            </a:r>
            <a:r>
              <a:rPr lang="en-GB" smtClean="0"/>
              <a:t> of {ship:1}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holo_portion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It </a:t>
            </a:r>
            <a:r>
              <a:rPr lang="en-GB" sz="2800" smtClean="0"/>
              <a:t>refers to the </a:t>
            </a:r>
            <a:r>
              <a:rPr lang="en-GB" sz="2800" smtClean="0">
                <a:solidFill>
                  <a:schemeClr val="accent2"/>
                </a:solidFill>
              </a:rPr>
              <a:t>stuff</a:t>
            </a:r>
            <a:r>
              <a:rPr lang="en-GB" sz="2800" smtClean="0"/>
              <a:t> that a thing is made from </a:t>
            </a:r>
            <a:r>
              <a:rPr lang="hu-HU" sz="2800" smtClean="0"/>
              <a:t>(PWN)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{joint:6, marijuana cigarette:1, reefer:1, stick:5, spliff:1} is </a:t>
            </a:r>
            <a:r>
              <a:rPr lang="en-GB" sz="2800" i="1" smtClean="0">
                <a:solidFill>
                  <a:schemeClr val="accent2"/>
                </a:solidFill>
              </a:rPr>
              <a:t>holo_portion</a:t>
            </a:r>
            <a:r>
              <a:rPr lang="en-GB" sz="2800" smtClean="0">
                <a:solidFill>
                  <a:schemeClr val="accent2"/>
                </a:solidFill>
              </a:rPr>
              <a:t> </a:t>
            </a:r>
            <a:r>
              <a:rPr lang="en-GB" sz="2800" smtClean="0"/>
              <a:t>of {cannabis:2, marijuana:2, marihuana:2, ganja:2}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However, it</a:t>
            </a:r>
            <a:r>
              <a:rPr lang="en-GB" sz="2800" smtClean="0"/>
              <a:t> links a whole and a </a:t>
            </a:r>
            <a:r>
              <a:rPr lang="en-GB" sz="2800" smtClean="0">
                <a:solidFill>
                  <a:schemeClr val="accent2"/>
                </a:solidFill>
              </a:rPr>
              <a:t>portion</a:t>
            </a:r>
            <a:r>
              <a:rPr lang="en-GB" sz="2800" smtClean="0"/>
              <a:t> </a:t>
            </a:r>
            <a:r>
              <a:rPr lang="en-GB" sz="2800" smtClean="0">
                <a:solidFill>
                  <a:schemeClr val="accent2"/>
                </a:solidFill>
              </a:rPr>
              <a:t>of the whole</a:t>
            </a:r>
            <a:r>
              <a:rPr lang="en-GB" sz="2800" smtClean="0"/>
              <a:t> in EuroW</a:t>
            </a:r>
            <a:r>
              <a:rPr lang="hu-HU" sz="2800" smtClean="0"/>
              <a:t>N</a:t>
            </a:r>
            <a:endParaRPr lang="en-GB" sz="2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{bread:1} is </a:t>
            </a:r>
            <a:r>
              <a:rPr lang="en-GB" sz="2800" i="1" smtClean="0">
                <a:solidFill>
                  <a:schemeClr val="accent2"/>
                </a:solidFill>
              </a:rPr>
              <a:t>holo_portion</a:t>
            </a:r>
            <a:r>
              <a:rPr lang="en-GB" sz="2800" smtClean="0"/>
              <a:t> of {piece:8, slice:2}</a:t>
            </a:r>
            <a:endParaRPr lang="hu-H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holo_madeof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smtClean="0"/>
              <a:t>It </a:t>
            </a:r>
            <a:r>
              <a:rPr lang="en-GB" smtClean="0"/>
              <a:t>encodes the </a:t>
            </a:r>
            <a:r>
              <a:rPr lang="en-GB" smtClean="0">
                <a:solidFill>
                  <a:schemeClr val="accent2"/>
                </a:solidFill>
              </a:rPr>
              <a:t>stuff</a:t>
            </a:r>
            <a:r>
              <a:rPr lang="en-GB" i="1" smtClean="0"/>
              <a:t> </a:t>
            </a:r>
            <a:r>
              <a:rPr lang="en-GB" smtClean="0"/>
              <a:t>a thing is made from in EuroW</a:t>
            </a:r>
            <a:r>
              <a:rPr lang="hu-HU" smtClean="0"/>
              <a:t>N</a:t>
            </a:r>
            <a:r>
              <a:rPr lang="en-GB" smtClean="0"/>
              <a:t>:</a:t>
            </a:r>
            <a:endParaRPr lang="hu-HU" smtClean="0"/>
          </a:p>
          <a:p>
            <a:pPr eaLnBrk="1" hangingPunct="1">
              <a:buFontTx/>
              <a:buNone/>
            </a:pPr>
            <a:endParaRPr lang="en-GB" smtClean="0"/>
          </a:p>
          <a:p>
            <a:pPr algn="ctr" eaLnBrk="1" hangingPunct="1">
              <a:buFontTx/>
              <a:buNone/>
            </a:pPr>
            <a:r>
              <a:rPr lang="en-GB" smtClean="0"/>
              <a:t>{paper:1} </a:t>
            </a:r>
            <a:r>
              <a:rPr lang="en-GB" i="1" smtClean="0">
                <a:solidFill>
                  <a:schemeClr val="accent2"/>
                </a:solidFill>
              </a:rPr>
              <a:t>has_holo_madeof</a:t>
            </a:r>
            <a:r>
              <a:rPr lang="en-GB" smtClean="0">
                <a:solidFill>
                  <a:schemeClr val="accent2"/>
                </a:solidFill>
              </a:rPr>
              <a:t> </a:t>
            </a:r>
            <a:r>
              <a:rPr lang="en-GB" smtClean="0"/>
              <a:t>{book:2, volume:3}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holo_location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smtClean="0"/>
              <a:t>It </a:t>
            </a:r>
            <a:r>
              <a:rPr lang="en-GB" smtClean="0"/>
              <a:t>denotes a thing that is </a:t>
            </a:r>
            <a:r>
              <a:rPr lang="en-GB" smtClean="0">
                <a:solidFill>
                  <a:schemeClr val="accent2"/>
                </a:solidFill>
              </a:rPr>
              <a:t>located within another place</a:t>
            </a:r>
            <a:r>
              <a:rPr lang="en-GB" smtClean="0"/>
              <a:t>:</a:t>
            </a:r>
          </a:p>
          <a:p>
            <a:pPr eaLnBrk="1" hangingPunct="1">
              <a:buFontTx/>
              <a:buNone/>
            </a:pPr>
            <a:endParaRPr lang="hu-HU" smtClean="0"/>
          </a:p>
          <a:p>
            <a:pPr algn="ctr" eaLnBrk="1" hangingPunct="1">
              <a:buFontTx/>
              <a:buNone/>
            </a:pPr>
            <a:r>
              <a:rPr lang="en-GB" smtClean="0"/>
              <a:t>{oasis:1} </a:t>
            </a:r>
            <a:r>
              <a:rPr lang="en-GB" i="1" smtClean="0">
                <a:solidFill>
                  <a:schemeClr val="accent2"/>
                </a:solidFill>
              </a:rPr>
              <a:t>has_holo_location</a:t>
            </a:r>
            <a:r>
              <a:rPr lang="en-GB" i="1" smtClean="0"/>
              <a:t> </a:t>
            </a:r>
            <a:r>
              <a:rPr lang="en-GB" smtClean="0"/>
              <a:t>{desert:1}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 smtClean="0">
                <a:latin typeface="Arial" charset="0"/>
              </a:rPr>
              <a:t>Introduction</a:t>
            </a:r>
            <a:endParaRPr lang="hu-HU" dirty="0" smtClean="0">
              <a:latin typeface="Arial" charset="0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 smtClean="0">
                <a:latin typeface="Arial" charset="0"/>
              </a:rPr>
              <a:t>Lexicography</a:t>
            </a:r>
            <a:r>
              <a:rPr lang="hu-HU" dirty="0" smtClean="0">
                <a:latin typeface="Arial" charset="0"/>
              </a:rPr>
              <a:t>: </a:t>
            </a:r>
            <a:r>
              <a:rPr lang="hu-HU" dirty="0" err="1" smtClean="0">
                <a:latin typeface="Arial" charset="0"/>
              </a:rPr>
              <a:t>study</a:t>
            </a:r>
            <a:r>
              <a:rPr lang="hu-HU" dirty="0" smtClean="0">
                <a:latin typeface="Arial" charset="0"/>
              </a:rPr>
              <a:t> of </a:t>
            </a:r>
            <a:r>
              <a:rPr lang="hu-HU" dirty="0" err="1" smtClean="0">
                <a:latin typeface="Arial" charset="0"/>
              </a:rPr>
              <a:t>vocabulary</a:t>
            </a:r>
            <a:r>
              <a:rPr lang="hu-HU" dirty="0" smtClean="0">
                <a:latin typeface="Arial" charset="0"/>
              </a:rPr>
              <a:t> (</a:t>
            </a:r>
            <a:r>
              <a:rPr lang="hu-HU" dirty="0" err="1" smtClean="0">
                <a:latin typeface="Arial" charset="0"/>
              </a:rPr>
              <a:t>lexical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items</a:t>
            </a:r>
            <a:r>
              <a:rPr lang="hu-HU" dirty="0" smtClean="0">
                <a:latin typeface="Arial" charset="0"/>
              </a:rPr>
              <a:t>)</a:t>
            </a:r>
          </a:p>
          <a:p>
            <a:r>
              <a:rPr lang="hu-HU" dirty="0" err="1" smtClean="0">
                <a:latin typeface="Arial" charset="0"/>
              </a:rPr>
              <a:t>Dictionary</a:t>
            </a:r>
            <a:r>
              <a:rPr lang="hu-HU" dirty="0" smtClean="0">
                <a:latin typeface="Arial" charset="0"/>
              </a:rPr>
              <a:t>: a </a:t>
            </a:r>
            <a:r>
              <a:rPr lang="hu-HU" dirty="0" err="1" smtClean="0">
                <a:latin typeface="Arial" charset="0"/>
              </a:rPr>
              <a:t>collection</a:t>
            </a:r>
            <a:r>
              <a:rPr lang="hu-HU" dirty="0" smtClean="0">
                <a:latin typeface="Arial" charset="0"/>
              </a:rPr>
              <a:t> of </a:t>
            </a:r>
            <a:r>
              <a:rPr lang="hu-HU" dirty="0" err="1" smtClean="0">
                <a:latin typeface="Arial" charset="0"/>
              </a:rPr>
              <a:t>words</a:t>
            </a:r>
            <a:r>
              <a:rPr lang="hu-HU" dirty="0" smtClean="0">
                <a:latin typeface="Arial" charset="0"/>
              </a:rPr>
              <a:t> (and </a:t>
            </a:r>
            <a:r>
              <a:rPr lang="hu-HU" dirty="0" err="1" smtClean="0">
                <a:latin typeface="Arial" charset="0"/>
              </a:rPr>
              <a:t>their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characteristics</a:t>
            </a:r>
            <a:r>
              <a:rPr lang="hu-HU" dirty="0" smtClean="0">
                <a:latin typeface="Arial" charset="0"/>
              </a:rPr>
              <a:t>)</a:t>
            </a:r>
          </a:p>
          <a:p>
            <a:r>
              <a:rPr lang="hu-HU" dirty="0" err="1" smtClean="0">
                <a:latin typeface="Arial" charset="0"/>
              </a:rPr>
              <a:t>Ontology</a:t>
            </a:r>
            <a:r>
              <a:rPr lang="hu-HU" dirty="0" smtClean="0">
                <a:latin typeface="Arial" charset="0"/>
              </a:rPr>
              <a:t>: (here) </a:t>
            </a:r>
            <a:r>
              <a:rPr lang="hu-HU" dirty="0" err="1" smtClean="0">
                <a:latin typeface="Arial" charset="0"/>
              </a:rPr>
              <a:t>hierarchy</a:t>
            </a:r>
            <a:r>
              <a:rPr lang="hu-HU" dirty="0" smtClean="0">
                <a:latin typeface="Arial" charset="0"/>
              </a:rPr>
              <a:t> of </a:t>
            </a:r>
            <a:r>
              <a:rPr lang="hu-HU" dirty="0" err="1" smtClean="0">
                <a:latin typeface="Arial" charset="0"/>
              </a:rPr>
              <a:t>words</a:t>
            </a:r>
            <a:r>
              <a:rPr lang="hu-HU" dirty="0" smtClean="0">
                <a:latin typeface="Arial" charset="0"/>
              </a:rPr>
              <a:t>/</a:t>
            </a:r>
            <a:r>
              <a:rPr lang="hu-HU" dirty="0" err="1" smtClean="0">
                <a:latin typeface="Arial" charset="0"/>
              </a:rPr>
              <a:t>concepts</a:t>
            </a:r>
            <a:endParaRPr lang="hu-HU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Holonymic hierarchy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341438"/>
            <a:ext cx="7489825" cy="792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400" smtClean="0"/>
              <a:t>Part-whole relations can also be visualized by means of a hierarchy: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051050" y="2030413"/>
          <a:ext cx="5905500" cy="4041775"/>
        </p:xfrm>
        <a:graphic>
          <a:graphicData uri="http://schemas.openxmlformats.org/presentationml/2006/ole">
            <p:oleObj spid="_x0000_s2050" name="Bitkép" r:id="rId3" imgW="6638095" imgH="4544059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561975"/>
          </a:xfrm>
        </p:spPr>
        <p:txBody>
          <a:bodyPr/>
          <a:lstStyle/>
          <a:p>
            <a:pPr eaLnBrk="1" hangingPunct="1"/>
            <a:r>
              <a:rPr lang="hu-HU" sz="4000" smtClean="0"/>
              <a:t>A meronymic hierarchy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981075"/>
            <a:ext cx="6985000" cy="10080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u-HU" sz="2400" smtClean="0"/>
              <a:t>A thing can function as a part of more than one object as illustrated: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692275" y="1989138"/>
          <a:ext cx="6418263" cy="4090987"/>
        </p:xfrm>
        <a:graphic>
          <a:graphicData uri="http://schemas.openxmlformats.org/presentationml/2006/ole">
            <p:oleObj spid="_x0000_s3074" name="Bitkép" r:id="rId3" imgW="7020905" imgH="4476190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7427912" cy="1143000"/>
          </a:xfrm>
        </p:spPr>
        <p:txBody>
          <a:bodyPr/>
          <a:lstStyle/>
          <a:p>
            <a:pPr eaLnBrk="1" hangingPunct="1"/>
            <a:r>
              <a:rPr lang="hu-HU" smtClean="0"/>
              <a:t>Antonymy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125538"/>
            <a:ext cx="7427912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400" smtClean="0"/>
              <a:t>T</a:t>
            </a:r>
            <a:r>
              <a:rPr lang="en-GB" sz="2400" smtClean="0"/>
              <a:t>he antonym of a word </a:t>
            </a:r>
            <a:r>
              <a:rPr lang="en-GB" sz="2400" i="1" smtClean="0"/>
              <a:t>x</a:t>
            </a:r>
            <a:r>
              <a:rPr lang="en-GB" sz="2400" smtClean="0"/>
              <a:t> is </a:t>
            </a:r>
            <a:r>
              <a:rPr lang="hu-HU" sz="2400" smtClean="0"/>
              <a:t>usually</a:t>
            </a:r>
            <a:r>
              <a:rPr lang="en-GB" sz="2400" smtClean="0"/>
              <a:t> </a:t>
            </a:r>
            <a:r>
              <a:rPr lang="en-GB" sz="2400" i="1" smtClean="0"/>
              <a:t>not-x</a:t>
            </a:r>
            <a:endParaRPr lang="hu-HU" sz="2400" smtClean="0"/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I</a:t>
            </a:r>
            <a:r>
              <a:rPr lang="en-GB" sz="2400" smtClean="0"/>
              <a:t>t is a lexical relation between word forms, since the antonym of an adjective or an adverb is mostly produced morphologically (with a negative prefix)</a:t>
            </a:r>
            <a:endParaRPr lang="hu-HU" sz="2400" smtClean="0"/>
          </a:p>
          <a:p>
            <a:pPr eaLnBrk="1" hangingPunct="1">
              <a:lnSpc>
                <a:spcPct val="80000"/>
              </a:lnSpc>
            </a:pPr>
            <a:r>
              <a:rPr lang="en-GB" sz="2400" i="1" smtClean="0"/>
              <a:t>heavy</a:t>
            </a:r>
            <a:r>
              <a:rPr lang="en-GB" sz="2400" smtClean="0"/>
              <a:t> and </a:t>
            </a:r>
            <a:r>
              <a:rPr lang="en-GB" sz="2400" i="1" smtClean="0"/>
              <a:t>light</a:t>
            </a:r>
            <a:r>
              <a:rPr lang="en-GB" sz="2400" smtClean="0"/>
              <a:t> are considered to be antonyms, furthermore, </a:t>
            </a:r>
            <a:r>
              <a:rPr lang="en-GB" sz="2400" i="1" smtClean="0"/>
              <a:t>weighty</a:t>
            </a:r>
            <a:r>
              <a:rPr lang="en-GB" sz="2400" smtClean="0"/>
              <a:t> and </a:t>
            </a:r>
            <a:r>
              <a:rPr lang="en-GB" sz="2400" i="1" smtClean="0"/>
              <a:t>weightless</a:t>
            </a:r>
            <a:r>
              <a:rPr lang="en-GB" sz="2400" smtClean="0"/>
              <a:t> are also antonym</a:t>
            </a:r>
            <a:r>
              <a:rPr lang="hu-HU" sz="2400" smtClean="0"/>
              <a:t>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heavy is </a:t>
            </a:r>
            <a:r>
              <a:rPr lang="hu-HU" sz="2400" i="1" smtClean="0">
                <a:solidFill>
                  <a:schemeClr val="accent2"/>
                </a:solidFill>
              </a:rPr>
              <a:t>near_antonym</a:t>
            </a:r>
            <a:r>
              <a:rPr lang="hu-HU" sz="2400" smtClean="0"/>
              <a:t> of light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weighty is </a:t>
            </a:r>
            <a:r>
              <a:rPr lang="hu-HU" sz="2400" i="1" smtClean="0">
                <a:solidFill>
                  <a:schemeClr val="accent2"/>
                </a:solidFill>
              </a:rPr>
              <a:t>near_antonym</a:t>
            </a:r>
            <a:r>
              <a:rPr lang="hu-HU" sz="2400" smtClean="0"/>
              <a:t> of weightless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hu-HU" sz="2400" smtClean="0"/>
          </a:p>
          <a:p>
            <a:pPr eaLnBrk="1" hangingPunct="1">
              <a:lnSpc>
                <a:spcPct val="80000"/>
              </a:lnSpc>
            </a:pPr>
            <a:r>
              <a:rPr lang="en-GB" sz="2400" i="1" smtClean="0"/>
              <a:t>heavy</a:t>
            </a:r>
            <a:r>
              <a:rPr lang="en-GB" sz="2400" smtClean="0"/>
              <a:t> and </a:t>
            </a:r>
            <a:r>
              <a:rPr lang="en-GB" sz="2400" i="1" smtClean="0"/>
              <a:t>weightless</a:t>
            </a:r>
            <a:r>
              <a:rPr lang="en-GB" sz="2400" smtClean="0"/>
              <a:t> are hardly seen as antonyms, nevertheless </a:t>
            </a:r>
            <a:endParaRPr lang="hu-H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Wordnets in the world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dirty="0" smtClean="0">
                <a:solidFill>
                  <a:schemeClr val="accent2"/>
                </a:solidFill>
              </a:rPr>
              <a:t>Princeton WN</a:t>
            </a:r>
            <a:r>
              <a:rPr lang="hu-HU" dirty="0" smtClean="0"/>
              <a:t>: </a:t>
            </a:r>
            <a:r>
              <a:rPr lang="en-US" dirty="0" smtClean="0"/>
              <a:t>created for the English language at Princeton University</a:t>
            </a:r>
            <a:r>
              <a:rPr lang="hu-HU" dirty="0" smtClean="0"/>
              <a:t> (Miller et </a:t>
            </a:r>
            <a:r>
              <a:rPr lang="hu-HU" dirty="0" err="1" smtClean="0"/>
              <a:t>al</a:t>
            </a:r>
            <a:r>
              <a:rPr lang="hu-HU" dirty="0" smtClean="0"/>
              <a:t>. 1990) and </a:t>
            </a:r>
            <a:r>
              <a:rPr lang="hu-HU" dirty="0" err="1" smtClean="0"/>
              <a:t>it</a:t>
            </a:r>
            <a:r>
              <a:rPr lang="hu-HU" dirty="0" smtClean="0"/>
              <a:t> has </a:t>
            </a:r>
            <a:r>
              <a:rPr lang="hu-HU" dirty="0" err="1" smtClean="0"/>
              <a:t>been</a:t>
            </a:r>
            <a:r>
              <a:rPr lang="hu-HU" dirty="0" smtClean="0"/>
              <a:t> </a:t>
            </a:r>
            <a:r>
              <a:rPr lang="hu-HU" dirty="0" err="1" smtClean="0"/>
              <a:t>continuously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endParaRPr lang="hu-HU" dirty="0" smtClean="0"/>
          </a:p>
          <a:p>
            <a:pPr eaLnBrk="1" hangingPunct="1"/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en-US" dirty="0" smtClean="0"/>
              <a:t>contains about </a:t>
            </a:r>
            <a:r>
              <a:rPr lang="hu-HU" dirty="0" smtClean="0"/>
              <a:t>155</a:t>
            </a:r>
            <a:r>
              <a:rPr lang="en-US" dirty="0" smtClean="0"/>
              <a:t>,000 words in approximately 11</a:t>
            </a:r>
            <a:r>
              <a:rPr lang="hu-HU" dirty="0" smtClean="0"/>
              <a:t>7</a:t>
            </a:r>
            <a:r>
              <a:rPr lang="en-US" dirty="0" smtClean="0"/>
              <a:t>,000 </a:t>
            </a:r>
            <a:r>
              <a:rPr lang="en-US" dirty="0" err="1" smtClean="0"/>
              <a:t>synsets</a:t>
            </a:r>
            <a:r>
              <a:rPr lang="hu-H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Wordnets in the world - 2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800" smtClean="0">
                <a:solidFill>
                  <a:schemeClr val="accent2"/>
                </a:solidFill>
              </a:rPr>
              <a:t>EuroWordNet</a:t>
            </a:r>
            <a:r>
              <a:rPr lang="hu-HU" sz="2800" smtClean="0"/>
              <a:t>: multilingual project</a:t>
            </a:r>
          </a:p>
          <a:p>
            <a:pPr eaLnBrk="1" hangingPunct="1">
              <a:lnSpc>
                <a:spcPct val="80000"/>
              </a:lnSpc>
            </a:pPr>
            <a:r>
              <a:rPr lang="hu-HU" sz="2800" smtClean="0"/>
              <a:t>S</a:t>
            </a:r>
            <a:r>
              <a:rPr lang="en-US" sz="2800" smtClean="0"/>
              <a:t>ynsets for Dutch, Italian, Spanish, German, French, Czech and Estonian are included, which are linked to each other by means of an interlingual index</a:t>
            </a:r>
            <a:endParaRPr lang="hu-HU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</a:t>
            </a:r>
            <a:r>
              <a:rPr lang="hu-HU" sz="2800" smtClean="0"/>
              <a:t>Ns</a:t>
            </a:r>
            <a:r>
              <a:rPr lang="en-US" sz="2800" smtClean="0"/>
              <a:t> for different languages differ in size</a:t>
            </a:r>
            <a:endParaRPr lang="hu-HU" sz="2800" smtClean="0"/>
          </a:p>
          <a:p>
            <a:pPr eaLnBrk="1" hangingPunct="1">
              <a:lnSpc>
                <a:spcPct val="80000"/>
              </a:lnSpc>
            </a:pPr>
            <a:r>
              <a:rPr lang="hu-HU" sz="2800" smtClean="0"/>
              <a:t>There is </a:t>
            </a:r>
            <a:r>
              <a:rPr lang="en-US" sz="2800" smtClean="0"/>
              <a:t>a shared top ontology of 63 semantic </a:t>
            </a:r>
            <a:r>
              <a:rPr lang="hu-HU" sz="2800" smtClean="0"/>
              <a:t>fields</a:t>
            </a:r>
            <a:r>
              <a:rPr lang="en-US" sz="2800" smtClean="0"/>
              <a:t> and a shared set of 1024 concepts </a:t>
            </a:r>
            <a:r>
              <a:rPr lang="hu-HU" sz="2800" smtClean="0"/>
              <a:t>(synsets) </a:t>
            </a:r>
            <a:r>
              <a:rPr lang="en-US" sz="2800" smtClean="0"/>
              <a:t>available for all languages </a:t>
            </a:r>
            <a:endParaRPr lang="hu-H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Wordnets in the world - 3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196975"/>
            <a:ext cx="7427912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BalkaNet</a:t>
            </a:r>
            <a:r>
              <a:rPr lang="hu-HU" sz="2400" smtClean="0"/>
              <a:t> aimed at </a:t>
            </a:r>
            <a:r>
              <a:rPr lang="en-US" sz="2400" smtClean="0"/>
              <a:t>extend</a:t>
            </a:r>
            <a:r>
              <a:rPr lang="hu-HU" sz="2400" smtClean="0"/>
              <a:t>ing </a:t>
            </a:r>
            <a:r>
              <a:rPr lang="en-US" sz="2400" smtClean="0"/>
              <a:t>EuroWordNet with lexical databases for languages of the Balkan Peninsula</a:t>
            </a:r>
            <a:r>
              <a:rPr lang="hu-HU" sz="2400" smtClean="0"/>
              <a:t> (</a:t>
            </a:r>
            <a:r>
              <a:rPr lang="en-US" sz="2400" smtClean="0"/>
              <a:t>Bulgarian, Greek, Turkish, Serbian and Romanian</a:t>
            </a:r>
            <a:r>
              <a:rPr lang="hu-HU" sz="24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The </a:t>
            </a:r>
            <a:r>
              <a:rPr lang="en-US" sz="2400" smtClean="0"/>
              <a:t>Base Concepts of EuroWordNet were expanded to 8516 concepts, which are present in each wordnet (BalkaNet Concept Set)</a:t>
            </a:r>
            <a:endParaRPr lang="hu-HU" sz="2400" smtClean="0"/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The freely available editor VisDic was developed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Databases are stored in XML format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WNs for other languages are being created: </a:t>
            </a:r>
            <a:r>
              <a:rPr lang="en-US" sz="2400" smtClean="0"/>
              <a:t>Arabic, Croatian, Chinese, Danish, Slovene, Polish, Russian, Persian</a:t>
            </a:r>
            <a:r>
              <a:rPr lang="hu-HU" sz="2400" smtClean="0"/>
              <a:t>, languages</a:t>
            </a:r>
            <a:r>
              <a:rPr lang="en-US" sz="2400" smtClean="0"/>
              <a:t> of Africa and India</a:t>
            </a:r>
            <a:r>
              <a:rPr lang="hu-HU" sz="2400" smtClean="0"/>
              <a:t>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Domain ontologies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Apart from general-purpose ontologies, domain-specific ontologies have been created, e.g.</a:t>
            </a:r>
          </a:p>
          <a:p>
            <a:pPr lvl="1" eaLnBrk="1" hangingPunct="1"/>
            <a:r>
              <a:rPr lang="hu-HU" sz="2400" smtClean="0"/>
              <a:t>LOIS (conceptual structure of legal systems for 7 languages)</a:t>
            </a:r>
          </a:p>
          <a:p>
            <a:pPr lvl="1" eaLnBrk="1" hangingPunct="1"/>
            <a:r>
              <a:rPr lang="hu-HU" sz="2400" smtClean="0"/>
              <a:t>Human Anatomy Ontology (for English)</a:t>
            </a:r>
          </a:p>
          <a:p>
            <a:pPr lvl="1" eaLnBrk="1" hangingPunct="1"/>
            <a:r>
              <a:rPr lang="hu-HU" sz="2400" smtClean="0"/>
              <a:t>Word processing and computer terms ontology (added to Princeton WN)</a:t>
            </a:r>
          </a:p>
          <a:p>
            <a:pPr lvl="1" eaLnBrk="1" hangingPunct="1"/>
            <a:r>
              <a:rPr lang="hu-HU" sz="2400" smtClean="0"/>
              <a:t>Maritime domain ontology for Italian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549" y="166254"/>
            <a:ext cx="8364683" cy="669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600" y="265080"/>
            <a:ext cx="7166510" cy="597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Construction of HuWN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Princeton </a:t>
            </a:r>
            <a:r>
              <a:rPr lang="hu-HU" smtClean="0"/>
              <a:t>WN</a:t>
            </a:r>
            <a:r>
              <a:rPr lang="en-GB" smtClean="0"/>
              <a:t> 2.0 served as a basis for the construction of HuWN</a:t>
            </a:r>
            <a:endParaRPr lang="hu-HU" smtClean="0"/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S</a:t>
            </a:r>
            <a:r>
              <a:rPr lang="en-GB" smtClean="0"/>
              <a:t>ynsets belonging to the BalkaNet Concept Set were selected from PWN 2.0 and then translated into Hungarian</a:t>
            </a:r>
            <a:endParaRPr lang="hu-HU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Later</a:t>
            </a:r>
            <a:r>
              <a:rPr lang="en-GB" smtClean="0"/>
              <a:t> edited, corrected and extended with other synonyms using the VisDic editor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 smtClean="0">
                <a:latin typeface="Arial" charset="0"/>
              </a:rPr>
              <a:t>Electronic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dictionaries</a:t>
            </a:r>
            <a:endParaRPr lang="hu-HU" dirty="0" smtClean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 smtClean="0">
                <a:latin typeface="Arial" charset="0"/>
              </a:rPr>
              <a:t>Traditional</a:t>
            </a:r>
            <a:r>
              <a:rPr lang="hu-HU" dirty="0" smtClean="0">
                <a:latin typeface="Arial" charset="0"/>
              </a:rPr>
              <a:t> (</a:t>
            </a:r>
            <a:r>
              <a:rPr lang="hu-HU" dirty="0" err="1" smtClean="0">
                <a:latin typeface="Arial" charset="0"/>
              </a:rPr>
              <a:t>paper-based</a:t>
            </a:r>
            <a:r>
              <a:rPr lang="hu-HU" dirty="0" smtClean="0">
                <a:latin typeface="Arial" charset="0"/>
              </a:rPr>
              <a:t>) </a:t>
            </a:r>
            <a:r>
              <a:rPr lang="hu-HU" dirty="0" err="1" smtClean="0">
                <a:latin typeface="Arial" charset="0"/>
              </a:rPr>
              <a:t>dictionary</a:t>
            </a:r>
            <a:endParaRPr lang="hu-HU" dirty="0" smtClean="0">
              <a:latin typeface="Arial" charset="0"/>
            </a:endParaRPr>
          </a:p>
          <a:p>
            <a:r>
              <a:rPr lang="hu-HU" dirty="0" err="1" smtClean="0">
                <a:latin typeface="Arial" charset="0"/>
              </a:rPr>
              <a:t>Electronic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dictionary</a:t>
            </a:r>
            <a:endParaRPr lang="hu-HU" dirty="0" smtClean="0">
              <a:latin typeface="Arial" charset="0"/>
            </a:endParaRPr>
          </a:p>
          <a:p>
            <a:pPr lvl="1"/>
            <a:r>
              <a:rPr lang="hu-HU" dirty="0" err="1" smtClean="0">
                <a:latin typeface="Arial" charset="0"/>
              </a:rPr>
              <a:t>Easier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to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search</a:t>
            </a:r>
            <a:r>
              <a:rPr lang="hu-HU" dirty="0" smtClean="0">
                <a:latin typeface="Arial" charset="0"/>
              </a:rPr>
              <a:t> (</a:t>
            </a:r>
            <a:r>
              <a:rPr lang="hu-HU" dirty="0" err="1" smtClean="0">
                <a:latin typeface="Arial" charset="0"/>
              </a:rPr>
              <a:t>not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only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words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but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grammatical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information</a:t>
            </a:r>
            <a:r>
              <a:rPr lang="hu-HU" dirty="0" smtClean="0">
                <a:latin typeface="Arial" charset="0"/>
              </a:rPr>
              <a:t>)</a:t>
            </a:r>
          </a:p>
          <a:p>
            <a:pPr lvl="1"/>
            <a:r>
              <a:rPr lang="hu-HU" dirty="0" err="1" smtClean="0">
                <a:latin typeface="Arial" charset="0"/>
              </a:rPr>
              <a:t>Inflected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forms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may</a:t>
            </a:r>
            <a:r>
              <a:rPr lang="hu-HU" dirty="0" smtClean="0">
                <a:latin typeface="Arial" charset="0"/>
              </a:rPr>
              <a:t> be </a:t>
            </a:r>
            <a:r>
              <a:rPr lang="hu-HU" dirty="0" err="1" smtClean="0">
                <a:latin typeface="Arial" charset="0"/>
              </a:rPr>
              <a:t>available</a:t>
            </a:r>
            <a:endParaRPr lang="hu-HU" dirty="0" smtClean="0">
              <a:latin typeface="Arial" charset="0"/>
            </a:endParaRPr>
          </a:p>
          <a:p>
            <a:pPr lvl="1"/>
            <a:r>
              <a:rPr lang="hu-HU" dirty="0" smtClean="0">
                <a:latin typeface="Arial" charset="0"/>
              </a:rPr>
              <a:t>No </a:t>
            </a:r>
            <a:r>
              <a:rPr lang="hu-HU" dirty="0" err="1" smtClean="0">
                <a:latin typeface="Arial" charset="0"/>
              </a:rPr>
              <a:t>space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limitations</a:t>
            </a:r>
            <a:endParaRPr lang="hu-HU" dirty="0" smtClean="0">
              <a:latin typeface="Arial" charset="0"/>
            </a:endParaRPr>
          </a:p>
          <a:p>
            <a:pPr lvl="1">
              <a:buFontTx/>
              <a:buNone/>
            </a:pPr>
            <a:endParaRPr lang="hu-HU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The distribution of parts-of-speech in HuWN</a:t>
            </a:r>
            <a:r>
              <a:rPr lang="hu-HU" sz="4000" smtClean="0"/>
              <a:t> </a:t>
            </a:r>
          </a:p>
        </p:txBody>
      </p:sp>
      <p:graphicFrame>
        <p:nvGraphicFramePr>
          <p:cNvPr id="288800" name="Group 32"/>
          <p:cNvGraphicFramePr>
            <a:graphicFrameLocks noGrp="1"/>
          </p:cNvGraphicFramePr>
          <p:nvPr>
            <p:ph idx="1"/>
          </p:nvPr>
        </p:nvGraphicFramePr>
        <p:xfrm>
          <a:off x="1258888" y="1600200"/>
          <a:ext cx="7427912" cy="4349752"/>
        </p:xfrm>
        <a:graphic>
          <a:graphicData uri="http://schemas.openxmlformats.org/drawingml/2006/table">
            <a:tbl>
              <a:tblPr/>
              <a:tblGrid>
                <a:gridCol w="3714750"/>
                <a:gridCol w="3713162"/>
              </a:tblGrid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Part-of-speech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Number of synsets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33.778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3.310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Adjective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4.083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Adverb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1.038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42.209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424863" cy="1143000"/>
          </a:xfrm>
        </p:spPr>
        <p:txBody>
          <a:bodyPr/>
          <a:lstStyle/>
          <a:p>
            <a:pPr eaLnBrk="1" hangingPunct="1"/>
            <a:r>
              <a:rPr lang="hu-HU" sz="4000" smtClean="0"/>
              <a:t>Language-dependent new relations in HuWN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/>
              <a:t>I</a:t>
            </a:r>
            <a:r>
              <a:rPr lang="en-GB" sz="2400" smtClean="0"/>
              <a:t>n Hungarian, verbs as lexical units bear aspectual information (as opposed to English for example, where aspect is mostly related to tense and grammatical structure)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Thus, </a:t>
            </a:r>
            <a:r>
              <a:rPr lang="en-GB" sz="2400" smtClean="0"/>
              <a:t>it is necessary to represent this information in the verbal network as well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A</a:t>
            </a:r>
            <a:r>
              <a:rPr lang="en-GB" sz="2400" smtClean="0"/>
              <a:t>n abstract node </a:t>
            </a:r>
            <a:r>
              <a:rPr lang="en-GB" sz="2400" i="1" smtClean="0">
                <a:solidFill>
                  <a:schemeClr val="accent2"/>
                </a:solidFill>
              </a:rPr>
              <a:t>nucleus</a:t>
            </a:r>
            <a:r>
              <a:rPr lang="en-GB" sz="2400" smtClean="0"/>
              <a:t> is introduced for each event, which functions as an idealized eventuality consisting of three parts: preparatory phase, culmination (telos) and consequent state </a:t>
            </a:r>
            <a:endParaRPr lang="hu-H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New verbal relations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Subevents of the idealized eventuality are linked to the nucleus through the new relations </a:t>
            </a:r>
            <a:r>
              <a:rPr lang="en-GB" sz="2400" i="1" smtClean="0">
                <a:solidFill>
                  <a:schemeClr val="accent2"/>
                </a:solidFill>
              </a:rPr>
              <a:t>is_preparatory_phase_of</a:t>
            </a:r>
            <a:r>
              <a:rPr lang="en-GB" sz="2400" smtClean="0"/>
              <a:t>, </a:t>
            </a:r>
            <a:r>
              <a:rPr lang="en-GB" sz="2400" i="1" smtClean="0">
                <a:solidFill>
                  <a:schemeClr val="accent2"/>
                </a:solidFill>
              </a:rPr>
              <a:t>is_telos_of</a:t>
            </a:r>
            <a:r>
              <a:rPr lang="en-GB" sz="2400" i="1" smtClean="0"/>
              <a:t> </a:t>
            </a:r>
            <a:r>
              <a:rPr lang="en-GB" sz="2400" smtClean="0"/>
              <a:t>and </a:t>
            </a:r>
            <a:r>
              <a:rPr lang="en-GB" sz="2400" i="1" smtClean="0">
                <a:solidFill>
                  <a:schemeClr val="accent2"/>
                </a:solidFill>
              </a:rPr>
              <a:t>is_consequent_state_of</a:t>
            </a:r>
            <a:endParaRPr lang="hu-HU" sz="2400" i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400" smtClean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{szárad} ‘is drying’ </a:t>
            </a:r>
            <a:r>
              <a:rPr lang="en-GB" sz="2400" i="1" smtClean="0">
                <a:solidFill>
                  <a:schemeClr val="accent2"/>
                </a:solidFill>
              </a:rPr>
              <a:t>is_preparatory_phase_of </a:t>
            </a:r>
            <a:r>
              <a:rPr lang="en-GB" sz="2400" smtClean="0"/>
              <a:t>NUCLEUS MEGSZÁRAD ‘get dry’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{megszárad} ‘get dry’ </a:t>
            </a:r>
            <a:r>
              <a:rPr lang="en-GB" sz="2400" i="1" smtClean="0">
                <a:solidFill>
                  <a:schemeClr val="accent2"/>
                </a:solidFill>
              </a:rPr>
              <a:t>is_telos_of</a:t>
            </a:r>
            <a:r>
              <a:rPr lang="en-GB" sz="2400" i="1" smtClean="0"/>
              <a:t> </a:t>
            </a:r>
            <a:r>
              <a:rPr lang="en-GB" sz="2400" smtClean="0"/>
              <a:t>NUCLEUS MEGSZÁRAD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{száraz} ‘dry’ (adjective) </a:t>
            </a:r>
            <a:r>
              <a:rPr lang="en-GB" sz="2400" i="1" smtClean="0"/>
              <a:t>i</a:t>
            </a:r>
            <a:r>
              <a:rPr lang="en-GB" sz="2400" i="1" smtClean="0">
                <a:solidFill>
                  <a:schemeClr val="accent2"/>
                </a:solidFill>
              </a:rPr>
              <a:t>s_consequent_state_of </a:t>
            </a:r>
            <a:r>
              <a:rPr lang="en-GB" sz="2400" smtClean="0"/>
              <a:t>NUCLEUS MEGSZÁRAD</a:t>
            </a:r>
            <a:endParaRPr lang="hu-H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777875"/>
          </a:xfrm>
        </p:spPr>
        <p:txBody>
          <a:bodyPr/>
          <a:lstStyle/>
          <a:p>
            <a:pPr eaLnBrk="1" hangingPunct="1"/>
            <a:r>
              <a:rPr lang="hu-HU" sz="3200" smtClean="0"/>
              <a:t>Language-independent new relations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908050"/>
            <a:ext cx="6697662" cy="175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200" smtClean="0"/>
              <a:t>Adjectives are generally represented in a bipolar cluster structure: adjectives with similar meanings are clustered around a member of an antonym pair</a:t>
            </a:r>
          </a:p>
          <a:p>
            <a:pPr eaLnBrk="1" hangingPunct="1">
              <a:lnSpc>
                <a:spcPct val="90000"/>
              </a:lnSpc>
            </a:pPr>
            <a:r>
              <a:rPr lang="hu-HU" sz="2200" smtClean="0"/>
              <a:t>Antonym pairs are connected to each other by the relation </a:t>
            </a:r>
            <a:r>
              <a:rPr lang="hu-HU" sz="2200" smtClean="0">
                <a:solidFill>
                  <a:schemeClr val="accent2"/>
                </a:solidFill>
              </a:rPr>
              <a:t>near_antonym</a:t>
            </a:r>
          </a:p>
        </p:txBody>
      </p:sp>
      <p:pic>
        <p:nvPicPr>
          <p:cNvPr id="3379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2852738"/>
            <a:ext cx="5545137" cy="3259137"/>
          </a:xfr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7427912" cy="431800"/>
          </a:xfrm>
        </p:spPr>
        <p:txBody>
          <a:bodyPr/>
          <a:lstStyle/>
          <a:p>
            <a:pPr eaLnBrk="1" hangingPunct="1"/>
            <a:r>
              <a:rPr lang="hu-HU" sz="4000" i="1" smtClean="0"/>
              <a:t>scalar_middle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908050"/>
            <a:ext cx="7427912" cy="5041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400" smtClean="0"/>
              <a:t>However, </a:t>
            </a:r>
            <a:r>
              <a:rPr lang="en-GB" sz="2400" smtClean="0"/>
              <a:t>certain groups of adjectives </a:t>
            </a:r>
            <a:r>
              <a:rPr lang="hu-HU" sz="2400" smtClean="0"/>
              <a:t>do</a:t>
            </a:r>
            <a:r>
              <a:rPr lang="en-GB" sz="2400" smtClean="0"/>
              <a:t> not fit into this pattern</a:t>
            </a:r>
            <a:endParaRPr lang="hu-HU" sz="2400" smtClean="0"/>
          </a:p>
          <a:p>
            <a:pPr eaLnBrk="1" hangingPunct="1">
              <a:lnSpc>
                <a:spcPct val="80000"/>
              </a:lnSpc>
            </a:pPr>
            <a:r>
              <a:rPr lang="en-GB" sz="2400" i="1" smtClean="0"/>
              <a:t>pozitív</a:t>
            </a:r>
            <a:r>
              <a:rPr lang="en-GB" sz="2400" smtClean="0"/>
              <a:t> ‘positive’</a:t>
            </a:r>
            <a:r>
              <a:rPr lang="hu-HU" sz="2400" smtClean="0"/>
              <a:t> - </a:t>
            </a:r>
            <a:r>
              <a:rPr lang="en-GB" sz="2400" i="1" smtClean="0"/>
              <a:t>negat</a:t>
            </a:r>
            <a:r>
              <a:rPr lang="hu-HU" sz="2400" i="1" smtClean="0"/>
              <a:t>ív</a:t>
            </a:r>
            <a:r>
              <a:rPr lang="en-GB" sz="2400" smtClean="0"/>
              <a:t> ‘negative’ </a:t>
            </a:r>
            <a:r>
              <a:rPr lang="hu-HU" sz="2400" smtClean="0"/>
              <a:t>-</a:t>
            </a:r>
            <a:r>
              <a:rPr lang="en-GB" sz="2400" smtClean="0"/>
              <a:t> </a:t>
            </a:r>
            <a:r>
              <a:rPr lang="en-GB" sz="2400" i="1" smtClean="0"/>
              <a:t>semleges</a:t>
            </a:r>
            <a:r>
              <a:rPr lang="en-GB" sz="2400" smtClean="0"/>
              <a:t> ‘neutral’ seem to be focal points in the same domain</a:t>
            </a:r>
            <a:r>
              <a:rPr lang="hu-HU" sz="2400" smtClean="0"/>
              <a:t> al</a:t>
            </a:r>
            <a:r>
              <a:rPr lang="en-GB" sz="2400" smtClean="0"/>
              <a:t>though only </a:t>
            </a:r>
            <a:r>
              <a:rPr lang="en-GB" sz="2400" i="1" smtClean="0"/>
              <a:t>pozitív</a:t>
            </a:r>
            <a:r>
              <a:rPr lang="en-GB" sz="2400" smtClean="0"/>
              <a:t> and </a:t>
            </a:r>
            <a:r>
              <a:rPr lang="en-GB" sz="2400" i="1" smtClean="0"/>
              <a:t>negatív</a:t>
            </a:r>
            <a:r>
              <a:rPr lang="en-GB" sz="2400" smtClean="0"/>
              <a:t> are real antonyms</a:t>
            </a:r>
            <a:endParaRPr lang="hu-HU" sz="2400" smtClean="0"/>
          </a:p>
          <a:p>
            <a:pPr eaLnBrk="1" hangingPunct="1">
              <a:lnSpc>
                <a:spcPct val="80000"/>
              </a:lnSpc>
            </a:pPr>
            <a:r>
              <a:rPr lang="en-GB" sz="2400" i="1" smtClean="0"/>
              <a:t>semleges</a:t>
            </a:r>
            <a:r>
              <a:rPr lang="en-GB" sz="2400" smtClean="0"/>
              <a:t> expresses a value situated right the middle of the scale determined by </a:t>
            </a:r>
            <a:r>
              <a:rPr lang="en-GB" sz="2400" i="1" smtClean="0"/>
              <a:t>pozitív</a:t>
            </a:r>
            <a:r>
              <a:rPr lang="en-GB" sz="2400" smtClean="0"/>
              <a:t> and </a:t>
            </a:r>
            <a:r>
              <a:rPr lang="hu-HU" sz="2400" i="1" smtClean="0"/>
              <a:t>negatív </a:t>
            </a:r>
            <a:r>
              <a:rPr lang="hu-HU" sz="2400" smtClean="0"/>
              <a:t>– the new relation is called </a:t>
            </a:r>
            <a:r>
              <a:rPr lang="hu-HU" sz="2400" i="1" smtClean="0">
                <a:solidFill>
                  <a:schemeClr val="accent2"/>
                </a:solidFill>
              </a:rPr>
              <a:t>scalar_middle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i="1" smtClean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{semleges} is </a:t>
            </a:r>
            <a:r>
              <a:rPr lang="en-GB" sz="2400" i="1" smtClean="0">
                <a:solidFill>
                  <a:schemeClr val="accent2"/>
                </a:solidFill>
              </a:rPr>
              <a:t>scalar</a:t>
            </a:r>
            <a:r>
              <a:rPr lang="hu-HU" sz="2400" i="1" smtClean="0">
                <a:solidFill>
                  <a:schemeClr val="accent2"/>
                </a:solidFill>
              </a:rPr>
              <a:t>_</a:t>
            </a:r>
            <a:r>
              <a:rPr lang="en-GB" sz="2400" i="1" smtClean="0">
                <a:solidFill>
                  <a:schemeClr val="accent2"/>
                </a:solidFill>
              </a:rPr>
              <a:t>middle</a:t>
            </a:r>
            <a:r>
              <a:rPr lang="en-GB" sz="2400" smtClean="0"/>
              <a:t> of {pozitív}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{semleges} is </a:t>
            </a:r>
            <a:r>
              <a:rPr lang="en-GB" sz="2400" i="1" smtClean="0">
                <a:solidFill>
                  <a:schemeClr val="accent2"/>
                </a:solidFill>
              </a:rPr>
              <a:t>scalar</a:t>
            </a:r>
            <a:r>
              <a:rPr lang="hu-HU" sz="2400" i="1" smtClean="0">
                <a:solidFill>
                  <a:schemeClr val="accent2"/>
                </a:solidFill>
              </a:rPr>
              <a:t>_</a:t>
            </a:r>
            <a:r>
              <a:rPr lang="en-GB" sz="2400" i="1" smtClean="0">
                <a:solidFill>
                  <a:schemeClr val="accent2"/>
                </a:solidFill>
              </a:rPr>
              <a:t>middle</a:t>
            </a:r>
            <a:r>
              <a:rPr lang="en-GB" sz="2400" smtClean="0"/>
              <a:t> of {negatív}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{pozitív} is </a:t>
            </a:r>
            <a:r>
              <a:rPr lang="en-GB" sz="2400" i="1" smtClean="0">
                <a:solidFill>
                  <a:schemeClr val="accent2"/>
                </a:solidFill>
              </a:rPr>
              <a:t>near_antonym</a:t>
            </a:r>
            <a:r>
              <a:rPr lang="en-GB" sz="2400" smtClean="0"/>
              <a:t> of {negatív}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{negatív} is </a:t>
            </a:r>
            <a:r>
              <a:rPr lang="en-GB" sz="2400" i="1" smtClean="0">
                <a:solidFill>
                  <a:schemeClr val="accent2"/>
                </a:solidFill>
              </a:rPr>
              <a:t>near_antonym</a:t>
            </a:r>
            <a:r>
              <a:rPr lang="en-GB" sz="2400" smtClean="0"/>
              <a:t> of {pozitív}</a:t>
            </a:r>
            <a:endParaRPr lang="hu-H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partitions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/>
              <a:t>Some adjectives can modify only nouns belonging to a certain semantic class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i="1" smtClean="0"/>
              <a:t>egynyári</a:t>
            </a:r>
            <a:r>
              <a:rPr lang="en-GB" sz="2400" smtClean="0"/>
              <a:t> ‘annual’, </a:t>
            </a:r>
            <a:r>
              <a:rPr lang="en-GB" sz="2400" i="1" smtClean="0"/>
              <a:t>kétnyári</a:t>
            </a:r>
            <a:r>
              <a:rPr lang="en-GB" sz="2400" smtClean="0"/>
              <a:t> ‘biennial’ and </a:t>
            </a:r>
            <a:r>
              <a:rPr lang="en-GB" sz="2400" i="1" smtClean="0"/>
              <a:t>évelő</a:t>
            </a:r>
            <a:r>
              <a:rPr lang="en-GB" sz="2400" smtClean="0"/>
              <a:t> ‘perennial’</a:t>
            </a:r>
            <a:r>
              <a:rPr lang="hu-HU" sz="2400" smtClean="0"/>
              <a:t> </a:t>
            </a:r>
            <a:r>
              <a:rPr lang="en-GB" sz="2400" smtClean="0"/>
              <a:t>may only refer to plants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The new relation </a:t>
            </a:r>
            <a:r>
              <a:rPr lang="hu-HU" sz="2400" i="1" smtClean="0">
                <a:solidFill>
                  <a:schemeClr val="accent2"/>
                </a:solidFill>
              </a:rPr>
              <a:t>partitions</a:t>
            </a:r>
            <a:r>
              <a:rPr lang="hu-HU" sz="2400" smtClean="0"/>
              <a:t> can capture this information: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4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{egynyári} </a:t>
            </a:r>
            <a:r>
              <a:rPr lang="en-GB" sz="2400" i="1" smtClean="0">
                <a:solidFill>
                  <a:schemeClr val="accent2"/>
                </a:solidFill>
              </a:rPr>
              <a:t>partitions</a:t>
            </a:r>
            <a:r>
              <a:rPr lang="en-GB" sz="2400" smtClean="0"/>
              <a:t> {növény}</a:t>
            </a:r>
            <a:r>
              <a:rPr lang="hu-HU" sz="2400" smtClean="0"/>
              <a:t> ‘plant’</a:t>
            </a:r>
            <a:endParaRPr lang="en-GB" sz="24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{kétnyári} </a:t>
            </a:r>
            <a:r>
              <a:rPr lang="en-GB" sz="2400" i="1" smtClean="0">
                <a:solidFill>
                  <a:schemeClr val="accent2"/>
                </a:solidFill>
              </a:rPr>
              <a:t>partitions</a:t>
            </a:r>
            <a:r>
              <a:rPr lang="en-GB" sz="2400" smtClean="0"/>
              <a:t> {növény}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{évelő} </a:t>
            </a:r>
            <a:r>
              <a:rPr lang="en-GB" sz="2400" i="1" smtClean="0">
                <a:solidFill>
                  <a:schemeClr val="accent2"/>
                </a:solidFill>
              </a:rPr>
              <a:t>partitions</a:t>
            </a:r>
            <a:r>
              <a:rPr lang="en-GB" sz="2400" smtClean="0"/>
              <a:t> {növény}</a:t>
            </a:r>
            <a:endParaRPr lang="hu-H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Interlingual</a:t>
            </a:r>
            <a:r>
              <a:rPr lang="hu-HU" dirty="0" smtClean="0"/>
              <a:t> relations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eq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_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xpos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_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synonym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: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differnt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POS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expresses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the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same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concept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in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different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languages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therefore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no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way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for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direct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correspondence</a:t>
            </a:r>
            <a:endParaRPr lang="hu-HU" altLang="hu-HU" dirty="0" smtClean="0">
              <a:solidFill>
                <a:schemeClr val="tx1"/>
              </a:solidFill>
              <a:latin typeface="Arial" charset="0"/>
            </a:endParaRPr>
          </a:p>
          <a:p>
            <a:pPr algn="ctr">
              <a:buFontTx/>
              <a:buNone/>
            </a:pPr>
            <a:r>
              <a:rPr lang="hu-HU" altLang="hu-HU" i="1" dirty="0" smtClean="0">
                <a:solidFill>
                  <a:schemeClr val="tx1"/>
                </a:solidFill>
                <a:latin typeface="Arial" charset="0"/>
              </a:rPr>
              <a:t>fél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verb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) – </a:t>
            </a:r>
            <a:r>
              <a:rPr lang="hu-HU" altLang="hu-HU" i="1" dirty="0" err="1" smtClean="0">
                <a:solidFill>
                  <a:schemeClr val="tx1"/>
                </a:solidFill>
                <a:latin typeface="Arial" charset="0"/>
              </a:rPr>
              <a:t>afraid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hu-HU" altLang="hu-HU" dirty="0" err="1" smtClean="0">
                <a:solidFill>
                  <a:schemeClr val="tx1"/>
                </a:solidFill>
                <a:latin typeface="Arial" charset="0"/>
              </a:rPr>
              <a:t>adjective</a:t>
            </a:r>
            <a:r>
              <a:rPr lang="hu-HU" altLang="hu-HU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err="1" smtClean="0"/>
              <a:t>Subontologies</a:t>
            </a:r>
            <a:r>
              <a:rPr lang="hu-HU" dirty="0" smtClean="0"/>
              <a:t> of </a:t>
            </a:r>
            <a:r>
              <a:rPr lang="hu-HU" dirty="0" err="1" smtClean="0"/>
              <a:t>HuWN</a:t>
            </a:r>
            <a:endParaRPr lang="hu-HU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z="3600" dirty="0" err="1" smtClean="0"/>
              <a:t>Economic</a:t>
            </a:r>
            <a:r>
              <a:rPr lang="hu-HU" sz="3600" dirty="0" smtClean="0"/>
              <a:t> </a:t>
            </a:r>
            <a:r>
              <a:rPr lang="hu-HU" sz="3600" dirty="0" err="1" smtClean="0"/>
              <a:t>subontology</a:t>
            </a:r>
            <a:endParaRPr lang="hu-HU" sz="3600" dirty="0" smtClean="0"/>
          </a:p>
          <a:p>
            <a:pPr eaLnBrk="1" hangingPunct="1"/>
            <a:r>
              <a:rPr lang="hu-HU" sz="3600" dirty="0" err="1" smtClean="0"/>
              <a:t>Legal</a:t>
            </a:r>
            <a:r>
              <a:rPr lang="hu-HU" sz="3600" dirty="0" smtClean="0"/>
              <a:t> </a:t>
            </a:r>
            <a:r>
              <a:rPr lang="hu-HU" sz="3600" dirty="0" err="1" smtClean="0"/>
              <a:t>subontology</a:t>
            </a:r>
            <a:endParaRPr lang="hu-HU" sz="3600" dirty="0" smtClean="0"/>
          </a:p>
          <a:p>
            <a:pPr eaLnBrk="1" hangingPunct="1"/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4000" smtClean="0"/>
              <a:t>The construction of the economic subontology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hu-HU" sz="2400" smtClean="0"/>
              <a:t>Typical business terms were collected in two ways: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u-HU" sz="2400" smtClean="0"/>
              <a:t>Linguists scanned business and financial news for term candidates, which were later included in the subontology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u-HU" sz="2400" smtClean="0"/>
              <a:t>32 concepts from the domains of economy, enterprise and commerce were selected from PWN and then translated into Hungarian together with their hyponyms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hu-HU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hu-HU" sz="2400" smtClean="0"/>
              <a:t>The economic subontology of HuWN contains about </a:t>
            </a:r>
            <a:r>
              <a:rPr lang="hu-HU" sz="2400" smtClean="0">
                <a:solidFill>
                  <a:schemeClr val="accent2"/>
                </a:solidFill>
              </a:rPr>
              <a:t>2800 synsets</a:t>
            </a:r>
            <a:r>
              <a:rPr lang="hu-HU" sz="24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Legal subontology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dirty="0" err="1" smtClean="0"/>
              <a:t>Concepts</a:t>
            </a:r>
            <a:r>
              <a:rPr lang="hu-HU" sz="2400" dirty="0" smtClean="0"/>
              <a:t> </a:t>
            </a:r>
            <a:r>
              <a:rPr lang="hu-HU" sz="2400" dirty="0" err="1" smtClean="0"/>
              <a:t>related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financially</a:t>
            </a:r>
            <a:r>
              <a:rPr lang="hu-HU" sz="2400" dirty="0" smtClean="0"/>
              <a:t> </a:t>
            </a:r>
            <a:r>
              <a:rPr lang="hu-HU" sz="2400" dirty="0" err="1" smtClean="0"/>
              <a:t>liable</a:t>
            </a:r>
            <a:r>
              <a:rPr lang="hu-HU" sz="2400" dirty="0" smtClean="0"/>
              <a:t> </a:t>
            </a:r>
            <a:r>
              <a:rPr lang="hu-HU" sz="2400" dirty="0" err="1" smtClean="0"/>
              <a:t>offences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included</a:t>
            </a:r>
            <a:r>
              <a:rPr lang="hu-HU" sz="2400" dirty="0" smtClean="0"/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dirty="0" err="1" smtClean="0"/>
              <a:t>Concept</a:t>
            </a:r>
            <a:r>
              <a:rPr lang="hu-HU" sz="2400" dirty="0" smtClean="0"/>
              <a:t> </a:t>
            </a:r>
            <a:r>
              <a:rPr lang="hu-HU" sz="2400" dirty="0" err="1" smtClean="0"/>
              <a:t>candidates</a:t>
            </a:r>
            <a:r>
              <a:rPr lang="hu-HU" sz="2400" dirty="0" smtClean="0"/>
              <a:t> </a:t>
            </a:r>
            <a:r>
              <a:rPr lang="hu-HU" sz="2400" dirty="0" err="1" smtClean="0"/>
              <a:t>were</a:t>
            </a:r>
            <a:r>
              <a:rPr lang="hu-HU" sz="2400" dirty="0" smtClean="0"/>
              <a:t> </a:t>
            </a:r>
            <a:r>
              <a:rPr lang="hu-HU" sz="2400" dirty="0" err="1" smtClean="0"/>
              <a:t>extracted</a:t>
            </a:r>
            <a:r>
              <a:rPr lang="hu-HU" sz="2400" dirty="0" smtClean="0"/>
              <a:t> </a:t>
            </a:r>
            <a:r>
              <a:rPr lang="hu-HU" sz="2400" dirty="0" err="1" smtClean="0"/>
              <a:t>from</a:t>
            </a:r>
            <a:r>
              <a:rPr lang="hu-HU" sz="2400" dirty="0" smtClean="0"/>
              <a:t> </a:t>
            </a:r>
            <a:r>
              <a:rPr lang="hu-HU" sz="2400" dirty="0" err="1" smtClean="0"/>
              <a:t>legal</a:t>
            </a:r>
            <a:r>
              <a:rPr lang="hu-HU" sz="2400" dirty="0" smtClean="0"/>
              <a:t> </a:t>
            </a:r>
            <a:r>
              <a:rPr lang="hu-HU" sz="2400" dirty="0" err="1" smtClean="0"/>
              <a:t>texts</a:t>
            </a:r>
            <a:r>
              <a:rPr lang="hu-HU" sz="2400" dirty="0" smtClean="0"/>
              <a:t> and </a:t>
            </a:r>
            <a:r>
              <a:rPr lang="hu-HU" sz="2400" dirty="0" err="1" smtClean="0"/>
              <a:t>laws</a:t>
            </a:r>
            <a:r>
              <a:rPr lang="hu-HU" sz="2400" dirty="0" smtClean="0"/>
              <a:t>, </a:t>
            </a:r>
            <a:r>
              <a:rPr lang="hu-HU" sz="2400" dirty="0" err="1" smtClean="0"/>
              <a:t>then</a:t>
            </a:r>
            <a:r>
              <a:rPr lang="hu-HU" sz="2400" dirty="0" smtClean="0"/>
              <a:t> </a:t>
            </a:r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were</a:t>
            </a:r>
            <a:r>
              <a:rPr lang="hu-HU" sz="2400" dirty="0" smtClean="0"/>
              <a:t> </a:t>
            </a:r>
            <a:r>
              <a:rPr lang="hu-HU" sz="2400" dirty="0" err="1" smtClean="0"/>
              <a:t>given</a:t>
            </a:r>
            <a:r>
              <a:rPr lang="hu-HU" sz="2400" dirty="0" smtClean="0"/>
              <a:t> a </a:t>
            </a:r>
            <a:r>
              <a:rPr lang="hu-HU" sz="2400" dirty="0" err="1" smtClean="0"/>
              <a:t>precise</a:t>
            </a:r>
            <a:r>
              <a:rPr lang="hu-HU" sz="2400" dirty="0" smtClean="0"/>
              <a:t> </a:t>
            </a:r>
            <a:r>
              <a:rPr lang="hu-HU" sz="2400" dirty="0" err="1" smtClean="0"/>
              <a:t>definition</a:t>
            </a:r>
            <a:r>
              <a:rPr lang="hu-HU" sz="2400" dirty="0" smtClean="0"/>
              <a:t> and </a:t>
            </a:r>
            <a:r>
              <a:rPr lang="hu-HU" sz="2400" dirty="0" err="1" smtClean="0"/>
              <a:t>additional</a:t>
            </a:r>
            <a:r>
              <a:rPr lang="hu-HU" sz="2400" dirty="0" smtClean="0"/>
              <a:t> </a:t>
            </a:r>
            <a:r>
              <a:rPr lang="hu-HU" sz="2400" dirty="0" err="1" smtClean="0"/>
              <a:t>information</a:t>
            </a:r>
            <a:r>
              <a:rPr lang="hu-HU" sz="2400" dirty="0" smtClean="0"/>
              <a:t> </a:t>
            </a:r>
            <a:r>
              <a:rPr lang="hu-HU" sz="2400" dirty="0" err="1" smtClean="0"/>
              <a:t>necessary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law</a:t>
            </a:r>
            <a:r>
              <a:rPr lang="hu-HU" sz="2400" dirty="0" smtClean="0"/>
              <a:t> </a:t>
            </a:r>
            <a:r>
              <a:rPr lang="hu-HU" sz="2400" dirty="0" err="1" smtClean="0"/>
              <a:t>interpretation</a:t>
            </a:r>
            <a:r>
              <a:rPr lang="hu-HU" sz="2400" dirty="0" smtClean="0"/>
              <a:t> is </a:t>
            </a:r>
            <a:r>
              <a:rPr lang="hu-HU" sz="2400" dirty="0" err="1" smtClean="0"/>
              <a:t>also</a:t>
            </a:r>
            <a:r>
              <a:rPr lang="hu-HU" sz="2400" dirty="0" smtClean="0"/>
              <a:t> </a:t>
            </a:r>
            <a:r>
              <a:rPr lang="hu-HU" sz="2400" dirty="0" err="1" smtClean="0"/>
              <a:t>included</a:t>
            </a:r>
            <a:r>
              <a:rPr lang="hu-HU" sz="2400" dirty="0" smtClean="0"/>
              <a:t> </a:t>
            </a: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synset</a:t>
            </a:r>
            <a:endParaRPr lang="hu-HU" sz="2400" dirty="0" smtClean="0"/>
          </a:p>
          <a:p>
            <a:pPr eaLnBrk="1" hangingPunct="1">
              <a:lnSpc>
                <a:spcPct val="90000"/>
              </a:lnSpc>
            </a:pPr>
            <a:r>
              <a:rPr lang="hu-HU" sz="2400" dirty="0" err="1" smtClean="0"/>
              <a:t>Later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, </a:t>
            </a:r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were</a:t>
            </a:r>
            <a:r>
              <a:rPr lang="hu-HU" sz="2400" dirty="0" smtClean="0"/>
              <a:t> </a:t>
            </a:r>
            <a:r>
              <a:rPr lang="hu-HU" sz="2400" dirty="0" err="1" smtClean="0"/>
              <a:t>organized</a:t>
            </a:r>
            <a:r>
              <a:rPr lang="hu-HU" sz="2400" dirty="0" smtClean="0"/>
              <a:t> </a:t>
            </a:r>
            <a:r>
              <a:rPr lang="hu-HU" sz="2400" dirty="0" err="1" smtClean="0"/>
              <a:t>into</a:t>
            </a:r>
            <a:r>
              <a:rPr lang="hu-HU" sz="2400" dirty="0" smtClean="0"/>
              <a:t> a </a:t>
            </a:r>
            <a:r>
              <a:rPr lang="hu-HU" sz="2400" dirty="0" err="1" smtClean="0"/>
              <a:t>hierarchy</a:t>
            </a:r>
            <a:r>
              <a:rPr lang="hu-HU" sz="2400" dirty="0" smtClean="0"/>
              <a:t> </a:t>
            </a:r>
            <a:r>
              <a:rPr lang="hu-HU" sz="2400" dirty="0" err="1" smtClean="0"/>
              <a:t>according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lexical</a:t>
            </a:r>
            <a:r>
              <a:rPr lang="hu-HU" sz="2400" dirty="0" smtClean="0"/>
              <a:t>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 smtClean="0">
                <a:latin typeface="Arial" charset="0"/>
              </a:rPr>
              <a:t>Ontologies</a:t>
            </a:r>
            <a:endParaRPr lang="hu-HU" dirty="0" smtClean="0">
              <a:latin typeface="Arial" charset="0"/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dirty="0" smtClean="0">
                <a:latin typeface="Arial" charset="0"/>
              </a:rPr>
              <a:t>Network of </a:t>
            </a:r>
            <a:r>
              <a:rPr lang="hu-HU" dirty="0" err="1" smtClean="0">
                <a:latin typeface="Arial" charset="0"/>
              </a:rPr>
              <a:t>concepts</a:t>
            </a:r>
            <a:endParaRPr lang="hu-HU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 err="1" smtClean="0">
                <a:latin typeface="Arial" charset="0"/>
              </a:rPr>
              <a:t>Ordered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concepts</a:t>
            </a:r>
            <a:r>
              <a:rPr lang="hu-HU" dirty="0" smtClean="0">
                <a:latin typeface="Arial" charset="0"/>
              </a:rPr>
              <a:t> (</a:t>
            </a:r>
            <a:r>
              <a:rPr lang="hu-HU" dirty="0" err="1" smtClean="0">
                <a:latin typeface="Arial" charset="0"/>
              </a:rPr>
              <a:t>hypo-hypernymy</a:t>
            </a:r>
            <a:r>
              <a:rPr lang="hu-HU" dirty="0" smtClean="0">
                <a:latin typeface="Arial" charset="0"/>
              </a:rPr>
              <a:t>, </a:t>
            </a:r>
            <a:r>
              <a:rPr lang="hu-HU" dirty="0" err="1" smtClean="0">
                <a:latin typeface="Arial" charset="0"/>
              </a:rPr>
              <a:t>hierarchies</a:t>
            </a:r>
            <a:r>
              <a:rPr lang="hu-HU" dirty="0" smtClean="0">
                <a:latin typeface="Arial" charset="0"/>
              </a:rPr>
              <a:t>…)</a:t>
            </a:r>
          </a:p>
          <a:p>
            <a:pPr>
              <a:lnSpc>
                <a:spcPct val="90000"/>
              </a:lnSpc>
            </a:pPr>
            <a:r>
              <a:rPr lang="hu-HU" dirty="0" err="1" smtClean="0">
                <a:latin typeface="Arial" charset="0"/>
              </a:rPr>
              <a:t>Taxonomies</a:t>
            </a:r>
            <a:r>
              <a:rPr lang="hu-HU" dirty="0" smtClean="0">
                <a:latin typeface="Arial" charset="0"/>
              </a:rPr>
              <a:t> (</a:t>
            </a:r>
            <a:r>
              <a:rPr lang="hu-HU" dirty="0" err="1" smtClean="0">
                <a:latin typeface="Arial" charset="0"/>
              </a:rPr>
              <a:t>eg</a:t>
            </a:r>
            <a:r>
              <a:rPr lang="hu-HU" dirty="0" smtClean="0">
                <a:latin typeface="Arial" charset="0"/>
              </a:rPr>
              <a:t>. </a:t>
            </a:r>
            <a:r>
              <a:rPr lang="hu-HU" dirty="0" err="1" smtClean="0">
                <a:latin typeface="Arial" charset="0"/>
              </a:rPr>
              <a:t>biological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taxonomies</a:t>
            </a:r>
            <a:r>
              <a:rPr lang="hu-HU" dirty="0" smtClean="0">
                <a:latin typeface="Arial" charset="0"/>
              </a:rPr>
              <a:t>: </a:t>
            </a:r>
            <a:r>
              <a:rPr lang="hu-HU" dirty="0" err="1" smtClean="0">
                <a:latin typeface="Arial" charset="0"/>
              </a:rPr>
              <a:t>animals</a:t>
            </a:r>
            <a:r>
              <a:rPr lang="hu-HU" dirty="0" smtClean="0">
                <a:latin typeface="Arial" charset="0"/>
              </a:rPr>
              <a:t> – </a:t>
            </a:r>
            <a:r>
              <a:rPr lang="hu-HU" dirty="0" err="1" smtClean="0">
                <a:latin typeface="Arial" charset="0"/>
              </a:rPr>
              <a:t>vertebrates</a:t>
            </a:r>
            <a:r>
              <a:rPr lang="hu-HU" dirty="0" smtClean="0">
                <a:latin typeface="Arial" charset="0"/>
              </a:rPr>
              <a:t> – </a:t>
            </a:r>
            <a:r>
              <a:rPr lang="hu-HU" dirty="0" err="1" smtClean="0">
                <a:latin typeface="Arial" charset="0"/>
              </a:rPr>
              <a:t>mammals</a:t>
            </a:r>
            <a:r>
              <a:rPr lang="hu-HU" dirty="0" smtClean="0">
                <a:latin typeface="Arial" charset="0"/>
              </a:rPr>
              <a:t> – </a:t>
            </a:r>
            <a:r>
              <a:rPr lang="hu-HU" dirty="0" err="1" smtClean="0">
                <a:latin typeface="Arial" charset="0"/>
              </a:rPr>
              <a:t>felines</a:t>
            </a:r>
            <a:r>
              <a:rPr lang="hu-HU" dirty="0" smtClean="0">
                <a:latin typeface="Arial" charset="0"/>
              </a:rPr>
              <a:t> – </a:t>
            </a:r>
            <a:r>
              <a:rPr lang="hu-HU" dirty="0" err="1" smtClean="0">
                <a:latin typeface="Arial" charset="0"/>
              </a:rPr>
              <a:t>domestic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cat</a:t>
            </a:r>
            <a:r>
              <a:rPr lang="hu-HU" dirty="0" smtClean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hu-HU" dirty="0" err="1" smtClean="0">
                <a:latin typeface="Arial" charset="0"/>
              </a:rPr>
              <a:t>Linguistic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ontologies</a:t>
            </a:r>
            <a:r>
              <a:rPr lang="hu-HU" dirty="0" smtClean="0">
                <a:latin typeface="Arial" charset="0"/>
              </a:rPr>
              <a:t>: </a:t>
            </a:r>
            <a:r>
              <a:rPr lang="hu-HU" dirty="0" err="1" smtClean="0">
                <a:latin typeface="Arial" charset="0"/>
              </a:rPr>
              <a:t>linguistic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information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also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encoded</a:t>
            </a:r>
            <a:r>
              <a:rPr lang="hu-HU" dirty="0" smtClean="0">
                <a:latin typeface="Arial" charset="0"/>
              </a:rPr>
              <a:t>, </a:t>
            </a:r>
            <a:r>
              <a:rPr lang="hu-HU" dirty="0" err="1" smtClean="0">
                <a:latin typeface="Arial" charset="0"/>
              </a:rPr>
              <a:t>beside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the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hierarchical</a:t>
            </a:r>
            <a:r>
              <a:rPr lang="hu-HU" dirty="0" smtClean="0">
                <a:latin typeface="Arial" charset="0"/>
              </a:rPr>
              <a:t> </a:t>
            </a:r>
            <a:r>
              <a:rPr lang="hu-HU" dirty="0" err="1" smtClean="0">
                <a:latin typeface="Arial" charset="0"/>
              </a:rPr>
              <a:t>organization</a:t>
            </a:r>
            <a:endParaRPr lang="hu-HU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hu-HU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4000" smtClean="0"/>
              <a:t>Special features of the legal subontology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Due to specific features of legal terminology, definitions are somewhat different from those in a general ontology: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Hypernyms are not always included in the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Lists of meronyms or hypernyms are frequently used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Relevant legal content (e.g. dates, paragraphs) is explicitly stated in the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706437"/>
          </a:xfrm>
        </p:spPr>
        <p:txBody>
          <a:bodyPr/>
          <a:lstStyle/>
          <a:p>
            <a:pPr eaLnBrk="1" hangingPunct="1"/>
            <a:r>
              <a:rPr lang="hu-HU" sz="3600" smtClean="0"/>
              <a:t>Possible applications of wordnets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052513"/>
            <a:ext cx="7427912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From a computational linguistics viewpoint, </a:t>
            </a:r>
            <a:r>
              <a:rPr lang="en-US" sz="2400" dirty="0" err="1" smtClean="0"/>
              <a:t>wordnets</a:t>
            </a:r>
            <a:r>
              <a:rPr lang="en-US" sz="2400" dirty="0" smtClean="0"/>
              <a:t> are well-structured databases in which thousands of words and senses are organized into a semantic network</a:t>
            </a:r>
            <a:endParaRPr lang="hu-HU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Since their inner structure is much more complex than that of ordinary dictionaries or thesauri, their possible applications extend to various fields</a:t>
            </a:r>
            <a:r>
              <a:rPr lang="hu-HU" sz="2400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u-HU" sz="2000" dirty="0" err="1" smtClean="0">
                <a:solidFill>
                  <a:schemeClr val="accent2"/>
                </a:solidFill>
              </a:rPr>
              <a:t>Word-sense</a:t>
            </a:r>
            <a:r>
              <a:rPr lang="hu-HU" sz="2000" dirty="0" smtClean="0">
                <a:solidFill>
                  <a:schemeClr val="accent2"/>
                </a:solidFill>
              </a:rPr>
              <a:t> </a:t>
            </a:r>
            <a:r>
              <a:rPr lang="hu-HU" sz="2000" dirty="0" err="1" smtClean="0">
                <a:solidFill>
                  <a:schemeClr val="accent2"/>
                </a:solidFill>
              </a:rPr>
              <a:t>disambiguation</a:t>
            </a:r>
            <a:endParaRPr lang="hu-HU" sz="20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hu-HU" sz="2000" dirty="0" err="1" smtClean="0">
                <a:solidFill>
                  <a:schemeClr val="accent2"/>
                </a:solidFill>
              </a:rPr>
              <a:t>Machine</a:t>
            </a:r>
            <a:r>
              <a:rPr lang="hu-HU" sz="2000" dirty="0" smtClean="0">
                <a:solidFill>
                  <a:schemeClr val="accent2"/>
                </a:solidFill>
              </a:rPr>
              <a:t> (</a:t>
            </a:r>
            <a:r>
              <a:rPr lang="hu-HU" sz="2000" dirty="0" err="1" smtClean="0">
                <a:solidFill>
                  <a:schemeClr val="accent2"/>
                </a:solidFill>
              </a:rPr>
              <a:t>assisted</a:t>
            </a:r>
            <a:r>
              <a:rPr lang="hu-HU" sz="2000" dirty="0" smtClean="0">
                <a:solidFill>
                  <a:schemeClr val="accent2"/>
                </a:solidFill>
              </a:rPr>
              <a:t>) </a:t>
            </a:r>
            <a:r>
              <a:rPr lang="hu-HU" sz="2000" dirty="0" err="1" smtClean="0">
                <a:solidFill>
                  <a:schemeClr val="accent2"/>
                </a:solidFill>
              </a:rPr>
              <a:t>translation</a:t>
            </a:r>
            <a:endParaRPr lang="hu-HU" sz="20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hu-HU" sz="2000" dirty="0" err="1" smtClean="0">
                <a:solidFill>
                  <a:schemeClr val="accent2"/>
                </a:solidFill>
              </a:rPr>
              <a:t>Multilingual</a:t>
            </a:r>
            <a:r>
              <a:rPr lang="hu-HU" sz="2000" dirty="0" smtClean="0">
                <a:solidFill>
                  <a:schemeClr val="accent2"/>
                </a:solidFill>
              </a:rPr>
              <a:t> </a:t>
            </a:r>
            <a:r>
              <a:rPr lang="hu-HU" sz="2000" dirty="0" err="1" smtClean="0">
                <a:solidFill>
                  <a:schemeClr val="accent2"/>
                </a:solidFill>
              </a:rPr>
              <a:t>document</a:t>
            </a:r>
            <a:r>
              <a:rPr lang="hu-HU" sz="2000" dirty="0" smtClean="0">
                <a:solidFill>
                  <a:schemeClr val="accent2"/>
                </a:solidFill>
              </a:rPr>
              <a:t> </a:t>
            </a:r>
            <a:r>
              <a:rPr lang="hu-HU" sz="2000" dirty="0" err="1" smtClean="0">
                <a:solidFill>
                  <a:schemeClr val="accent2"/>
                </a:solidFill>
              </a:rPr>
              <a:t>retrieval</a:t>
            </a:r>
            <a:r>
              <a:rPr lang="hu-HU" sz="2000" dirty="0" smtClean="0">
                <a:solidFill>
                  <a:schemeClr val="accent2"/>
                </a:solidFill>
              </a:rPr>
              <a:t> and </a:t>
            </a:r>
            <a:r>
              <a:rPr lang="hu-HU" sz="2000" dirty="0" err="1" smtClean="0">
                <a:solidFill>
                  <a:schemeClr val="accent2"/>
                </a:solidFill>
              </a:rPr>
              <a:t>browsing</a:t>
            </a:r>
            <a:endParaRPr lang="hu-HU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Word-sense disambiguation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WSD attempts to resolve ambiguities (homonyny, polysemy) in texts</a:t>
            </a:r>
            <a:endParaRPr lang="hu-HU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To perform a WSD task successfully, possible senses of words </a:t>
            </a:r>
            <a:r>
              <a:rPr lang="hu-HU" sz="2800" smtClean="0"/>
              <a:t>to be disambiguated </a:t>
            </a:r>
            <a:r>
              <a:rPr lang="en-US" sz="2800" smtClean="0"/>
              <a:t>should be given and accurately defined</a:t>
            </a:r>
            <a:endParaRPr lang="hu-HU" sz="2800" smtClean="0"/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W</a:t>
            </a:r>
            <a:r>
              <a:rPr lang="en-US" sz="2800" smtClean="0"/>
              <a:t>ordnets can be readily used as a source for sense definitions</a:t>
            </a:r>
            <a:r>
              <a:rPr lang="hu-HU" sz="2800" smtClean="0"/>
              <a:t> since they</a:t>
            </a:r>
            <a:r>
              <a:rPr lang="en-US" sz="2800" smtClean="0"/>
              <a:t> contain various (if not all) senses of a word</a:t>
            </a:r>
            <a:endParaRPr lang="hu-H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777875"/>
          </a:xfrm>
        </p:spPr>
        <p:txBody>
          <a:bodyPr/>
          <a:lstStyle/>
          <a:p>
            <a:pPr eaLnBrk="1" hangingPunct="1"/>
            <a:r>
              <a:rPr lang="hu-HU" sz="3600" smtClean="0"/>
              <a:t>An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052513"/>
            <a:ext cx="7427912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i="1" smtClean="0">
                <a:solidFill>
                  <a:schemeClr val="accent2"/>
                </a:solidFill>
              </a:rPr>
              <a:t>cycle</a:t>
            </a:r>
            <a:r>
              <a:rPr lang="en-US" sz="2200" smtClean="0"/>
              <a:t> has six different senses, h</a:t>
            </a:r>
            <a:r>
              <a:rPr lang="hu-HU" sz="2200" smtClean="0"/>
              <a:t>e</a:t>
            </a:r>
            <a:r>
              <a:rPr lang="en-US" sz="2200" smtClean="0"/>
              <a:t>nce there are six different sense definitions in </a:t>
            </a:r>
            <a:r>
              <a:rPr lang="hu-HU" sz="2200" smtClean="0"/>
              <a:t>PWN: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2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{cycle:1, rhythm:3, round:2}:</a:t>
            </a:r>
            <a:r>
              <a:rPr lang="en-US" sz="2200" smtClean="0"/>
              <a:t> an interval during which a recurring sequence of events occurs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{cycle:2}:</a:t>
            </a:r>
            <a:r>
              <a:rPr lang="en-US" sz="2200" smtClean="0"/>
              <a:t> a series of poems or songs on the same theme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{cycle:3}:</a:t>
            </a:r>
            <a:r>
              <a:rPr lang="en-US" sz="2200" smtClean="0"/>
              <a:t> a periodically repeated sequence of events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{Hertz:1, Hz:1, cycle per second:1, cycles/second:1, cps:1, cycle:4}:</a:t>
            </a:r>
            <a:r>
              <a:rPr lang="en-US" sz="2200" smtClean="0"/>
              <a:t> the unit of frequency; one Hertz has a periodic interval of one second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{cycle:5, oscillation:3}:</a:t>
            </a:r>
            <a:r>
              <a:rPr lang="en-US" sz="2200" smtClean="0"/>
              <a:t> a single complete execution of a periodically repeated phenomenon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{bicycle:1, bike:2, wheel:6, cycle:6}:</a:t>
            </a:r>
            <a:r>
              <a:rPr lang="en-US" sz="2200" smtClean="0"/>
              <a:t> a wheeled vehicle that has two wheels and is moved by foot pedals</a:t>
            </a:r>
            <a:endParaRPr lang="hu-H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</a:t>
            </a:r>
            <a:r>
              <a:rPr lang="hu-HU" dirty="0" err="1" smtClean="0"/>
              <a:t>practical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endParaRPr lang="hu-HU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800" i="1" dirty="0" smtClean="0"/>
              <a:t>Welcome in the official Mountain </a:t>
            </a:r>
            <a:r>
              <a:rPr lang="en-US" sz="2800" i="1" dirty="0" smtClean="0">
                <a:solidFill>
                  <a:schemeClr val="accent2"/>
                </a:solidFill>
              </a:rPr>
              <a:t>Cycle</a:t>
            </a:r>
            <a:r>
              <a:rPr lang="en-US" sz="2800" i="1" dirty="0" smtClean="0"/>
              <a:t> website. Find here every news, </a:t>
            </a:r>
            <a:r>
              <a:rPr lang="en-US" sz="2800" i="1" dirty="0" smtClean="0">
                <a:solidFill>
                  <a:schemeClr val="accent2"/>
                </a:solidFill>
              </a:rPr>
              <a:t>bike</a:t>
            </a:r>
            <a:r>
              <a:rPr lang="en-US" sz="2800" i="1" dirty="0" smtClean="0"/>
              <a:t> range, race team, warranty and lots of other things. Let's go!</a:t>
            </a:r>
            <a:endParaRPr lang="hu-HU" sz="2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800" i="1" dirty="0" smtClean="0"/>
              <a:t> </a:t>
            </a:r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4000" smtClean="0"/>
              <a:t>Machine (assisted) translation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In multilingual wordnets, synsets belonging to the same concept are connected to each other by an International Language Index (ILI)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They can be used as large dictionaries where a set of words is linked to another set of words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This feature can be exploited in machine-assisted translation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850900"/>
          </a:xfrm>
        </p:spPr>
        <p:txBody>
          <a:bodyPr/>
          <a:lstStyle/>
          <a:p>
            <a:pPr eaLnBrk="1" hangingPunct="1"/>
            <a:r>
              <a:rPr lang="hu-HU" sz="3600" smtClean="0"/>
              <a:t>Machine (assisted) translation - 2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196975"/>
            <a:ext cx="7427912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/>
              <a:t>The human translator can </a:t>
            </a:r>
            <a:r>
              <a:rPr lang="en-US" sz="2400" smtClean="0"/>
              <a:t>choose from the synonyms covered by the synset in the target language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this way, machine-aided human translation could be made faster, easier and more cost-effective</a:t>
            </a:r>
            <a:endParaRPr lang="hu-HU" sz="2400" smtClean="0"/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Statistical MT systems can also benefit from multilingual wordnets as they provide translation candidates (literals in a synset) and substitutes (e.g. hypernyms) – the multilingual wordnet for Indian languages offers a background for English to Indian language or Indian language to Indian language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err="1" smtClean="0"/>
              <a:t>Wordnets</a:t>
            </a:r>
            <a:endParaRPr lang="hu-HU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Wordnet (WN) = lexical ontology (i.e. conceptual hierarchy of words)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More precisely: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hu-HU" sz="2400" smtClean="0"/>
              <a:t>	lexical database in which words are organized into clusters based on their meanings + they are linked through different semantic and lexical relations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Designed to represent how linguistic knowledge is organized and stored in the human mind (how words are connected to each other in the mind)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8388350" y="64531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err="1" smtClean="0"/>
              <a:t>Wordnets</a:t>
            </a:r>
            <a:endParaRPr lang="hu-HU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First WN: Princeton WN for English followed by WNs of many European, Asian, African etc. languages</a:t>
            </a:r>
          </a:p>
          <a:p>
            <a:pPr eaLnBrk="1" hangingPunct="1"/>
            <a:r>
              <a:rPr lang="hu-HU" sz="2800" smtClean="0"/>
              <a:t>WNs are usually the largest databases</a:t>
            </a:r>
            <a:r>
              <a:rPr lang="hu-HU" sz="2800" smtClean="0">
                <a:solidFill>
                  <a:schemeClr val="tx1"/>
                </a:solidFill>
              </a:rPr>
              <a:t> </a:t>
            </a:r>
            <a:r>
              <a:rPr lang="hu-HU" sz="2800" smtClean="0"/>
              <a:t>containing linguistic information for the given language</a:t>
            </a:r>
          </a:p>
          <a:p>
            <a:pPr eaLnBrk="1" hangingPunct="1"/>
            <a:r>
              <a:rPr lang="hu-HU" sz="2800" smtClean="0"/>
              <a:t>They can be used in various practical applications in computational linguistics (see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The inner structure of WNs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Typical structure of dictionaries: words are alphabetically listed and their meanings are given consecutively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The most innovative aspect of WNs: lexical information is organized in terms of meanings – words of the same part-of-speech with (approximately) the same meaning form one dictionary entry: they belong to the same mental concept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Basic unit of WNs: synset (synonym set)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850900"/>
          </a:xfrm>
        </p:spPr>
        <p:txBody>
          <a:bodyPr/>
          <a:lstStyle/>
          <a:p>
            <a:pPr eaLnBrk="1" hangingPunct="1"/>
            <a:r>
              <a:rPr lang="hu-HU" smtClean="0"/>
              <a:t>A synset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196975"/>
            <a:ext cx="7427912" cy="47529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{bicycle:1, bike:2, wheel:6, </a:t>
            </a:r>
            <a:r>
              <a:rPr lang="en-GB" sz="2800" smtClean="0">
                <a:solidFill>
                  <a:schemeClr val="accent2"/>
                </a:solidFill>
              </a:rPr>
              <a:t>cycle:6</a:t>
            </a:r>
            <a:r>
              <a:rPr lang="en-GB" sz="2800" smtClean="0"/>
              <a:t>}</a:t>
            </a:r>
            <a:endParaRPr lang="hu-HU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800" smtClean="0"/>
              <a:t>Literals (synonyms) in a synset are numbered since a word can have several senses which are synonymous with other words, i.e. they are members of other synsets: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{</a:t>
            </a:r>
            <a:r>
              <a:rPr lang="en-GB" sz="2800" smtClean="0">
                <a:solidFill>
                  <a:schemeClr val="accent2"/>
                </a:solidFill>
              </a:rPr>
              <a:t>cycle:1</a:t>
            </a:r>
            <a:r>
              <a:rPr lang="en-GB" sz="2800" smtClean="0"/>
              <a:t>, rhythm:3, round:2}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{Hertz:1, Hz:1, cycle per second:1, cycles/second:1, cps:1, </a:t>
            </a:r>
            <a:r>
              <a:rPr lang="en-GB" sz="2800" smtClean="0">
                <a:solidFill>
                  <a:schemeClr val="accent2"/>
                </a:solidFill>
              </a:rPr>
              <a:t>cycle:4</a:t>
            </a:r>
            <a:r>
              <a:rPr lang="en-GB" sz="2800" smtClean="0"/>
              <a:t>}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{</a:t>
            </a:r>
            <a:r>
              <a:rPr lang="en-GB" sz="2800" smtClean="0">
                <a:solidFill>
                  <a:schemeClr val="accent2"/>
                </a:solidFill>
              </a:rPr>
              <a:t>cycle:5</a:t>
            </a:r>
            <a:r>
              <a:rPr lang="en-GB" sz="2800" smtClean="0"/>
              <a:t>, oscillation:3}</a:t>
            </a:r>
            <a:r>
              <a:rPr lang="hu-H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Relations between synsets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hu-HU" smtClean="0"/>
              <a:t>Synsets are connected by two types of relations, yielding a hierarchical network of concepts: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u-HU" smtClean="0"/>
              <a:t>Semantic relations between concepts (meanings are related) – e.g. hypernymy, meronymy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u-HU" smtClean="0"/>
              <a:t>Lexical relations between word forms – e.g. antonymy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14245</TotalTime>
  <Words>2190</Words>
  <Application>Microsoft Office PowerPoint</Application>
  <PresentationFormat>Diavetítés a képernyőre (4:3 oldalarány)</PresentationFormat>
  <Paragraphs>226</Paragraphs>
  <Slides>46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46</vt:i4>
      </vt:variant>
    </vt:vector>
  </HeadingPairs>
  <TitlesOfParts>
    <vt:vector size="48" baseType="lpstr">
      <vt:lpstr>2_Alapértelmezett terv</vt:lpstr>
      <vt:lpstr>Bitkép</vt:lpstr>
      <vt:lpstr>Ontologies</vt:lpstr>
      <vt:lpstr>Introduction</vt:lpstr>
      <vt:lpstr>Electronic dictionaries</vt:lpstr>
      <vt:lpstr>Ontologies</vt:lpstr>
      <vt:lpstr>Wordnets</vt:lpstr>
      <vt:lpstr>Wordnets</vt:lpstr>
      <vt:lpstr>The inner structure of WNs</vt:lpstr>
      <vt:lpstr>A synset</vt:lpstr>
      <vt:lpstr>Relations between synsets</vt:lpstr>
      <vt:lpstr>List of possible relations between synsets</vt:lpstr>
      <vt:lpstr>Hypernymy</vt:lpstr>
      <vt:lpstr>Hypernymy - 2</vt:lpstr>
      <vt:lpstr>Conceptual hierarchy</vt:lpstr>
      <vt:lpstr>Holonymy &amp; meronymy</vt:lpstr>
      <vt:lpstr>holo_part</vt:lpstr>
      <vt:lpstr>holo_member</vt:lpstr>
      <vt:lpstr>holo_portion</vt:lpstr>
      <vt:lpstr>holo_madeof</vt:lpstr>
      <vt:lpstr>holo_location</vt:lpstr>
      <vt:lpstr>Holonymic hierarchy</vt:lpstr>
      <vt:lpstr>A meronymic hierarchy</vt:lpstr>
      <vt:lpstr>Antonymy</vt:lpstr>
      <vt:lpstr>Wordnets in the world</vt:lpstr>
      <vt:lpstr>Wordnets in the world - 2</vt:lpstr>
      <vt:lpstr>Wordnets in the world - 3</vt:lpstr>
      <vt:lpstr>Domain ontologies</vt:lpstr>
      <vt:lpstr>27. dia</vt:lpstr>
      <vt:lpstr>28. dia</vt:lpstr>
      <vt:lpstr>Construction of HuWN</vt:lpstr>
      <vt:lpstr>The distribution of parts-of-speech in HuWN </vt:lpstr>
      <vt:lpstr>Language-dependent new relations in HuWN</vt:lpstr>
      <vt:lpstr>New verbal relations</vt:lpstr>
      <vt:lpstr>Language-independent new relations</vt:lpstr>
      <vt:lpstr>scalar_middle</vt:lpstr>
      <vt:lpstr>partitions</vt:lpstr>
      <vt:lpstr>Interlingual relations</vt:lpstr>
      <vt:lpstr>Subontologies of HuWN</vt:lpstr>
      <vt:lpstr>The construction of the economic subontology</vt:lpstr>
      <vt:lpstr>Legal subontology</vt:lpstr>
      <vt:lpstr>Special features of the legal subontology</vt:lpstr>
      <vt:lpstr>Possible applications of wordnets</vt:lpstr>
      <vt:lpstr>Word-sense disambiguation</vt:lpstr>
      <vt:lpstr>An example</vt:lpstr>
      <vt:lpstr>A practical example</vt:lpstr>
      <vt:lpstr>Machine (assisted) translation</vt:lpstr>
      <vt:lpstr>Machine (assisted) translation - 2</vt:lpstr>
    </vt:vector>
  </TitlesOfParts>
  <Company>rgai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Vera</cp:lastModifiedBy>
  <cp:revision>438</cp:revision>
  <dcterms:created xsi:type="dcterms:W3CDTF">2009-07-29T19:36:53Z</dcterms:created>
  <dcterms:modified xsi:type="dcterms:W3CDTF">2018-10-01T07:00:36Z</dcterms:modified>
</cp:coreProperties>
</file>