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handoutMasterIdLst>
    <p:handoutMasterId r:id="rId18"/>
  </p:handoutMasterIdLst>
  <p:sldIdLst>
    <p:sldId id="272" r:id="rId2"/>
    <p:sldId id="273" r:id="rId3"/>
    <p:sldId id="275" r:id="rId4"/>
    <p:sldId id="274" r:id="rId5"/>
    <p:sldId id="276" r:id="rId6"/>
    <p:sldId id="279" r:id="rId7"/>
    <p:sldId id="280" r:id="rId8"/>
    <p:sldId id="278" r:id="rId9"/>
    <p:sldId id="282" r:id="rId10"/>
    <p:sldId id="285" r:id="rId11"/>
    <p:sldId id="286" r:id="rId12"/>
    <p:sldId id="283" r:id="rId13"/>
    <p:sldId id="284" r:id="rId14"/>
    <p:sldId id="281" r:id="rId15"/>
    <p:sldId id="287" r:id="rId16"/>
    <p:sldId id="277" r:id="rId17"/>
  </p:sldIdLst>
  <p:sldSz cx="9144000" cy="6858000" type="screen4x3"/>
  <p:notesSz cx="6858000" cy="9144000"/>
  <p:defaultTextStyle>
    <a:defPPr>
      <a:defRPr lang="hu-HU"/>
    </a:defPPr>
    <a:lvl1pPr algn="l" rtl="0" eaLnBrk="0" fontAlgn="base" hangingPunct="0">
      <a:spcBef>
        <a:spcPct val="0"/>
      </a:spcBef>
      <a:spcAft>
        <a:spcPct val="0"/>
      </a:spcAft>
      <a:defRPr sz="1400" kern="1200">
        <a:solidFill>
          <a:schemeClr val="tx1"/>
        </a:solidFill>
        <a:latin typeface="Arial" charset="0"/>
        <a:ea typeface="+mn-ea"/>
        <a:cs typeface="+mn-cs"/>
      </a:defRPr>
    </a:lvl1pPr>
    <a:lvl2pPr marL="457200" algn="l" rtl="0" eaLnBrk="0" fontAlgn="base" hangingPunct="0">
      <a:spcBef>
        <a:spcPct val="0"/>
      </a:spcBef>
      <a:spcAft>
        <a:spcPct val="0"/>
      </a:spcAft>
      <a:defRPr sz="1400" kern="1200">
        <a:solidFill>
          <a:schemeClr val="tx1"/>
        </a:solidFill>
        <a:latin typeface="Arial" charset="0"/>
        <a:ea typeface="+mn-ea"/>
        <a:cs typeface="+mn-cs"/>
      </a:defRPr>
    </a:lvl2pPr>
    <a:lvl3pPr marL="914400" algn="l" rtl="0" eaLnBrk="0" fontAlgn="base" hangingPunct="0">
      <a:spcBef>
        <a:spcPct val="0"/>
      </a:spcBef>
      <a:spcAft>
        <a:spcPct val="0"/>
      </a:spcAft>
      <a:defRPr sz="1400" kern="1200">
        <a:solidFill>
          <a:schemeClr val="tx1"/>
        </a:solidFill>
        <a:latin typeface="Arial" charset="0"/>
        <a:ea typeface="+mn-ea"/>
        <a:cs typeface="+mn-cs"/>
      </a:defRPr>
    </a:lvl3pPr>
    <a:lvl4pPr marL="1371600" algn="l" rtl="0" eaLnBrk="0" fontAlgn="base" hangingPunct="0">
      <a:spcBef>
        <a:spcPct val="0"/>
      </a:spcBef>
      <a:spcAft>
        <a:spcPct val="0"/>
      </a:spcAft>
      <a:defRPr sz="1400" kern="1200">
        <a:solidFill>
          <a:schemeClr val="tx1"/>
        </a:solidFill>
        <a:latin typeface="Arial" charset="0"/>
        <a:ea typeface="+mn-ea"/>
        <a:cs typeface="+mn-cs"/>
      </a:defRPr>
    </a:lvl4pPr>
    <a:lvl5pPr marL="1828800" algn="l" rtl="0" eaLnBrk="0" fontAlgn="base" hangingPunct="0">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Közepesen sötét stílus 2 – 2.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Közepesen sötét stílus 2 – 4.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9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39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hu-HU"/>
          </a:p>
        </p:txBody>
      </p:sp>
      <p:sp>
        <p:nvSpPr>
          <p:cNvPr id="12390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hu-HU"/>
          </a:p>
        </p:txBody>
      </p:sp>
      <p:sp>
        <p:nvSpPr>
          <p:cNvPr id="12390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hu-HU"/>
          </a:p>
        </p:txBody>
      </p:sp>
      <p:sp>
        <p:nvSpPr>
          <p:cNvPr id="12390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EDDEAE6-75C9-4563-8D5D-C0972143670B}" type="slidenum">
              <a:rPr lang="hu-HU"/>
              <a:pPr>
                <a:defRPr/>
              </a:pPr>
              <a:t>‹#›</a:t>
            </a:fld>
            <a:endParaRPr lang="hu-HU"/>
          </a:p>
        </p:txBody>
      </p:sp>
    </p:spTree>
    <p:extLst>
      <p:ext uri="{BB962C8B-B14F-4D97-AF65-F5344CB8AC3E}">
        <p14:creationId xmlns:p14="http://schemas.microsoft.com/office/powerpoint/2010/main" xmlns="" val="261749080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684213" y="1341438"/>
            <a:ext cx="7772400" cy="1470025"/>
          </a:xfrm>
        </p:spPr>
        <p:txBody>
          <a:bodyPr/>
          <a:lstStyle>
            <a:lvl1pPr>
              <a:defRPr/>
            </a:lvl1pPr>
          </a:lstStyle>
          <a:p>
            <a:r>
              <a:rPr lang="hu-HU"/>
              <a:t>Mintacím szerkesztése</a:t>
            </a:r>
          </a:p>
        </p:txBody>
      </p:sp>
      <p:sp>
        <p:nvSpPr>
          <p:cNvPr id="21507" name="Rectangle 3"/>
          <p:cNvSpPr>
            <a:spLocks noGrp="1" noChangeArrowheads="1"/>
          </p:cNvSpPr>
          <p:nvPr>
            <p:ph type="subTitle" idx="1"/>
          </p:nvPr>
        </p:nvSpPr>
        <p:spPr>
          <a:xfrm>
            <a:off x="1692275" y="3429000"/>
            <a:ext cx="6400800" cy="1752600"/>
          </a:xfrm>
        </p:spPr>
        <p:txBody>
          <a:bodyPr/>
          <a:lstStyle>
            <a:lvl1pPr marL="0" indent="0" algn="ctr">
              <a:buFontTx/>
              <a:buNone/>
              <a:defRPr/>
            </a:lvl1pPr>
          </a:lstStyle>
          <a:p>
            <a:r>
              <a:rPr lang="hu-HU"/>
              <a:t>Alcím mintájának szerkesztése</a:t>
            </a:r>
          </a:p>
        </p:txBody>
      </p:sp>
      <p:sp>
        <p:nvSpPr>
          <p:cNvPr id="4" name="Rectangle 4"/>
          <p:cNvSpPr>
            <a:spLocks noGrp="1" noChangeArrowheads="1"/>
          </p:cNvSpPr>
          <p:nvPr>
            <p:ph type="dt" sz="half" idx="10"/>
          </p:nvPr>
        </p:nvSpPr>
        <p:spPr/>
        <p:txBody>
          <a:bodyPr/>
          <a:lstStyle>
            <a:lvl1pPr>
              <a:defRPr/>
            </a:lvl1pPr>
          </a:lstStyle>
          <a:p>
            <a:pPr>
              <a:defRPr/>
            </a:pPr>
            <a:endParaRPr lang="hu-HU"/>
          </a:p>
        </p:txBody>
      </p:sp>
    </p:spTree>
    <p:extLst>
      <p:ext uri="{BB962C8B-B14F-4D97-AF65-F5344CB8AC3E}">
        <p14:creationId xmlns:p14="http://schemas.microsoft.com/office/powerpoint/2010/main" xmlns="" val="28200109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258888" y="274638"/>
            <a:ext cx="7427912"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hu-HU" altLang="hu-HU" smtClean="0"/>
              <a:t>Mintacím szerkesztése</a:t>
            </a:r>
          </a:p>
        </p:txBody>
      </p:sp>
      <p:sp>
        <p:nvSpPr>
          <p:cNvPr id="2051" name="Rectangle 3"/>
          <p:cNvSpPr>
            <a:spLocks noGrp="1" noChangeArrowheads="1"/>
          </p:cNvSpPr>
          <p:nvPr>
            <p:ph type="body" idx="1"/>
          </p:nvPr>
        </p:nvSpPr>
        <p:spPr bwMode="auto">
          <a:xfrm>
            <a:off x="1258888" y="1341438"/>
            <a:ext cx="7427912" cy="4679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hu-HU" altLang="hu-HU" smtClean="0"/>
              <a:t>Mintaszöveg szerkesztése</a:t>
            </a:r>
          </a:p>
          <a:p>
            <a:pPr lvl="1"/>
            <a:r>
              <a:rPr lang="hu-HU" altLang="hu-HU" smtClean="0"/>
              <a:t>Második szint</a:t>
            </a:r>
          </a:p>
          <a:p>
            <a:pPr lvl="2"/>
            <a:r>
              <a:rPr lang="hu-HU" altLang="hu-HU" smtClean="0"/>
              <a:t>Harmadik szint</a:t>
            </a:r>
          </a:p>
          <a:p>
            <a:pPr lvl="3"/>
            <a:r>
              <a:rPr lang="hu-HU" altLang="hu-HU" smtClean="0"/>
              <a:t>Negyedik szint</a:t>
            </a:r>
          </a:p>
          <a:p>
            <a:pPr lvl="4"/>
            <a:r>
              <a:rPr lang="hu-HU" altLang="hu-HU" smtClean="0"/>
              <a:t>Ötödik szint</a:t>
            </a:r>
          </a:p>
        </p:txBody>
      </p:sp>
      <p:sp>
        <p:nvSpPr>
          <p:cNvPr id="5" name="Rectangle 4"/>
          <p:cNvSpPr>
            <a:spLocks noGrp="1" noChangeArrowheads="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1" hangingPunct="1">
              <a:defRPr/>
            </a:lvl1pPr>
          </a:lstStyle>
          <a:p>
            <a:pPr>
              <a:defRPr/>
            </a:pPr>
            <a:endParaRPr lang="hu-HU"/>
          </a:p>
        </p:txBody>
      </p:sp>
    </p:spTree>
  </p:cSld>
  <p:clrMap bg1="lt1" tx1="dk1" bg2="lt2" tx2="dk2" accent1="accent1" accent2="accent2" accent3="accent3" accent4="accent4" accent5="accent5" accent6="accent6" hlink="hlink" folHlink="folHlink"/>
  <p:sldLayoutIdLst>
    <p:sldLayoutId id="2147483675" r:id="rId1"/>
  </p:sldLayoutIdLst>
  <p:txStyles>
    <p:titleStyle>
      <a:lvl1pPr algn="ctr" rtl="0" eaLnBrk="0" fontAlgn="base" hangingPunct="0">
        <a:spcBef>
          <a:spcPct val="0"/>
        </a:spcBef>
        <a:spcAft>
          <a:spcPct val="0"/>
        </a:spcAft>
        <a:defRPr sz="4400">
          <a:solidFill>
            <a:schemeClr val="accent2"/>
          </a:solidFill>
          <a:latin typeface="+mj-lt"/>
          <a:ea typeface="+mj-ea"/>
          <a:cs typeface="+mj-cs"/>
        </a:defRPr>
      </a:lvl1pPr>
      <a:lvl2pPr algn="ctr" rtl="0" eaLnBrk="0" fontAlgn="base" hangingPunct="0">
        <a:spcBef>
          <a:spcPct val="0"/>
        </a:spcBef>
        <a:spcAft>
          <a:spcPct val="0"/>
        </a:spcAft>
        <a:defRPr sz="4400">
          <a:solidFill>
            <a:schemeClr val="accent2"/>
          </a:solidFill>
          <a:latin typeface="Arial" charset="0"/>
        </a:defRPr>
      </a:lvl2pPr>
      <a:lvl3pPr algn="ctr" rtl="0" eaLnBrk="0" fontAlgn="base" hangingPunct="0">
        <a:spcBef>
          <a:spcPct val="0"/>
        </a:spcBef>
        <a:spcAft>
          <a:spcPct val="0"/>
        </a:spcAft>
        <a:defRPr sz="4400">
          <a:solidFill>
            <a:schemeClr val="accent2"/>
          </a:solidFill>
          <a:latin typeface="Arial" charset="0"/>
        </a:defRPr>
      </a:lvl3pPr>
      <a:lvl4pPr algn="ctr" rtl="0" eaLnBrk="0" fontAlgn="base" hangingPunct="0">
        <a:spcBef>
          <a:spcPct val="0"/>
        </a:spcBef>
        <a:spcAft>
          <a:spcPct val="0"/>
        </a:spcAft>
        <a:defRPr sz="4400">
          <a:solidFill>
            <a:schemeClr val="accent2"/>
          </a:solidFill>
          <a:latin typeface="Arial" charset="0"/>
        </a:defRPr>
      </a:lvl4pPr>
      <a:lvl5pPr algn="ctr" rtl="0" eaLnBrk="0" fontAlgn="base" hangingPunct="0">
        <a:spcBef>
          <a:spcPct val="0"/>
        </a:spcBef>
        <a:spcAft>
          <a:spcPct val="0"/>
        </a:spcAft>
        <a:defRPr sz="4400">
          <a:solidFill>
            <a:schemeClr val="accent2"/>
          </a:solidFill>
          <a:latin typeface="Arial" charset="0"/>
        </a:defRPr>
      </a:lvl5pPr>
      <a:lvl6pPr marL="457200" algn="ctr" rtl="0" fontAlgn="base">
        <a:spcBef>
          <a:spcPct val="0"/>
        </a:spcBef>
        <a:spcAft>
          <a:spcPct val="0"/>
        </a:spcAft>
        <a:defRPr sz="4400">
          <a:solidFill>
            <a:schemeClr val="accent2"/>
          </a:solidFill>
          <a:latin typeface="Arial" charset="0"/>
        </a:defRPr>
      </a:lvl6pPr>
      <a:lvl7pPr marL="914400" algn="ctr" rtl="0" fontAlgn="base">
        <a:spcBef>
          <a:spcPct val="0"/>
        </a:spcBef>
        <a:spcAft>
          <a:spcPct val="0"/>
        </a:spcAft>
        <a:defRPr sz="4400">
          <a:solidFill>
            <a:schemeClr val="accent2"/>
          </a:solidFill>
          <a:latin typeface="Arial" charset="0"/>
        </a:defRPr>
      </a:lvl7pPr>
      <a:lvl8pPr marL="1371600" algn="ctr" rtl="0" fontAlgn="base">
        <a:spcBef>
          <a:spcPct val="0"/>
        </a:spcBef>
        <a:spcAft>
          <a:spcPct val="0"/>
        </a:spcAft>
        <a:defRPr sz="4400">
          <a:solidFill>
            <a:schemeClr val="accent2"/>
          </a:solidFill>
          <a:latin typeface="Arial" charset="0"/>
        </a:defRPr>
      </a:lvl8pPr>
      <a:lvl9pPr marL="1828800" algn="ctr" rtl="0" fontAlgn="base">
        <a:spcBef>
          <a:spcPct val="0"/>
        </a:spcBef>
        <a:spcAft>
          <a:spcPct val="0"/>
        </a:spcAft>
        <a:defRPr sz="4400">
          <a:solidFill>
            <a:schemeClr val="accent2"/>
          </a:solidFill>
          <a:latin typeface="Arial" charset="0"/>
        </a:defRPr>
      </a:lvl9pPr>
    </p:titleStyle>
    <p:bodyStyle>
      <a:lvl1pPr marL="342900" indent="-342900" algn="l" rtl="0" eaLnBrk="0" fontAlgn="base" hangingPunct="0">
        <a:spcBef>
          <a:spcPct val="20000"/>
        </a:spcBef>
        <a:spcAft>
          <a:spcPct val="0"/>
        </a:spcAft>
        <a:buChar char="•"/>
        <a:defRPr sz="3200" b="1">
          <a:solidFill>
            <a:srgbClr val="333333"/>
          </a:solidFill>
          <a:latin typeface="+mn-lt"/>
          <a:ea typeface="+mn-ea"/>
          <a:cs typeface="+mn-cs"/>
        </a:defRPr>
      </a:lvl1pPr>
      <a:lvl2pPr marL="742950" indent="-285750" algn="l" rtl="0" eaLnBrk="0" fontAlgn="base" hangingPunct="0">
        <a:spcBef>
          <a:spcPct val="20000"/>
        </a:spcBef>
        <a:spcAft>
          <a:spcPct val="0"/>
        </a:spcAft>
        <a:buChar char="–"/>
        <a:defRPr sz="2800" b="1">
          <a:solidFill>
            <a:srgbClr val="333333"/>
          </a:solidFill>
          <a:latin typeface="+mn-lt"/>
        </a:defRPr>
      </a:lvl2pPr>
      <a:lvl3pPr marL="1143000" indent="-228600" algn="l" rtl="0" eaLnBrk="0" fontAlgn="base" hangingPunct="0">
        <a:spcBef>
          <a:spcPct val="20000"/>
        </a:spcBef>
        <a:spcAft>
          <a:spcPct val="0"/>
        </a:spcAft>
        <a:buChar char="•"/>
        <a:defRPr sz="2400" b="1">
          <a:solidFill>
            <a:srgbClr val="333333"/>
          </a:solidFill>
          <a:latin typeface="+mn-lt"/>
        </a:defRPr>
      </a:lvl3pPr>
      <a:lvl4pPr marL="1600200" indent="-228600" algn="l" rtl="0" eaLnBrk="0" fontAlgn="base" hangingPunct="0">
        <a:spcBef>
          <a:spcPct val="20000"/>
        </a:spcBef>
        <a:spcAft>
          <a:spcPct val="0"/>
        </a:spcAft>
        <a:buChar char="–"/>
        <a:defRPr sz="2000" b="1">
          <a:solidFill>
            <a:srgbClr val="333333"/>
          </a:solidFill>
          <a:latin typeface="+mn-lt"/>
        </a:defRPr>
      </a:lvl4pPr>
      <a:lvl5pPr marL="2057400" indent="-228600" algn="l" rtl="0" eaLnBrk="0" fontAlgn="base" hangingPunct="0">
        <a:spcBef>
          <a:spcPct val="20000"/>
        </a:spcBef>
        <a:spcAft>
          <a:spcPct val="0"/>
        </a:spcAft>
        <a:buChar char="»"/>
        <a:defRPr sz="2000" b="1">
          <a:solidFill>
            <a:srgbClr val="333333"/>
          </a:solidFill>
          <a:latin typeface="+mn-lt"/>
        </a:defRPr>
      </a:lvl5pPr>
      <a:lvl6pPr marL="2514600" indent="-228600" algn="l" rtl="0" fontAlgn="base">
        <a:spcBef>
          <a:spcPct val="20000"/>
        </a:spcBef>
        <a:spcAft>
          <a:spcPct val="0"/>
        </a:spcAft>
        <a:buChar char="»"/>
        <a:defRPr sz="2000" b="1">
          <a:solidFill>
            <a:srgbClr val="333333"/>
          </a:solidFill>
          <a:latin typeface="+mn-lt"/>
        </a:defRPr>
      </a:lvl6pPr>
      <a:lvl7pPr marL="2971800" indent="-228600" algn="l" rtl="0" fontAlgn="base">
        <a:spcBef>
          <a:spcPct val="20000"/>
        </a:spcBef>
        <a:spcAft>
          <a:spcPct val="0"/>
        </a:spcAft>
        <a:buChar char="»"/>
        <a:defRPr sz="2000" b="1">
          <a:solidFill>
            <a:srgbClr val="333333"/>
          </a:solidFill>
          <a:latin typeface="+mn-lt"/>
        </a:defRPr>
      </a:lvl7pPr>
      <a:lvl8pPr marL="3429000" indent="-228600" algn="l" rtl="0" fontAlgn="base">
        <a:spcBef>
          <a:spcPct val="20000"/>
        </a:spcBef>
        <a:spcAft>
          <a:spcPct val="0"/>
        </a:spcAft>
        <a:buChar char="»"/>
        <a:defRPr sz="2000" b="1">
          <a:solidFill>
            <a:srgbClr val="333333"/>
          </a:solidFill>
          <a:latin typeface="+mn-lt"/>
        </a:defRPr>
      </a:lvl8pPr>
      <a:lvl9pPr marL="3886200" indent="-228600" algn="l" rtl="0" fontAlgn="base">
        <a:spcBef>
          <a:spcPct val="20000"/>
        </a:spcBef>
        <a:spcAft>
          <a:spcPct val="0"/>
        </a:spcAft>
        <a:buChar char="»"/>
        <a:defRPr sz="2000" b="1">
          <a:solidFill>
            <a:srgbClr val="333333"/>
          </a:solidFill>
          <a:latin typeface="+mn-lt"/>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68313" y="476250"/>
            <a:ext cx="8388350" cy="2087563"/>
          </a:xfrm>
        </p:spPr>
        <p:txBody>
          <a:bodyPr/>
          <a:lstStyle/>
          <a:p>
            <a:pPr algn="r" eaLnBrk="1" hangingPunct="1"/>
            <a:r>
              <a:rPr lang="hu-HU" altLang="hu-HU" sz="4000" b="1" dirty="0" smtClean="0">
                <a:latin typeface="Arial" charset="0"/>
              </a:rPr>
              <a:t>Korpuszok létrehozása</a:t>
            </a:r>
            <a:endParaRPr lang="hu-HU" altLang="hu-HU" sz="4000" dirty="0" smtClean="0">
              <a:latin typeface="Arial" charset="0"/>
            </a:endParaRPr>
          </a:p>
        </p:txBody>
      </p:sp>
      <p:sp>
        <p:nvSpPr>
          <p:cNvPr id="3075" name="Rectangle 3"/>
          <p:cNvSpPr>
            <a:spLocks noGrp="1" noChangeArrowheads="1"/>
          </p:cNvSpPr>
          <p:nvPr>
            <p:ph type="subTitle" idx="1"/>
          </p:nvPr>
        </p:nvSpPr>
        <p:spPr>
          <a:xfrm>
            <a:off x="1979613" y="4005263"/>
            <a:ext cx="6875462" cy="2087562"/>
          </a:xfrm>
        </p:spPr>
        <p:txBody>
          <a:bodyPr/>
          <a:lstStyle/>
          <a:p>
            <a:pPr eaLnBrk="1" hangingPunct="1"/>
            <a:endParaRPr lang="hu-HU" altLang="hu-HU" sz="4000" b="0" dirty="0" smtClean="0">
              <a:latin typeface="Arial" charset="0"/>
            </a:endParaRPr>
          </a:p>
          <a:p>
            <a:pPr algn="r" eaLnBrk="1" hangingPunct="1"/>
            <a:endParaRPr lang="hu-HU" altLang="hu-HU" b="0" dirty="0" smtClean="0">
              <a:latin typeface="Arial" charset="0"/>
            </a:endParaRPr>
          </a:p>
          <a:p>
            <a:pPr algn="r" eaLnBrk="1" hangingPunct="1"/>
            <a:endParaRPr lang="hu-HU" altLang="hu-HU" b="0" dirty="0" smtClean="0">
              <a:latin typeface="Arial" charset="0"/>
            </a:endParaRPr>
          </a:p>
        </p:txBody>
      </p:sp>
      <p:sp>
        <p:nvSpPr>
          <p:cNvPr id="3076" name="Text Box 4"/>
          <p:cNvSpPr txBox="1">
            <a:spLocks noChangeArrowheads="1"/>
          </p:cNvSpPr>
          <p:nvPr/>
        </p:nvSpPr>
        <p:spPr bwMode="auto">
          <a:xfrm>
            <a:off x="1403350" y="6453188"/>
            <a:ext cx="7272338"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lgn="r">
              <a:spcBef>
                <a:spcPct val="50000"/>
              </a:spcBef>
            </a:pPr>
            <a:r>
              <a:rPr lang="hu-HU" altLang="hu-HU" b="1" dirty="0" smtClean="0">
                <a:solidFill>
                  <a:schemeClr val="bg1"/>
                </a:solidFill>
              </a:rPr>
              <a:t>Korpuszok a nyelvészeti kutatásban– </a:t>
            </a:r>
            <a:r>
              <a:rPr lang="hu-HU" altLang="hu-HU" b="1" dirty="0" smtClean="0">
                <a:solidFill>
                  <a:schemeClr val="bg1"/>
                </a:solidFill>
              </a:rPr>
              <a:t>2014. szeptember 22.</a:t>
            </a:r>
            <a:endParaRPr lang="hu-HU" altLang="hu-HU" b="1"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idx="4294967295"/>
          </p:nvPr>
        </p:nvSpPr>
        <p:spPr/>
        <p:txBody>
          <a:bodyPr/>
          <a:lstStyle/>
          <a:p>
            <a:endParaRPr lang="hu-HU" altLang="hu-HU" smtClean="0">
              <a:latin typeface="Arial" charset="0"/>
            </a:endParaRPr>
          </a:p>
        </p:txBody>
      </p:sp>
      <p:sp>
        <p:nvSpPr>
          <p:cNvPr id="55299" name="Rectangle 3"/>
          <p:cNvSpPr>
            <a:spLocks noGrp="1" noChangeArrowheads="1"/>
          </p:cNvSpPr>
          <p:nvPr>
            <p:ph type="body" idx="4294967295"/>
          </p:nvPr>
        </p:nvSpPr>
        <p:spPr>
          <a:xfrm>
            <a:off x="755650" y="0"/>
            <a:ext cx="8218488" cy="5905500"/>
          </a:xfrm>
        </p:spPr>
        <p:txBody>
          <a:bodyPr/>
          <a:lstStyle/>
          <a:p>
            <a:pPr>
              <a:lnSpc>
                <a:spcPct val="80000"/>
              </a:lnSpc>
              <a:buFontTx/>
              <a:buNone/>
            </a:pPr>
            <a:r>
              <a:rPr lang="hu-HU" altLang="hu-HU" sz="1000" smtClean="0">
                <a:latin typeface="Arial" charset="0"/>
              </a:rPr>
              <a:t>1	_	_	_	ELL	ELL	_	_	0	0	ROOT	ROOT</a:t>
            </a:r>
          </a:p>
          <a:p>
            <a:pPr>
              <a:lnSpc>
                <a:spcPct val="80000"/>
              </a:lnSpc>
              <a:buFontTx/>
              <a:buNone/>
            </a:pPr>
            <a:r>
              <a:rPr lang="hu-HU" altLang="hu-HU" sz="1000" smtClean="0">
                <a:latin typeface="Arial" charset="0"/>
              </a:rPr>
              <a:t>2	Japánban	Japán	Japán	N	N	SubPOS=p|Num=s|Cas=2|NumP=none|PerP=none|NumPd=none	SubPOS=p|Num=s|Cas=2|NumP=none|PerP=none|NumPd=none	1	1	OBL	OBL</a:t>
            </a:r>
          </a:p>
          <a:p>
            <a:pPr>
              <a:lnSpc>
                <a:spcPct val="80000"/>
              </a:lnSpc>
              <a:buFontTx/>
              <a:buNone/>
            </a:pPr>
            <a:r>
              <a:rPr lang="hu-HU" altLang="hu-HU" sz="1000" smtClean="0">
                <a:latin typeface="Arial" charset="0"/>
              </a:rPr>
              <a:t>3	,	,	,	,	,	_	_	1	1	PUNCT	PUNCT</a:t>
            </a:r>
          </a:p>
          <a:p>
            <a:pPr>
              <a:lnSpc>
                <a:spcPct val="80000"/>
              </a:lnSpc>
              <a:buFontTx/>
              <a:buNone/>
            </a:pPr>
            <a:r>
              <a:rPr lang="hu-HU" altLang="hu-HU" sz="1000" smtClean="0">
                <a:latin typeface="Arial" charset="0"/>
              </a:rPr>
              <a:t>4	ahol	ahol	ahol	R	R	SubPOS=r|Deg=none|Num=none|Per=none	SubPOS=r|Deg=none|Num=none|Per=none	9	9	TLOCY	TLOCY</a:t>
            </a:r>
          </a:p>
          <a:p>
            <a:pPr>
              <a:lnSpc>
                <a:spcPct val="80000"/>
              </a:lnSpc>
              <a:buFontTx/>
              <a:buNone/>
            </a:pPr>
            <a:r>
              <a:rPr lang="hu-HU" altLang="hu-HU" sz="1000" smtClean="0">
                <a:latin typeface="Arial" charset="0"/>
              </a:rPr>
              <a:t>5	1960-ban	1960	1960	M	M	SubPOS=c|Num=s|Cas=2|Form=d|NumP=none|PerP=none|NumPd=none	SubPOS=c|Num=s|Cas=2|Form=d|NumP=none|PerP=none|NumPd=none	9	9	OBL	OBL</a:t>
            </a:r>
          </a:p>
          <a:p>
            <a:pPr>
              <a:lnSpc>
                <a:spcPct val="80000"/>
              </a:lnSpc>
              <a:buFontTx/>
              <a:buNone/>
            </a:pPr>
            <a:r>
              <a:rPr lang="hu-HU" altLang="hu-HU" sz="1000" smtClean="0">
                <a:latin typeface="Arial" charset="0"/>
              </a:rPr>
              <a:t>6	közel	közel	közel	R	R	SubPOS=x|Deg=none|Num=none|Per=none	SubPOS=x|Deg=none|Num=none|Per=none	7	7	MODE	MODE</a:t>
            </a:r>
          </a:p>
          <a:p>
            <a:pPr>
              <a:lnSpc>
                <a:spcPct val="80000"/>
              </a:lnSpc>
              <a:buFontTx/>
              <a:buNone/>
            </a:pPr>
            <a:r>
              <a:rPr lang="hu-HU" altLang="hu-HU" sz="1000" smtClean="0">
                <a:latin typeface="Arial" charset="0"/>
              </a:rPr>
              <a:t>7	félmillió	félmillió	félmillió	M	M	SubPOS=c|Num=s|Cas=n|Form=l|NumP=none|PerP=none|NumPd=none	SubPOS=c|Num=s|Cas=n|Form=l|NumP=none|PerP=none|NumPd=none	8	8	ATT	ATT</a:t>
            </a:r>
          </a:p>
          <a:p>
            <a:pPr>
              <a:lnSpc>
                <a:spcPct val="80000"/>
              </a:lnSpc>
              <a:buFontTx/>
              <a:buNone/>
            </a:pPr>
            <a:r>
              <a:rPr lang="hu-HU" altLang="hu-HU" sz="1000" smtClean="0">
                <a:latin typeface="Arial" charset="0"/>
              </a:rPr>
              <a:t>8	válást	válás	válás	N	N	SubPOS=c|Num=s|Cas=a|NumP=none|PerP=none|NumPd=none	SubPOS=c|Num=s|Cas=a|NumP=none|PerP=none|NumPd=none	9	9	OBJ	OBJ</a:t>
            </a:r>
          </a:p>
          <a:p>
            <a:pPr>
              <a:lnSpc>
                <a:spcPct val="80000"/>
              </a:lnSpc>
              <a:buFontTx/>
              <a:buNone/>
            </a:pPr>
            <a:r>
              <a:rPr lang="hu-HU" altLang="hu-HU" sz="1000" smtClean="0">
                <a:latin typeface="Arial" charset="0"/>
              </a:rPr>
              <a:t>9	mondtak	mond	mond	V	V	SubPOS=m|Mood=i|Tense=s|Per=3|Num=p|Def=n	SubPOS=m|Mood=i|Tense=s|Per=3|Num=p|Def=n	1	1	ATT	ATT</a:t>
            </a:r>
          </a:p>
          <a:p>
            <a:pPr>
              <a:lnSpc>
                <a:spcPct val="80000"/>
              </a:lnSpc>
              <a:buFontTx/>
              <a:buNone/>
            </a:pPr>
            <a:r>
              <a:rPr lang="hu-HU" altLang="hu-HU" sz="1000" smtClean="0">
                <a:latin typeface="Arial" charset="0"/>
              </a:rPr>
              <a:t>10	ki	ki	ki	R	R	SubPOS=p|Deg=none|Num=none|Per=none	SubPOS=p|Deg=none|Num=none|Per=none	9	9	PREVERB	PREVERB</a:t>
            </a:r>
          </a:p>
          <a:p>
            <a:pPr>
              <a:lnSpc>
                <a:spcPct val="80000"/>
              </a:lnSpc>
              <a:buFontTx/>
              <a:buNone/>
            </a:pPr>
            <a:r>
              <a:rPr lang="hu-HU" altLang="hu-HU" sz="1000" smtClean="0">
                <a:latin typeface="Arial" charset="0"/>
              </a:rPr>
              <a:t>11	,	,	,	,	,	_	_	9	9	PUNCT	PUNCT</a:t>
            </a:r>
          </a:p>
          <a:p>
            <a:pPr>
              <a:lnSpc>
                <a:spcPct val="80000"/>
              </a:lnSpc>
              <a:buFontTx/>
              <a:buNone/>
            </a:pPr>
            <a:r>
              <a:rPr lang="hu-HU" altLang="hu-HU" sz="1000" smtClean="0">
                <a:latin typeface="Arial" charset="0"/>
              </a:rPr>
              <a:t>12	1990-ben	1990	1990	M	M	SubPOS=c|Num=s|Cas=2|Form=d|NumP=none|PerP=none|NumPd=none	SubPOS=c|Num=s|Cas=2|Form=d|NumP=none|PerP=none|NumPd=none	1	1	OBL	OBL</a:t>
            </a:r>
          </a:p>
          <a:p>
            <a:pPr>
              <a:lnSpc>
                <a:spcPct val="80000"/>
              </a:lnSpc>
              <a:buFontTx/>
              <a:buNone/>
            </a:pPr>
            <a:r>
              <a:rPr lang="hu-HU" altLang="hu-HU" sz="1000" smtClean="0">
                <a:latin typeface="Arial" charset="0"/>
              </a:rPr>
              <a:t>13	már	már	már	R	R	SubPOS=x|Deg=none|Num=none|Per=none	SubPOS=x|Deg=none|Num=none|Per=none	15	15	MODE	MODE</a:t>
            </a:r>
          </a:p>
          <a:p>
            <a:pPr>
              <a:lnSpc>
                <a:spcPct val="80000"/>
              </a:lnSpc>
              <a:buFontTx/>
              <a:buNone/>
            </a:pPr>
            <a:r>
              <a:rPr lang="hu-HU" altLang="hu-HU" sz="1000" smtClean="0">
                <a:latin typeface="Arial" charset="0"/>
              </a:rPr>
              <a:t>14	2,6	2,6	2,6	M	M	SubPOS=f|Num=s|Cas=n|Form=d|NumP=none|PerP=none|NumPd=none	SubPOS=f|Num=s|Cas=n|Form=d|NumP=none|PerP=none|NumPd=none	15	15	NUM	NUM</a:t>
            </a:r>
          </a:p>
          <a:p>
            <a:pPr>
              <a:lnSpc>
                <a:spcPct val="80000"/>
              </a:lnSpc>
              <a:buFontTx/>
              <a:buNone/>
            </a:pPr>
            <a:r>
              <a:rPr lang="hu-HU" altLang="hu-HU" sz="1000" smtClean="0">
                <a:latin typeface="Arial" charset="0"/>
              </a:rPr>
              <a:t>15	milliót	millió	millió	M	M	SubPOS=c|Num=s|Cas=a|Form=l|NumP=none|PerP=none|NumPd=none	SubPOS=c|Num=s|Cas=a|Form=l|NumP=none|PerP=none|NumPd=none	1	1	OBJ	OBJ</a:t>
            </a:r>
          </a:p>
          <a:p>
            <a:pPr>
              <a:lnSpc>
                <a:spcPct val="80000"/>
              </a:lnSpc>
              <a:buFontTx/>
              <a:buNone/>
            </a:pPr>
            <a:r>
              <a:rPr lang="hu-HU" altLang="hu-HU" sz="1000" smtClean="0">
                <a:latin typeface="Arial" charset="0"/>
              </a:rPr>
              <a:t>16	.	.	.	.	.	_	_	0	0	PUNCT	PUNCT</a:t>
            </a:r>
          </a:p>
          <a:p>
            <a:pPr>
              <a:lnSpc>
                <a:spcPct val="80000"/>
              </a:lnSpc>
              <a:buFontTx/>
              <a:buNone/>
            </a:pPr>
            <a:endParaRPr lang="hu-HU" altLang="hu-HU" sz="1000" smtClean="0">
              <a:latin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idx="4294967295"/>
          </p:nvPr>
        </p:nvSpPr>
        <p:spPr/>
        <p:txBody>
          <a:bodyPr/>
          <a:lstStyle/>
          <a:p>
            <a:endParaRPr lang="hu-HU" altLang="hu-HU" smtClean="0">
              <a:latin typeface="Arial" charset="0"/>
            </a:endParaRPr>
          </a:p>
        </p:txBody>
      </p:sp>
      <p:pic>
        <p:nvPicPr>
          <p:cNvPr id="56324" name="Picture 4"/>
          <p:cNvPicPr>
            <a:picLocks noGrp="1" noChangeAspect="1" noChangeArrowheads="1"/>
          </p:cNvPicPr>
          <p:nvPr>
            <p:ph type="body" idx="4294967295"/>
          </p:nvPr>
        </p:nvPicPr>
        <p:blipFill>
          <a:blip r:embed="rId2" cstate="print">
            <a:extLst>
              <a:ext uri="{28A0092B-C50C-407E-A947-70E740481C1C}">
                <a14:useLocalDpi xmlns:a14="http://schemas.microsoft.com/office/drawing/2010/main" xmlns="" val="0"/>
              </a:ext>
            </a:extLst>
          </a:blip>
          <a:srcRect/>
          <a:stretch>
            <a:fillRect/>
          </a:stretch>
        </p:blipFill>
        <p:spPr>
          <a:xfrm>
            <a:off x="1258888" y="260350"/>
            <a:ext cx="7129462" cy="5737225"/>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4"/>
          <p:cNvSpPr>
            <a:spLocks noGrp="1" noChangeArrowheads="1"/>
          </p:cNvSpPr>
          <p:nvPr>
            <p:ph type="title" idx="4294967295"/>
          </p:nvPr>
        </p:nvSpPr>
        <p:spPr/>
        <p:txBody>
          <a:bodyPr/>
          <a:lstStyle/>
          <a:p>
            <a:endParaRPr lang="hu-HU" altLang="hu-HU" smtClean="0">
              <a:latin typeface="Arial" charset="0"/>
            </a:endParaRPr>
          </a:p>
        </p:txBody>
      </p:sp>
      <p:sp>
        <p:nvSpPr>
          <p:cNvPr id="53253" name="Rectangle 5"/>
          <p:cNvSpPr>
            <a:spLocks noGrp="1" noChangeArrowheads="1"/>
          </p:cNvSpPr>
          <p:nvPr>
            <p:ph type="body" sz="half" idx="4294967295"/>
          </p:nvPr>
        </p:nvSpPr>
        <p:spPr>
          <a:xfrm>
            <a:off x="755650" y="333375"/>
            <a:ext cx="3636963" cy="5688013"/>
          </a:xfrm>
        </p:spPr>
        <p:txBody>
          <a:bodyPr/>
          <a:lstStyle/>
          <a:p>
            <a:pPr>
              <a:lnSpc>
                <a:spcPct val="80000"/>
              </a:lnSpc>
              <a:buFontTx/>
              <a:buNone/>
            </a:pPr>
            <a:r>
              <a:rPr lang="hu-HU" altLang="hu-HU" sz="1800" smtClean="0">
                <a:solidFill>
                  <a:schemeClr val="accent2"/>
                </a:solidFill>
                <a:latin typeface="Arial" charset="0"/>
              </a:rPr>
              <a:t>Shadow_Riders.txt</a:t>
            </a:r>
          </a:p>
          <a:p>
            <a:pPr>
              <a:lnSpc>
                <a:spcPct val="80000"/>
              </a:lnSpc>
              <a:buFontTx/>
              <a:buNone/>
            </a:pPr>
            <a:endParaRPr lang="hu-HU" altLang="hu-HU" sz="1800" smtClean="0">
              <a:solidFill>
                <a:schemeClr val="accent2"/>
              </a:solidFill>
              <a:latin typeface="Arial" charset="0"/>
            </a:endParaRPr>
          </a:p>
          <a:p>
            <a:pPr>
              <a:lnSpc>
                <a:spcPct val="80000"/>
              </a:lnSpc>
              <a:buFontTx/>
              <a:buNone/>
            </a:pPr>
            <a:r>
              <a:rPr lang="en-US" altLang="hu-HU" sz="1800" smtClean="0">
                <a:latin typeface="Arial" charset="0"/>
              </a:rPr>
              <a:t>The Shadow Riders, known as the in the original Japanese language version, are a fictional group of villains in the Yu-Gi-Oh! GX anime series, appearing between episodes 29-49. </a:t>
            </a:r>
          </a:p>
          <a:p>
            <a:pPr>
              <a:lnSpc>
                <a:spcPct val="80000"/>
              </a:lnSpc>
              <a:buFontTx/>
              <a:buNone/>
            </a:pPr>
            <a:r>
              <a:rPr lang="en-US" altLang="hu-HU" sz="1800" smtClean="0">
                <a:latin typeface="Arial" charset="0"/>
              </a:rPr>
              <a:t>Composed of seven duelists and their leader of varying origins and backgrounds who each have their own agendas, the Shadow Riders serve as the main antagonists of the series' first season, intent on resurrecting the Sacred Beasts.</a:t>
            </a:r>
          </a:p>
          <a:p>
            <a:pPr>
              <a:lnSpc>
                <a:spcPct val="80000"/>
              </a:lnSpc>
              <a:buFontTx/>
              <a:buNone/>
            </a:pPr>
            <a:r>
              <a:rPr lang="en-US" altLang="hu-HU" sz="1800" smtClean="0">
                <a:latin typeface="Arial" charset="0"/>
              </a:rPr>
              <a:t>However, one of them returns in the fourth and final season as the true mastermind behind the mysterious attacks that take place in Duel Academy and Domino City.</a:t>
            </a:r>
            <a:endParaRPr lang="hu-HU" altLang="hu-HU" sz="1800" smtClean="0">
              <a:latin typeface="Arial" charset="0"/>
            </a:endParaRPr>
          </a:p>
        </p:txBody>
      </p:sp>
      <p:sp>
        <p:nvSpPr>
          <p:cNvPr id="53254" name="Rectangle 6"/>
          <p:cNvSpPr>
            <a:spLocks noGrp="1" noChangeArrowheads="1"/>
          </p:cNvSpPr>
          <p:nvPr>
            <p:ph type="body" sz="half" idx="4294967295"/>
          </p:nvPr>
        </p:nvSpPr>
        <p:spPr>
          <a:xfrm>
            <a:off x="4572000" y="333375"/>
            <a:ext cx="4321175" cy="5616575"/>
          </a:xfrm>
        </p:spPr>
        <p:txBody>
          <a:bodyPr/>
          <a:lstStyle/>
          <a:p>
            <a:pPr>
              <a:lnSpc>
                <a:spcPct val="80000"/>
              </a:lnSpc>
              <a:buFontTx/>
              <a:buNone/>
            </a:pPr>
            <a:r>
              <a:rPr lang="hu-HU" altLang="hu-HU" sz="1600" smtClean="0">
                <a:solidFill>
                  <a:schemeClr val="accent2"/>
                </a:solidFill>
                <a:latin typeface="Arial" charset="0"/>
              </a:rPr>
              <a:t>Shadow_Riders.txt.annotation</a:t>
            </a:r>
          </a:p>
          <a:p>
            <a:pPr>
              <a:lnSpc>
                <a:spcPct val="80000"/>
              </a:lnSpc>
              <a:buFontTx/>
              <a:buNone/>
            </a:pPr>
            <a:endParaRPr lang="hu-HU" altLang="hu-HU" sz="1600" smtClean="0">
              <a:solidFill>
                <a:schemeClr val="accent2"/>
              </a:solidFill>
              <a:latin typeface="Arial" charset="0"/>
            </a:endParaRPr>
          </a:p>
          <a:p>
            <a:pPr>
              <a:lnSpc>
                <a:spcPct val="80000"/>
              </a:lnSpc>
              <a:buFontTx/>
              <a:buNone/>
            </a:pPr>
            <a:r>
              <a:rPr lang="hu-HU" altLang="hu-HU" sz="1600" smtClean="0">
                <a:latin typeface="Arial" charset="0"/>
              </a:rPr>
              <a:t>NE_ORG	4	17</a:t>
            </a:r>
          </a:p>
          <a:p>
            <a:pPr>
              <a:lnSpc>
                <a:spcPct val="80000"/>
              </a:lnSpc>
              <a:buFontTx/>
              <a:buNone/>
            </a:pPr>
            <a:r>
              <a:rPr lang="hu-HU" altLang="hu-HU" sz="1600" smtClean="0">
                <a:latin typeface="Arial" charset="0"/>
              </a:rPr>
              <a:t>NE_MISC	48	56</a:t>
            </a:r>
          </a:p>
          <a:p>
            <a:pPr>
              <a:lnSpc>
                <a:spcPct val="80000"/>
              </a:lnSpc>
              <a:buFontTx/>
              <a:buNone/>
            </a:pPr>
            <a:r>
              <a:rPr lang="hu-HU" altLang="hu-HU" sz="1600" smtClean="0">
                <a:latin typeface="Arial" charset="0"/>
              </a:rPr>
              <a:t>NE_MISC	116	128</a:t>
            </a:r>
          </a:p>
          <a:p>
            <a:pPr>
              <a:lnSpc>
                <a:spcPct val="80000"/>
              </a:lnSpc>
              <a:buFontTx/>
              <a:buNone/>
            </a:pPr>
            <a:r>
              <a:rPr lang="hu-HU" altLang="hu-HU" sz="1600" smtClean="0">
                <a:latin typeface="Arial" charset="0"/>
              </a:rPr>
              <a:t>MWE_COMPOUND_NOUN	129	141</a:t>
            </a:r>
          </a:p>
          <a:p>
            <a:pPr>
              <a:lnSpc>
                <a:spcPct val="80000"/>
              </a:lnSpc>
              <a:buFontTx/>
              <a:buNone/>
            </a:pPr>
            <a:r>
              <a:rPr lang="hu-HU" altLang="hu-HU" sz="1600" smtClean="0">
                <a:latin typeface="Arial" charset="0"/>
              </a:rPr>
              <a:t>SENT_BOUND	170	175</a:t>
            </a:r>
          </a:p>
          <a:p>
            <a:pPr>
              <a:lnSpc>
                <a:spcPct val="80000"/>
              </a:lnSpc>
              <a:buFontTx/>
              <a:buNone/>
            </a:pPr>
            <a:r>
              <a:rPr lang="hu-HU" altLang="hu-HU" sz="1600" smtClean="0">
                <a:latin typeface="Arial" charset="0"/>
              </a:rPr>
              <a:t>NE_ORG	294	307</a:t>
            </a:r>
          </a:p>
          <a:p>
            <a:pPr>
              <a:lnSpc>
                <a:spcPct val="80000"/>
              </a:lnSpc>
              <a:buFontTx/>
              <a:buNone/>
            </a:pPr>
            <a:r>
              <a:rPr lang="hu-HU" altLang="hu-HU" sz="1600" smtClean="0">
                <a:latin typeface="Arial" charset="0"/>
              </a:rPr>
              <a:t>NE_MISC	394	407</a:t>
            </a:r>
          </a:p>
          <a:p>
            <a:pPr>
              <a:lnSpc>
                <a:spcPct val="80000"/>
              </a:lnSpc>
              <a:buFontTx/>
              <a:buNone/>
            </a:pPr>
            <a:r>
              <a:rPr lang="hu-HU" altLang="hu-HU" sz="1600" smtClean="0">
                <a:latin typeface="Arial" charset="0"/>
              </a:rPr>
              <a:t>NE_MISC_SB	401	407</a:t>
            </a:r>
          </a:p>
          <a:p>
            <a:pPr>
              <a:lnSpc>
                <a:spcPct val="80000"/>
              </a:lnSpc>
              <a:buFontTx/>
              <a:buNone/>
            </a:pPr>
            <a:r>
              <a:rPr lang="hu-HU" altLang="hu-HU" sz="1600" smtClean="0">
                <a:latin typeface="Arial" charset="0"/>
              </a:rPr>
              <a:t>MWE_LVC	527	537</a:t>
            </a:r>
          </a:p>
          <a:p>
            <a:pPr>
              <a:lnSpc>
                <a:spcPct val="80000"/>
              </a:lnSpc>
              <a:buFontTx/>
              <a:buNone/>
            </a:pPr>
            <a:r>
              <a:rPr lang="hu-HU" altLang="hu-HU" sz="1600" smtClean="0">
                <a:latin typeface="Arial" charset="0"/>
              </a:rPr>
              <a:t>MWE_LVC_VERB	527	531</a:t>
            </a:r>
          </a:p>
          <a:p>
            <a:pPr>
              <a:lnSpc>
                <a:spcPct val="80000"/>
              </a:lnSpc>
              <a:buFontTx/>
              <a:buNone/>
            </a:pPr>
            <a:r>
              <a:rPr lang="hu-HU" altLang="hu-HU" sz="1600" smtClean="0">
                <a:latin typeface="Arial" charset="0"/>
              </a:rPr>
              <a:t>MWE_LVC_NOUN	532	537</a:t>
            </a:r>
          </a:p>
          <a:p>
            <a:pPr>
              <a:lnSpc>
                <a:spcPct val="80000"/>
              </a:lnSpc>
              <a:buFontTx/>
              <a:buNone/>
            </a:pPr>
            <a:r>
              <a:rPr lang="hu-HU" altLang="hu-HU" sz="1600" smtClean="0">
                <a:latin typeface="Arial" charset="0"/>
              </a:rPr>
              <a:t>NE_LOC	541	553</a:t>
            </a:r>
          </a:p>
          <a:p>
            <a:pPr>
              <a:lnSpc>
                <a:spcPct val="80000"/>
              </a:lnSpc>
              <a:buFontTx/>
              <a:buNone/>
            </a:pPr>
            <a:r>
              <a:rPr lang="hu-HU" altLang="hu-HU" sz="1600" smtClean="0">
                <a:latin typeface="Arial" charset="0"/>
              </a:rPr>
              <a:t>NE_LOC	558	569</a:t>
            </a:r>
          </a:p>
          <a:p>
            <a:pPr>
              <a:lnSpc>
                <a:spcPct val="80000"/>
              </a:lnSpc>
              <a:buFontTx/>
              <a:buNone/>
            </a:pPr>
            <a:r>
              <a:rPr lang="hu-HU" altLang="hu-HU" sz="1600" smtClean="0">
                <a:latin typeface="Arial" charset="0"/>
              </a:rPr>
              <a:t>NE_LOC_SB	565	569</a:t>
            </a:r>
          </a:p>
          <a:p>
            <a:pPr>
              <a:lnSpc>
                <a:spcPct val="80000"/>
              </a:lnSpc>
              <a:buFontTx/>
              <a:buNone/>
            </a:pPr>
            <a:r>
              <a:rPr lang="hu-HU" altLang="hu-HU" sz="1600" smtClean="0">
                <a:latin typeface="Arial" charset="0"/>
              </a:rPr>
              <a:t>NE_ORG	576	589</a:t>
            </a:r>
          </a:p>
          <a:p>
            <a:pPr>
              <a:lnSpc>
                <a:spcPct val="80000"/>
              </a:lnSpc>
              <a:buFontTx/>
              <a:buNone/>
            </a:pPr>
            <a:r>
              <a:rPr lang="hu-HU" altLang="hu-HU" sz="1600" smtClean="0">
                <a:latin typeface="Arial" charset="0"/>
              </a:rPr>
              <a:t>NE_PER	626	638</a:t>
            </a:r>
          </a:p>
          <a:p>
            <a:pPr>
              <a:lnSpc>
                <a:spcPct val="80000"/>
              </a:lnSpc>
              <a:buFontTx/>
              <a:buNone/>
            </a:pPr>
            <a:r>
              <a:rPr lang="hu-HU" altLang="hu-HU" sz="1600" smtClean="0">
                <a:latin typeface="Arial" charset="0"/>
              </a:rPr>
              <a:t>NE_PER_SB	634	638</a:t>
            </a:r>
          </a:p>
          <a:p>
            <a:pPr>
              <a:lnSpc>
                <a:spcPct val="80000"/>
              </a:lnSpc>
              <a:buFontTx/>
              <a:buNone/>
            </a:pPr>
            <a:r>
              <a:rPr lang="hu-HU" altLang="hu-HU" sz="1600" smtClean="0">
                <a:latin typeface="Arial" charset="0"/>
              </a:rPr>
              <a:t>NE_PER	691	702</a:t>
            </a:r>
          </a:p>
          <a:p>
            <a:pPr>
              <a:lnSpc>
                <a:spcPct val="80000"/>
              </a:lnSpc>
              <a:buFontTx/>
              <a:buNone/>
            </a:pPr>
            <a:r>
              <a:rPr lang="hu-HU" altLang="hu-HU" sz="1600" smtClean="0">
                <a:latin typeface="Arial" charset="0"/>
              </a:rPr>
              <a:t>SENT_BOUND	794	803</a:t>
            </a:r>
          </a:p>
          <a:p>
            <a:pPr>
              <a:lnSpc>
                <a:spcPct val="80000"/>
              </a:lnSpc>
              <a:buFontTx/>
              <a:buNone/>
            </a:pPr>
            <a:r>
              <a:rPr lang="hu-HU" altLang="hu-HU" sz="1600" smtClean="0">
                <a:latin typeface="Arial" charset="0"/>
              </a:rPr>
              <a:t>MWE_COMPOUND_NOUN	814	825</a:t>
            </a:r>
          </a:p>
          <a:p>
            <a:pPr>
              <a:lnSpc>
                <a:spcPct val="80000"/>
              </a:lnSpc>
              <a:buFontTx/>
              <a:buNone/>
            </a:pPr>
            <a:r>
              <a:rPr lang="hu-HU" altLang="hu-HU" sz="1600" smtClean="0">
                <a:latin typeface="Arial" charset="0"/>
              </a:rPr>
              <a:t>MWE_COMPOUND_NOUN	855	872</a:t>
            </a:r>
          </a:p>
          <a:p>
            <a:pPr>
              <a:lnSpc>
                <a:spcPct val="80000"/>
              </a:lnSpc>
              <a:buFontTx/>
              <a:buNone/>
            </a:pPr>
            <a:r>
              <a:rPr lang="hu-HU" altLang="hu-HU" sz="1600" smtClean="0">
                <a:latin typeface="Arial" charset="0"/>
              </a:rPr>
              <a:t>NE_MISC	873	897</a:t>
            </a:r>
          </a:p>
          <a:p>
            <a:pPr>
              <a:lnSpc>
                <a:spcPct val="80000"/>
              </a:lnSpc>
              <a:buFontTx/>
              <a:buNone/>
            </a:pPr>
            <a:r>
              <a:rPr lang="hu-HU" altLang="hu-HU" sz="1600" smtClean="0">
                <a:latin typeface="Arial" charset="0"/>
              </a:rPr>
              <a:t>SENT_BOUND	994	1002</a:t>
            </a:r>
          </a:p>
          <a:p>
            <a:pPr>
              <a:lnSpc>
                <a:spcPct val="80000"/>
              </a:lnSpc>
              <a:buFontTx/>
              <a:buNone/>
            </a:pPr>
            <a:endParaRPr lang="hu-HU" altLang="hu-HU" sz="1600" smtClean="0">
              <a:latin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idx="4294967295"/>
          </p:nvPr>
        </p:nvSpPr>
        <p:spPr/>
        <p:txBody>
          <a:bodyPr/>
          <a:lstStyle/>
          <a:p>
            <a:endParaRPr lang="hu-HU" altLang="hu-HU" smtClean="0">
              <a:latin typeface="Arial" charset="0"/>
            </a:endParaRPr>
          </a:p>
        </p:txBody>
      </p:sp>
      <p:sp>
        <p:nvSpPr>
          <p:cNvPr id="54276" name="Rectangle 4"/>
          <p:cNvSpPr>
            <a:spLocks noGrp="1" noChangeArrowheads="1"/>
          </p:cNvSpPr>
          <p:nvPr>
            <p:ph type="body" idx="4294967295"/>
          </p:nvPr>
        </p:nvSpPr>
        <p:spPr>
          <a:xfrm>
            <a:off x="1258888" y="1773238"/>
            <a:ext cx="7427912" cy="4248150"/>
          </a:xfrm>
        </p:spPr>
        <p:txBody>
          <a:bodyPr/>
          <a:lstStyle/>
          <a:p>
            <a:pPr>
              <a:buFontTx/>
              <a:buNone/>
            </a:pPr>
            <a:r>
              <a:rPr lang="hu-HU" altLang="hu-HU" smtClean="0">
                <a:solidFill>
                  <a:schemeClr val="accent2"/>
                </a:solidFill>
                <a:latin typeface="Arial" charset="0"/>
              </a:rPr>
              <a:t>Annotációs eszköz előnyei</a:t>
            </a:r>
          </a:p>
          <a:p>
            <a:r>
              <a:rPr lang="hu-HU" altLang="hu-HU" smtClean="0">
                <a:latin typeface="Arial" charset="0"/>
              </a:rPr>
              <a:t>Grafikus kezelői felület</a:t>
            </a:r>
          </a:p>
          <a:p>
            <a:r>
              <a:rPr lang="hu-HU" altLang="hu-HU" smtClean="0">
                <a:latin typeface="Arial" charset="0"/>
              </a:rPr>
              <a:t>Ember számára értelmezhetőbb</a:t>
            </a:r>
          </a:p>
          <a:p>
            <a:r>
              <a:rPr lang="hu-HU" altLang="hu-HU" smtClean="0">
                <a:latin typeface="Arial" charset="0"/>
              </a:rPr>
              <a:t>Átláthatóbb</a:t>
            </a:r>
          </a:p>
          <a:p>
            <a:r>
              <a:rPr lang="hu-HU" altLang="hu-HU" smtClean="0">
                <a:latin typeface="Arial" charset="0"/>
              </a:rPr>
              <a:t>Kisebb a hibázási arány</a:t>
            </a:r>
          </a:p>
          <a:p>
            <a:endParaRPr lang="hu-HU" altLang="hu-HU" smtClean="0">
              <a:latin typeface="Arial" charset="0"/>
            </a:endParaRPr>
          </a:p>
        </p:txBody>
      </p:sp>
      <p:pic>
        <p:nvPicPr>
          <p:cNvPr id="54277" name="Picture 5" descr="shadow_prnt"/>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388" y="333375"/>
            <a:ext cx="8621712" cy="111125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xfrm>
            <a:off x="914400" y="333375"/>
            <a:ext cx="8229600" cy="1143000"/>
          </a:xfrm>
        </p:spPr>
        <p:txBody>
          <a:bodyPr/>
          <a:lstStyle/>
          <a:p>
            <a:r>
              <a:rPr lang="hu-HU" altLang="hu-HU" smtClean="0">
                <a:latin typeface="Arial" charset="0"/>
              </a:rPr>
              <a:t>A korpuszépítés folyamata</a:t>
            </a:r>
          </a:p>
        </p:txBody>
      </p:sp>
      <p:sp>
        <p:nvSpPr>
          <p:cNvPr id="51203" name="Rectangle 3"/>
          <p:cNvSpPr>
            <a:spLocks noGrp="1" noChangeArrowheads="1"/>
          </p:cNvSpPr>
          <p:nvPr>
            <p:ph type="body" idx="4294967295"/>
          </p:nvPr>
        </p:nvSpPr>
        <p:spPr>
          <a:xfrm>
            <a:off x="1116013" y="1628775"/>
            <a:ext cx="8229600" cy="4525963"/>
          </a:xfrm>
        </p:spPr>
        <p:txBody>
          <a:bodyPr/>
          <a:lstStyle/>
          <a:p>
            <a:pPr marL="609600" indent="-609600">
              <a:buFontTx/>
              <a:buAutoNum type="arabicPeriod"/>
            </a:pPr>
            <a:r>
              <a:rPr lang="hu-HU" altLang="hu-HU" sz="2800" smtClean="0">
                <a:latin typeface="Arial" charset="0"/>
              </a:rPr>
              <a:t>Szövegek gyűjtése, gépi előkészítése</a:t>
            </a:r>
          </a:p>
          <a:p>
            <a:pPr marL="609600" indent="-609600">
              <a:buFontTx/>
              <a:buAutoNum type="arabicPeriod"/>
            </a:pPr>
            <a:r>
              <a:rPr lang="hu-HU" altLang="hu-HU" sz="2800" smtClean="0">
                <a:latin typeface="Arial" charset="0"/>
              </a:rPr>
              <a:t>Kézi annotálás</a:t>
            </a:r>
          </a:p>
          <a:p>
            <a:pPr marL="990600" lvl="1" indent="-533400"/>
            <a:r>
              <a:rPr lang="hu-HU" altLang="hu-HU" sz="2400" smtClean="0">
                <a:latin typeface="Arial" charset="0"/>
              </a:rPr>
              <a:t>kettős jelölés – egyetértés aránya</a:t>
            </a:r>
          </a:p>
          <a:p>
            <a:pPr marL="990600" lvl="1" indent="-533400"/>
            <a:r>
              <a:rPr lang="hu-HU" altLang="hu-HU" sz="2400" smtClean="0">
                <a:latin typeface="Arial" charset="0"/>
              </a:rPr>
              <a:t>egyszeres jelölés</a:t>
            </a:r>
          </a:p>
          <a:p>
            <a:pPr marL="609600" indent="-609600">
              <a:buFontTx/>
              <a:buNone/>
            </a:pPr>
            <a:r>
              <a:rPr lang="hu-HU" altLang="hu-HU" sz="2800" smtClean="0">
                <a:latin typeface="Arial" charset="0"/>
              </a:rPr>
              <a:t>3. Az eltérések feloldása, ellenőrzés</a:t>
            </a:r>
          </a:p>
          <a:p>
            <a:pPr marL="990600" lvl="1" indent="-533400"/>
            <a:r>
              <a:rPr lang="hu-HU" altLang="hu-HU" sz="2400" smtClean="0">
                <a:latin typeface="Arial" charset="0"/>
              </a:rPr>
              <a:t>a kétféle annotáció közti eltérések egyértelműsítése</a:t>
            </a:r>
          </a:p>
          <a:p>
            <a:pPr marL="609600" indent="-609600">
              <a:buFontTx/>
              <a:buNone/>
            </a:pPr>
            <a:r>
              <a:rPr lang="hu-HU" altLang="hu-HU" sz="2800" smtClean="0">
                <a:latin typeface="Arial" charset="0"/>
              </a:rPr>
              <a:t>4. Záró munkálatok</a:t>
            </a:r>
          </a:p>
          <a:p>
            <a:pPr marL="990600" lvl="1" indent="-533400"/>
            <a:r>
              <a:rPr lang="hu-HU" altLang="hu-HU" sz="2400" smtClean="0">
                <a:latin typeface="Arial" charset="0"/>
              </a:rPr>
              <a:t>a korpusz végső formába hozása, formai hibák javítása, a korpusz publikálása</a:t>
            </a:r>
          </a:p>
          <a:p>
            <a:pPr marL="609600" indent="-609600">
              <a:buFontTx/>
              <a:buNone/>
            </a:pPr>
            <a:endParaRPr lang="hu-HU" altLang="hu-HU" sz="2400" smtClean="0">
              <a:solidFill>
                <a:srgbClr val="990099"/>
              </a:solidFill>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899592" y="116632"/>
            <a:ext cx="7772400" cy="1470025"/>
          </a:xfrm>
        </p:spPr>
        <p:txBody>
          <a:bodyPr/>
          <a:lstStyle/>
          <a:p>
            <a:r>
              <a:rPr lang="hu-HU" dirty="0" smtClean="0"/>
              <a:t>Kézi annotálás</a:t>
            </a:r>
            <a:endParaRPr lang="hu-HU" dirty="0"/>
          </a:p>
        </p:txBody>
      </p:sp>
      <p:sp>
        <p:nvSpPr>
          <p:cNvPr id="3" name="Alcím 2"/>
          <p:cNvSpPr>
            <a:spLocks noGrp="1"/>
          </p:cNvSpPr>
          <p:nvPr>
            <p:ph type="subTitle" idx="1"/>
          </p:nvPr>
        </p:nvSpPr>
        <p:spPr>
          <a:xfrm>
            <a:off x="971600" y="1700808"/>
            <a:ext cx="7704856" cy="4320480"/>
          </a:xfrm>
        </p:spPr>
        <p:txBody>
          <a:bodyPr/>
          <a:lstStyle/>
          <a:p>
            <a:pPr marL="457200" indent="-457200" algn="l">
              <a:buFont typeface="Arial" panose="020B0604020202020204" pitchFamily="34" charset="0"/>
              <a:buChar char="•"/>
            </a:pPr>
            <a:r>
              <a:rPr lang="hu-HU" dirty="0" smtClean="0"/>
              <a:t>Nyelvi háttér kidolgozása</a:t>
            </a:r>
          </a:p>
          <a:p>
            <a:pPr marL="457200" indent="-457200" algn="l">
              <a:buFont typeface="Arial" panose="020B0604020202020204" pitchFamily="34" charset="0"/>
              <a:buChar char="•"/>
            </a:pPr>
            <a:r>
              <a:rPr lang="hu-HU" dirty="0" smtClean="0"/>
              <a:t>Útmutató készítése</a:t>
            </a:r>
          </a:p>
          <a:p>
            <a:pPr marL="457200" indent="-457200" algn="l">
              <a:buFont typeface="Arial" panose="020B0604020202020204" pitchFamily="34" charset="0"/>
              <a:buChar char="•"/>
            </a:pPr>
            <a:r>
              <a:rPr lang="hu-HU" dirty="0" err="1" smtClean="0"/>
              <a:t>Próbaannotáció</a:t>
            </a:r>
            <a:r>
              <a:rPr lang="hu-HU" dirty="0" smtClean="0"/>
              <a:t> végzése (többszörösen / több emberrel)</a:t>
            </a:r>
          </a:p>
          <a:p>
            <a:pPr marL="457200" indent="-457200" algn="l">
              <a:buFont typeface="Arial" panose="020B0604020202020204" pitchFamily="34" charset="0"/>
              <a:buChar char="•"/>
            </a:pPr>
            <a:r>
              <a:rPr lang="hu-HU" dirty="0"/>
              <a:t>Jellemző hibák feltérképezése, javítása</a:t>
            </a:r>
          </a:p>
          <a:p>
            <a:pPr marL="457200" indent="-457200" algn="l">
              <a:buFont typeface="Arial" panose="020B0604020202020204" pitchFamily="34" charset="0"/>
              <a:buChar char="•"/>
            </a:pPr>
            <a:r>
              <a:rPr lang="hu-HU" dirty="0" smtClean="0"/>
              <a:t>Útmutató javítása</a:t>
            </a:r>
          </a:p>
          <a:p>
            <a:pPr marL="457200" indent="-457200" algn="l">
              <a:buFont typeface="Arial" panose="020B0604020202020204" pitchFamily="34" charset="0"/>
              <a:buChar char="•"/>
            </a:pPr>
            <a:r>
              <a:rPr lang="hu-HU" dirty="0" smtClean="0"/>
              <a:t>Indulhat az annotáció…</a:t>
            </a:r>
          </a:p>
        </p:txBody>
      </p:sp>
    </p:spTree>
    <p:extLst>
      <p:ext uri="{BB962C8B-B14F-4D97-AF65-F5344CB8AC3E}">
        <p14:creationId xmlns:p14="http://schemas.microsoft.com/office/powerpoint/2010/main" xmlns="" val="865565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idx="4294967295"/>
          </p:nvPr>
        </p:nvSpPr>
        <p:spPr/>
        <p:txBody>
          <a:bodyPr/>
          <a:lstStyle/>
          <a:p>
            <a:r>
              <a:rPr lang="hu-HU" altLang="hu-HU" sz="4000" smtClean="0">
                <a:latin typeface="Arial" charset="0"/>
              </a:rPr>
              <a:t>A korpuszok felhasználhatósága</a:t>
            </a:r>
          </a:p>
        </p:txBody>
      </p:sp>
      <p:sp>
        <p:nvSpPr>
          <p:cNvPr id="47107" name="Rectangle 3"/>
          <p:cNvSpPr>
            <a:spLocks noGrp="1" noChangeArrowheads="1"/>
          </p:cNvSpPr>
          <p:nvPr>
            <p:ph type="body" idx="4294967295"/>
          </p:nvPr>
        </p:nvSpPr>
        <p:spPr>
          <a:xfrm>
            <a:off x="1258888" y="1628775"/>
            <a:ext cx="7427912" cy="4392613"/>
          </a:xfrm>
        </p:spPr>
        <p:txBody>
          <a:bodyPr/>
          <a:lstStyle/>
          <a:p>
            <a:r>
              <a:rPr lang="hu-HU" altLang="hu-HU" smtClean="0">
                <a:latin typeface="Arial" charset="0"/>
              </a:rPr>
              <a:t>Referencia</a:t>
            </a:r>
          </a:p>
          <a:p>
            <a:r>
              <a:rPr lang="hu-HU" altLang="hu-HU" smtClean="0">
                <a:latin typeface="Arial" charset="0"/>
              </a:rPr>
              <a:t>Viszonyítási pont</a:t>
            </a:r>
          </a:p>
          <a:p>
            <a:r>
              <a:rPr lang="hu-HU" altLang="hu-HU" smtClean="0">
                <a:latin typeface="Arial" charset="0"/>
              </a:rPr>
              <a:t>(Gépi tanuló) algoritmusok tanítása</a:t>
            </a:r>
          </a:p>
          <a:p>
            <a:r>
              <a:rPr lang="hu-HU" altLang="hu-HU" smtClean="0">
                <a:latin typeface="Arial" charset="0"/>
              </a:rPr>
              <a:t>Algoritmusok tesztelése</a:t>
            </a:r>
          </a:p>
          <a:p>
            <a:r>
              <a:rPr lang="hu-HU" altLang="hu-HU" smtClean="0">
                <a:latin typeface="Arial" charset="0"/>
              </a:rPr>
              <a:t>Nyelvészeti adatok gyűjtése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idx="4294967295"/>
          </p:nvPr>
        </p:nvSpPr>
        <p:spPr/>
        <p:txBody>
          <a:bodyPr/>
          <a:lstStyle/>
          <a:p>
            <a:r>
              <a:rPr lang="hu-HU" altLang="hu-HU" smtClean="0">
                <a:latin typeface="Arial" charset="0"/>
              </a:rPr>
              <a:t>Alapfogalmak</a:t>
            </a:r>
          </a:p>
        </p:txBody>
      </p:sp>
      <p:sp>
        <p:nvSpPr>
          <p:cNvPr id="43011" name="Rectangle 3"/>
          <p:cNvSpPr>
            <a:spLocks noGrp="1" noChangeArrowheads="1"/>
          </p:cNvSpPr>
          <p:nvPr>
            <p:ph type="body" idx="4294967295"/>
          </p:nvPr>
        </p:nvSpPr>
        <p:spPr/>
        <p:txBody>
          <a:bodyPr/>
          <a:lstStyle/>
          <a:p>
            <a:r>
              <a:rPr lang="hu-HU" altLang="hu-HU" dirty="0" smtClean="0">
                <a:latin typeface="Arial" charset="0"/>
              </a:rPr>
              <a:t>Korpusz: speciális célokra létrehozott, (gyakran tematikus) adatbázis – „szöveggyűjtemény”</a:t>
            </a:r>
          </a:p>
          <a:p>
            <a:r>
              <a:rPr lang="hu-HU" altLang="hu-HU" dirty="0" smtClean="0">
                <a:latin typeface="Arial" charset="0"/>
              </a:rPr>
              <a:t>Annotáció: a szövegek nyelvi információval történő </a:t>
            </a:r>
            <a:r>
              <a:rPr lang="hu-HU" altLang="hu-HU" u="sng" dirty="0" smtClean="0">
                <a:latin typeface="Arial" charset="0"/>
              </a:rPr>
              <a:t>kézi</a:t>
            </a:r>
            <a:r>
              <a:rPr lang="hu-HU" altLang="hu-HU" dirty="0" smtClean="0">
                <a:latin typeface="Arial" charset="0"/>
              </a:rPr>
              <a:t> jelölése (és kézi ellenőrzése)</a:t>
            </a:r>
          </a:p>
          <a:p>
            <a:r>
              <a:rPr lang="hu-HU" altLang="hu-HU" dirty="0" smtClean="0">
                <a:latin typeface="Arial" charset="0"/>
              </a:rPr>
              <a:t>Gold standard (etalon) vs. </a:t>
            </a:r>
            <a:r>
              <a:rPr lang="hu-HU" altLang="hu-HU" dirty="0" err="1" smtClean="0">
                <a:latin typeface="Arial" charset="0"/>
              </a:rPr>
              <a:t>silver</a:t>
            </a:r>
            <a:r>
              <a:rPr lang="hu-HU" altLang="hu-HU" dirty="0" smtClean="0">
                <a:latin typeface="Arial" charset="0"/>
              </a:rPr>
              <a:t> standard: kézi vagy gépi jelölés</a:t>
            </a:r>
          </a:p>
          <a:p>
            <a:pPr>
              <a:buFontTx/>
              <a:buNone/>
            </a:pPr>
            <a:endParaRPr lang="hu-HU" altLang="hu-HU" dirty="0" smtClean="0">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p:txBody>
          <a:bodyPr/>
          <a:lstStyle/>
          <a:p>
            <a:r>
              <a:rPr lang="hu-HU" altLang="hu-HU" smtClean="0">
                <a:latin typeface="Arial" charset="0"/>
              </a:rPr>
              <a:t>Korpusztípusok</a:t>
            </a:r>
          </a:p>
        </p:txBody>
      </p:sp>
      <p:sp>
        <p:nvSpPr>
          <p:cNvPr id="45059" name="Rectangle 3"/>
          <p:cNvSpPr>
            <a:spLocks noGrp="1" noChangeArrowheads="1"/>
          </p:cNvSpPr>
          <p:nvPr>
            <p:ph type="body" idx="4294967295"/>
          </p:nvPr>
        </p:nvSpPr>
        <p:spPr/>
        <p:txBody>
          <a:bodyPr/>
          <a:lstStyle/>
          <a:p>
            <a:r>
              <a:rPr lang="hu-HU" altLang="hu-HU" smtClean="0">
                <a:latin typeface="Arial" charset="0"/>
              </a:rPr>
              <a:t>Egynyelvű</a:t>
            </a:r>
          </a:p>
          <a:p>
            <a:r>
              <a:rPr lang="hu-HU" altLang="hu-HU" smtClean="0">
                <a:latin typeface="Arial" charset="0"/>
              </a:rPr>
              <a:t>Többnyelvű – párhuzamos korpusz: ugyanazok az adatok egynél több nyelven</a:t>
            </a:r>
          </a:p>
          <a:p>
            <a:r>
              <a:rPr lang="hu-HU" altLang="hu-HU" smtClean="0">
                <a:latin typeface="Arial" charset="0"/>
              </a:rPr>
              <a:t>Beszédkorpusz: hanganyagok</a:t>
            </a:r>
          </a:p>
          <a:p>
            <a:r>
              <a:rPr lang="hu-HU" altLang="hu-HU" smtClean="0">
                <a:latin typeface="Arial" charset="0"/>
              </a:rPr>
              <a:t>Írott nyelvi korpusz: szövegek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a:xfrm>
            <a:off x="1187624" y="0"/>
            <a:ext cx="7427912" cy="1143000"/>
          </a:xfrm>
        </p:spPr>
        <p:txBody>
          <a:bodyPr/>
          <a:lstStyle/>
          <a:p>
            <a:r>
              <a:rPr lang="hu-HU" altLang="hu-HU" dirty="0" smtClean="0">
                <a:latin typeface="Arial" charset="0"/>
              </a:rPr>
              <a:t>Korpuszépítés</a:t>
            </a:r>
          </a:p>
        </p:txBody>
      </p:sp>
      <p:sp>
        <p:nvSpPr>
          <p:cNvPr id="44035" name="Rectangle 3"/>
          <p:cNvSpPr>
            <a:spLocks noGrp="1" noChangeArrowheads="1"/>
          </p:cNvSpPr>
          <p:nvPr>
            <p:ph type="body" idx="4294967295"/>
          </p:nvPr>
        </p:nvSpPr>
        <p:spPr>
          <a:xfrm>
            <a:off x="899592" y="764704"/>
            <a:ext cx="7787208" cy="5256684"/>
          </a:xfrm>
        </p:spPr>
        <p:txBody>
          <a:bodyPr/>
          <a:lstStyle/>
          <a:p>
            <a:pPr>
              <a:lnSpc>
                <a:spcPct val="90000"/>
              </a:lnSpc>
            </a:pPr>
            <a:r>
              <a:rPr lang="hu-HU" altLang="hu-HU" sz="2800" dirty="0" smtClean="0">
                <a:latin typeface="Arial" charset="0"/>
              </a:rPr>
              <a:t>Mi a cél?</a:t>
            </a:r>
          </a:p>
          <a:p>
            <a:pPr>
              <a:lnSpc>
                <a:spcPct val="90000"/>
              </a:lnSpc>
            </a:pPr>
            <a:r>
              <a:rPr lang="hu-HU" altLang="hu-HU" sz="2800" dirty="0" smtClean="0">
                <a:latin typeface="Arial" charset="0"/>
              </a:rPr>
              <a:t>Milyen szövegek kerüljenek bele?</a:t>
            </a:r>
          </a:p>
          <a:p>
            <a:pPr lvl="1">
              <a:lnSpc>
                <a:spcPct val="90000"/>
              </a:lnSpc>
            </a:pPr>
            <a:r>
              <a:rPr lang="hu-HU" altLang="hu-HU" dirty="0" smtClean="0">
                <a:latin typeface="Arial" charset="0"/>
              </a:rPr>
              <a:t>Tematika (jog, irodalom…)</a:t>
            </a:r>
          </a:p>
          <a:p>
            <a:pPr lvl="1">
              <a:lnSpc>
                <a:spcPct val="90000"/>
              </a:lnSpc>
            </a:pPr>
            <a:r>
              <a:rPr lang="hu-HU" altLang="hu-HU" dirty="0" smtClean="0">
                <a:latin typeface="Arial" charset="0"/>
              </a:rPr>
              <a:t>Nyelvi regiszterek (hivatalos, köznyelv, internetes nyelvhasználat…)</a:t>
            </a:r>
          </a:p>
          <a:p>
            <a:pPr lvl="1">
              <a:lnSpc>
                <a:spcPct val="90000"/>
              </a:lnSpc>
            </a:pPr>
            <a:r>
              <a:rPr lang="hu-HU" altLang="hu-HU" dirty="0" smtClean="0">
                <a:latin typeface="Arial" charset="0"/>
              </a:rPr>
              <a:t>Homogén/heterogén</a:t>
            </a:r>
          </a:p>
          <a:p>
            <a:pPr lvl="1">
              <a:lnSpc>
                <a:spcPct val="90000"/>
              </a:lnSpc>
            </a:pPr>
            <a:r>
              <a:rPr lang="hu-HU" altLang="hu-HU" dirty="0" smtClean="0">
                <a:latin typeface="Arial" charset="0"/>
              </a:rPr>
              <a:t>Milyen egyéb (meta)adatok? (idő, szerző…)</a:t>
            </a:r>
          </a:p>
          <a:p>
            <a:pPr>
              <a:lnSpc>
                <a:spcPct val="90000"/>
              </a:lnSpc>
            </a:pPr>
            <a:r>
              <a:rPr lang="hu-HU" altLang="hu-HU" sz="2800" dirty="0" smtClean="0">
                <a:latin typeface="Arial" charset="0"/>
              </a:rPr>
              <a:t>Méret</a:t>
            </a:r>
          </a:p>
          <a:p>
            <a:pPr>
              <a:lnSpc>
                <a:spcPct val="90000"/>
              </a:lnSpc>
            </a:pPr>
            <a:r>
              <a:rPr lang="hu-HU" altLang="hu-HU" sz="2800" dirty="0" smtClean="0">
                <a:latin typeface="Arial" charset="0"/>
              </a:rPr>
              <a:t>Nyelv</a:t>
            </a:r>
          </a:p>
          <a:p>
            <a:pPr>
              <a:lnSpc>
                <a:spcPct val="90000"/>
              </a:lnSpc>
            </a:pPr>
            <a:r>
              <a:rPr lang="hu-HU" altLang="hu-HU" sz="2800" dirty="0" smtClean="0">
                <a:latin typeface="Arial" charset="0"/>
              </a:rPr>
              <a:t>Hozzáférhetőség (szerzői jogok, </a:t>
            </a:r>
            <a:r>
              <a:rPr lang="hu-HU" altLang="hu-HU" sz="2800" dirty="0" err="1" smtClean="0">
                <a:latin typeface="Arial" charset="0"/>
              </a:rPr>
              <a:t>anonimizálás</a:t>
            </a:r>
            <a:r>
              <a:rPr lang="hu-HU" altLang="hu-HU" sz="2800" dirty="0" smtClean="0">
                <a:latin typeface="Arial" charset="0"/>
              </a:rPr>
              <a:t>)</a:t>
            </a:r>
          </a:p>
          <a:p>
            <a:pPr>
              <a:lnSpc>
                <a:spcPct val="90000"/>
              </a:lnSpc>
            </a:pPr>
            <a:endParaRPr lang="hu-HU" altLang="hu-HU" dirty="0" smtClean="0">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idx="4294967295"/>
          </p:nvPr>
        </p:nvSpPr>
        <p:spPr/>
        <p:txBody>
          <a:bodyPr/>
          <a:lstStyle/>
          <a:p>
            <a:r>
              <a:rPr lang="hu-HU" altLang="hu-HU" smtClean="0">
                <a:latin typeface="Arial" charset="0"/>
              </a:rPr>
              <a:t>Annotáció</a:t>
            </a:r>
          </a:p>
        </p:txBody>
      </p:sp>
      <p:sp>
        <p:nvSpPr>
          <p:cNvPr id="46083" name="Rectangle 3"/>
          <p:cNvSpPr>
            <a:spLocks noGrp="1" noChangeArrowheads="1"/>
          </p:cNvSpPr>
          <p:nvPr>
            <p:ph type="body" idx="4294967295"/>
          </p:nvPr>
        </p:nvSpPr>
        <p:spPr/>
        <p:txBody>
          <a:bodyPr/>
          <a:lstStyle/>
          <a:p>
            <a:pPr>
              <a:lnSpc>
                <a:spcPct val="90000"/>
              </a:lnSpc>
            </a:pPr>
            <a:r>
              <a:rPr lang="hu-HU" altLang="hu-HU" sz="2800" smtClean="0">
                <a:latin typeface="Arial" charset="0"/>
              </a:rPr>
              <a:t>Szöveg/dokumentum szintje</a:t>
            </a:r>
          </a:p>
          <a:p>
            <a:pPr lvl="1">
              <a:lnSpc>
                <a:spcPct val="90000"/>
              </a:lnSpc>
            </a:pPr>
            <a:r>
              <a:rPr lang="hu-HU" altLang="hu-HU" sz="2400" smtClean="0">
                <a:latin typeface="Arial" charset="0"/>
              </a:rPr>
              <a:t>Levél spam/nem spam</a:t>
            </a:r>
          </a:p>
          <a:p>
            <a:pPr>
              <a:lnSpc>
                <a:spcPct val="90000"/>
              </a:lnSpc>
            </a:pPr>
            <a:r>
              <a:rPr lang="hu-HU" altLang="hu-HU" sz="2800" smtClean="0">
                <a:latin typeface="Arial" charset="0"/>
              </a:rPr>
              <a:t>Mondat szintje</a:t>
            </a:r>
          </a:p>
          <a:p>
            <a:pPr lvl="1">
              <a:lnSpc>
                <a:spcPct val="90000"/>
              </a:lnSpc>
            </a:pPr>
            <a:r>
              <a:rPr lang="hu-HU" altLang="hu-HU" sz="2400" smtClean="0">
                <a:latin typeface="Arial" charset="0"/>
              </a:rPr>
              <a:t>Bizonytalan/tényszerű információt tartalmaz-e?</a:t>
            </a:r>
          </a:p>
          <a:p>
            <a:pPr>
              <a:lnSpc>
                <a:spcPct val="90000"/>
              </a:lnSpc>
            </a:pPr>
            <a:r>
              <a:rPr lang="hu-HU" altLang="hu-HU" sz="2800" smtClean="0">
                <a:latin typeface="Arial" charset="0"/>
              </a:rPr>
              <a:t>Szó/frázis szintje </a:t>
            </a:r>
          </a:p>
          <a:p>
            <a:pPr lvl="1">
              <a:lnSpc>
                <a:spcPct val="90000"/>
              </a:lnSpc>
            </a:pPr>
            <a:r>
              <a:rPr lang="hu-HU" altLang="hu-HU" sz="2400" smtClean="0">
                <a:latin typeface="Arial" charset="0"/>
              </a:rPr>
              <a:t>Morfológiai elemzés</a:t>
            </a:r>
          </a:p>
          <a:p>
            <a:pPr lvl="1">
              <a:lnSpc>
                <a:spcPct val="90000"/>
              </a:lnSpc>
            </a:pPr>
            <a:r>
              <a:rPr lang="hu-HU" altLang="hu-HU" sz="2400" smtClean="0">
                <a:latin typeface="Arial" charset="0"/>
              </a:rPr>
              <a:t>Tulajdonnevek</a:t>
            </a:r>
          </a:p>
          <a:p>
            <a:pPr>
              <a:lnSpc>
                <a:spcPct val="90000"/>
              </a:lnSpc>
            </a:pPr>
            <a:r>
              <a:rPr lang="hu-HU" altLang="hu-HU" sz="2800" smtClean="0">
                <a:latin typeface="Arial" charset="0"/>
              </a:rPr>
              <a:t>Annotáció nélkül</a:t>
            </a:r>
          </a:p>
          <a:p>
            <a:pPr lvl="1">
              <a:lnSpc>
                <a:spcPct val="90000"/>
              </a:lnSpc>
            </a:pPr>
            <a:r>
              <a:rPr lang="hu-HU" altLang="hu-HU" sz="2400" smtClean="0">
                <a:latin typeface="Arial" charset="0"/>
              </a:rPr>
              <a:t>Szógyakoriság</a:t>
            </a:r>
          </a:p>
          <a:p>
            <a:pPr lvl="1">
              <a:lnSpc>
                <a:spcPct val="90000"/>
              </a:lnSpc>
            </a:pPr>
            <a:r>
              <a:rPr lang="hu-HU" altLang="hu-HU" sz="2400" smtClean="0">
                <a:latin typeface="Arial" charset="0"/>
              </a:rPr>
              <a:t>Együtt előfordulás</a:t>
            </a:r>
          </a:p>
          <a:p>
            <a:pPr lvl="1">
              <a:lnSpc>
                <a:spcPct val="90000"/>
              </a:lnSpc>
            </a:pPr>
            <a:endParaRPr lang="hu-HU" altLang="hu-HU" sz="2400" smtClean="0">
              <a:latin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idx="4294967295"/>
          </p:nvPr>
        </p:nvSpPr>
        <p:spPr>
          <a:xfrm>
            <a:off x="1258888" y="188913"/>
            <a:ext cx="7427912" cy="1143000"/>
          </a:xfrm>
        </p:spPr>
        <p:txBody>
          <a:bodyPr/>
          <a:lstStyle/>
          <a:p>
            <a:r>
              <a:rPr lang="hu-HU" altLang="hu-HU" smtClean="0">
                <a:latin typeface="Arial" charset="0"/>
              </a:rPr>
              <a:t>Az annotáció típusa</a:t>
            </a:r>
          </a:p>
        </p:txBody>
      </p:sp>
      <p:sp>
        <p:nvSpPr>
          <p:cNvPr id="49155" name="Rectangle 3"/>
          <p:cNvSpPr>
            <a:spLocks noGrp="1" noChangeArrowheads="1"/>
          </p:cNvSpPr>
          <p:nvPr>
            <p:ph type="body" idx="4294967295"/>
          </p:nvPr>
        </p:nvSpPr>
        <p:spPr>
          <a:xfrm>
            <a:off x="1258888" y="1268413"/>
            <a:ext cx="7427912" cy="5040312"/>
          </a:xfrm>
        </p:spPr>
        <p:txBody>
          <a:bodyPr/>
          <a:lstStyle/>
          <a:p>
            <a:pPr>
              <a:lnSpc>
                <a:spcPct val="90000"/>
              </a:lnSpc>
            </a:pPr>
            <a:r>
              <a:rPr lang="hu-HU" altLang="hu-HU" sz="2400" smtClean="0">
                <a:latin typeface="Arial" charset="0"/>
              </a:rPr>
              <a:t>kézi</a:t>
            </a:r>
          </a:p>
          <a:p>
            <a:pPr>
              <a:lnSpc>
                <a:spcPct val="90000"/>
              </a:lnSpc>
            </a:pPr>
            <a:r>
              <a:rPr lang="hu-HU" altLang="hu-HU" sz="2400" smtClean="0">
                <a:latin typeface="Arial" charset="0"/>
              </a:rPr>
              <a:t>félig automatikus: gépi úton bejelölt annotáció kézi javítása</a:t>
            </a:r>
          </a:p>
          <a:p>
            <a:pPr>
              <a:lnSpc>
                <a:spcPct val="90000"/>
              </a:lnSpc>
            </a:pPr>
            <a:r>
              <a:rPr lang="hu-HU" altLang="hu-HU" sz="2400" smtClean="0">
                <a:latin typeface="Arial" charset="0"/>
              </a:rPr>
              <a:t>automatikus</a:t>
            </a:r>
          </a:p>
          <a:p>
            <a:pPr>
              <a:lnSpc>
                <a:spcPct val="90000"/>
              </a:lnSpc>
            </a:pPr>
            <a:r>
              <a:rPr lang="hu-HU" altLang="hu-HU" sz="2400" smtClean="0">
                <a:latin typeface="Arial" charset="0"/>
              </a:rPr>
              <a:t>egyszeres: egy szövegen egy annotátor megy végig</a:t>
            </a:r>
          </a:p>
          <a:p>
            <a:pPr lvl="1">
              <a:lnSpc>
                <a:spcPct val="90000"/>
              </a:lnSpc>
            </a:pPr>
            <a:r>
              <a:rPr lang="hu-HU" altLang="hu-HU" sz="2000" smtClean="0">
                <a:latin typeface="Arial" charset="0"/>
              </a:rPr>
              <a:t>olcsóbb</a:t>
            </a:r>
          </a:p>
          <a:p>
            <a:pPr lvl="1">
              <a:lnSpc>
                <a:spcPct val="90000"/>
              </a:lnSpc>
            </a:pPr>
            <a:r>
              <a:rPr lang="hu-HU" altLang="hu-HU" sz="2000" smtClean="0">
                <a:latin typeface="Arial" charset="0"/>
              </a:rPr>
              <a:t>gyorsabb</a:t>
            </a:r>
          </a:p>
          <a:p>
            <a:pPr>
              <a:lnSpc>
                <a:spcPct val="90000"/>
              </a:lnSpc>
            </a:pPr>
            <a:r>
              <a:rPr lang="hu-HU" altLang="hu-HU" sz="2400" smtClean="0">
                <a:latin typeface="Arial" charset="0"/>
              </a:rPr>
              <a:t>többszörös: egyazon szövegen több annotátor is teljes egészében végigmegy, egymástól függetlenül</a:t>
            </a:r>
          </a:p>
          <a:p>
            <a:pPr lvl="1">
              <a:lnSpc>
                <a:spcPct val="90000"/>
              </a:lnSpc>
            </a:pPr>
            <a:r>
              <a:rPr lang="hu-HU" altLang="hu-HU" sz="2000" smtClean="0">
                <a:latin typeface="Arial" charset="0"/>
              </a:rPr>
              <a:t>időigényesebb</a:t>
            </a:r>
          </a:p>
          <a:p>
            <a:pPr lvl="1">
              <a:lnSpc>
                <a:spcPct val="90000"/>
              </a:lnSpc>
            </a:pPr>
            <a:r>
              <a:rPr lang="hu-HU" altLang="hu-HU" sz="2000" smtClean="0">
                <a:latin typeface="Arial" charset="0"/>
              </a:rPr>
              <a:t>drágább</a:t>
            </a:r>
          </a:p>
          <a:p>
            <a:pPr lvl="1">
              <a:lnSpc>
                <a:spcPct val="90000"/>
              </a:lnSpc>
            </a:pPr>
            <a:r>
              <a:rPr lang="hu-HU" altLang="hu-HU" sz="2000" smtClean="0">
                <a:latin typeface="Arial" charset="0"/>
              </a:rPr>
              <a:t>egyetértési arány mérése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idx="4294967295"/>
          </p:nvPr>
        </p:nvSpPr>
        <p:spPr/>
        <p:txBody>
          <a:bodyPr/>
          <a:lstStyle/>
          <a:p>
            <a:r>
              <a:rPr lang="hu-HU" altLang="hu-HU" smtClean="0">
                <a:latin typeface="Arial" charset="0"/>
              </a:rPr>
              <a:t>Egyetértési arány</a:t>
            </a:r>
          </a:p>
        </p:txBody>
      </p:sp>
      <p:sp>
        <p:nvSpPr>
          <p:cNvPr id="50179" name="Rectangle 3"/>
          <p:cNvSpPr>
            <a:spLocks noGrp="1" noChangeArrowheads="1"/>
          </p:cNvSpPr>
          <p:nvPr>
            <p:ph type="body" idx="4294967295"/>
          </p:nvPr>
        </p:nvSpPr>
        <p:spPr/>
        <p:txBody>
          <a:bodyPr/>
          <a:lstStyle/>
          <a:p>
            <a:pPr>
              <a:lnSpc>
                <a:spcPct val="80000"/>
              </a:lnSpc>
            </a:pPr>
            <a:r>
              <a:rPr lang="hu-HU" altLang="hu-HU" sz="2800" smtClean="0">
                <a:latin typeface="Arial" charset="0"/>
              </a:rPr>
              <a:t>az annotátorok mennyire értettek egyet (=mennyire jelöltek ugyanúgy) adott metrika szerint</a:t>
            </a:r>
          </a:p>
          <a:p>
            <a:pPr lvl="1">
              <a:lnSpc>
                <a:spcPct val="80000"/>
              </a:lnSpc>
            </a:pPr>
            <a:r>
              <a:rPr lang="hu-HU" altLang="hu-HU" sz="2400" smtClean="0">
                <a:latin typeface="Arial" charset="0"/>
              </a:rPr>
              <a:t>Pontosság (accuracy)</a:t>
            </a:r>
          </a:p>
          <a:p>
            <a:pPr lvl="1">
              <a:lnSpc>
                <a:spcPct val="80000"/>
              </a:lnSpc>
            </a:pPr>
            <a:r>
              <a:rPr lang="hu-HU" altLang="hu-HU" sz="2400" smtClean="0">
                <a:latin typeface="Arial" charset="0"/>
              </a:rPr>
              <a:t>F-mérték (pontosság – precision, fedés – recall)</a:t>
            </a:r>
          </a:p>
          <a:p>
            <a:pPr lvl="1">
              <a:lnSpc>
                <a:spcPct val="80000"/>
              </a:lnSpc>
            </a:pPr>
            <a:r>
              <a:rPr lang="hu-HU" altLang="hu-HU" sz="2400" smtClean="0">
                <a:latin typeface="Arial" charset="0"/>
              </a:rPr>
              <a:t>Kappa</a:t>
            </a:r>
          </a:p>
          <a:p>
            <a:pPr>
              <a:lnSpc>
                <a:spcPct val="80000"/>
              </a:lnSpc>
            </a:pPr>
            <a:r>
              <a:rPr lang="hu-HU" altLang="hu-HU" sz="2800" smtClean="0">
                <a:latin typeface="Arial" charset="0"/>
              </a:rPr>
              <a:t>az annotátorok által egyformán jelölt esetek arányát a gépi alkalmazások által elérhető felső határnak szokták tekinteni</a:t>
            </a:r>
          </a:p>
          <a:p>
            <a:pPr>
              <a:lnSpc>
                <a:spcPct val="80000"/>
              </a:lnSpc>
            </a:pPr>
            <a:r>
              <a:rPr lang="hu-HU" altLang="hu-HU" sz="2800" smtClean="0">
                <a:latin typeface="Arial" charset="0"/>
              </a:rPr>
              <a:t>a feladat nehézségi fokának jelzése</a:t>
            </a:r>
          </a:p>
          <a:p>
            <a:pPr>
              <a:lnSpc>
                <a:spcPct val="80000"/>
              </a:lnSpc>
            </a:pPr>
            <a:r>
              <a:rPr lang="hu-HU" altLang="hu-HU" sz="2800" smtClean="0">
                <a:latin typeface="Arial" charset="0"/>
              </a:rPr>
              <a:t>feladatfüggő!</a:t>
            </a:r>
          </a:p>
          <a:p>
            <a:pPr>
              <a:lnSpc>
                <a:spcPct val="80000"/>
              </a:lnSpc>
            </a:pPr>
            <a:endParaRPr lang="hu-HU" altLang="hu-HU" sz="2800" smtClean="0">
              <a:latin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idx="4294967295"/>
          </p:nvPr>
        </p:nvSpPr>
        <p:spPr/>
        <p:txBody>
          <a:bodyPr/>
          <a:lstStyle/>
          <a:p>
            <a:r>
              <a:rPr lang="hu-HU" altLang="hu-HU" smtClean="0">
                <a:latin typeface="Arial" charset="0"/>
              </a:rPr>
              <a:t>Az annotáció formái</a:t>
            </a:r>
          </a:p>
        </p:txBody>
      </p:sp>
      <p:sp>
        <p:nvSpPr>
          <p:cNvPr id="48131" name="Rectangle 3"/>
          <p:cNvSpPr>
            <a:spLocks noGrp="1" noChangeArrowheads="1"/>
          </p:cNvSpPr>
          <p:nvPr>
            <p:ph type="body" idx="4294967295"/>
          </p:nvPr>
        </p:nvSpPr>
        <p:spPr/>
        <p:txBody>
          <a:bodyPr/>
          <a:lstStyle/>
          <a:p>
            <a:r>
              <a:rPr lang="hu-HU" altLang="hu-HU" smtClean="0">
                <a:latin typeface="Arial" charset="0"/>
              </a:rPr>
              <a:t>Egy fájlban a szöveg és a jelölés (általában XML)</a:t>
            </a:r>
          </a:p>
          <a:p>
            <a:r>
              <a:rPr lang="hu-HU" altLang="hu-HU" smtClean="0">
                <a:latin typeface="Arial" charset="0"/>
              </a:rPr>
              <a:t>Külön fájlban a szöveg és a jelölés (standoff/standalone)</a:t>
            </a:r>
          </a:p>
          <a:p>
            <a:r>
              <a:rPr lang="hu-HU" altLang="hu-HU" smtClean="0">
                <a:latin typeface="Arial" charset="0"/>
              </a:rPr>
              <a:t>Előnyök/hátrányok:</a:t>
            </a:r>
          </a:p>
          <a:p>
            <a:pPr lvl="1"/>
            <a:r>
              <a:rPr lang="hu-HU" altLang="hu-HU" smtClean="0">
                <a:latin typeface="Arial" charset="0"/>
              </a:rPr>
              <a:t>Eredeti szöveg visszanyerése</a:t>
            </a:r>
          </a:p>
          <a:p>
            <a:pPr lvl="1"/>
            <a:r>
              <a:rPr lang="hu-HU" altLang="hu-HU" smtClean="0">
                <a:latin typeface="Arial" charset="0"/>
              </a:rPr>
              <a:t>Új szövegek hozzáadása</a:t>
            </a:r>
          </a:p>
          <a:p>
            <a:pPr lvl="1"/>
            <a:r>
              <a:rPr lang="hu-HU" altLang="hu-HU" smtClean="0">
                <a:latin typeface="Arial" charset="0"/>
              </a:rPr>
              <a:t>Szövegek törlése</a:t>
            </a:r>
          </a:p>
          <a:p>
            <a:endParaRPr lang="hu-HU" altLang="hu-HU" smtClean="0">
              <a:latin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idx="4294967295"/>
          </p:nvPr>
        </p:nvSpPr>
        <p:spPr/>
        <p:txBody>
          <a:bodyPr/>
          <a:lstStyle/>
          <a:p>
            <a:endParaRPr lang="hu-HU" altLang="hu-HU" smtClean="0">
              <a:latin typeface="Arial" charset="0"/>
            </a:endParaRPr>
          </a:p>
        </p:txBody>
      </p:sp>
      <p:sp>
        <p:nvSpPr>
          <p:cNvPr id="52227" name="Rectangle 3"/>
          <p:cNvSpPr>
            <a:spLocks noGrp="1" noChangeArrowheads="1"/>
          </p:cNvSpPr>
          <p:nvPr>
            <p:ph type="body" idx="4294967295"/>
          </p:nvPr>
        </p:nvSpPr>
        <p:spPr>
          <a:xfrm>
            <a:off x="1258888" y="188913"/>
            <a:ext cx="7427912" cy="6381750"/>
          </a:xfrm>
        </p:spPr>
        <p:txBody>
          <a:bodyPr/>
          <a:lstStyle/>
          <a:p>
            <a:pPr>
              <a:lnSpc>
                <a:spcPct val="80000"/>
              </a:lnSpc>
              <a:buFontTx/>
              <a:buNone/>
            </a:pPr>
            <a:r>
              <a:rPr lang="hu-HU" altLang="hu-HU" sz="1000" smtClean="0">
                <a:latin typeface="Arial" charset="0"/>
              </a:rPr>
              <a:t>&lt;s id="Nepszava.24.2.1"&gt;Rövidtávú&amp;mdash; féléves&amp;mdash; kilátásaikat illetően a cégek egész évben októberben voltak a legoptimistábbak.</a:t>
            </a:r>
          </a:p>
          <a:p>
            <a:pPr>
              <a:lnSpc>
                <a:spcPct val="80000"/>
              </a:lnSpc>
              <a:buFontTx/>
              <a:buNone/>
            </a:pPr>
            <a:r>
              <a:rPr lang="hu-HU" altLang="hu-HU" sz="1000" smtClean="0">
                <a:latin typeface="Arial" charset="0"/>
              </a:rPr>
              <a:t>&lt;choice&gt;</a:t>
            </a:r>
          </a:p>
          <a:p>
            <a:pPr>
              <a:lnSpc>
                <a:spcPct val="80000"/>
              </a:lnSpc>
              <a:buFontTx/>
              <a:buNone/>
            </a:pPr>
            <a:r>
              <a:rPr lang="hu-HU" altLang="hu-HU" sz="1000" smtClean="0">
                <a:latin typeface="Arial" charset="0"/>
              </a:rPr>
              <a:t>&lt;sic&gt;</a:t>
            </a:r>
          </a:p>
          <a:p>
            <a:pPr>
              <a:lnSpc>
                <a:spcPct val="80000"/>
              </a:lnSpc>
              <a:buFontTx/>
              <a:buNone/>
            </a:pPr>
            <a:r>
              <a:rPr lang="hu-HU" altLang="hu-HU" sz="1000" smtClean="0">
                <a:latin typeface="Arial" charset="0"/>
              </a:rPr>
              <a:t>	&lt;w&gt;Rövidtávú</a:t>
            </a:r>
          </a:p>
          <a:p>
            <a:pPr>
              <a:lnSpc>
                <a:spcPct val="80000"/>
              </a:lnSpc>
              <a:buFontTx/>
              <a:buNone/>
            </a:pPr>
            <a:r>
              <a:rPr lang="hu-HU" altLang="hu-HU" sz="1000" smtClean="0">
                <a:latin typeface="Arial" charset="0"/>
              </a:rPr>
              <a:t>		&lt;ana&gt;</a:t>
            </a:r>
          </a:p>
          <a:p>
            <a:pPr>
              <a:lnSpc>
                <a:spcPct val="80000"/>
              </a:lnSpc>
              <a:buFontTx/>
              <a:buNone/>
            </a:pPr>
            <a:r>
              <a:rPr lang="hu-HU" altLang="hu-HU" sz="1000" smtClean="0">
                <a:latin typeface="Arial" charset="0"/>
              </a:rPr>
              <a:t>			&lt;humor&gt;&lt;lemma&gt;Rövidtávú&lt;/lemma&gt;&lt;mscat&gt;[X]&lt;/mscat&gt;&lt;/humor&gt;</a:t>
            </a:r>
          </a:p>
          <a:p>
            <a:pPr>
              <a:lnSpc>
                <a:spcPct val="80000"/>
              </a:lnSpc>
              <a:buFontTx/>
              <a:buNone/>
            </a:pPr>
            <a:r>
              <a:rPr lang="hu-HU" altLang="hu-HU" sz="1000" smtClean="0">
                <a:latin typeface="Arial" charset="0"/>
              </a:rPr>
              <a:t>			&lt;msd&gt;&lt;lemma&gt;Rövidtávú&lt;/lemma&gt;&lt;mscat&gt;[X]&lt;/mscat&gt;&lt;/msd&gt;</a:t>
            </a:r>
          </a:p>
          <a:p>
            <a:pPr>
              <a:lnSpc>
                <a:spcPct val="80000"/>
              </a:lnSpc>
              <a:buFontTx/>
              <a:buNone/>
            </a:pPr>
            <a:r>
              <a:rPr lang="hu-HU" altLang="hu-HU" sz="1000" smtClean="0">
                <a:latin typeface="Arial" charset="0"/>
              </a:rPr>
              <a:t>		&lt;/ana&gt;</a:t>
            </a:r>
          </a:p>
          <a:p>
            <a:pPr>
              <a:lnSpc>
                <a:spcPct val="80000"/>
              </a:lnSpc>
              <a:buFontTx/>
              <a:buNone/>
            </a:pPr>
            <a:r>
              <a:rPr lang="hu-HU" altLang="hu-HU" sz="1000" smtClean="0">
                <a:latin typeface="Arial" charset="0"/>
              </a:rPr>
              <a:t>		&lt;anav&gt;</a:t>
            </a:r>
          </a:p>
          <a:p>
            <a:pPr>
              <a:lnSpc>
                <a:spcPct val="80000"/>
              </a:lnSpc>
              <a:buFontTx/>
              <a:buNone/>
            </a:pPr>
            <a:r>
              <a:rPr lang="hu-HU" altLang="hu-HU" sz="1000" smtClean="0">
                <a:latin typeface="Arial" charset="0"/>
              </a:rPr>
              <a:t>			&lt;humor&gt;&lt;lemma&gt;Rövidtávú&lt;/lemma&gt;&lt;mscat&gt;[X]&lt;/mscat&gt;&lt;/humor&gt;</a:t>
            </a:r>
          </a:p>
          <a:p>
            <a:pPr>
              <a:lnSpc>
                <a:spcPct val="80000"/>
              </a:lnSpc>
              <a:buFontTx/>
              <a:buNone/>
            </a:pPr>
            <a:r>
              <a:rPr lang="hu-HU" altLang="hu-HU" sz="1000" smtClean="0">
                <a:latin typeface="Arial" charset="0"/>
              </a:rPr>
              <a:t>			&lt;msd&gt;&lt;lemma&gt;Rövidtávú&lt;/lemma&gt;&lt;mscat&gt;[X]&lt;/mscat&gt;&lt;/msd&gt;</a:t>
            </a:r>
          </a:p>
          <a:p>
            <a:pPr>
              <a:lnSpc>
                <a:spcPct val="80000"/>
              </a:lnSpc>
              <a:buFontTx/>
              <a:buNone/>
            </a:pPr>
            <a:r>
              <a:rPr lang="hu-HU" altLang="hu-HU" sz="1000" smtClean="0">
                <a:latin typeface="Arial" charset="0"/>
              </a:rPr>
              <a:t>		&lt;/anav&gt;</a:t>
            </a:r>
          </a:p>
          <a:p>
            <a:pPr>
              <a:lnSpc>
                <a:spcPct val="80000"/>
              </a:lnSpc>
              <a:buFontTx/>
              <a:buNone/>
            </a:pPr>
            <a:r>
              <a:rPr lang="hu-HU" altLang="hu-HU" sz="1000" smtClean="0">
                <a:latin typeface="Arial" charset="0"/>
              </a:rPr>
              <a:t>	&lt;/w&gt;</a:t>
            </a:r>
          </a:p>
          <a:p>
            <a:pPr>
              <a:lnSpc>
                <a:spcPct val="80000"/>
              </a:lnSpc>
              <a:buFontTx/>
              <a:buNone/>
            </a:pPr>
            <a:r>
              <a:rPr lang="hu-HU" altLang="hu-HU" sz="1000" smtClean="0">
                <a:latin typeface="Arial" charset="0"/>
              </a:rPr>
              <a:t>&lt;/sic&gt;</a:t>
            </a:r>
          </a:p>
          <a:p>
            <a:pPr>
              <a:lnSpc>
                <a:spcPct val="80000"/>
              </a:lnSpc>
              <a:buFontTx/>
              <a:buNone/>
            </a:pPr>
            <a:r>
              <a:rPr lang="hu-HU" altLang="hu-HU" sz="1000" smtClean="0">
                <a:latin typeface="Arial" charset="0"/>
              </a:rPr>
              <a:t>&lt;corr&gt;</a:t>
            </a:r>
          </a:p>
          <a:p>
            <a:pPr>
              <a:lnSpc>
                <a:spcPct val="80000"/>
              </a:lnSpc>
              <a:buFontTx/>
              <a:buNone/>
            </a:pPr>
            <a:r>
              <a:rPr lang="hu-HU" altLang="hu-HU" sz="1000" smtClean="0">
                <a:latin typeface="Arial" charset="0"/>
              </a:rPr>
              <a:t>	&lt;w&gt;rövid</a:t>
            </a:r>
          </a:p>
          <a:p>
            <a:pPr>
              <a:lnSpc>
                <a:spcPct val="80000"/>
              </a:lnSpc>
              <a:buFontTx/>
              <a:buNone/>
            </a:pPr>
            <a:r>
              <a:rPr lang="hu-HU" altLang="hu-HU" sz="1000" smtClean="0">
                <a:latin typeface="Arial" charset="0"/>
              </a:rPr>
              <a:t>		&lt;ana&gt;</a:t>
            </a:r>
          </a:p>
          <a:p>
            <a:pPr>
              <a:lnSpc>
                <a:spcPct val="80000"/>
              </a:lnSpc>
              <a:buFontTx/>
              <a:buNone/>
            </a:pPr>
            <a:r>
              <a:rPr lang="hu-HU" altLang="hu-HU" sz="1000" smtClean="0">
                <a:latin typeface="Arial" charset="0"/>
              </a:rPr>
              <a:t>			&lt;humor&gt;&lt;lemma&gt;rövid&lt;/lemma&gt;&lt;mscat&gt;[Afp-sn]&lt;/mscat&gt;&lt;/humor&gt;</a:t>
            </a:r>
          </a:p>
          <a:p>
            <a:pPr>
              <a:lnSpc>
                <a:spcPct val="80000"/>
              </a:lnSpc>
              <a:buFontTx/>
              <a:buNone/>
            </a:pPr>
            <a:r>
              <a:rPr lang="hu-HU" altLang="hu-HU" sz="1000" smtClean="0">
                <a:latin typeface="Arial" charset="0"/>
              </a:rPr>
              <a:t>			&lt;msd&gt;&lt;lemma&gt;rövid&lt;/lemma&gt;&lt;mscat&gt;[Afp-sn]&lt;/mscat&gt;&lt;/msd&gt;</a:t>
            </a:r>
          </a:p>
          <a:p>
            <a:pPr>
              <a:lnSpc>
                <a:spcPct val="80000"/>
              </a:lnSpc>
              <a:buFontTx/>
              <a:buNone/>
            </a:pPr>
            <a:r>
              <a:rPr lang="hu-HU" altLang="hu-HU" sz="1000" smtClean="0">
                <a:latin typeface="Arial" charset="0"/>
              </a:rPr>
              <a:t>		&lt;/ana&gt;</a:t>
            </a:r>
          </a:p>
          <a:p>
            <a:pPr>
              <a:lnSpc>
                <a:spcPct val="80000"/>
              </a:lnSpc>
              <a:buFontTx/>
              <a:buNone/>
            </a:pPr>
            <a:r>
              <a:rPr lang="hu-HU" altLang="hu-HU" sz="1000" smtClean="0">
                <a:latin typeface="Arial" charset="0"/>
              </a:rPr>
              <a:t>		&lt;anav&gt;</a:t>
            </a:r>
          </a:p>
          <a:p>
            <a:pPr>
              <a:lnSpc>
                <a:spcPct val="80000"/>
              </a:lnSpc>
              <a:buFontTx/>
              <a:buNone/>
            </a:pPr>
            <a:r>
              <a:rPr lang="hu-HU" altLang="hu-HU" sz="1000" smtClean="0">
                <a:latin typeface="Arial" charset="0"/>
              </a:rPr>
              <a:t>			&lt;humor&gt;&lt;lemma&gt;rövid&lt;/lemma&gt;&lt;mscat&gt;[Afp-sn]&lt;/mscat&gt;&lt;/humor&gt;</a:t>
            </a:r>
          </a:p>
          <a:p>
            <a:pPr>
              <a:lnSpc>
                <a:spcPct val="80000"/>
              </a:lnSpc>
              <a:buFontTx/>
              <a:buNone/>
            </a:pPr>
            <a:r>
              <a:rPr lang="hu-HU" altLang="hu-HU" sz="1000" smtClean="0">
                <a:latin typeface="Arial" charset="0"/>
              </a:rPr>
              <a:t>			&lt;msd&gt;&lt;lemma&gt;rövid&lt;/lemma&gt;&lt;mscat&gt;[Afp-sn]&lt;/mscat&gt;&lt;/msd&gt;</a:t>
            </a:r>
          </a:p>
          <a:p>
            <a:pPr>
              <a:lnSpc>
                <a:spcPct val="80000"/>
              </a:lnSpc>
              <a:buFontTx/>
              <a:buNone/>
            </a:pPr>
            <a:r>
              <a:rPr lang="hu-HU" altLang="hu-HU" sz="1000" smtClean="0">
                <a:latin typeface="Arial" charset="0"/>
              </a:rPr>
              <a:t>		&lt;/anav&gt;</a:t>
            </a:r>
          </a:p>
          <a:p>
            <a:pPr>
              <a:lnSpc>
                <a:spcPct val="80000"/>
              </a:lnSpc>
              <a:buFontTx/>
              <a:buNone/>
            </a:pPr>
            <a:r>
              <a:rPr lang="hu-HU" altLang="hu-HU" sz="1000" smtClean="0">
                <a:latin typeface="Arial" charset="0"/>
              </a:rPr>
              <a:t>		&lt;anav&gt;</a:t>
            </a:r>
          </a:p>
          <a:p>
            <a:pPr>
              <a:lnSpc>
                <a:spcPct val="80000"/>
              </a:lnSpc>
              <a:buFontTx/>
              <a:buNone/>
            </a:pPr>
            <a:r>
              <a:rPr lang="hu-HU" altLang="hu-HU" sz="1000" smtClean="0">
                <a:latin typeface="Arial" charset="0"/>
              </a:rPr>
              <a:t>			&lt;humor&gt;&lt;lemma&gt;rövid&lt;/lemma&gt;&lt;mscat&gt;[Nc-sn]&lt;/mscat&gt;&lt;/humor&gt;</a:t>
            </a:r>
          </a:p>
          <a:p>
            <a:pPr>
              <a:lnSpc>
                <a:spcPct val="80000"/>
              </a:lnSpc>
              <a:buFontTx/>
              <a:buNone/>
            </a:pPr>
            <a:r>
              <a:rPr lang="hu-HU" altLang="hu-HU" sz="1000" smtClean="0">
                <a:latin typeface="Arial" charset="0"/>
              </a:rPr>
              <a:t>			&lt;msd&gt;&lt;lemma&gt;rövid&lt;/lemma&gt;&lt;mscat&gt;[Nc-sn]&lt;/mscat&gt;&lt;/msd&gt;</a:t>
            </a:r>
          </a:p>
          <a:p>
            <a:pPr>
              <a:lnSpc>
                <a:spcPct val="80000"/>
              </a:lnSpc>
              <a:buFontTx/>
              <a:buNone/>
            </a:pPr>
            <a:r>
              <a:rPr lang="hu-HU" altLang="hu-HU" sz="1000" smtClean="0">
                <a:latin typeface="Arial" charset="0"/>
              </a:rPr>
              <a:t>		&lt;/anav&gt;</a:t>
            </a:r>
          </a:p>
          <a:p>
            <a:pPr>
              <a:lnSpc>
                <a:spcPct val="80000"/>
              </a:lnSpc>
              <a:buFontTx/>
              <a:buNone/>
            </a:pPr>
            <a:r>
              <a:rPr lang="hu-HU" altLang="hu-HU" sz="1000" smtClean="0">
                <a:latin typeface="Arial" charset="0"/>
              </a:rPr>
              <a:t>	&lt;/w&gt;</a:t>
            </a:r>
          </a:p>
          <a:p>
            <a:pPr>
              <a:lnSpc>
                <a:spcPct val="80000"/>
              </a:lnSpc>
              <a:buFontTx/>
              <a:buNone/>
            </a:pPr>
            <a:r>
              <a:rPr lang="hu-HU" altLang="hu-HU" sz="1000" smtClean="0">
                <a:latin typeface="Arial" charset="0"/>
              </a:rPr>
              <a:t>	&lt;w&gt;távú</a:t>
            </a:r>
          </a:p>
          <a:p>
            <a:pPr>
              <a:lnSpc>
                <a:spcPct val="80000"/>
              </a:lnSpc>
              <a:buFontTx/>
              <a:buNone/>
            </a:pPr>
            <a:r>
              <a:rPr lang="hu-HU" altLang="hu-HU" sz="1000" smtClean="0">
                <a:latin typeface="Arial" charset="0"/>
              </a:rPr>
              <a:t>		&lt;ana&gt;</a:t>
            </a:r>
          </a:p>
          <a:p>
            <a:pPr>
              <a:lnSpc>
                <a:spcPct val="80000"/>
              </a:lnSpc>
              <a:buFontTx/>
              <a:buNone/>
            </a:pPr>
            <a:r>
              <a:rPr lang="hu-HU" altLang="hu-HU" sz="1000" smtClean="0">
                <a:latin typeface="Arial" charset="0"/>
              </a:rPr>
              <a:t>			&lt;humor&gt;&lt;lemma&gt;távú&lt;/lemma&gt;&lt;mscat&gt;[Afp-sn]&lt;/mscat&gt;&lt;/humor&gt;</a:t>
            </a:r>
          </a:p>
          <a:p>
            <a:pPr>
              <a:lnSpc>
                <a:spcPct val="80000"/>
              </a:lnSpc>
              <a:buFontTx/>
              <a:buNone/>
            </a:pPr>
            <a:r>
              <a:rPr lang="hu-HU" altLang="hu-HU" sz="1000" smtClean="0">
                <a:latin typeface="Arial" charset="0"/>
              </a:rPr>
              <a:t>			&lt;msd&gt;&lt;lemma&gt;távú&lt;/lemma&gt;&lt;mscat&gt;[Afp-sn]&lt;/mscat&gt;&lt;/msd&gt;</a:t>
            </a:r>
          </a:p>
          <a:p>
            <a:pPr>
              <a:lnSpc>
                <a:spcPct val="80000"/>
              </a:lnSpc>
              <a:buFontTx/>
              <a:buNone/>
            </a:pPr>
            <a:r>
              <a:rPr lang="hu-HU" altLang="hu-HU" sz="1000" smtClean="0">
                <a:latin typeface="Arial" charset="0"/>
              </a:rPr>
              <a:t>		&lt;/ana&gt;</a:t>
            </a:r>
          </a:p>
          <a:p>
            <a:pPr>
              <a:lnSpc>
                <a:spcPct val="80000"/>
              </a:lnSpc>
              <a:buFontTx/>
              <a:buNone/>
            </a:pPr>
            <a:r>
              <a:rPr lang="hu-HU" altLang="hu-HU" sz="1000" smtClean="0">
                <a:latin typeface="Arial" charset="0"/>
              </a:rPr>
              <a:t>		&lt;anav&gt;</a:t>
            </a:r>
          </a:p>
          <a:p>
            <a:pPr>
              <a:lnSpc>
                <a:spcPct val="80000"/>
              </a:lnSpc>
              <a:buFontTx/>
              <a:buNone/>
            </a:pPr>
            <a:r>
              <a:rPr lang="hu-HU" altLang="hu-HU" sz="1000" smtClean="0">
                <a:latin typeface="Arial" charset="0"/>
              </a:rPr>
              <a:t>			&lt;humor&gt;&lt;lemma&gt;távú&lt;/lemma&gt;&lt;mscat&gt;[Afp-sn]&lt;/mscat&gt;&lt;/humor&gt;</a:t>
            </a:r>
          </a:p>
          <a:p>
            <a:pPr>
              <a:lnSpc>
                <a:spcPct val="80000"/>
              </a:lnSpc>
              <a:buFontTx/>
              <a:buNone/>
            </a:pPr>
            <a:r>
              <a:rPr lang="hu-HU" altLang="hu-HU" sz="1000" smtClean="0">
                <a:latin typeface="Arial" charset="0"/>
              </a:rPr>
              <a:t>			&lt;msd&gt;&lt;lemma&gt;távú&lt;/lemma&gt;&lt;mscat&gt;[Afp-sn]&lt;/mscat&gt;&lt;/msd&gt;</a:t>
            </a:r>
          </a:p>
          <a:p>
            <a:pPr>
              <a:lnSpc>
                <a:spcPct val="80000"/>
              </a:lnSpc>
              <a:buFontTx/>
              <a:buNone/>
            </a:pPr>
            <a:r>
              <a:rPr lang="hu-HU" altLang="hu-HU" sz="1000" smtClean="0">
                <a:latin typeface="Arial" charset="0"/>
              </a:rPr>
              <a:t>		&lt;/anav&gt;</a:t>
            </a:r>
          </a:p>
          <a:p>
            <a:pPr>
              <a:lnSpc>
                <a:spcPct val="80000"/>
              </a:lnSpc>
              <a:buFontTx/>
              <a:buNone/>
            </a:pPr>
            <a:r>
              <a:rPr lang="hu-HU" altLang="hu-HU" sz="1000" smtClean="0">
                <a:latin typeface="Arial" charset="0"/>
              </a:rPr>
              <a:t>	&lt;/w&gt;</a:t>
            </a:r>
          </a:p>
          <a:p>
            <a:pPr>
              <a:lnSpc>
                <a:spcPct val="80000"/>
              </a:lnSpc>
              <a:buFontTx/>
              <a:buNone/>
            </a:pPr>
            <a:r>
              <a:rPr lang="hu-HU" altLang="hu-HU" sz="1000" smtClean="0">
                <a:latin typeface="Arial" charset="0"/>
              </a:rPr>
              <a:t>&lt;/corr&gt;</a:t>
            </a:r>
          </a:p>
          <a:p>
            <a:pPr>
              <a:lnSpc>
                <a:spcPct val="80000"/>
              </a:lnSpc>
              <a:buFontTx/>
              <a:buNone/>
            </a:pPr>
            <a:r>
              <a:rPr lang="hu-HU" altLang="hu-HU" sz="1000" smtClean="0">
                <a:latin typeface="Arial" charset="0"/>
              </a:rPr>
              <a:t>&lt;/choice&gt;</a:t>
            </a:r>
          </a:p>
        </p:txBody>
      </p:sp>
    </p:spTree>
  </p:cSld>
  <p:clrMapOvr>
    <a:masterClrMapping/>
  </p:clrMapOvr>
</p:sld>
</file>

<file path=ppt/theme/theme1.xml><?xml version="1.0" encoding="utf-8"?>
<a:theme xmlns:a="http://schemas.openxmlformats.org/drawingml/2006/main" name="4_Alapértelmezett terv">
  <a:themeElements>
    <a:clrScheme name="2_Alapértelmezett ter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Alapértelmezett terv">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hu-HU"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hu-HU" sz="1400" b="0" i="0" u="none" strike="noStrike" cap="none" normalizeH="0" baseline="0" smtClean="0">
            <a:ln>
              <a:noFill/>
            </a:ln>
            <a:solidFill>
              <a:schemeClr val="tx1"/>
            </a:solidFill>
            <a:effectLst/>
            <a:latin typeface="Arial" charset="0"/>
          </a:defRPr>
        </a:defPPr>
      </a:lstStyle>
    </a:lnDef>
  </a:objectDefaults>
  <a:extraClrSchemeLst>
    <a:extraClrScheme>
      <a:clrScheme name="2_Alapértelmezett ter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Alapértelmezett terv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Alapértelmezett terv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Alapértelmezett terv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Alapértelmezett terv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Alapértelmezett terv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Alapértelmezett terv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Alapértelmezett terv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Alapértelmezett terv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Alapértelmezett terv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Alapértelmezett terv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Alapértelmezett terv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Szte-template</Template>
  <TotalTime>4061</TotalTime>
  <Words>513</Words>
  <Application>Microsoft Office PowerPoint</Application>
  <PresentationFormat>Diavetítés a képernyőre (4:3 oldalarány)</PresentationFormat>
  <Paragraphs>173</Paragraphs>
  <Slides>16</Slides>
  <Notes>0</Notes>
  <HiddenSlides>0</HiddenSlides>
  <MMClips>0</MMClips>
  <ScaleCrop>false</ScaleCrop>
  <HeadingPairs>
    <vt:vector size="4" baseType="variant">
      <vt:variant>
        <vt:lpstr>Téma</vt:lpstr>
      </vt:variant>
      <vt:variant>
        <vt:i4>1</vt:i4>
      </vt:variant>
      <vt:variant>
        <vt:lpstr>Diacímek</vt:lpstr>
      </vt:variant>
      <vt:variant>
        <vt:i4>16</vt:i4>
      </vt:variant>
    </vt:vector>
  </HeadingPairs>
  <TitlesOfParts>
    <vt:vector size="17" baseType="lpstr">
      <vt:lpstr>4_Alapértelmezett terv</vt:lpstr>
      <vt:lpstr>Korpuszok létrehozása</vt:lpstr>
      <vt:lpstr>Alapfogalmak</vt:lpstr>
      <vt:lpstr>Korpusztípusok</vt:lpstr>
      <vt:lpstr>Korpuszépítés</vt:lpstr>
      <vt:lpstr>Annotáció</vt:lpstr>
      <vt:lpstr>Az annotáció típusa</vt:lpstr>
      <vt:lpstr>Egyetértési arány</vt:lpstr>
      <vt:lpstr>Az annotáció formái</vt:lpstr>
      <vt:lpstr>9. dia</vt:lpstr>
      <vt:lpstr>10. dia</vt:lpstr>
      <vt:lpstr>11. dia</vt:lpstr>
      <vt:lpstr>12. dia</vt:lpstr>
      <vt:lpstr>13. dia</vt:lpstr>
      <vt:lpstr>A korpuszépítés folyamata</vt:lpstr>
      <vt:lpstr>Kézi annotálás</vt:lpstr>
      <vt:lpstr>A korpuszok felhasználhatósága</vt:lpstr>
    </vt:vector>
  </TitlesOfParts>
  <Company>rgai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Researcher affiliation extraction from homepages</dc:title>
  <dc:creator>Farkas Richárd</dc:creator>
  <cp:lastModifiedBy>Vera</cp:lastModifiedBy>
  <cp:revision>146</cp:revision>
  <dcterms:created xsi:type="dcterms:W3CDTF">2009-07-29T19:36:53Z</dcterms:created>
  <dcterms:modified xsi:type="dcterms:W3CDTF">2014-09-22T09:53:03Z</dcterms:modified>
</cp:coreProperties>
</file>