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4"/>
  </p:handout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4" r:id="rId12"/>
    <p:sldId id="285" r:id="rId13"/>
    <p:sldId id="286" r:id="rId14"/>
    <p:sldId id="287" r:id="rId15"/>
    <p:sldId id="288" r:id="rId16"/>
    <p:sldId id="282" r:id="rId17"/>
    <p:sldId id="292" r:id="rId18"/>
    <p:sldId id="293" r:id="rId19"/>
    <p:sldId id="289" r:id="rId20"/>
    <p:sldId id="290" r:id="rId21"/>
    <p:sldId id="291" r:id="rId22"/>
    <p:sldId id="283" r:id="rId23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F692D8F-1785-4792-93A5-1A744AEE06A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51948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341438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21518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09558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1855787" cy="574675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8" y="274638"/>
            <a:ext cx="5419725" cy="57467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26612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2802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2471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341438"/>
            <a:ext cx="3636962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341438"/>
            <a:ext cx="3638550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2233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8543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9875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9458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8913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1194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341438"/>
            <a:ext cx="7427912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4301" y="1305809"/>
            <a:ext cx="8388350" cy="2087563"/>
          </a:xfrm>
        </p:spPr>
        <p:txBody>
          <a:bodyPr/>
          <a:lstStyle/>
          <a:p>
            <a:pPr algn="r" eaLnBrk="1" hangingPunct="1"/>
            <a:r>
              <a:rPr lang="hu-HU" altLang="hu-HU" sz="4000" b="1" dirty="0" smtClean="0"/>
              <a:t>Nyelvi adatok</a:t>
            </a:r>
            <a:br>
              <a:rPr lang="hu-HU" altLang="hu-HU" sz="4000" b="1" dirty="0" smtClean="0"/>
            </a:br>
            <a:r>
              <a:rPr lang="hu-HU" altLang="hu-HU" sz="4000" b="1" dirty="0" smtClean="0"/>
              <a:t>és az adatgyűjtés módszertana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2924175"/>
            <a:ext cx="6875462" cy="3168650"/>
          </a:xfrm>
        </p:spPr>
        <p:txBody>
          <a:bodyPr/>
          <a:lstStyle/>
          <a:p>
            <a:pPr eaLnBrk="1" hangingPunct="1"/>
            <a:endParaRPr lang="hu-HU" altLang="hu-HU" sz="4000" b="0" dirty="0" smtClean="0"/>
          </a:p>
          <a:p>
            <a:pPr algn="r" eaLnBrk="1" hangingPunct="1"/>
            <a:endParaRPr lang="hu-HU" altLang="hu-HU" b="0" dirty="0" smtClean="0"/>
          </a:p>
          <a:p>
            <a:pPr algn="r" eaLnBrk="1" hangingPunct="1"/>
            <a:endParaRPr lang="hu-HU" altLang="hu-HU" b="0" dirty="0" smtClean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403350" y="6453188"/>
            <a:ext cx="72723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hu-HU" altLang="hu-HU" b="1" dirty="0">
                <a:solidFill>
                  <a:schemeClr val="bg1"/>
                </a:solidFill>
              </a:rPr>
              <a:t>Korpuszok a nyelvészeti kutatásban</a:t>
            </a:r>
            <a:r>
              <a:rPr lang="hu-HU" altLang="hu-HU" b="1" dirty="0">
                <a:solidFill>
                  <a:schemeClr val="accent2"/>
                </a:solidFill>
              </a:rPr>
              <a:t> </a:t>
            </a:r>
            <a:r>
              <a:rPr lang="hu-HU" altLang="hu-HU" b="1" dirty="0">
                <a:solidFill>
                  <a:schemeClr val="bg1"/>
                </a:solidFill>
              </a:rPr>
              <a:t>– </a:t>
            </a:r>
            <a:r>
              <a:rPr lang="hu-HU" altLang="hu-HU" b="1" dirty="0" smtClean="0">
                <a:solidFill>
                  <a:schemeClr val="bg1"/>
                </a:solidFill>
              </a:rPr>
              <a:t>2016. </a:t>
            </a:r>
            <a:r>
              <a:rPr lang="hu-HU" altLang="hu-HU" b="1" dirty="0">
                <a:solidFill>
                  <a:schemeClr val="bg1"/>
                </a:solidFill>
              </a:rPr>
              <a:t>szeptember </a:t>
            </a:r>
            <a:r>
              <a:rPr lang="hu-HU" altLang="hu-HU" b="1" dirty="0" smtClean="0">
                <a:solidFill>
                  <a:schemeClr val="bg1"/>
                </a:solidFill>
              </a:rPr>
              <a:t>20</a:t>
            </a:r>
            <a:r>
              <a:rPr lang="hu-HU" altLang="hu-HU" b="1" dirty="0" smtClean="0">
                <a:solidFill>
                  <a:schemeClr val="bg1"/>
                </a:solidFill>
              </a:rPr>
              <a:t>.</a:t>
            </a:r>
            <a:endParaRPr lang="hu-HU" altLang="hu-H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Véletlenszerű besorolás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smtClean="0"/>
              <a:t>Sorsolás alapján célszerű beosztani a személyeket a kísérleti vagy kontrollcsoportba</a:t>
            </a:r>
          </a:p>
          <a:p>
            <a:r>
              <a:rPr lang="hu-HU" sz="2400" dirty="0" smtClean="0"/>
              <a:t>Random kiválasztás</a:t>
            </a:r>
          </a:p>
          <a:p>
            <a:r>
              <a:rPr lang="hu-HU" sz="2400" dirty="0" smtClean="0"/>
              <a:t>Rétegzett véletlenszerű kiválasztás: minden csoportból adott számú személy</a:t>
            </a:r>
          </a:p>
          <a:p>
            <a:r>
              <a:rPr lang="hu-HU" sz="2400" dirty="0" smtClean="0"/>
              <a:t>Reprezentatív minta: adott csoport (szociológiai) arányait híven leképezi – a minta kicsiben jeleníti meg az egészet</a:t>
            </a:r>
          </a:p>
          <a:p>
            <a:r>
              <a:rPr lang="hu-HU" sz="2400" dirty="0" smtClean="0"/>
              <a:t>Gyakorlatban nem mindig kivitelezhető </a:t>
            </a:r>
            <a:r>
              <a:rPr lang="hu-HU" sz="2400" dirty="0" smtClean="0">
                <a:sym typeface="Wingdings" panose="05000000000000000000" pitchFamily="2" charset="2"/>
              </a:rPr>
              <a:t> (iskolai osztályok beosztása, nem azonos szintű tudás, nincs hozzáférés megfelelő számú adatközlőhöz…)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xmlns="" val="4126365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Konstans körülmények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Mindennek azonosnak kell lennie</a:t>
            </a:r>
          </a:p>
          <a:p>
            <a:r>
              <a:rPr lang="hu-HU" dirty="0" smtClean="0"/>
              <a:t>Független változó változhat csak (kezelés módja)</a:t>
            </a:r>
          </a:p>
          <a:p>
            <a:r>
              <a:rPr lang="hu-HU" dirty="0" smtClean="0"/>
              <a:t>Tesztelés körülményei, időpont, helyszín, mód…</a:t>
            </a:r>
          </a:p>
          <a:p>
            <a:r>
              <a:rPr lang="hu-HU" dirty="0" smtClean="0"/>
              <a:t>Ha más is eltér, akkor nem tudjuk, minek köszönhető a különbség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612106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Kutatási modell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Hogyan mérjük a függő változót?</a:t>
            </a:r>
          </a:p>
          <a:p>
            <a:r>
              <a:rPr lang="hu-HU" dirty="0" smtClean="0"/>
              <a:t>(Vezetési) teszt: hány oszlopnak megy neki</a:t>
            </a:r>
          </a:p>
          <a:p>
            <a:r>
              <a:rPr lang="hu-HU" dirty="0" smtClean="0"/>
              <a:t>Hogyan mérjük a független változót?</a:t>
            </a:r>
          </a:p>
          <a:p>
            <a:r>
              <a:rPr lang="hu-HU" dirty="0" smtClean="0"/>
              <a:t>Lehetnek szintjei is (pl. 1-5-10 pohár alkohol, iskolai osztályzatok)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026363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Független változók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31179" y="1129002"/>
            <a:ext cx="7427912" cy="4679950"/>
          </a:xfrm>
        </p:spPr>
        <p:txBody>
          <a:bodyPr/>
          <a:lstStyle/>
          <a:p>
            <a:r>
              <a:rPr lang="hu-HU" dirty="0" smtClean="0"/>
              <a:t>Lehet egynél több független változó is</a:t>
            </a:r>
          </a:p>
          <a:p>
            <a:r>
              <a:rPr lang="hu-HU" dirty="0" smtClean="0"/>
              <a:t>Pl. nyelvtanítás 2 módszerrel, 2 szótípusra (definíció/fordítás, absztrakt/konkrét)</a:t>
            </a:r>
          </a:p>
          <a:p>
            <a:pPr lvl="1"/>
            <a:r>
              <a:rPr lang="hu-HU" sz="2400" dirty="0" smtClean="0"/>
              <a:t>4 csoport: mindenki egy szócsoportot kap</a:t>
            </a:r>
          </a:p>
          <a:p>
            <a:pPr lvl="1"/>
            <a:r>
              <a:rPr lang="hu-HU" sz="2400" dirty="0" smtClean="0"/>
              <a:t>2 csoport: mindenki egy módszer, két szócsoport</a:t>
            </a:r>
          </a:p>
          <a:p>
            <a:pPr lvl="1"/>
            <a:r>
              <a:rPr lang="hu-HU" sz="2400" dirty="0" smtClean="0"/>
              <a:t>1 csoport: mindenki mindegyik szócsoportot megkapja</a:t>
            </a:r>
          </a:p>
          <a:p>
            <a:pPr lvl="1"/>
            <a:r>
              <a:rPr lang="hu-HU" sz="2400" dirty="0" smtClean="0"/>
              <a:t>Előnyök/hátrányok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xmlns="" val="947737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Nem kísérletes kutatás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Változók</a:t>
            </a:r>
          </a:p>
          <a:p>
            <a:r>
              <a:rPr lang="hu-HU" dirty="0" smtClean="0"/>
              <a:t>Számszerű adatok</a:t>
            </a:r>
          </a:p>
          <a:p>
            <a:r>
              <a:rPr lang="hu-HU" dirty="0" smtClean="0"/>
              <a:t>Nem manipuláljuk a változókat</a:t>
            </a:r>
          </a:p>
          <a:p>
            <a:r>
              <a:rPr lang="hu-HU" dirty="0" smtClean="0"/>
              <a:t>Leírjuk, „ahogy vannak”</a:t>
            </a:r>
          </a:p>
          <a:p>
            <a:r>
              <a:rPr lang="hu-HU" dirty="0" smtClean="0"/>
              <a:t>Számítások, összegzések: mi a szófajok aránya egy adott regényben</a:t>
            </a:r>
          </a:p>
          <a:p>
            <a:r>
              <a:rPr lang="hu-HU" dirty="0" smtClean="0"/>
              <a:t>Közvélemény-kutatás: a lakosság hány %-a szavaz adott pártra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89593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Milyen típusú kutatás?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 smtClean="0"/>
              <a:t>A vizsga előtti éjjel átbulizásának hatása a jegyre</a:t>
            </a:r>
          </a:p>
          <a:p>
            <a:r>
              <a:rPr lang="hu-HU" sz="2000" dirty="0" smtClean="0"/>
              <a:t>A nyelvi laborban való gyakorlás és a kiejtés szintje közti összefüggés</a:t>
            </a:r>
          </a:p>
          <a:p>
            <a:r>
              <a:rPr lang="hu-HU" sz="2000" dirty="0" smtClean="0"/>
              <a:t>A színek használata Chaucer műveiben</a:t>
            </a:r>
          </a:p>
          <a:p>
            <a:r>
              <a:rPr lang="hu-HU" sz="2000" dirty="0" smtClean="0"/>
              <a:t>Az idegen nyelvek ismerete a magyar politikusok körében</a:t>
            </a:r>
          </a:p>
          <a:p>
            <a:r>
              <a:rPr lang="hu-HU" sz="2000" dirty="0" smtClean="0"/>
              <a:t>A nyelvtanulók kiejtési hibái javításának szükségessége</a:t>
            </a:r>
          </a:p>
          <a:p>
            <a:r>
              <a:rPr lang="hu-HU" sz="2000" dirty="0" smtClean="0"/>
              <a:t>Udvariasság a nemzetközi üzleti tárgyalásokon</a:t>
            </a:r>
          </a:p>
          <a:p>
            <a:r>
              <a:rPr lang="hu-HU" sz="2000" dirty="0" smtClean="0"/>
              <a:t>Az önjavítás az első és második nyelvű beszédben</a:t>
            </a:r>
          </a:p>
          <a:p>
            <a:r>
              <a:rPr lang="hu-HU" sz="2000" dirty="0" smtClean="0"/>
              <a:t>A néma és hangos olvasás összevetése az olvasási képesség fejlődése tükrében</a:t>
            </a:r>
          </a:p>
          <a:p>
            <a:r>
              <a:rPr lang="hu-HU" sz="2000" dirty="0" smtClean="0"/>
              <a:t>A költészet értékelése szakközépiskolás diákok körében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xmlns="" val="1407539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Megbízhatóság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Mennyire konzisztensek az eredmények</a:t>
            </a:r>
          </a:p>
          <a:p>
            <a:r>
              <a:rPr lang="hu-HU" dirty="0" smtClean="0"/>
              <a:t>Belső megbízhatóság: adatgyűjtés és elemzés megbízhatósága – más kutató is erre jutna az adatok alapján?</a:t>
            </a:r>
          </a:p>
          <a:p>
            <a:r>
              <a:rPr lang="hu-HU" dirty="0" smtClean="0"/>
              <a:t>Külső megbízhatóság: megismételt kísérlet esetén (más kutatóval) hasonló eredményeket kapunk?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432555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Érvényesség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Mennyire azt méri a teszt, amit mérnie kell</a:t>
            </a:r>
          </a:p>
          <a:p>
            <a:r>
              <a:rPr lang="hu-HU" dirty="0" smtClean="0"/>
              <a:t>Belső érvényesség: oksági viszonyok, tényleg a független változónak tulajdonítható a függő változó módosulása</a:t>
            </a:r>
          </a:p>
          <a:p>
            <a:r>
              <a:rPr lang="hu-HU" dirty="0" smtClean="0"/>
              <a:t>Külső érvényesség: eredmények mennyire általánosíthatók más csoportokra/körülményekre</a:t>
            </a:r>
          </a:p>
        </p:txBody>
      </p:sp>
    </p:spTree>
    <p:extLst>
      <p:ext uri="{BB962C8B-B14F-4D97-AF65-F5344CB8AC3E}">
        <p14:creationId xmlns:p14="http://schemas.microsoft.com/office/powerpoint/2010/main" xmlns="" val="107962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58372" name="Picture 4" descr="http://upload.wikimedia.org/wikipedia/commons/thumb/5/5d/Reliability_and_validity.svg/2000px-Reliability_and_validity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04854" y="615495"/>
            <a:ext cx="5120119" cy="548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6080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Résztvevő megfigyelés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kutató „beépül” a csoportba, jegyzetel…</a:t>
            </a:r>
          </a:p>
          <a:p>
            <a:r>
              <a:rPr lang="hu-HU" dirty="0" smtClean="0"/>
              <a:t>Teljes átélés</a:t>
            </a:r>
          </a:p>
          <a:p>
            <a:r>
              <a:rPr lang="hu-HU" dirty="0" smtClean="0"/>
              <a:t>Első kézből származó adatok</a:t>
            </a:r>
          </a:p>
          <a:p>
            <a:r>
              <a:rPr lang="hu-HU" dirty="0" smtClean="0"/>
              <a:t>Nem objektív</a:t>
            </a:r>
          </a:p>
          <a:p>
            <a:r>
              <a:rPr lang="hu-HU" dirty="0" smtClean="0"/>
              <a:t>Érzelmi kötődés, nincs távolságtartás</a:t>
            </a:r>
          </a:p>
          <a:p>
            <a:r>
              <a:rPr lang="hu-HU" dirty="0" smtClean="0"/>
              <a:t>Sokszor nehezen megvalósítható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571916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Bevezetés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Kutatási kérdések</a:t>
            </a:r>
          </a:p>
          <a:p>
            <a:r>
              <a:rPr lang="hu-HU" dirty="0" smtClean="0"/>
              <a:t>Kutatás típusai</a:t>
            </a:r>
          </a:p>
          <a:p>
            <a:r>
              <a:rPr lang="hu-HU" dirty="0" smtClean="0"/>
              <a:t>Nyelvi adatok</a:t>
            </a:r>
          </a:p>
          <a:p>
            <a:r>
              <a:rPr lang="hu-HU" dirty="0" smtClean="0"/>
              <a:t>Nyelvi változók</a:t>
            </a:r>
          </a:p>
        </p:txBody>
      </p:sp>
    </p:spTree>
    <p:extLst>
      <p:ext uri="{BB962C8B-B14F-4D97-AF65-F5344CB8AC3E}">
        <p14:creationId xmlns:p14="http://schemas.microsoft.com/office/powerpoint/2010/main" xmlns="" val="19816002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Interjúk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Strukturált: előre megadott szerkezet, kérdések, összehasonlítható válaszok</a:t>
            </a:r>
          </a:p>
          <a:p>
            <a:r>
              <a:rPr lang="hu-HU" dirty="0" smtClean="0"/>
              <a:t>Nyitott: téma adott, kérdések nem</a:t>
            </a:r>
          </a:p>
          <a:p>
            <a:r>
              <a:rPr lang="hu-HU" dirty="0" smtClean="0"/>
              <a:t>Adott témáról hatékonyan lehet gyűjteni anyagot</a:t>
            </a:r>
          </a:p>
          <a:p>
            <a:r>
              <a:rPr lang="hu-HU" dirty="0" smtClean="0"/>
              <a:t>Spontán beszéd átírása, feldolgozása időigényes lehet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9852209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8124" y="0"/>
            <a:ext cx="7427912" cy="1143000"/>
          </a:xfrm>
        </p:spPr>
        <p:txBody>
          <a:bodyPr/>
          <a:lstStyle/>
          <a:p>
            <a:r>
              <a:rPr lang="hu-HU" dirty="0" smtClean="0"/>
              <a:t>Kérdőívek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95834" y="842674"/>
            <a:ext cx="7427912" cy="4679950"/>
          </a:xfrm>
        </p:spPr>
        <p:txBody>
          <a:bodyPr/>
          <a:lstStyle/>
          <a:p>
            <a:r>
              <a:rPr lang="hu-HU" sz="2800" dirty="0" smtClean="0"/>
              <a:t>Nyitott kérdések: a válaszok bármilyen hosszúak lehetnek</a:t>
            </a:r>
          </a:p>
          <a:p>
            <a:r>
              <a:rPr lang="hu-HU" sz="2800" dirty="0" smtClean="0"/>
              <a:t>Zárt kérdések: adott válaszok közül kell választani</a:t>
            </a:r>
          </a:p>
          <a:p>
            <a:r>
              <a:rPr lang="hu-HU" sz="2800" dirty="0" smtClean="0"/>
              <a:t>Skála: teljesen egyetért… nem ért egyet – gyakran/ritkán/soha</a:t>
            </a:r>
          </a:p>
          <a:p>
            <a:r>
              <a:rPr lang="hu-HU" sz="2800" dirty="0" smtClean="0"/>
              <a:t>Könnyebb feldolgozni, de behatárolt adatok</a:t>
            </a:r>
          </a:p>
          <a:p>
            <a:r>
              <a:rPr lang="hu-HU" sz="2800" dirty="0" smtClean="0"/>
              <a:t>Visszajuttatás: sok elveszik, sok kiinduló adatközlő </a:t>
            </a:r>
            <a:r>
              <a:rPr lang="hu-HU" sz="2800" dirty="0" smtClean="0"/>
              <a:t>kell</a:t>
            </a:r>
          </a:p>
          <a:p>
            <a:r>
              <a:rPr lang="hu-HU" sz="2800" dirty="0" err="1" smtClean="0"/>
              <a:t>Google</a:t>
            </a:r>
            <a:r>
              <a:rPr lang="hu-HU" sz="2800" dirty="0" smtClean="0"/>
              <a:t> </a:t>
            </a:r>
            <a:r>
              <a:rPr lang="hu-HU" sz="2800" dirty="0" err="1" smtClean="0"/>
              <a:t>Form</a:t>
            </a:r>
            <a:r>
              <a:rPr lang="hu-HU" sz="2800" dirty="0" smtClean="0"/>
              <a:t>, </a:t>
            </a:r>
            <a:r>
              <a:rPr lang="hu-HU" sz="2800" smtClean="0"/>
              <a:t>közösségi média</a:t>
            </a:r>
            <a:endParaRPr lang="hu-HU" sz="2800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091740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Kutatás korpuszok alapján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Nem kísérleti kvantitatív kutatás</a:t>
            </a:r>
          </a:p>
          <a:p>
            <a:r>
              <a:rPr lang="hu-HU" dirty="0" smtClean="0"/>
              <a:t>Korpuszban levő adatok mint változók: szófajok, szintaktikai szerkezetek, annotált nyelvi elemek…</a:t>
            </a:r>
          </a:p>
          <a:p>
            <a:r>
              <a:rPr lang="hu-HU" dirty="0" smtClean="0"/>
              <a:t>Adatok összegzése, elemzése</a:t>
            </a:r>
          </a:p>
          <a:p>
            <a:r>
              <a:rPr lang="hu-HU" dirty="0" smtClean="0"/>
              <a:t>Adatok értelmezése</a:t>
            </a:r>
          </a:p>
          <a:p>
            <a:r>
              <a:rPr lang="hu-HU" dirty="0" smtClean="0"/>
              <a:t>Journal of </a:t>
            </a:r>
            <a:r>
              <a:rPr lang="hu-HU" dirty="0" err="1" smtClean="0"/>
              <a:t>Quantitative</a:t>
            </a:r>
            <a:r>
              <a:rPr lang="hu-HU" dirty="0" smtClean="0"/>
              <a:t> </a:t>
            </a:r>
            <a:r>
              <a:rPr lang="hu-HU" dirty="0" err="1" smtClean="0"/>
              <a:t>Linguistics</a:t>
            </a:r>
            <a:endParaRPr lang="hu-HU" dirty="0" smtClean="0"/>
          </a:p>
          <a:p>
            <a:r>
              <a:rPr lang="hu-HU" smtClean="0"/>
              <a:t>PhD-tézis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88888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Kutatási 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Mit szeretnénk vizsgálni?</a:t>
            </a:r>
          </a:p>
          <a:p>
            <a:r>
              <a:rPr lang="hu-HU" dirty="0" smtClean="0"/>
              <a:t>Mi a kiinduló feltételezés?</a:t>
            </a:r>
          </a:p>
          <a:p>
            <a:r>
              <a:rPr lang="hu-HU" dirty="0" smtClean="0"/>
              <a:t>Az adatok alátámasztják/cáfolják-e a kiinduló feltevést?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4066763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Nyelvi változók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Bármi, ami érdekel minket</a:t>
            </a:r>
          </a:p>
          <a:p>
            <a:r>
              <a:rPr lang="hu-HU" dirty="0" smtClean="0"/>
              <a:t>Bármi, ami változik</a:t>
            </a:r>
          </a:p>
          <a:p>
            <a:r>
              <a:rPr lang="hu-HU" dirty="0" smtClean="0"/>
              <a:t>Függő változó: amit vizsgálunk és valaminek a függvénye</a:t>
            </a:r>
          </a:p>
          <a:p>
            <a:r>
              <a:rPr lang="hu-HU" dirty="0" smtClean="0"/>
              <a:t>Független változó: befolyásolja a függő változót</a:t>
            </a:r>
          </a:p>
          <a:p>
            <a:r>
              <a:rPr lang="hu-HU" dirty="0" smtClean="0"/>
              <a:t>Pl. alkoholfogyasztás és vezetés, iskolázottság és </a:t>
            </a:r>
            <a:r>
              <a:rPr lang="hu-HU" dirty="0" err="1" smtClean="0"/>
              <a:t>suksükölés</a:t>
            </a:r>
            <a:r>
              <a:rPr lang="hu-HU" dirty="0" smtClean="0"/>
              <a:t>…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48188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Kutatási modellek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Kvalitatív kutatás</a:t>
            </a:r>
          </a:p>
          <a:p>
            <a:r>
              <a:rPr lang="hu-HU" dirty="0" smtClean="0"/>
              <a:t>Kvantitatív kutatás</a:t>
            </a:r>
          </a:p>
          <a:p>
            <a:pPr lvl="1"/>
            <a:r>
              <a:rPr lang="hu-HU" dirty="0" smtClean="0"/>
              <a:t>Kísérletes kutatás</a:t>
            </a:r>
          </a:p>
          <a:p>
            <a:pPr lvl="1"/>
            <a:r>
              <a:rPr lang="hu-HU" dirty="0" smtClean="0"/>
              <a:t>Nem kísérletes kutatás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101228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Kvalitatív kutatás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Emberek véleménye, érzelmei, intuíciói fontosak</a:t>
            </a:r>
          </a:p>
          <a:p>
            <a:r>
              <a:rPr lang="hu-HU" dirty="0" smtClean="0"/>
              <a:t>Nem (nehezen) lehet számszerűsíteni</a:t>
            </a:r>
          </a:p>
          <a:p>
            <a:r>
              <a:rPr lang="hu-HU" dirty="0" smtClean="0"/>
              <a:t>Minőségi != magas minőségű</a:t>
            </a:r>
          </a:p>
          <a:p>
            <a:r>
              <a:rPr lang="hu-HU" dirty="0" smtClean="0"/>
              <a:t>Irodalomtudomány, filozófia…</a:t>
            </a:r>
          </a:p>
          <a:p>
            <a:r>
              <a:rPr lang="hu-HU" dirty="0" smtClean="0"/>
              <a:t>„Női szereplők Shakespeare drámáiban”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466583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Kvantitatív kutatás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Számokkal mérhető adatok</a:t>
            </a:r>
          </a:p>
          <a:p>
            <a:r>
              <a:rPr lang="hu-HU" dirty="0" smtClean="0"/>
              <a:t>Statisztikai fogalmak: átlagolás, szórás…</a:t>
            </a:r>
          </a:p>
          <a:p>
            <a:r>
              <a:rPr lang="hu-HU" dirty="0" smtClean="0"/>
              <a:t>Kísérleti kutatás: valamilyen tényezőt befolyásol a kutató</a:t>
            </a:r>
          </a:p>
          <a:p>
            <a:r>
              <a:rPr lang="hu-HU" dirty="0" smtClean="0"/>
              <a:t>Nem kísérleti kutatás: a tényezők befolyásolása nélkül végzünk méréseket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743911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Kísérleti kutatás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Hat-e a független változó módosulása a függő változóra?</a:t>
            </a:r>
          </a:p>
          <a:p>
            <a:r>
              <a:rPr lang="hu-HU" dirty="0" smtClean="0"/>
              <a:t>Legalább két csoport</a:t>
            </a:r>
          </a:p>
          <a:p>
            <a:r>
              <a:rPr lang="hu-HU" dirty="0" smtClean="0"/>
              <a:t>Véletlenszerű kiválasztás</a:t>
            </a:r>
          </a:p>
          <a:p>
            <a:r>
              <a:rPr lang="hu-HU" dirty="0" smtClean="0"/>
              <a:t>Minden változó konstans (kivéve a független)</a:t>
            </a:r>
          </a:p>
          <a:p>
            <a:r>
              <a:rPr lang="hu-HU" dirty="0" smtClean="0"/>
              <a:t>Példa: alkoholfogyasztás és vezetés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703629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Kísérleti személyek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77361" y="1276784"/>
            <a:ext cx="7427912" cy="4679950"/>
          </a:xfrm>
        </p:spPr>
        <p:txBody>
          <a:bodyPr/>
          <a:lstStyle/>
          <a:p>
            <a:r>
              <a:rPr lang="hu-HU" dirty="0" smtClean="0"/>
              <a:t>Független csoportok:</a:t>
            </a:r>
          </a:p>
          <a:p>
            <a:pPr lvl="1"/>
            <a:r>
              <a:rPr lang="hu-HU" dirty="0" smtClean="0"/>
              <a:t>Kísérleti csoport: speciális kezelést kapja (alkoholt fogyaszt)</a:t>
            </a:r>
          </a:p>
          <a:p>
            <a:pPr lvl="1"/>
            <a:r>
              <a:rPr lang="hu-HU" dirty="0" smtClean="0"/>
              <a:t>Kontrollcsoport: szokásos kezelést kapja vagy nem kap kezelést (nem iszik)</a:t>
            </a:r>
          </a:p>
          <a:p>
            <a:r>
              <a:rPr lang="hu-HU" dirty="0" smtClean="0"/>
              <a:t>Ismételt mérés/önkontroll: ugyanazok a személyek, de eltérő kezelési mód</a:t>
            </a:r>
          </a:p>
          <a:p>
            <a:r>
              <a:rPr lang="hu-HU" dirty="0" smtClean="0"/>
              <a:t>Nyert/vesztett pontok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550262723"/>
      </p:ext>
    </p:extLst>
  </p:cSld>
  <p:clrMapOvr>
    <a:masterClrMapping/>
  </p:clrMapOvr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Szte-template</Template>
  <TotalTime>5487</TotalTime>
  <Words>713</Words>
  <Application>Microsoft Office PowerPoint</Application>
  <PresentationFormat>Diavetítés a képernyőre (4:3 oldalarány)</PresentationFormat>
  <Paragraphs>120</Paragraphs>
  <Slides>22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3" baseType="lpstr">
      <vt:lpstr>2_Alapértelmezett terv</vt:lpstr>
      <vt:lpstr>Nyelvi adatok és az adatgyűjtés módszertana </vt:lpstr>
      <vt:lpstr>Bevezetés</vt:lpstr>
      <vt:lpstr>Kutatási kérdések</vt:lpstr>
      <vt:lpstr>Nyelvi változók</vt:lpstr>
      <vt:lpstr>Kutatási modellek</vt:lpstr>
      <vt:lpstr>Kvalitatív kutatás</vt:lpstr>
      <vt:lpstr>Kvantitatív kutatás</vt:lpstr>
      <vt:lpstr>Kísérleti kutatás</vt:lpstr>
      <vt:lpstr>Kísérleti személyek</vt:lpstr>
      <vt:lpstr>Véletlenszerű besorolás</vt:lpstr>
      <vt:lpstr>Konstans körülmények</vt:lpstr>
      <vt:lpstr>Kutatási modell</vt:lpstr>
      <vt:lpstr>Független változók</vt:lpstr>
      <vt:lpstr>Nem kísérletes kutatás</vt:lpstr>
      <vt:lpstr>Milyen típusú kutatás?</vt:lpstr>
      <vt:lpstr>Megbízhatóság</vt:lpstr>
      <vt:lpstr>Érvényesség</vt:lpstr>
      <vt:lpstr>18. dia</vt:lpstr>
      <vt:lpstr>Résztvevő megfigyelés</vt:lpstr>
      <vt:lpstr>Interjúk</vt:lpstr>
      <vt:lpstr>Kérdőívek</vt:lpstr>
      <vt:lpstr>Kutatás korpuszok alapján</vt:lpstr>
    </vt:vector>
  </TitlesOfParts>
  <Company>rgai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Researcher affiliation extraction from homepages</dc:title>
  <dc:creator>Farkas Richárd</dc:creator>
  <cp:lastModifiedBy>Vera</cp:lastModifiedBy>
  <cp:revision>215</cp:revision>
  <dcterms:created xsi:type="dcterms:W3CDTF">2009-07-29T19:36:53Z</dcterms:created>
  <dcterms:modified xsi:type="dcterms:W3CDTF">2016-09-20T09:18:32Z</dcterms:modified>
</cp:coreProperties>
</file>