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13"/>
  </p:handoutMasterIdLst>
  <p:sldIdLst>
    <p:sldId id="272" r:id="rId2"/>
    <p:sldId id="288" r:id="rId3"/>
    <p:sldId id="296" r:id="rId4"/>
    <p:sldId id="297" r:id="rId5"/>
    <p:sldId id="306" r:id="rId6"/>
    <p:sldId id="305" r:id="rId7"/>
    <p:sldId id="308" r:id="rId8"/>
    <p:sldId id="307" r:id="rId9"/>
    <p:sldId id="309" r:id="rId10"/>
    <p:sldId id="310" r:id="rId11"/>
    <p:sldId id="311" r:id="rId1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0C5859-F0E6-4A63-ADF9-2D0683027E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5476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4376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8388350" cy="2087562"/>
          </a:xfrm>
        </p:spPr>
        <p:txBody>
          <a:bodyPr/>
          <a:lstStyle/>
          <a:p>
            <a:pPr algn="r" eaLnBrk="1" hangingPunct="1"/>
            <a:r>
              <a:rPr lang="hu-HU" altLang="hu-HU" b="1" dirty="0" smtClean="0"/>
              <a:t>Annotáció,</a:t>
            </a:r>
            <a:br>
              <a:rPr lang="hu-HU" altLang="hu-HU" b="1" dirty="0" smtClean="0"/>
            </a:br>
            <a:r>
              <a:rPr lang="hu-HU" altLang="hu-HU" b="1" dirty="0" smtClean="0"/>
              <a:t>annotációs útmutató</a:t>
            </a:r>
            <a:endParaRPr lang="hu-HU" altLang="hu-H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005263"/>
            <a:ext cx="6875462" cy="2087562"/>
          </a:xfrm>
        </p:spPr>
        <p:txBody>
          <a:bodyPr/>
          <a:lstStyle/>
          <a:p>
            <a:pPr eaLnBrk="1" hangingPunct="1"/>
            <a:endParaRPr lang="hu-HU" altLang="hu-HU" sz="4000" b="0" smtClean="0"/>
          </a:p>
          <a:p>
            <a:pPr algn="r" eaLnBrk="1" hangingPunct="1"/>
            <a:endParaRPr lang="hu-HU" altLang="hu-HU" b="0" smtClean="0"/>
          </a:p>
          <a:p>
            <a:pPr algn="r" eaLnBrk="1" hangingPunct="1"/>
            <a:endParaRPr lang="hu-HU" altLang="hu-HU" b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rgbClr val="333333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333333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rgbClr val="333333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rgbClr val="333333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hu-HU" altLang="hu-HU" sz="1400" dirty="0">
                <a:solidFill>
                  <a:schemeClr val="bg1"/>
                </a:solidFill>
              </a:rPr>
              <a:t>Korpuszok a nyelvészeti kutatásban – </a:t>
            </a:r>
            <a:r>
              <a:rPr lang="hu-HU" altLang="hu-HU" sz="1400" dirty="0" smtClean="0">
                <a:solidFill>
                  <a:schemeClr val="bg1"/>
                </a:solidFill>
              </a:rPr>
              <a:t>2018. </a:t>
            </a:r>
            <a:r>
              <a:rPr lang="hu-HU" altLang="hu-HU" sz="1400" smtClean="0">
                <a:solidFill>
                  <a:schemeClr val="bg1"/>
                </a:solidFill>
              </a:rPr>
              <a:t>szeptember 28</a:t>
            </a:r>
            <a:r>
              <a:rPr lang="hu-HU" altLang="hu-HU" sz="1400" dirty="0" smtClean="0">
                <a:solidFill>
                  <a:schemeClr val="bg1"/>
                </a:solidFill>
              </a:rPr>
              <a:t>.</a:t>
            </a:r>
            <a:endParaRPr lang="hu-HU" alt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Annotátorok</a:t>
            </a:r>
            <a:r>
              <a:rPr lang="hu-HU" altLang="hu-HU" dirty="0" smtClean="0"/>
              <a:t> - 2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Elég-e a szimpla annotáció?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Egyetértési arány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Mennyit annotáljanak duplán?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 lesz az etalon?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 smtClean="0"/>
              <a:t>Eltérések kézi egyértelműsítése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 smtClean="0"/>
              <a:t>Többségi jelölés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 smtClean="0"/>
              <a:t>Annotációk metszete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 smtClean="0"/>
              <a:t>Annotációk uniója</a:t>
            </a:r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Annotáció végén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Korpuszfájlok összeillesztése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Technikai simítások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Korpuszdokumentáció készítése (cikk, </a:t>
            </a:r>
            <a:r>
              <a:rPr lang="hu-HU" altLang="hu-HU" dirty="0" err="1" smtClean="0"/>
              <a:t>readme</a:t>
            </a:r>
            <a:r>
              <a:rPr lang="hu-HU" altLang="hu-HU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A korpusz publikálása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Hozzáférhetőség</a:t>
            </a:r>
          </a:p>
          <a:p>
            <a:pPr lvl="1">
              <a:lnSpc>
                <a:spcPct val="80000"/>
              </a:lnSpc>
            </a:pPr>
            <a:r>
              <a:rPr lang="hu-HU" altLang="hu-HU" dirty="0" smtClean="0"/>
              <a:t>Ingyenes (kutatási, oktatási célra)</a:t>
            </a:r>
          </a:p>
          <a:p>
            <a:pPr lvl="1">
              <a:lnSpc>
                <a:spcPct val="80000"/>
              </a:lnSpc>
            </a:pPr>
            <a:r>
              <a:rPr lang="hu-HU" altLang="hu-HU" dirty="0" smtClean="0"/>
              <a:t>Fizetős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Licencek</a:t>
            </a: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Tervezés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Mit szeretnénk pontosan annotálni?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Pontos (nyelvészeti) definíció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Érthető legyen mások (nem nyelvészek) számára is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Mit NEM szeretnénk annotálni?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Határok meghúzása</a:t>
            </a:r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Cél megfogalmazása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Miért akarjuk ezt jelölni?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Mire lesz jó?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Nyelvészeti felhasználás?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Elméleti?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Alkalmazott?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Számítógépes alkalmazás?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Mindegyik?</a:t>
            </a:r>
          </a:p>
        </p:txBody>
      </p:sp>
    </p:spTree>
    <p:extLst>
      <p:ext uri="{BB962C8B-B14F-4D97-AF65-F5344CB8AC3E}">
        <p14:creationId xmlns="" xmlns:p14="http://schemas.microsoft.com/office/powerpoint/2010/main" val="188858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Szövegek kiválasztása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Forrás, mennyiség, tematika a felhasználás függvénye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Van-e elegendő hozzáférhető anyag?</a:t>
            </a: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88858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Technikai háttér kiválasztása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124744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Miben annotálunk?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Feladatfüggő!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Nyers szövegben kell szövegrészeket jelölni (pl. tulajdonnévi annotáció): „színező” (</a:t>
            </a:r>
            <a:r>
              <a:rPr lang="hu-HU" altLang="hu-HU" dirty="0" err="1" smtClean="0"/>
              <a:t>TextAnnotator</a:t>
            </a:r>
            <a:r>
              <a:rPr lang="hu-HU" altLang="hu-HU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Több lehetőség közül kell választani (pl. szófaji egyértelműsítés): rádiógombos felület (</a:t>
            </a:r>
            <a:r>
              <a:rPr lang="hu-HU" altLang="hu-HU" dirty="0" err="1" smtClean="0"/>
              <a:t>Tagging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Assistant</a:t>
            </a:r>
            <a:r>
              <a:rPr lang="hu-HU" altLang="hu-HU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Szintaktikai fák készítése: speciális szerkesztőfelület (</a:t>
            </a:r>
            <a:r>
              <a:rPr lang="hu-HU" altLang="hu-HU" dirty="0" err="1" smtClean="0"/>
              <a:t>TrEd</a:t>
            </a:r>
            <a:r>
              <a:rPr lang="hu-HU" altLang="hu-HU" dirty="0" smtClean="0"/>
              <a:t>)</a:t>
            </a:r>
          </a:p>
          <a:p>
            <a:pPr>
              <a:lnSpc>
                <a:spcPct val="8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Próbaannotáció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Kezdjünk el dolgozni a szöveg egy részén még az éles annotáció előtt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A kezdeti nehézségek gyorsan előbukkannak…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Nem várt nehéz esetek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Új kategóriák felbukkannak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Technikai gondok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 smtClean="0"/>
              <a:t>-&gt; ki kell javítani / újra kell definiálni a feladatot</a:t>
            </a:r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Annotációs útmutató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Mi a feladat?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 az eszköz, amiben dolgozunk?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Milyen lépései vannak a jelölésnek?</a:t>
            </a:r>
          </a:p>
          <a:p>
            <a:pPr lvl="1">
              <a:lnSpc>
                <a:spcPct val="80000"/>
              </a:lnSpc>
            </a:pPr>
            <a:r>
              <a:rPr lang="hu-HU" altLang="hu-HU" dirty="0" smtClean="0"/>
              <a:t>Technikai oldalról</a:t>
            </a:r>
          </a:p>
          <a:p>
            <a:pPr lvl="1">
              <a:lnSpc>
                <a:spcPct val="80000"/>
              </a:lnSpc>
            </a:pPr>
            <a:r>
              <a:rPr lang="hu-HU" altLang="hu-HU" dirty="0" smtClean="0"/>
              <a:t>Nyelvi oldalról (lehet pl. hierarchikus jelölés: alkategóriákat is jelölünk)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Hogyan határozzuk meg, hogy jelölünk-e? (nyelvi tesztek)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Példák</a:t>
            </a:r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  <a:p>
            <a:pPr>
              <a:lnSpc>
                <a:spcPct val="80000"/>
              </a:lnSpc>
            </a:pPr>
            <a:endParaRPr lang="hu-HU" altLang="hu-H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smtClean="0"/>
              <a:t>Példák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A </a:t>
            </a:r>
            <a:r>
              <a:rPr lang="hu-HU" altLang="hu-HU" dirty="0" err="1" smtClean="0"/>
              <a:t>próbaannotációból</a:t>
            </a:r>
            <a:r>
              <a:rPr lang="hu-HU" altLang="hu-HU" dirty="0" smtClean="0"/>
              <a:t> sok példát lehet meríteni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Írjuk bele az útmutatóba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Segít az </a:t>
            </a:r>
            <a:r>
              <a:rPr lang="hu-HU" altLang="hu-HU" dirty="0" err="1" smtClean="0"/>
              <a:t>annotátoroknak</a:t>
            </a:r>
            <a:endParaRPr lang="hu-HU" altLang="hu-HU" dirty="0" smtClean="0"/>
          </a:p>
          <a:p>
            <a:pPr>
              <a:lnSpc>
                <a:spcPct val="80000"/>
              </a:lnSpc>
            </a:pPr>
            <a:r>
              <a:rPr lang="hu-HU" altLang="hu-HU" dirty="0" smtClean="0"/>
              <a:t>Rendszeresen előforduló kétértelmű esetekben foglaljunk egyértelműen állást (birtokos szerkezet névelője?)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Negatív példák is fontosak: mit NEM kell jelölni (ami esetleg annak tűnik, de mégsem az…)</a:t>
            </a:r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0"/>
            <a:ext cx="7427912" cy="1143001"/>
          </a:xfrm>
        </p:spPr>
        <p:txBody>
          <a:bodyPr/>
          <a:lstStyle/>
          <a:p>
            <a:r>
              <a:rPr lang="hu-HU" altLang="hu-HU" dirty="0" err="1" smtClean="0"/>
              <a:t>Annotátorok</a:t>
            </a:r>
            <a:endParaRPr lang="hu-HU" altLang="hu-H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4279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 smtClean="0"/>
              <a:t>Hány kell?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Kik annotáljanak?</a:t>
            </a:r>
            <a:endParaRPr lang="hu-HU" altLang="hu-HU" dirty="0"/>
          </a:p>
          <a:p>
            <a:pPr>
              <a:lnSpc>
                <a:spcPct val="80000"/>
              </a:lnSpc>
            </a:pPr>
            <a:r>
              <a:rPr lang="hu-HU" altLang="hu-HU" dirty="0" smtClean="0"/>
              <a:t>Mennyire kell nyelvészeti / nyelvi tudás?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Nyelvészek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Laikusok</a:t>
            </a:r>
          </a:p>
          <a:p>
            <a:pPr>
              <a:lnSpc>
                <a:spcPct val="80000"/>
              </a:lnSpc>
            </a:pPr>
            <a:r>
              <a:rPr lang="hu-HU" altLang="hu-HU" dirty="0" err="1" smtClean="0"/>
              <a:t>Crowdsourcing</a:t>
            </a:r>
            <a:r>
              <a:rPr lang="hu-HU" altLang="hu-HU" dirty="0" smtClean="0"/>
              <a:t> / </a:t>
            </a:r>
            <a:r>
              <a:rPr lang="hu-HU" altLang="hu-HU" dirty="0" err="1" smtClean="0"/>
              <a:t>Mechanical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Turk</a:t>
            </a:r>
            <a:endParaRPr lang="hu-HU" altLang="hu-HU" dirty="0" smtClean="0"/>
          </a:p>
          <a:p>
            <a:pPr>
              <a:lnSpc>
                <a:spcPct val="80000"/>
              </a:lnSpc>
            </a:pPr>
            <a:r>
              <a:rPr lang="hu-HU" altLang="hu-HU" dirty="0" smtClean="0"/>
              <a:t>Mennyiség vs. minőség…</a:t>
            </a:r>
          </a:p>
          <a:p>
            <a:pPr>
              <a:lnSpc>
                <a:spcPct val="80000"/>
              </a:lnSpc>
            </a:pPr>
            <a:r>
              <a:rPr lang="hu-HU" altLang="hu-HU" dirty="0" smtClean="0"/>
              <a:t>Ha gyorsan kell sok (nem nyelvi) adat, jó lehet…</a:t>
            </a:r>
          </a:p>
        </p:txBody>
      </p:sp>
    </p:spTree>
    <p:extLst>
      <p:ext uri="{BB962C8B-B14F-4D97-AF65-F5344CB8AC3E}">
        <p14:creationId xmlns="" xmlns:p14="http://schemas.microsoft.com/office/powerpoint/2010/main" val="1564031630"/>
      </p:ext>
    </p:extLst>
  </p:cSld>
  <p:clrMapOvr>
    <a:masterClrMapping/>
  </p:clrMapOvr>
</p:sld>
</file>

<file path=ppt/theme/theme1.xml><?xml version="1.0" encoding="utf-8"?>
<a:theme xmlns:a="http://schemas.openxmlformats.org/drawingml/2006/main" name="4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Alapértelmezett terv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3927</TotalTime>
  <Words>349</Words>
  <Application>Microsoft Office PowerPoint</Application>
  <PresentationFormat>Diavetítés a képernyőre (4:3 oldalarány)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4_Alapértelmezett terv</vt:lpstr>
      <vt:lpstr>Annotáció, annotációs útmutató</vt:lpstr>
      <vt:lpstr>Tervezés</vt:lpstr>
      <vt:lpstr>Cél megfogalmazása</vt:lpstr>
      <vt:lpstr>Szövegek kiválasztása</vt:lpstr>
      <vt:lpstr>Technikai háttér kiválasztása</vt:lpstr>
      <vt:lpstr>Próbaannotáció</vt:lpstr>
      <vt:lpstr>Annotációs útmutató</vt:lpstr>
      <vt:lpstr>Példák</vt:lpstr>
      <vt:lpstr>Annotátorok</vt:lpstr>
      <vt:lpstr>Annotátorok - 2</vt:lpstr>
      <vt:lpstr>Annotáció végén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178</cp:revision>
  <dcterms:created xsi:type="dcterms:W3CDTF">2009-07-29T19:36:53Z</dcterms:created>
  <dcterms:modified xsi:type="dcterms:W3CDTF">2018-09-28T05:21:06Z</dcterms:modified>
</cp:coreProperties>
</file>