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handoutMasterIdLst>
    <p:handoutMasterId r:id="rId10"/>
  </p:handoutMasterIdLst>
  <p:sldIdLst>
    <p:sldId id="272" r:id="rId2"/>
    <p:sldId id="307" r:id="rId3"/>
    <p:sldId id="319" r:id="rId4"/>
    <p:sldId id="312" r:id="rId5"/>
    <p:sldId id="313" r:id="rId6"/>
    <p:sldId id="315" r:id="rId7"/>
    <p:sldId id="314" r:id="rId8"/>
    <p:sldId id="317" r:id="rId9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0C5859-F0E6-4A63-ADF9-2D0683027E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54769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34376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341438"/>
            <a:ext cx="742791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8388350" cy="2087562"/>
          </a:xfrm>
        </p:spPr>
        <p:txBody>
          <a:bodyPr/>
          <a:lstStyle/>
          <a:p>
            <a:pPr algn="r" eaLnBrk="1" hangingPunct="1"/>
            <a:r>
              <a:rPr lang="hu-HU" altLang="hu-HU" b="1" dirty="0" smtClean="0"/>
              <a:t>Annotációs eszközök</a:t>
            </a:r>
            <a:br>
              <a:rPr lang="hu-HU" altLang="hu-HU" b="1" dirty="0" smtClean="0"/>
            </a:br>
            <a:endParaRPr lang="hu-HU" altLang="hu-HU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005263"/>
            <a:ext cx="6875462" cy="2087562"/>
          </a:xfrm>
        </p:spPr>
        <p:txBody>
          <a:bodyPr/>
          <a:lstStyle/>
          <a:p>
            <a:pPr eaLnBrk="1" hangingPunct="1"/>
            <a:endParaRPr lang="hu-HU" altLang="hu-HU" sz="4000" b="0" smtClean="0"/>
          </a:p>
          <a:p>
            <a:pPr algn="r" eaLnBrk="1" hangingPunct="1"/>
            <a:endParaRPr lang="hu-HU" altLang="hu-HU" b="0" smtClean="0"/>
          </a:p>
          <a:p>
            <a:pPr algn="r" eaLnBrk="1" hangingPunct="1"/>
            <a:endParaRPr lang="hu-HU" altLang="hu-HU" b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03350" y="6453188"/>
            <a:ext cx="7272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hu-HU" altLang="hu-HU" sz="1400" dirty="0">
                <a:solidFill>
                  <a:schemeClr val="bg1"/>
                </a:solidFill>
              </a:rPr>
              <a:t>Korpuszok a nyelvészeti kutatásban – </a:t>
            </a:r>
            <a:r>
              <a:rPr lang="hu-HU" altLang="hu-HU" sz="1400" dirty="0" smtClean="0">
                <a:solidFill>
                  <a:schemeClr val="bg1"/>
                </a:solidFill>
              </a:rPr>
              <a:t>2018. </a:t>
            </a:r>
            <a:r>
              <a:rPr lang="hu-HU" altLang="hu-HU" sz="1400" smtClean="0">
                <a:solidFill>
                  <a:schemeClr val="bg1"/>
                </a:solidFill>
              </a:rPr>
              <a:t>szeptember 28</a:t>
            </a:r>
            <a:r>
              <a:rPr lang="hu-HU" altLang="hu-HU" sz="1400" dirty="0" smtClean="0">
                <a:solidFill>
                  <a:schemeClr val="bg1"/>
                </a:solidFill>
              </a:rPr>
              <a:t>.</a:t>
            </a:r>
            <a:endParaRPr lang="hu-HU" altLang="hu-H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Excel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dirty="0" smtClean="0"/>
              <a:t>Táblázatos adatok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Néhány annotálandó kategória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Szótárszerkesztés, szemantikai jegyek, kulcsszavazás…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dirty="0" smtClean="0">
                <a:solidFill>
                  <a:srgbClr val="FF0000"/>
                </a:solidFill>
              </a:rPr>
              <a:t>+ Egyszerű kezelni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dirty="0" smtClean="0">
                <a:solidFill>
                  <a:srgbClr val="FF0000"/>
                </a:solidFill>
              </a:rPr>
              <a:t>+ Könnyen elérhető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dirty="0" smtClean="0">
                <a:solidFill>
                  <a:srgbClr val="FF0000"/>
                </a:solidFill>
              </a:rPr>
              <a:t>+ Szűrés, statisztika elérhető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dirty="0" smtClean="0">
                <a:solidFill>
                  <a:srgbClr val="00B0F0"/>
                </a:solidFill>
              </a:rPr>
              <a:t>Nem mindig átlátható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dirty="0" smtClean="0">
                <a:solidFill>
                  <a:srgbClr val="00B0F0"/>
                </a:solidFill>
              </a:rPr>
              <a:t>Nincs GUI</a:t>
            </a:r>
          </a:p>
        </p:txBody>
      </p:sp>
    </p:spTree>
    <p:extLst>
      <p:ext uri="{BB962C8B-B14F-4D97-AF65-F5344CB8AC3E}">
        <p14:creationId xmlns="" xmlns:p14="http://schemas.microsoft.com/office/powerpoint/2010/main" val="156403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err="1" smtClean="0"/>
              <a:t>TextAnnotator</a:t>
            </a:r>
            <a:endParaRPr lang="hu-HU" altLang="hu-H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836712"/>
            <a:ext cx="7859960" cy="503999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dirty="0" smtClean="0"/>
              <a:t>Nyers szöveg (</a:t>
            </a:r>
            <a:r>
              <a:rPr lang="hu-HU" altLang="hu-HU" sz="2800" dirty="0" err="1" smtClean="0"/>
              <a:t>txt</a:t>
            </a:r>
            <a:r>
              <a:rPr lang="hu-HU" altLang="hu-HU" sz="28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Többféle (hierarchikus) annotációs réteg</a:t>
            </a:r>
          </a:p>
          <a:p>
            <a:pPr>
              <a:lnSpc>
                <a:spcPct val="80000"/>
              </a:lnSpc>
            </a:pPr>
            <a:r>
              <a:rPr lang="hu-HU" altLang="hu-HU" sz="2800" dirty="0" err="1" smtClean="0"/>
              <a:t>Token</a:t>
            </a:r>
            <a:r>
              <a:rPr lang="hu-HU" altLang="hu-HU" sz="2800" dirty="0" smtClean="0"/>
              <a:t> és frázis szint is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Bizonytalanság, többszavas kifejezések, tulajdonnevek, </a:t>
            </a:r>
            <a:r>
              <a:rPr lang="hu-HU" altLang="hu-HU" sz="2800" dirty="0" err="1" smtClean="0"/>
              <a:t>véleménydetekció</a:t>
            </a:r>
            <a:r>
              <a:rPr lang="hu-HU" altLang="hu-HU" sz="2800" dirty="0" smtClean="0"/>
              <a:t>, </a:t>
            </a:r>
            <a:r>
              <a:rPr lang="hu-HU" altLang="hu-HU" sz="2800" dirty="0" err="1" smtClean="0"/>
              <a:t>CV-k</a:t>
            </a:r>
            <a:r>
              <a:rPr lang="hu-HU" altLang="hu-HU" sz="2800" dirty="0" smtClean="0"/>
              <a:t>…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Egyszerű kezelni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Ingyen elérhető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Áttekinthető annotáció (GUI)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sz="2800" dirty="0" smtClean="0">
                <a:solidFill>
                  <a:srgbClr val="00B0F0"/>
                </a:solidFill>
              </a:rPr>
              <a:t>Testre szabás kell (minimális kódolás)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sz="2800" dirty="0" smtClean="0">
                <a:solidFill>
                  <a:srgbClr val="00B0F0"/>
                </a:solidFill>
              </a:rPr>
              <a:t>Az annotáció kigyűjtése (kódolás)</a:t>
            </a:r>
          </a:p>
          <a:p>
            <a:pPr>
              <a:lnSpc>
                <a:spcPct val="80000"/>
              </a:lnSpc>
              <a:buNone/>
            </a:pPr>
            <a:endParaRPr lang="hu-HU" altLang="hu-HU" dirty="0" smtClean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hu-HU" altLang="hu-HU" dirty="0" smtClean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endParaRPr lang="hu-HU" alt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1564031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1"/>
            <a:ext cx="7427912" cy="836712"/>
          </a:xfrm>
        </p:spPr>
        <p:txBody>
          <a:bodyPr/>
          <a:lstStyle/>
          <a:p>
            <a:r>
              <a:rPr lang="hu-HU" altLang="hu-HU" dirty="0" smtClean="0"/>
              <a:t>MMAX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03648" y="90872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dirty="0" err="1" smtClean="0"/>
              <a:t>Token</a:t>
            </a:r>
            <a:r>
              <a:rPr lang="hu-HU" altLang="hu-HU" sz="2800" dirty="0" smtClean="0"/>
              <a:t>, frázis és szöveg szintű annotáció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Egy elemhez többféle választási lehetőség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Hierarchikus jelölés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Szavak közti relációk jelölhetők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Szófaji egyértelműsítés, szintaxis, </a:t>
            </a:r>
            <a:r>
              <a:rPr lang="hu-HU" altLang="hu-HU" sz="2800" dirty="0" err="1" smtClean="0"/>
              <a:t>koreferencia</a:t>
            </a:r>
            <a:r>
              <a:rPr lang="hu-HU" altLang="hu-HU" sz="2800" dirty="0" smtClean="0"/>
              <a:t>…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Sokrétű feladatra egy felület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Ingyen elérhető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sz="2800" dirty="0" smtClean="0">
                <a:solidFill>
                  <a:srgbClr val="00B0F0"/>
                </a:solidFill>
              </a:rPr>
              <a:t>XML-formátum (előelemzés, konvertálás)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sz="2800" dirty="0" smtClean="0">
                <a:solidFill>
                  <a:srgbClr val="00B0F0"/>
                </a:solidFill>
              </a:rPr>
              <a:t>Az annotáció kigyűjtése (kódolás)</a:t>
            </a:r>
            <a:endParaRPr lang="hu-HU" altLang="hu-HU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56403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1"/>
            <a:ext cx="7427912" cy="836712"/>
          </a:xfrm>
        </p:spPr>
        <p:txBody>
          <a:bodyPr/>
          <a:lstStyle/>
          <a:p>
            <a:r>
              <a:rPr lang="hu-HU" altLang="hu-HU" dirty="0" err="1" smtClean="0"/>
              <a:t>VisDic</a:t>
            </a:r>
            <a:endParaRPr lang="hu-HU" altLang="hu-H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124744"/>
            <a:ext cx="7427912" cy="504056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dirty="0" err="1" smtClean="0"/>
              <a:t>Synset</a:t>
            </a:r>
            <a:r>
              <a:rPr lang="hu-HU" altLang="hu-HU" sz="2800" dirty="0" smtClean="0"/>
              <a:t> szintű annotáció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Szavak hálóba kapcsolása</a:t>
            </a:r>
          </a:p>
          <a:p>
            <a:pPr>
              <a:lnSpc>
                <a:spcPct val="80000"/>
              </a:lnSpc>
            </a:pPr>
            <a:r>
              <a:rPr lang="hu-HU" altLang="hu-HU" sz="2800" dirty="0" err="1" smtClean="0"/>
              <a:t>Wordnet</a:t>
            </a:r>
            <a:r>
              <a:rPr lang="hu-HU" altLang="hu-HU" sz="2800" dirty="0" smtClean="0"/>
              <a:t> építése, ontológiák kezelése…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Egyszerű kezelni (GUI)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Ingyen elérhető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Célfeladat sajátságaira van szabva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Keresést is támogat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Többnyelvű keresés / adatszerkesztés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sz="2800" dirty="0" smtClean="0">
                <a:solidFill>
                  <a:srgbClr val="00B0F0"/>
                </a:solidFill>
              </a:rPr>
              <a:t>XML-formátum (konvertálás)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sz="2800" dirty="0" smtClean="0">
                <a:solidFill>
                  <a:srgbClr val="00B0F0"/>
                </a:solidFill>
              </a:rPr>
              <a:t>Kisebb működési problémák (</a:t>
            </a:r>
            <a:r>
              <a:rPr lang="hu-HU" altLang="hu-HU" sz="2800" dirty="0" err="1" smtClean="0">
                <a:solidFill>
                  <a:srgbClr val="00B0F0"/>
                </a:solidFill>
              </a:rPr>
              <a:t>bugok</a:t>
            </a:r>
            <a:r>
              <a:rPr lang="hu-HU" altLang="hu-HU" sz="2800" dirty="0" smtClean="0">
                <a:solidFill>
                  <a:srgbClr val="00B0F0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endParaRPr lang="hu-HU" alt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156403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err="1" smtClean="0"/>
              <a:t>SenseTagger</a:t>
            </a:r>
            <a:endParaRPr lang="hu-HU" altLang="hu-H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800" dirty="0" err="1" smtClean="0"/>
              <a:t>Token</a:t>
            </a:r>
            <a:r>
              <a:rPr lang="hu-HU" altLang="hu-HU" sz="2800" dirty="0" smtClean="0"/>
              <a:t>, frázis és szöveg szintű annotáció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Egy elemhez többféle választási lehetőség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Kontextus megjeleníthető</a:t>
            </a:r>
          </a:p>
          <a:p>
            <a:pPr>
              <a:lnSpc>
                <a:spcPct val="80000"/>
              </a:lnSpc>
            </a:pPr>
            <a:r>
              <a:rPr lang="hu-HU" altLang="hu-HU" sz="2800" dirty="0" smtClean="0"/>
              <a:t>Jelentés-egyértelműsítés, véleménykinyerés…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Egyszerűen kezelhető (GUI)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sz="2800" dirty="0" smtClean="0">
                <a:solidFill>
                  <a:srgbClr val="FF0000"/>
                </a:solidFill>
              </a:rPr>
              <a:t>+ Ingyen elérhető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sz="2800" dirty="0" smtClean="0">
                <a:solidFill>
                  <a:srgbClr val="00B0F0"/>
                </a:solidFill>
              </a:rPr>
              <a:t>XML-formátum (előelemzés, konvertálás)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sz="2800" dirty="0" smtClean="0">
                <a:solidFill>
                  <a:srgbClr val="00B0F0"/>
                </a:solidFill>
              </a:rPr>
              <a:t>Az annotáció kigyűjtése (kódolás)</a:t>
            </a:r>
            <a:endParaRPr lang="hu-HU" altLang="hu-HU" sz="2800" dirty="0" smtClean="0"/>
          </a:p>
          <a:p>
            <a:pPr>
              <a:lnSpc>
                <a:spcPct val="80000"/>
              </a:lnSpc>
            </a:pPr>
            <a:endParaRPr lang="hu-HU" alt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1564031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err="1" smtClean="0"/>
              <a:t>TrEd</a:t>
            </a:r>
            <a:endParaRPr lang="hu-HU" altLang="hu-H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dirty="0" smtClean="0"/>
              <a:t>Mondatszintű annotáció</a:t>
            </a:r>
          </a:p>
          <a:p>
            <a:pPr>
              <a:lnSpc>
                <a:spcPct val="80000"/>
              </a:lnSpc>
            </a:pPr>
            <a:r>
              <a:rPr lang="hu-HU" altLang="hu-HU" dirty="0" err="1" smtClean="0"/>
              <a:t>Perl</a:t>
            </a:r>
            <a:endParaRPr lang="hu-HU" altLang="hu-HU" dirty="0" smtClean="0"/>
          </a:p>
          <a:p>
            <a:pPr>
              <a:lnSpc>
                <a:spcPct val="80000"/>
              </a:lnSpc>
            </a:pPr>
            <a:r>
              <a:rPr lang="hu-HU" altLang="hu-HU" dirty="0" smtClean="0"/>
              <a:t>Függőségi fák (</a:t>
            </a:r>
            <a:r>
              <a:rPr lang="hu-HU" altLang="hu-HU" dirty="0" err="1" smtClean="0"/>
              <a:t>dependencia</a:t>
            </a:r>
            <a:r>
              <a:rPr lang="hu-HU" altLang="hu-HU" dirty="0" smtClean="0"/>
              <a:t>)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dirty="0" smtClean="0">
                <a:solidFill>
                  <a:srgbClr val="FF0000"/>
                </a:solidFill>
              </a:rPr>
              <a:t>+ Egyszerűen kezelhető (GUI)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dirty="0" smtClean="0">
                <a:solidFill>
                  <a:srgbClr val="FF0000"/>
                </a:solidFill>
              </a:rPr>
              <a:t>+ Átlátható ágrajzok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dirty="0" smtClean="0">
                <a:solidFill>
                  <a:srgbClr val="FF0000"/>
                </a:solidFill>
              </a:rPr>
              <a:t>+ Könnyen mozgatható csomópontok</a:t>
            </a:r>
          </a:p>
          <a:p>
            <a:pPr>
              <a:lnSpc>
                <a:spcPct val="80000"/>
              </a:lnSpc>
              <a:buNone/>
            </a:pPr>
            <a:r>
              <a:rPr lang="hu-HU" altLang="hu-HU" dirty="0" smtClean="0">
                <a:solidFill>
                  <a:srgbClr val="FF0000"/>
                </a:solidFill>
              </a:rPr>
              <a:t>+ Ingyen elérhető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u-HU" altLang="hu-HU" dirty="0" err="1" smtClean="0">
                <a:solidFill>
                  <a:srgbClr val="00B0F0"/>
                </a:solidFill>
              </a:rPr>
              <a:t>fs</a:t>
            </a:r>
            <a:r>
              <a:rPr lang="hu-HU" altLang="hu-HU" dirty="0" smtClean="0">
                <a:solidFill>
                  <a:srgbClr val="00B0F0"/>
                </a:solidFill>
              </a:rPr>
              <a:t> formátum (konvertálás, fs2conll, conll2fs) </a:t>
            </a:r>
          </a:p>
          <a:p>
            <a:pPr>
              <a:lnSpc>
                <a:spcPct val="80000"/>
              </a:lnSpc>
              <a:buNone/>
            </a:pPr>
            <a:endParaRPr lang="hu-HU" altLang="hu-HU" dirty="0" smtClean="0"/>
          </a:p>
        </p:txBody>
      </p:sp>
    </p:spTree>
    <p:extLst>
      <p:ext uri="{BB962C8B-B14F-4D97-AF65-F5344CB8AC3E}">
        <p14:creationId xmlns="" xmlns:p14="http://schemas.microsoft.com/office/powerpoint/2010/main" val="156403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0"/>
            <a:ext cx="7427912" cy="1143001"/>
          </a:xfrm>
        </p:spPr>
        <p:txBody>
          <a:bodyPr/>
          <a:lstStyle/>
          <a:p>
            <a:r>
              <a:rPr lang="hu-HU" altLang="hu-HU" dirty="0" smtClean="0"/>
              <a:t>Saját projektek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268760"/>
            <a:ext cx="7427912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mtClean="0"/>
              <a:t>Milyen </a:t>
            </a:r>
            <a:r>
              <a:rPr lang="hu-HU" altLang="hu-HU" dirty="0" smtClean="0"/>
              <a:t>szövegek?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Mennyi szöveg?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Szövegek forrása (web, MEK…)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Mi az annotációs feladat?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Mik az annotálandó kategóriák?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Mi az annotálás szintje?</a:t>
            </a:r>
          </a:p>
          <a:p>
            <a:pPr>
              <a:lnSpc>
                <a:spcPct val="80000"/>
              </a:lnSpc>
            </a:pPr>
            <a:r>
              <a:rPr lang="hu-HU" altLang="hu-HU" dirty="0" smtClean="0"/>
              <a:t>Milyen eszköz lenne jó a célra?</a:t>
            </a:r>
          </a:p>
        </p:txBody>
      </p:sp>
    </p:spTree>
    <p:extLst>
      <p:ext uri="{BB962C8B-B14F-4D97-AF65-F5344CB8AC3E}">
        <p14:creationId xmlns="" xmlns:p14="http://schemas.microsoft.com/office/powerpoint/2010/main" val="1564031630"/>
      </p:ext>
    </p:extLst>
  </p:cSld>
  <p:clrMapOvr>
    <a:masterClrMapping/>
  </p:clrMapOvr>
</p:sld>
</file>

<file path=ppt/theme/theme1.xml><?xml version="1.0" encoding="utf-8"?>
<a:theme xmlns:a="http://schemas.openxmlformats.org/drawingml/2006/main" name="4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Alapértelmezett terv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6607</TotalTime>
  <Words>297</Words>
  <Application>Microsoft Office PowerPoint</Application>
  <PresentationFormat>Diavetítés a képernyőre (4:3 oldalarány)</PresentationFormat>
  <Paragraphs>70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4_Alapértelmezett terv</vt:lpstr>
      <vt:lpstr>Annotációs eszközök </vt:lpstr>
      <vt:lpstr>Excel</vt:lpstr>
      <vt:lpstr>TextAnnotator</vt:lpstr>
      <vt:lpstr>MMAX</vt:lpstr>
      <vt:lpstr>VisDic</vt:lpstr>
      <vt:lpstr>SenseTagger</vt:lpstr>
      <vt:lpstr>TrEd</vt:lpstr>
      <vt:lpstr>Saját projektek</vt:lpstr>
    </vt:vector>
  </TitlesOfParts>
  <Company>rgai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Researcher affiliation extraction from homepages</dc:title>
  <dc:creator>Farkas Richárd</dc:creator>
  <cp:lastModifiedBy>Vera</cp:lastModifiedBy>
  <cp:revision>213</cp:revision>
  <dcterms:created xsi:type="dcterms:W3CDTF">2009-07-29T19:36:53Z</dcterms:created>
  <dcterms:modified xsi:type="dcterms:W3CDTF">2018-09-28T05:25:07Z</dcterms:modified>
</cp:coreProperties>
</file>