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14"/>
  </p:handoutMasterIdLst>
  <p:sldIdLst>
    <p:sldId id="272" r:id="rId2"/>
    <p:sldId id="321" r:id="rId3"/>
    <p:sldId id="288" r:id="rId4"/>
    <p:sldId id="313" r:id="rId5"/>
    <p:sldId id="312" r:id="rId6"/>
    <p:sldId id="314" r:id="rId7"/>
    <p:sldId id="315" r:id="rId8"/>
    <p:sldId id="316" r:id="rId9"/>
    <p:sldId id="317" r:id="rId10"/>
    <p:sldId id="318" r:id="rId11"/>
    <p:sldId id="319" r:id="rId12"/>
    <p:sldId id="320" r:id="rId1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0C5859-F0E6-4A63-ADF9-2D0683027E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54769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34376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8388350" cy="2087562"/>
          </a:xfrm>
        </p:spPr>
        <p:txBody>
          <a:bodyPr/>
          <a:lstStyle/>
          <a:p>
            <a:pPr algn="r" eaLnBrk="1" hangingPunct="1"/>
            <a:r>
              <a:rPr lang="hu-HU" altLang="hu-HU" b="1" dirty="0" smtClean="0"/>
              <a:t>Statisztika</a:t>
            </a:r>
            <a:endParaRPr lang="hu-HU" altLang="hu-HU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005263"/>
            <a:ext cx="6875462" cy="2087562"/>
          </a:xfrm>
        </p:spPr>
        <p:txBody>
          <a:bodyPr/>
          <a:lstStyle/>
          <a:p>
            <a:pPr eaLnBrk="1" hangingPunct="1"/>
            <a:endParaRPr lang="hu-HU" altLang="hu-HU" sz="4000" b="0" dirty="0" smtClean="0"/>
          </a:p>
          <a:p>
            <a:pPr algn="r" eaLnBrk="1" hangingPunct="1"/>
            <a:endParaRPr lang="hu-HU" altLang="hu-HU" b="0" smtClean="0"/>
          </a:p>
          <a:p>
            <a:pPr algn="r" eaLnBrk="1" hangingPunct="1"/>
            <a:endParaRPr lang="hu-HU" altLang="hu-HU" b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hu-HU" altLang="hu-HU" sz="1400" dirty="0">
                <a:solidFill>
                  <a:schemeClr val="bg1"/>
                </a:solidFill>
              </a:rPr>
              <a:t>Korpuszok a nyelvészeti kutatásban – </a:t>
            </a:r>
            <a:r>
              <a:rPr lang="hu-HU" altLang="hu-HU" sz="1400" dirty="0" smtClean="0">
                <a:solidFill>
                  <a:schemeClr val="bg1"/>
                </a:solidFill>
              </a:rPr>
              <a:t>2018. szeptember 28.</a:t>
            </a:r>
            <a:endParaRPr lang="hu-HU" altLang="hu-H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err="1" smtClean="0"/>
              <a:t>Kendall</a:t>
            </a:r>
            <a:r>
              <a:rPr lang="hu-HU" altLang="hu-HU" dirty="0" smtClean="0"/>
              <a:t>’s 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Gyakorisági rangsorokkal dolgozik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Adatok gyakorisága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Szövegtípusokban milyen a szófaji eloszlás?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Hasonlósági mérték:</a:t>
            </a:r>
          </a:p>
          <a:p>
            <a:pPr lvl="1">
              <a:lnSpc>
                <a:spcPct val="80000"/>
              </a:lnSpc>
            </a:pPr>
            <a:r>
              <a:rPr lang="hu-HU" altLang="hu-HU" sz="2400" dirty="0" smtClean="0"/>
              <a:t>0 és 1 között</a:t>
            </a:r>
          </a:p>
          <a:p>
            <a:pPr lvl="1">
              <a:lnSpc>
                <a:spcPct val="80000"/>
              </a:lnSpc>
            </a:pPr>
            <a:r>
              <a:rPr lang="hu-HU" altLang="hu-HU" sz="2400" dirty="0" smtClean="0"/>
              <a:t>Minél nagyobb, annál hasonlóbbak</a:t>
            </a:r>
          </a:p>
          <a:p>
            <a:pPr>
              <a:lnSpc>
                <a:spcPct val="80000"/>
              </a:lnSpc>
            </a:pPr>
            <a:r>
              <a:rPr lang="el-GR" altLang="hu-HU" sz="2800" dirty="0" smtClean="0">
                <a:latin typeface="+mj-lt"/>
                <a:cs typeface="Times New Roman"/>
              </a:rPr>
              <a:t>Χ</a:t>
            </a:r>
            <a:r>
              <a:rPr lang="hu-HU" altLang="hu-HU" sz="2800" baseline="30000" dirty="0" smtClean="0">
                <a:latin typeface="+mj-lt"/>
                <a:cs typeface="Times New Roman"/>
              </a:rPr>
              <a:t>2</a:t>
            </a:r>
            <a:r>
              <a:rPr lang="hu-HU" altLang="hu-HU" sz="2800" dirty="0" smtClean="0">
                <a:latin typeface="+mj-lt"/>
                <a:cs typeface="Times New Roman"/>
              </a:rPr>
              <a:t>-próbára vezethető vissza a </a:t>
            </a:r>
            <a:r>
              <a:rPr lang="hu-HU" altLang="hu-HU" sz="2800" dirty="0" err="1" smtClean="0">
                <a:latin typeface="+mj-lt"/>
                <a:cs typeface="Times New Roman"/>
              </a:rPr>
              <a:t>szignifikancia</a:t>
            </a:r>
            <a:r>
              <a:rPr lang="hu-HU" altLang="hu-HU" sz="2800" dirty="0" smtClean="0">
                <a:latin typeface="+mj-lt"/>
                <a:cs typeface="Times New Roman"/>
              </a:rPr>
              <a:t> kiszámítása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Példa: </a:t>
            </a:r>
            <a:r>
              <a:rPr lang="hu-HU" altLang="hu-HU" sz="2800" dirty="0" err="1" smtClean="0"/>
              <a:t>FX-ek</a:t>
            </a:r>
            <a:r>
              <a:rPr lang="hu-HU" altLang="hu-HU" sz="2800" dirty="0" smtClean="0"/>
              <a:t>, függőségi relációk - </a:t>
            </a:r>
            <a:r>
              <a:rPr lang="hu-HU" altLang="hu-HU" sz="2800" dirty="0" err="1"/>
              <a:t>stat</a:t>
            </a:r>
            <a:r>
              <a:rPr lang="hu-HU" altLang="hu-HU" sz="2800" dirty="0"/>
              <a:t>_</a:t>
            </a:r>
            <a:r>
              <a:rPr lang="hu-HU" altLang="hu-HU" sz="2800" dirty="0" err="1"/>
              <a:t>korpnyelv.xlsx</a:t>
            </a:r>
            <a:endParaRPr lang="hu-HU" altLang="hu-HU" sz="2800" dirty="0"/>
          </a:p>
          <a:p>
            <a:pPr>
              <a:lnSpc>
                <a:spcPct val="80000"/>
              </a:lnSpc>
            </a:pPr>
            <a:endParaRPr lang="hu-HU" altLang="hu-HU" sz="2800" dirty="0" smtClean="0">
              <a:latin typeface="+mj-lt"/>
            </a:endParaRPr>
          </a:p>
          <a:p>
            <a:pPr>
              <a:lnSpc>
                <a:spcPct val="80000"/>
              </a:lnSpc>
            </a:pPr>
            <a:endParaRPr lang="hu-HU" altLang="hu-H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u-HU" altLang="hu-HU" sz="1800" dirty="0" smtClean="0"/>
          </a:p>
        </p:txBody>
      </p:sp>
      <p:pic>
        <p:nvPicPr>
          <p:cNvPr id="2050" name="Picture 2" descr="D:\Dokumentumok\konferencia\2013\mszny13\vegso_verziok\lexikologia_forditas\Nagy_et_al\po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52450"/>
            <a:ext cx="8991600" cy="5753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ANOVA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Varianciaanalízis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Kettőnél több csoport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Egynél több független változó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Mindkettő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Két független változó (pl. nem és szak): kétirányú ANOVA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Példa: </a:t>
            </a:r>
            <a:r>
              <a:rPr lang="hu-HU" altLang="hu-HU" sz="2800" dirty="0" smtClean="0"/>
              <a:t>függőségi </a:t>
            </a:r>
            <a:r>
              <a:rPr lang="hu-HU" altLang="hu-HU" sz="2800" dirty="0"/>
              <a:t>relációk </a:t>
            </a:r>
            <a:r>
              <a:rPr lang="hu-HU" altLang="hu-HU" sz="2800" dirty="0" smtClean="0"/>
              <a:t>és névszók - </a:t>
            </a:r>
            <a:r>
              <a:rPr lang="hu-HU" altLang="hu-HU" sz="2800" dirty="0" err="1"/>
              <a:t>stat</a:t>
            </a:r>
            <a:r>
              <a:rPr lang="hu-HU" altLang="hu-HU" sz="2800" dirty="0"/>
              <a:t>_</a:t>
            </a:r>
            <a:r>
              <a:rPr lang="hu-HU" altLang="hu-HU" sz="2800" dirty="0" err="1"/>
              <a:t>korpnyelv.xlsx</a:t>
            </a:r>
            <a:endParaRPr lang="hu-HU" altLang="hu-HU" sz="2800" dirty="0"/>
          </a:p>
          <a:p>
            <a:pPr>
              <a:lnSpc>
                <a:spcPct val="80000"/>
              </a:lnSpc>
            </a:pPr>
            <a:endParaRPr lang="hu-HU" altLang="hu-HU" sz="2800" dirty="0" smtClean="0"/>
          </a:p>
          <a:p>
            <a:pPr>
              <a:lnSpc>
                <a:spcPct val="80000"/>
              </a:lnSpc>
            </a:pPr>
            <a:endParaRPr lang="hu-HU" altLang="hu-HU" sz="2800" dirty="0" smtClean="0"/>
          </a:p>
          <a:p>
            <a:pPr>
              <a:lnSpc>
                <a:spcPct val="80000"/>
              </a:lnSpc>
            </a:pPr>
            <a:endParaRPr lang="hu-HU" altLang="hu-H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Bevezetés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dirty="0" smtClean="0"/>
              <a:t>Mire jó a statisztika?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Számszerű adatok leírása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Adatok értelmezése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Összefüggések keresése adatok, csoportok, változók között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Statisztikai tesztek</a:t>
            </a:r>
          </a:p>
          <a:p>
            <a:pPr>
              <a:lnSpc>
                <a:spcPct val="8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Idézzük fel…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3600" dirty="0" smtClean="0"/>
              <a:t>Kvalitatív kutatás</a:t>
            </a:r>
          </a:p>
          <a:p>
            <a:pPr>
              <a:lnSpc>
                <a:spcPct val="80000"/>
              </a:lnSpc>
            </a:pPr>
            <a:r>
              <a:rPr lang="hu-HU" altLang="hu-HU" sz="3600" dirty="0" smtClean="0"/>
              <a:t>Kvantitatív kutatás</a:t>
            </a:r>
          </a:p>
          <a:p>
            <a:pPr>
              <a:lnSpc>
                <a:spcPct val="80000"/>
              </a:lnSpc>
            </a:pPr>
            <a:r>
              <a:rPr lang="hu-HU" altLang="hu-HU" sz="3600" dirty="0" smtClean="0"/>
              <a:t>Kísérleti kutatás</a:t>
            </a:r>
          </a:p>
          <a:p>
            <a:pPr>
              <a:lnSpc>
                <a:spcPct val="80000"/>
              </a:lnSpc>
            </a:pPr>
            <a:r>
              <a:rPr lang="hu-HU" altLang="hu-HU" sz="3600" dirty="0" smtClean="0"/>
              <a:t>Nem kísérleti kutatás</a:t>
            </a:r>
          </a:p>
          <a:p>
            <a:pPr>
              <a:lnSpc>
                <a:spcPct val="80000"/>
              </a:lnSpc>
            </a:pPr>
            <a:r>
              <a:rPr lang="hu-HU" altLang="hu-HU" sz="3600" dirty="0" smtClean="0"/>
              <a:t>Függő változó</a:t>
            </a:r>
          </a:p>
          <a:p>
            <a:pPr>
              <a:lnSpc>
                <a:spcPct val="80000"/>
              </a:lnSpc>
            </a:pPr>
            <a:r>
              <a:rPr lang="hu-HU" altLang="hu-HU" sz="3600" dirty="0" smtClean="0"/>
              <a:t>Független változó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Statisztikai próbák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dirty="0" smtClean="0"/>
              <a:t>Megvizsgáljuk, hogy a csoportok közti eltérés a véletlennek köszönhető-e</a:t>
            </a:r>
          </a:p>
          <a:p>
            <a:pPr>
              <a:lnSpc>
                <a:spcPct val="80000"/>
              </a:lnSpc>
            </a:pPr>
            <a:r>
              <a:rPr lang="hu-HU" altLang="hu-HU" dirty="0"/>
              <a:t>A csoportok közti különbség mekkora eséllyel köszönhető a független változónak?</a:t>
            </a:r>
          </a:p>
          <a:p>
            <a:pPr>
              <a:lnSpc>
                <a:spcPct val="80000"/>
              </a:lnSpc>
            </a:pPr>
            <a:r>
              <a:rPr lang="hu-HU" altLang="hu-HU" dirty="0" err="1" smtClean="0"/>
              <a:t>Szignifikancia</a:t>
            </a:r>
            <a:r>
              <a:rPr lang="hu-HU" altLang="hu-HU" dirty="0" smtClean="0"/>
              <a:t>: matematikai értelemben véve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Általában p &lt; 0,05 -&gt; szignifikáns (5%-nál kisebb az esélye, hogy a véletlennek köszönhetők az eredmények)</a:t>
            </a:r>
          </a:p>
          <a:p>
            <a:pPr>
              <a:lnSpc>
                <a:spcPct val="80000"/>
              </a:lnSpc>
            </a:pPr>
            <a:endParaRPr lang="hu-HU" altLang="hu-HU" sz="1800" dirty="0" smtClean="0"/>
          </a:p>
          <a:p>
            <a:pPr>
              <a:lnSpc>
                <a:spcPct val="80000"/>
              </a:lnSpc>
            </a:pPr>
            <a:endParaRPr lang="hu-HU" altLang="hu-H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Vizsgált problémák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Alzheimer-kórosok és egészséges kontrollszemélyek </a:t>
            </a:r>
            <a:r>
              <a:rPr lang="hu-HU" altLang="hu-HU" sz="2800" dirty="0" err="1" smtClean="0"/>
              <a:t>hezitációinak</a:t>
            </a:r>
            <a:r>
              <a:rPr lang="hu-HU" altLang="hu-HU" sz="2800" dirty="0" smtClean="0"/>
              <a:t> száma spontán beszédben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A szintaktikai szerkezet hatása óvodás gyerekek szótanulására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Függőségi relációk eloszlása a Szeged </a:t>
            </a:r>
            <a:r>
              <a:rPr lang="hu-HU" altLang="hu-HU" sz="2800" dirty="0" err="1" smtClean="0"/>
              <a:t>Dependencia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Treebankben</a:t>
            </a:r>
            <a:endParaRPr lang="hu-HU" altLang="hu-HU" sz="2800" dirty="0" smtClean="0"/>
          </a:p>
          <a:p>
            <a:pPr>
              <a:lnSpc>
                <a:spcPct val="80000"/>
              </a:lnSpc>
            </a:pPr>
            <a:r>
              <a:rPr lang="hu-HU" altLang="hu-HU" sz="2800" dirty="0" err="1" smtClean="0"/>
              <a:t>FX-ek</a:t>
            </a:r>
            <a:r>
              <a:rPr lang="hu-HU" altLang="hu-HU" sz="2800" dirty="0" smtClean="0"/>
              <a:t> típusainak eloszlása </a:t>
            </a:r>
            <a:r>
              <a:rPr lang="hu-HU" altLang="hu-HU" sz="2800" dirty="0"/>
              <a:t>a Szeged </a:t>
            </a:r>
            <a:r>
              <a:rPr lang="hu-HU" altLang="hu-HU" sz="2800" dirty="0" err="1" smtClean="0"/>
              <a:t>Treebankben</a:t>
            </a:r>
            <a:endParaRPr lang="hu-HU" altLang="hu-HU" sz="2800" dirty="0" smtClean="0"/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Függőségi relációk eloszlása a névszók esetében</a:t>
            </a:r>
            <a:endParaRPr lang="hu-HU" altLang="hu-HU" sz="2800" dirty="0"/>
          </a:p>
          <a:p>
            <a:pPr>
              <a:lnSpc>
                <a:spcPct val="80000"/>
              </a:lnSpc>
            </a:pPr>
            <a:endParaRPr lang="hu-HU" altLang="hu-HU" sz="2800" dirty="0" smtClean="0"/>
          </a:p>
          <a:p>
            <a:pPr>
              <a:lnSpc>
                <a:spcPct val="80000"/>
              </a:lnSpc>
            </a:pPr>
            <a:endParaRPr lang="hu-HU" altLang="hu-H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t-próba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 dirty="0" smtClean="0"/>
              <a:t>A használt adatok intervallum skálán helyezkednek el (x és y között levő számok)</a:t>
            </a:r>
          </a:p>
          <a:p>
            <a:pPr>
              <a:lnSpc>
                <a:spcPct val="80000"/>
              </a:lnSpc>
            </a:pPr>
            <a:r>
              <a:rPr lang="hu-HU" altLang="hu-HU" sz="2400" dirty="0" smtClean="0"/>
              <a:t>Normális az értékek eloszlása (vannak magas és alacsony pontszámok is, de a legtöbben a középérték környékén teljesítenek) – haranggörbe</a:t>
            </a:r>
          </a:p>
          <a:p>
            <a:pPr>
              <a:lnSpc>
                <a:spcPct val="80000"/>
              </a:lnSpc>
            </a:pPr>
            <a:r>
              <a:rPr lang="hu-HU" altLang="hu-HU" sz="2400" dirty="0" smtClean="0"/>
              <a:t>20&lt; a résztvevők száma</a:t>
            </a:r>
          </a:p>
          <a:p>
            <a:pPr>
              <a:lnSpc>
                <a:spcPct val="80000"/>
              </a:lnSpc>
            </a:pPr>
            <a:r>
              <a:rPr lang="hu-HU" altLang="hu-HU" sz="2400" dirty="0" smtClean="0"/>
              <a:t>Két csoportunk van, egy független változóval</a:t>
            </a:r>
          </a:p>
          <a:p>
            <a:pPr>
              <a:lnSpc>
                <a:spcPct val="80000"/>
              </a:lnSpc>
            </a:pPr>
            <a:endParaRPr lang="hu-HU" altLang="hu-HU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77072"/>
            <a:ext cx="49720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t-próba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Egymintás t-próba: ugyanazok a személyek vesznek részt két különböző kísérleti fázisban (pl. vezetés józanul és ittasan)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Kétmintás t-próba: eltérő csoportok vesznek részt a különböző fázisokban (pl. nyelvtanítási módszerek összevetése az a) és b) osztályokban)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Példa: </a:t>
            </a:r>
            <a:r>
              <a:rPr lang="hu-HU" altLang="hu-HU" sz="2800" dirty="0" err="1" smtClean="0"/>
              <a:t>alzheimeresek</a:t>
            </a:r>
            <a:r>
              <a:rPr lang="hu-HU" altLang="hu-HU" sz="2800" dirty="0" smtClean="0"/>
              <a:t>  - </a:t>
            </a:r>
            <a:r>
              <a:rPr lang="hu-HU" altLang="hu-HU" sz="2800" dirty="0" err="1" smtClean="0"/>
              <a:t>stat</a:t>
            </a:r>
            <a:r>
              <a:rPr lang="hu-HU" altLang="hu-HU" sz="2800" dirty="0" smtClean="0"/>
              <a:t>_</a:t>
            </a:r>
            <a:r>
              <a:rPr lang="hu-HU" altLang="hu-HU" sz="2800" dirty="0" err="1" smtClean="0"/>
              <a:t>korpnyelv.xlsx</a:t>
            </a:r>
            <a:endParaRPr lang="hu-HU" altLang="hu-HU" sz="2800" dirty="0" smtClean="0"/>
          </a:p>
          <a:p>
            <a:pPr marL="0" indent="0">
              <a:lnSpc>
                <a:spcPct val="80000"/>
              </a:lnSpc>
              <a:buNone/>
            </a:pPr>
            <a:endParaRPr lang="hu-HU" altLang="hu-H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Khi</a:t>
            </a:r>
            <a:r>
              <a:rPr lang="hu-HU" altLang="hu-HU" baseline="30000" dirty="0" smtClean="0"/>
              <a:t>2 </a:t>
            </a:r>
            <a:r>
              <a:rPr lang="hu-HU" altLang="hu-HU" dirty="0" smtClean="0"/>
              <a:t>(</a:t>
            </a:r>
            <a:r>
              <a:rPr lang="el-GR" altLang="hu-HU" dirty="0" smtClean="0">
                <a:latin typeface="Times New Roman"/>
                <a:cs typeface="Times New Roman"/>
              </a:rPr>
              <a:t>χ</a:t>
            </a:r>
            <a:r>
              <a:rPr lang="hu-HU" altLang="hu-HU" baseline="30000" dirty="0" smtClean="0">
                <a:latin typeface="Times New Roman"/>
                <a:cs typeface="Times New Roman"/>
              </a:rPr>
              <a:t>2</a:t>
            </a:r>
            <a:r>
              <a:rPr lang="hu-HU" altLang="hu-HU" dirty="0" smtClean="0">
                <a:latin typeface="Times New Roman"/>
                <a:cs typeface="Times New Roman"/>
              </a:rPr>
              <a:t>)</a:t>
            </a:r>
            <a:r>
              <a:rPr lang="hu-HU" altLang="hu-HU" dirty="0" err="1" smtClean="0"/>
              <a:t>-próba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dirty="0" smtClean="0"/>
              <a:t>Nominális adatok esetén alkalmazható (számszerűen nem írható le)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Pl. kérdőíves felmérések adatainak elemzése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Nők vagy férfiak szavaznak inkább az adott pártra?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Iskolai végzettség befolyásolja-e a fizetés nagyságát?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Gyakorisági adatokat nézünk (nem százalékokat)</a:t>
            </a:r>
          </a:p>
          <a:p>
            <a:pPr>
              <a:lnSpc>
                <a:spcPct val="8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Khi</a:t>
            </a:r>
            <a:r>
              <a:rPr lang="hu-HU" altLang="hu-HU" baseline="30000" dirty="0" smtClean="0"/>
              <a:t>2 </a:t>
            </a:r>
            <a:r>
              <a:rPr lang="hu-HU" altLang="hu-HU" dirty="0"/>
              <a:t>(</a:t>
            </a:r>
            <a:r>
              <a:rPr lang="el-GR" altLang="hu-HU" dirty="0">
                <a:latin typeface="Times New Roman"/>
                <a:cs typeface="Times New Roman"/>
              </a:rPr>
              <a:t>χ</a:t>
            </a:r>
            <a:r>
              <a:rPr lang="hu-HU" altLang="hu-HU" baseline="30000" dirty="0">
                <a:latin typeface="Times New Roman"/>
                <a:cs typeface="Times New Roman"/>
              </a:rPr>
              <a:t>2</a:t>
            </a:r>
            <a:r>
              <a:rPr lang="hu-HU" altLang="hu-HU" dirty="0">
                <a:latin typeface="Times New Roman"/>
                <a:cs typeface="Times New Roman"/>
              </a:rPr>
              <a:t>)</a:t>
            </a:r>
            <a:r>
              <a:rPr lang="hu-HU" altLang="hu-HU" dirty="0" err="1"/>
              <a:t>-próba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Megfigyelt gyakoriság: a tényleges adatok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Várható gyakoriság: mit kapnánk, ha nem lenne összefüggés (nem befolyásolná a független változó a függő változót)?</a:t>
            </a:r>
          </a:p>
          <a:p>
            <a:pPr>
              <a:lnSpc>
                <a:spcPct val="80000"/>
              </a:lnSpc>
            </a:pPr>
            <a:r>
              <a:rPr lang="hu-HU" altLang="hu-HU" sz="2800" dirty="0"/>
              <a:t>Példa</a:t>
            </a:r>
            <a:r>
              <a:rPr lang="hu-HU" altLang="hu-HU" sz="2800" dirty="0" smtClean="0"/>
              <a:t>: óvodások - </a:t>
            </a:r>
            <a:r>
              <a:rPr lang="hu-HU" altLang="hu-HU" sz="2800" dirty="0" err="1"/>
              <a:t>stat</a:t>
            </a:r>
            <a:r>
              <a:rPr lang="hu-HU" altLang="hu-HU" sz="2800" dirty="0"/>
              <a:t>_</a:t>
            </a:r>
            <a:r>
              <a:rPr lang="hu-HU" altLang="hu-HU" sz="2800" dirty="0" err="1"/>
              <a:t>korpnyelv.xlsx</a:t>
            </a:r>
            <a:endParaRPr lang="hu-HU" altLang="hu-HU" sz="2800" dirty="0"/>
          </a:p>
          <a:p>
            <a:pPr>
              <a:lnSpc>
                <a:spcPct val="80000"/>
              </a:lnSpc>
            </a:pPr>
            <a:endParaRPr lang="hu-HU" altLang="hu-HU" sz="2800" dirty="0" smtClean="0"/>
          </a:p>
          <a:p>
            <a:pPr marL="0" indent="0">
              <a:lnSpc>
                <a:spcPct val="80000"/>
              </a:lnSpc>
              <a:buNone/>
            </a:pPr>
            <a:endParaRPr lang="hu-HU" altLang="hu-H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407561200"/>
      </p:ext>
    </p:extLst>
  </p:cSld>
  <p:clrMapOvr>
    <a:masterClrMapping/>
  </p:clrMapOvr>
</p:sld>
</file>

<file path=ppt/theme/theme1.xml><?xml version="1.0" encoding="utf-8"?>
<a:theme xmlns:a="http://schemas.openxmlformats.org/drawingml/2006/main" name="4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Alapértelmezett terv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6331</TotalTime>
  <Words>385</Words>
  <Application>Microsoft Office PowerPoint</Application>
  <PresentationFormat>Diavetítés a képernyőre (4:3 oldalarány)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4_Alapértelmezett terv</vt:lpstr>
      <vt:lpstr>Statisztika</vt:lpstr>
      <vt:lpstr>Bevezetés</vt:lpstr>
      <vt:lpstr>Idézzük fel…</vt:lpstr>
      <vt:lpstr>Statisztikai próbák</vt:lpstr>
      <vt:lpstr>Vizsgált problémák</vt:lpstr>
      <vt:lpstr>t-próba</vt:lpstr>
      <vt:lpstr>t-próba</vt:lpstr>
      <vt:lpstr>Khi2 (χ2)-próba</vt:lpstr>
      <vt:lpstr>Khi2 (χ2)-próba</vt:lpstr>
      <vt:lpstr>Kendall’s W</vt:lpstr>
      <vt:lpstr>11. dia</vt:lpstr>
      <vt:lpstr>ANOVA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192</cp:revision>
  <dcterms:created xsi:type="dcterms:W3CDTF">2009-07-29T19:36:53Z</dcterms:created>
  <dcterms:modified xsi:type="dcterms:W3CDTF">2018-09-28T05:26:47Z</dcterms:modified>
</cp:coreProperties>
</file>