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879" r:id="rId1"/>
  </p:sldMasterIdLst>
  <p:notesMasterIdLst>
    <p:notesMasterId r:id="rId31"/>
  </p:notesMasterIdLst>
  <p:handoutMasterIdLst>
    <p:handoutMasterId r:id="rId32"/>
  </p:handoutMasterIdLst>
  <p:sldIdLst>
    <p:sldId id="329" r:id="rId2"/>
    <p:sldId id="257" r:id="rId3"/>
    <p:sldId id="335" r:id="rId4"/>
    <p:sldId id="305" r:id="rId5"/>
    <p:sldId id="280" r:id="rId6"/>
    <p:sldId id="307" r:id="rId7"/>
    <p:sldId id="279" r:id="rId8"/>
    <p:sldId id="327" r:id="rId9"/>
    <p:sldId id="331" r:id="rId10"/>
    <p:sldId id="301" r:id="rId11"/>
    <p:sldId id="308" r:id="rId12"/>
    <p:sldId id="310" r:id="rId13"/>
    <p:sldId id="309" r:id="rId14"/>
    <p:sldId id="332" r:id="rId15"/>
    <p:sldId id="333" r:id="rId16"/>
    <p:sldId id="311" r:id="rId17"/>
    <p:sldId id="312" r:id="rId18"/>
    <p:sldId id="325" r:id="rId19"/>
    <p:sldId id="313" r:id="rId20"/>
    <p:sldId id="314" r:id="rId21"/>
    <p:sldId id="315" r:id="rId22"/>
    <p:sldId id="316" r:id="rId23"/>
    <p:sldId id="318" r:id="rId24"/>
    <p:sldId id="319" r:id="rId25"/>
    <p:sldId id="320" r:id="rId26"/>
    <p:sldId id="321" r:id="rId27"/>
    <p:sldId id="324" r:id="rId28"/>
    <p:sldId id="323" r:id="rId29"/>
    <p:sldId id="299" r:id="rId30"/>
  </p:sldIdLst>
  <p:sldSz cx="9144000" cy="6858000" type="screen4x3"/>
  <p:notesSz cx="7099300" cy="10234613"/>
  <p:embeddedFontLst>
    <p:embeddedFont>
      <p:font typeface="Calibri" panose="020F0502020204030204" pitchFamily="34" charset="0"/>
      <p:regular r:id="rId33"/>
      <p:bold r:id="rId34"/>
      <p:italic r:id="rId35"/>
      <p:boldItalic r:id="rId36"/>
    </p:embeddedFont>
    <p:embeddedFont>
      <p:font typeface="Century Gothic" panose="020B0502020202020204" pitchFamily="34" charset="0"/>
      <p:regular r:id="rId37"/>
      <p:bold r:id="rId38"/>
      <p:italic r:id="rId39"/>
      <p:boldItalic r:id="rId40"/>
    </p:embeddedFont>
    <p:embeddedFont>
      <p:font typeface="Wingdings 2" panose="05020102010507070707" pitchFamily="18" charset="2"/>
      <p:regular r:id="rId41"/>
    </p:embeddedFont>
  </p:embeddedFontLst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100B5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971" autoAdjust="0"/>
  </p:normalViewPr>
  <p:slideViewPr>
    <p:cSldViewPr>
      <p:cViewPr varScale="1">
        <p:scale>
          <a:sx n="59" d="100"/>
          <a:sy n="59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BCF7D-FC8D-4B1D-AE22-C8F032A9629D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3751-8889-436B-8D12-816447009B1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7955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28E0267-EC90-4F9F-BF04-9A0179A9C2AE}" type="datetimeFigureOut">
              <a:rPr lang="hu-HU"/>
              <a:pPr>
                <a:defRPr/>
              </a:pPr>
              <a:t>2015.01.14.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9CD06462-2DFC-4054-8E67-67A6F0CB41E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0145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0C6D27-F87C-4EE5-BA0A-9EE5E8F422BC}" type="slidenum">
              <a:rPr lang="en-AU">
                <a:solidFill>
                  <a:srgbClr val="000000"/>
                </a:solidFill>
              </a:rPr>
              <a:pPr/>
              <a:t>2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284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BCCCF1-F09E-4C1B-8300-B3E8EECB2520}" type="slidenum">
              <a:rPr lang="en-AU"/>
              <a:pPr/>
              <a:t>5</a:t>
            </a:fld>
            <a:endParaRPr lang="en-A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5786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56A7E0-AEC3-482C-9AE3-C2A4A0B72132}" type="slidenum">
              <a:rPr lang="en-AU">
                <a:solidFill>
                  <a:srgbClr val="000000"/>
                </a:solidFill>
              </a:rPr>
              <a:pPr/>
              <a:t>7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82490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hu-HU" dirty="0"/>
          </a:p>
        </p:txBody>
      </p:sp>
      <p:sp>
        <p:nvSpPr>
          <p:cNvPr id="2765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6E6C50-5018-473C-A439-5450DA4E473F}" type="slidenum">
              <a:rPr lang="hu-HU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0462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hu-HU" dirty="0"/>
          </a:p>
        </p:txBody>
      </p:sp>
      <p:sp>
        <p:nvSpPr>
          <p:cNvPr id="2765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6E6C50-5018-473C-A439-5450DA4E473F}" type="slidenum">
              <a:rPr lang="hu-HU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92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970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BDA0E-B156-4D6D-9A64-8CA187F3F663}" type="slidenum">
              <a:rPr lang="hu-HU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467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4C1DA2-8F56-4668-8931-C9BBE4EB446B}" type="slidenum">
              <a:rPr lang="en-AU"/>
              <a:pPr/>
              <a:t>29</a:t>
            </a:fld>
            <a:endParaRPr lang="en-A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277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79512" y="2060848"/>
            <a:ext cx="87849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201</a:t>
            </a:r>
            <a:r>
              <a:rPr lang="en-US" sz="2600" dirty="0" smtClean="0">
                <a:latin typeface="+mj-lt"/>
              </a:rPr>
              <a:t>5</a:t>
            </a:r>
            <a:r>
              <a:rPr lang="hu-HU" sz="2600" dirty="0" smtClean="0">
                <a:latin typeface="+mj-lt"/>
              </a:rPr>
              <a:t>.</a:t>
            </a:r>
            <a:r>
              <a:rPr lang="hu-HU" sz="2600" baseline="0" dirty="0" smtClean="0">
                <a:latin typeface="+mj-lt"/>
              </a:rPr>
              <a:t> 0</a:t>
            </a:r>
            <a:r>
              <a:rPr lang="en-US" sz="2600" baseline="0" dirty="0" smtClean="0">
                <a:latin typeface="+mj-lt"/>
              </a:rPr>
              <a:t>1</a:t>
            </a:r>
            <a:r>
              <a:rPr lang="hu-HU" sz="2600" baseline="0" dirty="0" smtClean="0">
                <a:latin typeface="+mj-lt"/>
              </a:rPr>
              <a:t>. </a:t>
            </a:r>
            <a:r>
              <a:rPr lang="en-US" sz="2600" baseline="0" dirty="0" smtClean="0">
                <a:latin typeface="+mj-lt"/>
              </a:rPr>
              <a:t>15-16</a:t>
            </a:r>
            <a:r>
              <a:rPr lang="hu-HU" sz="2600" baseline="0" dirty="0" smtClean="0">
                <a:latin typeface="+mj-lt"/>
              </a:rPr>
              <a:t>.</a:t>
            </a:r>
            <a:endParaRPr lang="hu-HU" sz="2600" dirty="0" smtClean="0">
              <a:latin typeface="+mj-lt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sz="3200" dirty="0" smtClean="0">
                <a:latin typeface="Century Gothic" pitchFamily="34" charset="0"/>
              </a:rPr>
              <a:t>Adatbiztonság a méréstechnológiában</a:t>
            </a:r>
            <a:br>
              <a:rPr lang="hu-HU" sz="3200" dirty="0" smtClean="0">
                <a:latin typeface="Century Gothic" pitchFamily="34" charset="0"/>
              </a:rPr>
            </a:br>
            <a:r>
              <a:rPr lang="hu-HU" sz="3200" dirty="0" smtClean="0">
                <a:latin typeface="Century Gothic" pitchFamily="34" charset="0"/>
              </a:rPr>
              <a:t>képzők</a:t>
            </a:r>
            <a:r>
              <a:rPr lang="hu-HU" sz="3200" baseline="0" dirty="0" smtClean="0">
                <a:latin typeface="Century Gothic" pitchFamily="34" charset="0"/>
              </a:rPr>
              <a:t> képzése</a:t>
            </a:r>
            <a:endParaRPr lang="hu-HU" sz="3200" dirty="0" smtClean="0">
              <a:latin typeface="Century Gothic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sz="2200" dirty="0" smtClean="0">
                <a:latin typeface="+mj-lt"/>
              </a:rPr>
              <a:t>Szerző: Dr. Németh L. Zoltán</a:t>
            </a:r>
            <a:endParaRPr lang="hu-HU" sz="2200" dirty="0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1" name="Dátum helye 27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264B3-3757-46A2-855E-B0DBCC75C505}" type="slidenum">
              <a:rPr lang="hu-HU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" name="Csoportba foglalás 22"/>
          <p:cNvGrpSpPr/>
          <p:nvPr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/>
        </p:nvSpPr>
        <p:spPr>
          <a:xfrm>
            <a:off x="4644008" y="3117660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Téglalap 11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" name="Téglalap 12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Téglalap 14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Téglalap 8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Téglalap 13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B04A06-67EB-436D-A312-CE2873E31EC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cr.math.uwaterloo.ca/hac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ogalomtar.hu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ACo2q3kgHY" TargetMode="External"/><Relationship Id="rId3" Type="http://schemas.openxmlformats.org/officeDocument/2006/relationships/hyperlink" Target="http://itcafe.hu/hir/sztnh_mszte_szabadalom_tamadas_hack.html" TargetMode="External"/><Relationship Id="rId7" Type="http://schemas.openxmlformats.org/officeDocument/2006/relationships/hyperlink" Target="http://yasserali.com/hacking-paypal-accounts-with-one-click/" TargetMode="External"/><Relationship Id="rId2" Type="http://schemas.openxmlformats.org/officeDocument/2006/relationships/hyperlink" Target="http://www.informationisbeautiful.net/visualizations/worlds-biggest-data-breaches-hacks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digitalattackmap.com/" TargetMode="External"/><Relationship Id="rId5" Type="http://schemas.openxmlformats.org/officeDocument/2006/relationships/hyperlink" Target="http://www.secureworks.com/assets/pdf-store/white-papers/wp-dell-secureworks-underground-hacking-report.pdf" TargetMode="External"/><Relationship Id="rId4" Type="http://schemas.openxmlformats.org/officeDocument/2006/relationships/hyperlink" Target="http://core0.staticworld.net/images/article/2014/01/cryptolocker-100222101-large.png" TargetMode="External"/><Relationship Id="rId9" Type="http://schemas.openxmlformats.org/officeDocument/2006/relationships/hyperlink" Target="https://www.sophos.com/threat-center/medialibrary/PDFs/other/sophos-trends-and-predictions-2015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dirty="0" smtClean="0"/>
              <a:t>A ,,kényelmi háromszög”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4" name="Háromszög 3"/>
          <p:cNvSpPr/>
          <p:nvPr/>
        </p:nvSpPr>
        <p:spPr>
          <a:xfrm>
            <a:off x="2051050" y="2060575"/>
            <a:ext cx="4824413" cy="31686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23556" name="Szövegdoboz 4"/>
          <p:cNvSpPr txBox="1">
            <a:spLocks noChangeArrowheads="1"/>
          </p:cNvSpPr>
          <p:nvPr/>
        </p:nvSpPr>
        <p:spPr bwMode="auto">
          <a:xfrm>
            <a:off x="3779838" y="1773238"/>
            <a:ext cx="15128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hu-HU"/>
              <a:t>BIZTONSÁG</a:t>
            </a:r>
          </a:p>
        </p:txBody>
      </p:sp>
      <p:sp>
        <p:nvSpPr>
          <p:cNvPr id="23557" name="Szövegdoboz 5"/>
          <p:cNvSpPr txBox="1">
            <a:spLocks noChangeArrowheads="1"/>
          </p:cNvSpPr>
          <p:nvPr/>
        </p:nvSpPr>
        <p:spPr bwMode="auto">
          <a:xfrm>
            <a:off x="971550" y="5300663"/>
            <a:ext cx="1512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hu-HU"/>
              <a:t>KÉNYELEM</a:t>
            </a:r>
          </a:p>
        </p:txBody>
      </p:sp>
      <p:sp>
        <p:nvSpPr>
          <p:cNvPr id="23558" name="Szövegdoboz 6"/>
          <p:cNvSpPr txBox="1">
            <a:spLocks noChangeArrowheads="1"/>
          </p:cNvSpPr>
          <p:nvPr/>
        </p:nvSpPr>
        <p:spPr bwMode="auto">
          <a:xfrm>
            <a:off x="6011863" y="5300663"/>
            <a:ext cx="2232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hu-HU"/>
              <a:t>FUNKCIONALITÁS</a:t>
            </a:r>
          </a:p>
        </p:txBody>
      </p:sp>
      <p:sp>
        <p:nvSpPr>
          <p:cNvPr id="9" name="Ellipszis 8"/>
          <p:cNvSpPr/>
          <p:nvPr/>
        </p:nvSpPr>
        <p:spPr>
          <a:xfrm>
            <a:off x="4356100" y="3860800"/>
            <a:ext cx="287338" cy="2889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hu-HU" dirty="0"/>
              <a:t>Használható biztonság</a:t>
            </a:r>
            <a:br>
              <a:rPr lang="hu-HU" dirty="0"/>
            </a:br>
            <a:r>
              <a:rPr lang="hu-HU" dirty="0" smtClean="0"/>
              <a:t>(</a:t>
            </a:r>
            <a:r>
              <a:rPr lang="hu-HU" dirty="0" err="1" smtClean="0"/>
              <a:t>Usable</a:t>
            </a:r>
            <a:r>
              <a:rPr lang="hu-HU" dirty="0" smtClean="0"/>
              <a:t> </a:t>
            </a:r>
            <a:r>
              <a:rPr lang="hu-HU" dirty="0" err="1" smtClean="0"/>
              <a:t>security</a:t>
            </a:r>
            <a:r>
              <a:rPr lang="hu-HU" dirty="0" smtClean="0"/>
              <a:t>) 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579" name="Tartalom helye 3"/>
          <p:cNvSpPr>
            <a:spLocks noGrp="1"/>
          </p:cNvSpPr>
          <p:nvPr>
            <p:ph sz="quarter" idx="1"/>
          </p:nvPr>
        </p:nvSpPr>
        <p:spPr/>
        <p:txBody>
          <a:bodyPr wrap="square">
            <a:spAutoFit/>
          </a:bodyPr>
          <a:lstStyle/>
          <a:p>
            <a:pPr eaLnBrk="1" hangingPunct="1"/>
            <a:r>
              <a:rPr lang="hu-HU" sz="2200" dirty="0" smtClean="0"/>
              <a:t>Fontos kutatási terület.</a:t>
            </a:r>
          </a:p>
          <a:p>
            <a:pPr eaLnBrk="1" hangingPunct="1"/>
            <a:r>
              <a:rPr lang="hu-HU" sz="2200" dirty="0" smtClean="0"/>
              <a:t>Több mint 20 év tapasztalatai alapján, </a:t>
            </a:r>
            <a:r>
              <a:rPr lang="hu-HU" sz="2200" b="1" dirty="0" smtClean="0"/>
              <a:t>mi az, ami működik és mi az, ami nem</a:t>
            </a:r>
            <a:r>
              <a:rPr lang="hu-HU" sz="2200" dirty="0" smtClean="0"/>
              <a:t> a biztonság megvalósításának használhatóságát illetően. </a:t>
            </a:r>
          </a:p>
          <a:p>
            <a:pPr eaLnBrk="1" hangingPunct="1"/>
            <a:r>
              <a:rPr lang="hu-HU" sz="2200" dirty="0"/>
              <a:t>A</a:t>
            </a:r>
            <a:r>
              <a:rPr lang="hu-HU" sz="2200" dirty="0" smtClean="0"/>
              <a:t> biztonság nem csak a védelem mértékében, hanem a használhatóság érdekében is szükségképpen </a:t>
            </a:r>
            <a:r>
              <a:rPr lang="hu-HU" sz="2200" b="1" dirty="0" smtClean="0"/>
              <a:t>kompromisszum</a:t>
            </a:r>
            <a:r>
              <a:rPr lang="hu-HU" sz="2200" dirty="0" smtClean="0"/>
              <a:t> kell, hogy legyen. </a:t>
            </a:r>
          </a:p>
          <a:p>
            <a:pPr eaLnBrk="1" hangingPunct="1"/>
            <a:r>
              <a:rPr lang="hu-HU" sz="2200" dirty="0" smtClean="0"/>
              <a:t>Pl.: két tipikus terület:</a:t>
            </a:r>
          </a:p>
          <a:p>
            <a:pPr lvl="1" eaLnBrk="1" hangingPunct="1"/>
            <a:r>
              <a:rPr lang="hu-HU" sz="1800" dirty="0" smtClean="0"/>
              <a:t>a felhasználók azonosítása,</a:t>
            </a:r>
          </a:p>
          <a:p>
            <a:pPr lvl="1" eaLnBrk="1" hangingPunct="1"/>
            <a:r>
              <a:rPr lang="hu-HU" sz="1800" dirty="0" smtClean="0"/>
              <a:t>e-mail titkosítás.</a:t>
            </a:r>
          </a:p>
          <a:p>
            <a:pPr eaLnBrk="1" hangingPunct="1"/>
            <a:r>
              <a:rPr lang="hu-HU" sz="2200" dirty="0" smtClean="0"/>
              <a:t>Lásd: http://www.cc.gatech.edu/~keith/pubs/ieee-intro-usable-security.pdf.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Az informatikai biztonság területeinek csoportosítása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60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eaLnBrk="1" hangingPunct="1"/>
            <a:r>
              <a:rPr lang="hu-HU" b="1" dirty="0" smtClean="0"/>
              <a:t>Fizikai</a:t>
            </a:r>
            <a:r>
              <a:rPr lang="hu-HU" dirty="0" smtClean="0"/>
              <a:t> védelem (zárak, beléptető rendszerek, tűzjelző rendszerek, biztonsági kamerák és őrök stb.)</a:t>
            </a:r>
          </a:p>
          <a:p>
            <a:pPr marL="514350" indent="-514350" eaLnBrk="1" hangingPunct="1"/>
            <a:r>
              <a:rPr lang="hu-HU" b="1" dirty="0" smtClean="0"/>
              <a:t>Logikai</a:t>
            </a:r>
            <a:r>
              <a:rPr lang="hu-HU" dirty="0" smtClean="0"/>
              <a:t> védelem (titkosítási algoritmusok, kommunikációs protokollok, tűzfalak, stb.)</a:t>
            </a:r>
          </a:p>
          <a:p>
            <a:pPr marL="514350" indent="-514350" eaLnBrk="1" hangingPunct="1"/>
            <a:r>
              <a:rPr lang="hu-HU" b="1" dirty="0" smtClean="0"/>
              <a:t>Adminisztratív</a:t>
            </a:r>
            <a:r>
              <a:rPr lang="hu-HU" dirty="0" smtClean="0"/>
              <a:t> védelem (kockázatmenedzsment, biztonsági szabályzatok, szabványok és ajánlások, törvényi szabályozás)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000" dirty="0" smtClean="0"/>
              <a:t>A biztonság operatív modellje:</a:t>
            </a:r>
            <a:br>
              <a:rPr lang="hu-HU" sz="3000" dirty="0" smtClean="0"/>
            </a:br>
            <a:r>
              <a:rPr lang="hu-HU" sz="3000" dirty="0" err="1" smtClean="0"/>
              <a:t>PreDeCo</a:t>
            </a:r>
            <a:r>
              <a:rPr lang="hu-HU" sz="3000" dirty="0" smtClean="0"/>
              <a:t> I.</a:t>
            </a:r>
            <a:endParaRPr lang="hu-HU" sz="30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A biztonsági kontrollok csoportosíthatók funkciójuk szerint:</a:t>
            </a:r>
          </a:p>
          <a:p>
            <a:pPr marL="274320" indent="-27432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b="1" dirty="0" smtClean="0"/>
              <a:t>Preventív</a:t>
            </a:r>
            <a:r>
              <a:rPr lang="hu-HU" dirty="0" smtClean="0"/>
              <a:t> (megelőző) kontrollok, pl.: (tűz)falak, zárak. </a:t>
            </a:r>
            <a:br>
              <a:rPr lang="hu-HU" dirty="0" smtClean="0"/>
            </a:br>
            <a:r>
              <a:rPr lang="hu-HU" dirty="0" smtClean="0"/>
              <a:t>Hiba, ha csak ezeket alkalmazzák, mert minden megkerülhető.</a:t>
            </a:r>
          </a:p>
          <a:p>
            <a:pPr marL="274320" indent="-27432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b="1" dirty="0" smtClean="0"/>
              <a:t>Detektív</a:t>
            </a:r>
            <a:r>
              <a:rPr lang="hu-HU" dirty="0" smtClean="0"/>
              <a:t> (észlelő)  kontrollok, pl.: naplók átnézése, IDS (</a:t>
            </a:r>
            <a:r>
              <a:rPr lang="hu-HU" dirty="0" err="1" smtClean="0"/>
              <a:t>Intrusion</a:t>
            </a:r>
            <a:r>
              <a:rPr lang="hu-HU" dirty="0" smtClean="0"/>
              <a:t> </a:t>
            </a:r>
            <a:r>
              <a:rPr lang="hu-HU" dirty="0" err="1" smtClean="0"/>
              <a:t>Detection</a:t>
            </a:r>
            <a:r>
              <a:rPr lang="hu-HU" dirty="0" smtClean="0"/>
              <a:t> Systems, behatolás-érzékelő rendszerek), jogosultságok felülvizsgálata, audit.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000" dirty="0" smtClean="0"/>
              <a:t>A biztonság operatív modellje:</a:t>
            </a:r>
            <a:br>
              <a:rPr lang="hu-HU" sz="3000" dirty="0" smtClean="0"/>
            </a:br>
            <a:r>
              <a:rPr lang="hu-HU" sz="3000" dirty="0" err="1" smtClean="0"/>
              <a:t>PreDeCo</a:t>
            </a:r>
            <a:r>
              <a:rPr lang="hu-HU" sz="3000" dirty="0" smtClean="0"/>
              <a:t> II.</a:t>
            </a:r>
            <a:endParaRPr lang="hu-HU" sz="30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b="1" dirty="0" smtClean="0"/>
              <a:t>Korrektív</a:t>
            </a:r>
            <a:r>
              <a:rPr lang="hu-HU" dirty="0" smtClean="0"/>
              <a:t> (elhárító) kontrollok, pl.: katasztrófa-elhárítási terv készítése, biztonsági mentések. </a:t>
            </a:r>
          </a:p>
          <a:p>
            <a:pPr marL="274320" indent="-274320" algn="ctr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>Ezek egymást is befolyásolják, körbe-körbe: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Pre-</a:t>
            </a:r>
            <a:r>
              <a:rPr lang="hu-HU" dirty="0" smtClean="0"/>
              <a:t>&gt;De-&gt;</a:t>
            </a:r>
            <a:r>
              <a:rPr lang="hu-HU" dirty="0" err="1" smtClean="0"/>
              <a:t>Co-</a:t>
            </a:r>
            <a:r>
              <a:rPr lang="hu-HU" dirty="0" smtClean="0"/>
              <a:t>&gt;</a:t>
            </a:r>
            <a:r>
              <a:rPr lang="hu-HU" dirty="0" err="1" smtClean="0"/>
              <a:t>Pre-</a:t>
            </a:r>
            <a:r>
              <a:rPr lang="hu-HU" dirty="0" smtClean="0"/>
              <a:t>&gt;De-&gt;…</a:t>
            </a:r>
            <a:br>
              <a:rPr lang="hu-HU" dirty="0" smtClean="0"/>
            </a:b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9537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biztonság operatív modellje:</a:t>
            </a:r>
            <a:br>
              <a:rPr lang="hu-HU" dirty="0"/>
            </a:br>
            <a:r>
              <a:rPr lang="hu-HU" dirty="0" err="1"/>
              <a:t>PreDeCo</a:t>
            </a:r>
            <a:r>
              <a:rPr lang="hu-HU" dirty="0"/>
              <a:t> </a:t>
            </a:r>
            <a:r>
              <a:rPr lang="hu-HU" dirty="0" smtClean="0"/>
              <a:t>III.</a:t>
            </a:r>
            <a:endParaRPr lang="hu-H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hu-HU" sz="2800" dirty="0"/>
              <a:t>VÉDELEM = MEGELŐZÉS + (FELISMERÉS + VÁLASZ)</a:t>
            </a:r>
          </a:p>
          <a:p>
            <a:pPr>
              <a:buNone/>
              <a:defRPr/>
            </a:pPr>
            <a:endParaRPr lang="hu-HU" sz="2800" dirty="0" smtClean="0"/>
          </a:p>
          <a:p>
            <a:pPr>
              <a:buNone/>
              <a:defRPr/>
            </a:pPr>
            <a:r>
              <a:rPr lang="hu-HU" sz="2800" dirty="0" smtClean="0"/>
              <a:t>Van </a:t>
            </a:r>
            <a:r>
              <a:rPr lang="hu-HU" sz="2800" dirty="0"/>
              <a:t>azért más lehetőség is, </a:t>
            </a:r>
            <a:r>
              <a:rPr lang="hu-HU" sz="2800" dirty="0" smtClean="0"/>
              <a:t>pl.: </a:t>
            </a:r>
          </a:p>
          <a:p>
            <a:pPr>
              <a:defRPr/>
            </a:pPr>
            <a:r>
              <a:rPr lang="hu-HU" sz="2800" b="1" dirty="0" smtClean="0"/>
              <a:t>Elrettentés</a:t>
            </a:r>
            <a:r>
              <a:rPr lang="hu-HU" sz="2800" dirty="0" smtClean="0"/>
              <a:t> (</a:t>
            </a:r>
            <a:r>
              <a:rPr lang="hu-HU" sz="2800" dirty="0" err="1" smtClean="0"/>
              <a:t>Deterrent</a:t>
            </a:r>
            <a:r>
              <a:rPr lang="hu-HU" sz="2800" dirty="0" smtClean="0"/>
              <a:t>)</a:t>
            </a:r>
          </a:p>
          <a:p>
            <a:pPr lvl="1">
              <a:defRPr/>
            </a:pPr>
            <a:r>
              <a:rPr lang="hu-HU" dirty="0" smtClean="0"/>
              <a:t>bannerben figyelmeztető információk,</a:t>
            </a:r>
          </a:p>
          <a:p>
            <a:pPr lvl="1">
              <a:defRPr/>
            </a:pPr>
            <a:r>
              <a:rPr lang="hu-HU" dirty="0"/>
              <a:t>s</a:t>
            </a:r>
            <a:r>
              <a:rPr lang="hu-HU" dirty="0" smtClean="0"/>
              <a:t>zankciók a biztonsági szabályzat megszegőivel szemben,</a:t>
            </a:r>
          </a:p>
          <a:p>
            <a:pPr lvl="1">
              <a:defRPr/>
            </a:pPr>
            <a:r>
              <a:rPr lang="hu-HU" dirty="0" smtClean="0"/>
              <a:t>biztonsági kamerák, stb.</a:t>
            </a:r>
          </a:p>
          <a:p>
            <a:pPr>
              <a:defRPr/>
            </a:pPr>
            <a:r>
              <a:rPr lang="hu-HU" b="1" dirty="0" smtClean="0"/>
              <a:t>Átruházás</a:t>
            </a:r>
            <a:r>
              <a:rPr lang="hu-HU" dirty="0" smtClean="0"/>
              <a:t> (</a:t>
            </a:r>
            <a:r>
              <a:rPr lang="hu-HU" dirty="0" err="1" smtClean="0"/>
              <a:t>Transfare</a:t>
            </a:r>
            <a:r>
              <a:rPr lang="hu-HU" dirty="0" smtClean="0"/>
              <a:t>)</a:t>
            </a:r>
          </a:p>
          <a:p>
            <a:pPr lvl="1">
              <a:defRPr/>
            </a:pPr>
            <a:r>
              <a:rPr lang="hu-HU" dirty="0" smtClean="0"/>
              <a:t>Pl. biztosítás, vagy külső szolgáltatás vásárlása.</a:t>
            </a: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414485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dirty="0" smtClean="0"/>
              <a:t>Biztonsági kontrollok időrendben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b="1" dirty="0" smtClean="0"/>
              <a:t>Tervezés (Design)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b="1" dirty="0" smtClean="0"/>
              <a:t>Megvalósítás (</a:t>
            </a:r>
            <a:r>
              <a:rPr lang="hu-HU" sz="2300" b="1" dirty="0" err="1" smtClean="0"/>
              <a:t>Implementation</a:t>
            </a:r>
            <a:r>
              <a:rPr lang="hu-HU" sz="2300" b="1" dirty="0" smtClean="0"/>
              <a:t>)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b="1" dirty="0" smtClean="0"/>
              <a:t>Üzemeltetés (</a:t>
            </a:r>
            <a:r>
              <a:rPr lang="hu-HU" sz="2300" b="1" dirty="0" err="1" smtClean="0"/>
              <a:t>Operation</a:t>
            </a:r>
            <a:r>
              <a:rPr lang="hu-HU" sz="2300" b="1" dirty="0" smtClean="0"/>
              <a:t>)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sz="2300" dirty="0" smtClean="0"/>
              <a:t>Mindhárom szakaszban elkövetett hibák kritikusak lehetnek. Például egy ajtózár esetében: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dirty="0" smtClean="0"/>
              <a:t>Lehet könnyen feltörhető a zár szerkezete (tervezési hiba).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dirty="0" smtClean="0"/>
              <a:t>Silány anyagból vagy hanyag megmunkálással készülhet a zár (megvalósítási hiba).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300" dirty="0" smtClean="0"/>
              <a:t>A tulajdonos a lábtörlő alatt tartja a kulcsot (üzemeltetési hiba).</a:t>
            </a:r>
            <a:br>
              <a:rPr lang="hu-HU" sz="2300" dirty="0" smtClean="0"/>
            </a:br>
            <a:endParaRPr lang="hu-HU" sz="2300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400" dirty="0" smtClean="0"/>
              <a:t>Az informatikai biztonság területei I.</a:t>
            </a:r>
            <a:endParaRPr lang="hu-HU" sz="3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sz="2800" dirty="0" smtClean="0"/>
              <a:t>A CISSP( </a:t>
            </a:r>
            <a:r>
              <a:rPr lang="hu-HU" sz="2800" dirty="0" err="1" smtClean="0"/>
              <a:t>Certified</a:t>
            </a:r>
            <a:r>
              <a:rPr lang="hu-HU" sz="2800" dirty="0" smtClean="0"/>
              <a:t> </a:t>
            </a:r>
            <a:r>
              <a:rPr lang="hu-HU" sz="2800" dirty="0" err="1" smtClean="0"/>
              <a:t>Information</a:t>
            </a:r>
            <a:r>
              <a:rPr lang="hu-HU" sz="2800" dirty="0" smtClean="0"/>
              <a:t> System </a:t>
            </a:r>
            <a:r>
              <a:rPr lang="hu-HU" sz="2800" dirty="0" err="1" smtClean="0"/>
              <a:t>Security</a:t>
            </a:r>
            <a:r>
              <a:rPr lang="hu-HU" sz="2800" dirty="0" smtClean="0"/>
              <a:t> Professional) képesítés 10 nagy témaköre:</a:t>
            </a:r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Access </a:t>
            </a:r>
            <a:r>
              <a:rPr lang="hu-HU" sz="2800" b="1" dirty="0" smtClean="0"/>
              <a:t>C</a:t>
            </a:r>
            <a:r>
              <a:rPr lang="en-US" sz="2800" b="1" dirty="0" err="1" smtClean="0"/>
              <a:t>ontrol</a:t>
            </a:r>
            <a:r>
              <a:rPr lang="hu-HU" sz="2800" b="1" dirty="0" smtClean="0"/>
              <a:t> </a:t>
            </a:r>
            <a:r>
              <a:rPr lang="hu-HU" sz="2800" dirty="0" smtClean="0"/>
              <a:t>(hozzáférés-vezérlés)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Telecommunications and Network Security</a:t>
            </a:r>
            <a:r>
              <a:rPr lang="hu-HU" sz="2800" b="1" dirty="0" smtClean="0"/>
              <a:t> </a:t>
            </a:r>
            <a:r>
              <a:rPr lang="hu-HU" sz="2800" dirty="0" smtClean="0"/>
              <a:t>(telekommunikációs és hálózati biztonság)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Information Security Governance and Risk Management</a:t>
            </a:r>
            <a:r>
              <a:rPr lang="hu-HU" sz="2800" dirty="0" smtClean="0"/>
              <a:t> (az informatikai biztonság irányítása és kockázatmenedzsment)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800" b="1" dirty="0" smtClean="0"/>
              <a:t>Software Development Security</a:t>
            </a:r>
            <a:r>
              <a:rPr lang="hu-HU" sz="2800" b="1" dirty="0" smtClean="0"/>
              <a:t> </a:t>
            </a:r>
            <a:r>
              <a:rPr lang="hu-HU" sz="2800" b="1" dirty="0"/>
              <a:t/>
            </a:r>
            <a:br>
              <a:rPr lang="hu-HU" sz="2800" b="1" dirty="0"/>
            </a:br>
            <a:r>
              <a:rPr lang="hu-HU" sz="2800" dirty="0" smtClean="0"/>
              <a:t>(a szoftverfejlesztés biztonsága)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800" b="1" dirty="0" smtClean="0"/>
              <a:t>Cryptography</a:t>
            </a:r>
            <a:r>
              <a:rPr lang="hu-HU" sz="2800" dirty="0" smtClean="0"/>
              <a:t> (kriptográfia)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400" dirty="0" smtClean="0"/>
              <a:t>Az informatikai biztonság területei II.</a:t>
            </a:r>
            <a:endParaRPr lang="hu-HU" sz="3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hu-HU" sz="2800" b="1" dirty="0" err="1" smtClean="0"/>
              <a:t>Security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Architecture</a:t>
            </a:r>
            <a:r>
              <a:rPr lang="hu-HU" sz="2800" b="1" dirty="0" smtClean="0"/>
              <a:t> and Design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sz="2800" b="1" dirty="0" smtClean="0"/>
              <a:t>	</a:t>
            </a:r>
            <a:r>
              <a:rPr lang="hu-HU" sz="2800" dirty="0" smtClean="0"/>
              <a:t>(biztonságos architektúrák és tervezésük)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2800" b="1" dirty="0" smtClean="0"/>
              <a:t>Operations Security</a:t>
            </a:r>
            <a:r>
              <a:rPr lang="hu-HU" sz="2800" b="1" dirty="0" smtClean="0"/>
              <a:t> </a:t>
            </a:r>
            <a:r>
              <a:rPr lang="hu-HU" sz="2800" dirty="0" smtClean="0"/>
              <a:t>(üzemeltetés-biztonság)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US" sz="2800" b="1" dirty="0" smtClean="0"/>
              <a:t>Business Continuity and Disaster Recovery Planning</a:t>
            </a:r>
            <a:r>
              <a:rPr lang="hu-HU" sz="2800" b="1" dirty="0" smtClean="0"/>
              <a:t> </a:t>
            </a:r>
            <a:r>
              <a:rPr lang="hu-HU" sz="2800" dirty="0" smtClean="0"/>
              <a:t>(üzletmenet-folytonosság és katasztrófa-elhárítás tervezése)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US" sz="2800" b="1" dirty="0" smtClean="0"/>
              <a:t>Legal, Regulations, Investigations and Compliance</a:t>
            </a:r>
            <a:r>
              <a:rPr lang="hu-HU" sz="2800" b="1" dirty="0" smtClean="0"/>
              <a:t> </a:t>
            </a:r>
            <a:r>
              <a:rPr lang="hu-HU" sz="2800" dirty="0" smtClean="0"/>
              <a:t>(jogi kérdések, szabályozások, vizsgálatok és megfelelőség) </a:t>
            </a:r>
            <a:endParaRPr lang="en-US" sz="2800" dirty="0" smtClean="0"/>
          </a:p>
          <a:p>
            <a:pPr marL="514350" indent="-51435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US" sz="2800" b="1" dirty="0" smtClean="0"/>
              <a:t>Physical (Environmental) Security</a:t>
            </a:r>
            <a:r>
              <a:rPr lang="hu-HU" sz="2800" b="1" dirty="0" smtClean="0"/>
              <a:t> </a:t>
            </a:r>
            <a:r>
              <a:rPr lang="hu-HU" sz="2800" dirty="0" smtClean="0"/>
              <a:t>(fizikai /környezeti</a:t>
            </a:r>
            <a:r>
              <a:rPr lang="hu-HU" sz="2800" dirty="0"/>
              <a:t>/</a:t>
            </a:r>
            <a:r>
              <a:rPr lang="hu-HU" sz="2800" dirty="0" smtClean="0"/>
              <a:t> biztonság)</a:t>
            </a:r>
            <a:endParaRPr lang="en-US" sz="2800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Nem lehet önmagában kijelenteni, hogy egy rendszer biztonságos. Mindig attól függ, </a:t>
            </a:r>
            <a:r>
              <a:rPr lang="hu-HU" b="1" dirty="0" smtClean="0"/>
              <a:t>milyen fenyegetés ellen, </a:t>
            </a:r>
            <a:r>
              <a:rPr lang="hu-HU" dirty="0" smtClean="0"/>
              <a:t>mennyi ideig szeretnénk védelmet biztosítani, és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b="1" dirty="0" smtClean="0"/>
              <a:t>milyen értéket </a:t>
            </a:r>
            <a:r>
              <a:rPr lang="hu-HU" dirty="0" smtClean="0"/>
              <a:t>(rendszert, információt) kívánunk megóvni. Ez dönti el mennyi időt, energiát, pénzt stb. érdemes a védelemre  áldozni. A biztonsági megoldások széles skálája áll rendelkezésre, de </a:t>
            </a:r>
            <a:r>
              <a:rPr lang="hu-HU" b="1" dirty="0" smtClean="0"/>
              <a:t>kompromisszumot kell kötni, mi éri meg.</a:t>
            </a:r>
          </a:p>
          <a:p>
            <a:pPr marL="0" indent="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Ez a </a:t>
            </a:r>
            <a:r>
              <a:rPr lang="hu-HU" b="1" dirty="0" smtClean="0"/>
              <a:t>kockázatmenedzsment</a:t>
            </a:r>
            <a:r>
              <a:rPr lang="hu-HU" dirty="0" smtClean="0"/>
              <a:t> feladata.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2772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1. A biztonság relatív fogalom, avagy a kockázatarányos védelem </a:t>
            </a:r>
            <a:r>
              <a:rPr lang="hu-HU" sz="2400" b="1" dirty="0" smtClean="0"/>
              <a:t>elve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457200" y="1916832"/>
            <a:ext cx="8229600" cy="1470025"/>
          </a:xfrm>
        </p:spPr>
        <p:txBody>
          <a:bodyPr/>
          <a:lstStyle/>
          <a:p>
            <a:r>
              <a:rPr lang="hu-HU" dirty="0" smtClean="0">
                <a:latin typeface="Century Gothic" pitchFamily="34" charset="0"/>
              </a:rPr>
              <a:t>Bevezetés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 Egyetlen védelmi megoldás sem 100%-os.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 A védelmet úgy kell kialakítani, hogy sok-sok kontroll védje az értékes rendszert vagy adatot.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3796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/>
              <a:t> 2. A jó védelem rétegezett. </a:t>
            </a:r>
            <a:br>
              <a:rPr lang="hu-HU" sz="2400" b="1"/>
            </a:br>
            <a:r>
              <a:rPr lang="hu-HU" sz="2400" b="1"/>
              <a:t>(Layered Security, Defense in Depth)</a:t>
            </a:r>
            <a:endParaRPr lang="hu-H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 rétegek ne legyenek hasonlóak, mert az jelentősen könnyíti a támadó dolgát.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Pl.: ha két tűzfal van egymás után, az legyen két különböző gyártótól, különböző  hardverarchitektúrán és operációs rendszeren futtatva.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4820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3. Változatos legyen a </a:t>
            </a:r>
            <a:r>
              <a:rPr lang="hu-HU" sz="2400" b="1" dirty="0" smtClean="0"/>
              <a:t>védelem 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>(</a:t>
            </a:r>
            <a:r>
              <a:rPr lang="hu-HU" sz="2400" b="1" dirty="0" err="1"/>
              <a:t>Diversity</a:t>
            </a:r>
            <a:r>
              <a:rPr lang="hu-HU" sz="2400" b="1" dirty="0"/>
              <a:t> of </a:t>
            </a:r>
            <a:r>
              <a:rPr lang="hu-HU" sz="2400" b="1" dirty="0" err="1"/>
              <a:t>Defense</a:t>
            </a:r>
            <a:r>
              <a:rPr lang="hu-HU" sz="2400" b="1" dirty="0"/>
              <a:t>)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Minden személy, folyamat, alkalmazás stb. csupán annyi jogosultságot kapjon, amennyi a feladatainak ellátásához feltétlenül szükséges. 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Pl. ne böngéssz és csevegj </a:t>
            </a:r>
            <a:r>
              <a:rPr lang="hu-HU" dirty="0" err="1" smtClean="0"/>
              <a:t>rootként</a:t>
            </a:r>
            <a:r>
              <a:rPr lang="hu-HU" dirty="0" smtClean="0"/>
              <a:t>. Csak a pénzügyi munkatársak és a </a:t>
            </a:r>
            <a:r>
              <a:rPr lang="hu-HU" dirty="0" err="1" smtClean="0"/>
              <a:t>felsővezetés</a:t>
            </a:r>
            <a:r>
              <a:rPr lang="hu-HU" dirty="0" smtClean="0"/>
              <a:t> férhessen hozzá a dolgozók bérjegyzékéhez, a rendszergazdák ne, stb. 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5844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4. A legkevesebb jogosultság </a:t>
            </a:r>
            <a:r>
              <a:rPr lang="hu-HU" sz="2400" b="1" dirty="0" smtClean="0"/>
              <a:t>elve 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>(</a:t>
            </a:r>
            <a:r>
              <a:rPr lang="hu-HU" sz="2400" b="1" dirty="0" err="1"/>
              <a:t>Principle</a:t>
            </a:r>
            <a:r>
              <a:rPr lang="hu-HU" sz="2400" b="1" dirty="0"/>
              <a:t> of </a:t>
            </a:r>
            <a:r>
              <a:rPr lang="hu-HU" sz="2400" b="1" dirty="0" err="1"/>
              <a:t>Least</a:t>
            </a:r>
            <a:r>
              <a:rPr lang="hu-HU" sz="2400" b="1" dirty="0"/>
              <a:t> </a:t>
            </a:r>
            <a:r>
              <a:rPr lang="hu-HU" sz="2400" b="1" dirty="0" err="1"/>
              <a:t>Privilege</a:t>
            </a:r>
            <a:r>
              <a:rPr lang="hu-HU" sz="2400" b="1" dirty="0"/>
              <a:t>)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Fontos dolgokért ne egy ember legyen a felelős.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Az üzleti életben már rég bevált technika: más adja fel a rendelést és más engedélyezi annak kifizetését.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Megvalósítása nyilván hátrányokkal is jár, mind pénzben, mind időben.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6868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5. A feladatkörök </a:t>
            </a:r>
            <a:r>
              <a:rPr lang="hu-HU" sz="2400" b="1" dirty="0" smtClean="0"/>
              <a:t>szétválasztása 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>(</a:t>
            </a:r>
            <a:r>
              <a:rPr lang="hu-HU" sz="2400" b="1" dirty="0" err="1"/>
              <a:t>Separation</a:t>
            </a:r>
            <a:r>
              <a:rPr lang="hu-HU" sz="2400" b="1" dirty="0"/>
              <a:t> of </a:t>
            </a:r>
            <a:r>
              <a:rPr lang="hu-HU" sz="2400" b="1" dirty="0" err="1"/>
              <a:t>Duties</a:t>
            </a:r>
            <a:r>
              <a:rPr lang="hu-HU" sz="2400" b="1" dirty="0"/>
              <a:t>)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2667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</a:t>
            </a:r>
            <a:r>
              <a:rPr lang="hu-HU" sz="2400" dirty="0" smtClean="0"/>
              <a:t>Valamikor az internet kutatók barátságos játéktere volt, ahol senkinek sem jutott eszébe keresztbe tenni a másiknak, de ma …</a:t>
            </a:r>
          </a:p>
          <a:p>
            <a:pPr marL="0" indent="2667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400" dirty="0" smtClean="0"/>
              <a:t>Ezért, amire nem vonatkoznak szabályok, az legyen alapból TILOS (fehérlistázás).</a:t>
            </a:r>
          </a:p>
          <a:p>
            <a:pPr marL="0" indent="2667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400" dirty="0" smtClean="0"/>
              <a:t>Szemben a feketelistázással, mely könnyebben</a:t>
            </a:r>
            <a:br>
              <a:rPr lang="hu-HU" sz="2400" dirty="0" smtClean="0"/>
            </a:br>
            <a:r>
              <a:rPr lang="hu-HU" sz="2400" dirty="0" smtClean="0"/>
              <a:t>megkerülhető.</a:t>
            </a:r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7892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/>
              <a:t> 6. Az implicit tiltás elve </a:t>
            </a:r>
            <a:br>
              <a:rPr lang="hu-HU" sz="2400" b="1"/>
            </a:br>
            <a:r>
              <a:rPr lang="hu-HU" sz="2400" b="1"/>
              <a:t>(Implicit Deny)</a:t>
            </a:r>
            <a:endParaRPr lang="hu-H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Nem alapozhatjuk egy rendszer biztonságát arra, hogy a környezetet és a védelmi mechanizmust nem hozzuk nyilvánosságra. 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Ez olyan, mintha a lábtörlő alá dugott kulcstól remélnénk a lakásunk védelmét.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Sajnos vannak negatív példák: pl.  </a:t>
            </a:r>
            <a:r>
              <a:rPr lang="hu-HU" dirty="0" err="1" smtClean="0"/>
              <a:t>Mifare</a:t>
            </a:r>
            <a:r>
              <a:rPr lang="hu-HU" dirty="0" smtClean="0"/>
              <a:t> Classic chip-kártyák titkos Crypto-1 biztonsági protokollját  visszafejtették és feltörték.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8916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7. A homály nem teremt </a:t>
            </a:r>
            <a:r>
              <a:rPr lang="hu-HU" sz="2400" b="1" dirty="0" smtClean="0"/>
              <a:t>biztonságot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>(No: </a:t>
            </a:r>
            <a:r>
              <a:rPr lang="hu-HU" sz="2400" b="1" dirty="0" err="1"/>
              <a:t>Security</a:t>
            </a:r>
            <a:r>
              <a:rPr lang="hu-HU" sz="2400" b="1" dirty="0"/>
              <a:t> </a:t>
            </a:r>
            <a:r>
              <a:rPr lang="hu-HU" sz="2400" b="1" dirty="0" err="1"/>
              <a:t>Through</a:t>
            </a:r>
            <a:r>
              <a:rPr lang="hu-HU" sz="2400" b="1" dirty="0"/>
              <a:t> </a:t>
            </a:r>
            <a:r>
              <a:rPr lang="hu-HU" sz="2400" b="1" dirty="0" err="1"/>
              <a:t>Obscurity</a:t>
            </a:r>
            <a:r>
              <a:rPr lang="hu-HU" sz="2400" b="1" dirty="0"/>
              <a:t>)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 biztonság és a bonyolultság egymás ellenségei.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Számos hatékony biztonsági kontroll elegáns és egyszerű.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Abból, hogy valami bonyolult, még nem következik, hogy nem lehet egyszerű módon kijátszani vagy feltörni.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Soha ne egy protokoll vagy </a:t>
            </a:r>
            <a:r>
              <a:rPr lang="hu-HU" dirty="0" err="1" smtClean="0"/>
              <a:t>kriptorendszer</a:t>
            </a:r>
            <a:r>
              <a:rPr lang="hu-HU" dirty="0" smtClean="0"/>
              <a:t> komplexitásától reméljük a biztonságot.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39940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8. Maradjunk az </a:t>
            </a:r>
            <a:r>
              <a:rPr lang="hu-HU" sz="2400" b="1" dirty="0" smtClean="0"/>
              <a:t>egyszerűségnél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>(</a:t>
            </a:r>
            <a:r>
              <a:rPr lang="hu-HU" sz="2400" b="1" dirty="0" err="1"/>
              <a:t>Keep</a:t>
            </a:r>
            <a:r>
              <a:rPr lang="hu-HU" sz="2400" b="1" dirty="0"/>
              <a:t> </a:t>
            </a:r>
            <a:r>
              <a:rPr lang="hu-HU" sz="2400" b="1" dirty="0" err="1"/>
              <a:t>It</a:t>
            </a:r>
            <a:r>
              <a:rPr lang="hu-HU" sz="2400" b="1" dirty="0"/>
              <a:t> </a:t>
            </a:r>
            <a:r>
              <a:rPr lang="hu-HU" sz="2400" b="1" dirty="0" err="1"/>
              <a:t>Simple</a:t>
            </a:r>
            <a:r>
              <a:rPr lang="hu-HU" sz="2400" b="1" dirty="0"/>
              <a:t>)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514350" indent="-51435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u-HU" b="1" dirty="0" smtClean="0"/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 leggyengébb láncszem pedig általában</a:t>
            </a:r>
          </a:p>
          <a:p>
            <a:pPr marL="274320" lvl="1" indent="0">
              <a:lnSpc>
                <a:spcPct val="110000"/>
              </a:lnSpc>
              <a:spcBef>
                <a:spcPts val="580"/>
              </a:spcBef>
              <a:defRPr/>
            </a:pPr>
            <a:r>
              <a:rPr lang="hu-HU" dirty="0" smtClean="0"/>
              <a:t> nem a kriptográfiai algoritmus, </a:t>
            </a:r>
          </a:p>
          <a:p>
            <a:pPr marL="274320" lvl="1" indent="0">
              <a:lnSpc>
                <a:spcPct val="110000"/>
              </a:lnSpc>
              <a:spcBef>
                <a:spcPts val="580"/>
              </a:spcBef>
              <a:defRPr/>
            </a:pPr>
            <a:r>
              <a:rPr lang="hu-HU" dirty="0" smtClean="0"/>
              <a:t> inkább a protokoll,</a:t>
            </a:r>
          </a:p>
          <a:p>
            <a:pPr marL="274320" lvl="1" indent="0">
              <a:lnSpc>
                <a:spcPct val="110000"/>
              </a:lnSpc>
              <a:spcBef>
                <a:spcPts val="580"/>
              </a:spcBef>
              <a:defRPr/>
            </a:pPr>
            <a:r>
              <a:rPr lang="hu-HU" dirty="0" smtClean="0"/>
              <a:t> még inkább annak implementációja, de</a:t>
            </a:r>
          </a:p>
          <a:p>
            <a:pPr marL="274320" lvl="1" indent="0">
              <a:lnSpc>
                <a:spcPct val="110000"/>
              </a:lnSpc>
              <a:spcBef>
                <a:spcPts val="580"/>
              </a:spcBef>
              <a:defRPr/>
            </a:pPr>
            <a:r>
              <a:rPr lang="hu-HU" dirty="0" smtClean="0"/>
              <a:t> leginkább a hanyag rendszergazda, vagy mondjuk egy titkárnő, aki egy ügyes telefonbeszélgetéssel rávehető, hogy árulja el a főnök jelszavát:  </a:t>
            </a:r>
          </a:p>
          <a:p>
            <a:pPr marL="274320" lvl="1" indent="0" algn="ctr">
              <a:lnSpc>
                <a:spcPct val="110000"/>
              </a:lnSpc>
              <a:spcBef>
                <a:spcPts val="580"/>
              </a:spcBef>
              <a:buNone/>
              <a:defRPr/>
            </a:pPr>
            <a:r>
              <a:rPr lang="hu-HU" dirty="0" smtClean="0"/>
              <a:t>az </a:t>
            </a:r>
            <a:r>
              <a:rPr lang="hu-HU" b="1" dirty="0" smtClean="0">
                <a:solidFill>
                  <a:srgbClr val="FF0000"/>
                </a:solidFill>
              </a:rPr>
              <a:t>EMBER</a:t>
            </a:r>
            <a:r>
              <a:rPr lang="hu-HU" dirty="0" smtClean="0"/>
              <a:t>!!!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40964" name="Szövegdoboz 4"/>
          <p:cNvSpPr txBox="1">
            <a:spLocks noChangeArrowheads="1"/>
          </p:cNvSpPr>
          <p:nvPr/>
        </p:nvSpPr>
        <p:spPr bwMode="auto">
          <a:xfrm>
            <a:off x="1908175" y="1628775"/>
            <a:ext cx="5688013" cy="1200150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9. Minden lánc csak annyit bír, amennyit a leggyengébb láncszeme képes </a:t>
            </a:r>
            <a:r>
              <a:rPr lang="hu-HU" sz="2400" b="1" dirty="0" smtClean="0"/>
              <a:t>megtartani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Biztonsági alapelvek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u-HU" dirty="0" smtClean="0"/>
          </a:p>
          <a:p>
            <a:pPr marL="0" indent="0" algn="ctr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u-HU" dirty="0"/>
          </a:p>
          <a:p>
            <a:pPr marL="0" indent="0" algn="ctr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hu-HU" dirty="0" smtClean="0"/>
              <a:t>Miért?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 gyártóknak sokszor nem érdekük a termékük biztonsága, fontosabb a gyorsaság és a kényelem.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A rendszereket emberek tervezik, implementálják és üzemeltetik. Márpedig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dirty="0" smtClean="0"/>
              <a:t>	,,</a:t>
            </a:r>
            <a:r>
              <a:rPr lang="hu-HU" dirty="0" err="1" smtClean="0"/>
              <a:t>Errare</a:t>
            </a:r>
            <a:r>
              <a:rPr lang="hu-HU" dirty="0" smtClean="0"/>
              <a:t> </a:t>
            </a:r>
            <a:r>
              <a:rPr lang="hu-HU" dirty="0" err="1" smtClean="0"/>
              <a:t>humanum</a:t>
            </a:r>
            <a:r>
              <a:rPr lang="hu-HU" dirty="0" smtClean="0"/>
              <a:t> est.’’ – ,,Tévedni emberi dolog.”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 </a:t>
            </a:r>
            <a:r>
              <a:rPr lang="hu-HU" dirty="0" smtClean="0"/>
              <a:t>Ha belegondolunk, igazából a </a:t>
            </a:r>
            <a:r>
              <a:rPr lang="hu-HU" b="1" dirty="0" smtClean="0"/>
              <a:t>múltbeli</a:t>
            </a:r>
            <a:r>
              <a:rPr lang="hu-HU" dirty="0" smtClean="0"/>
              <a:t> tapasztalataink alapján a </a:t>
            </a:r>
            <a:r>
              <a:rPr lang="hu-HU" b="1" dirty="0" smtClean="0"/>
              <a:t>jelen</a:t>
            </a:r>
            <a:r>
              <a:rPr lang="hu-HU" dirty="0" smtClean="0"/>
              <a:t> technológiával és tudással szeretnénk a </a:t>
            </a:r>
            <a:r>
              <a:rPr lang="hu-HU" b="1" dirty="0" smtClean="0"/>
              <a:t>jövőbeli</a:t>
            </a:r>
            <a:r>
              <a:rPr lang="hu-HU" dirty="0" smtClean="0"/>
              <a:t> fenyegetésekkel is szembenézni. </a:t>
            </a:r>
            <a:br>
              <a:rPr lang="hu-HU" dirty="0" smtClean="0"/>
            </a:br>
            <a:r>
              <a:rPr lang="hu-HU" dirty="0" smtClean="0"/>
              <a:t>Ez pedig nem túl biztató …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  <p:sp>
        <p:nvSpPr>
          <p:cNvPr id="41988" name="Szövegdoboz 4"/>
          <p:cNvSpPr txBox="1">
            <a:spLocks noChangeArrowheads="1"/>
          </p:cNvSpPr>
          <p:nvPr/>
        </p:nvSpPr>
        <p:spPr bwMode="auto">
          <a:xfrm>
            <a:off x="1908175" y="1628800"/>
            <a:ext cx="5688013" cy="830263"/>
          </a:xfrm>
          <a:prstGeom prst="rect">
            <a:avLst/>
          </a:prstGeom>
          <a:solidFill>
            <a:srgbClr val="FFFFCC"/>
          </a:solidFill>
          <a:ln w="63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hu-HU" sz="2400" b="1" dirty="0"/>
              <a:t> 10. Nincs 100%-os biztonság, rések mindig is voltak és </a:t>
            </a:r>
            <a:r>
              <a:rPr lang="hu-HU" sz="2400" b="1" dirty="0" smtClean="0"/>
              <a:t>lesznek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Hivatkozások</a:t>
            </a:r>
          </a:p>
        </p:txBody>
      </p:sp>
      <p:sp>
        <p:nvSpPr>
          <p:cNvPr id="63491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hu-HU" sz="2400" dirty="0" smtClean="0"/>
              <a:t>Virrasztó Tamás: Titkosítás és adatrejtés: Biztonságos kommunikáció és algoritmikus adatvédelem, </a:t>
            </a:r>
            <a:r>
              <a:rPr lang="hu-HU" sz="2400" dirty="0" err="1" smtClean="0"/>
              <a:t>NetAcademia</a:t>
            </a:r>
            <a:r>
              <a:rPr lang="hu-HU" sz="2400" dirty="0" smtClean="0"/>
              <a:t> Kft., Budapest, 2004. 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hu-HU" sz="2400" dirty="0" smtClean="0"/>
              <a:t>Papp Pál, Szabó Tamás: A kriptográfiai biztonság megközelítési módjai, </a:t>
            </a:r>
            <a:r>
              <a:rPr lang="hu-HU" sz="2400" i="1" dirty="0" err="1" smtClean="0"/>
              <a:t>Alk</a:t>
            </a:r>
            <a:r>
              <a:rPr lang="hu-HU" sz="2400" i="1" dirty="0" smtClean="0"/>
              <a:t>. </a:t>
            </a:r>
            <a:r>
              <a:rPr lang="hu-HU" sz="2400" i="1" dirty="0" err="1" smtClean="0"/>
              <a:t>Mat</a:t>
            </a:r>
            <a:r>
              <a:rPr lang="hu-HU" sz="2400" i="1" dirty="0" smtClean="0"/>
              <a:t>. Lapok</a:t>
            </a:r>
            <a:r>
              <a:rPr lang="hu-HU" sz="2400" dirty="0" smtClean="0"/>
              <a:t>, </a:t>
            </a:r>
            <a:r>
              <a:rPr lang="hu-HU" sz="2400" b="1" dirty="0" smtClean="0"/>
              <a:t>23</a:t>
            </a:r>
            <a:r>
              <a:rPr lang="hu-HU" sz="2400" dirty="0" smtClean="0"/>
              <a:t>(2006) 207-294 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hu-HU" sz="2400" dirty="0" smtClean="0"/>
              <a:t>William </a:t>
            </a:r>
            <a:r>
              <a:rPr lang="hu-HU" sz="2400" dirty="0" err="1" smtClean="0"/>
              <a:t>Stallings</a:t>
            </a:r>
            <a:r>
              <a:rPr lang="hu-HU" sz="2400" dirty="0" smtClean="0"/>
              <a:t>: </a:t>
            </a:r>
            <a:r>
              <a:rPr lang="hu-HU" sz="2400" dirty="0" err="1" smtClean="0"/>
              <a:t>Cryptography</a:t>
            </a:r>
            <a:r>
              <a:rPr lang="hu-HU" sz="2400" dirty="0" smtClean="0"/>
              <a:t> and Network </a:t>
            </a:r>
            <a:r>
              <a:rPr lang="hu-HU" sz="2400" dirty="0" err="1" smtClean="0"/>
              <a:t>Security</a:t>
            </a:r>
            <a:r>
              <a:rPr lang="hu-HU" sz="2400" dirty="0" smtClean="0"/>
              <a:t>, 4th </a:t>
            </a:r>
            <a:r>
              <a:rPr lang="hu-HU" sz="2400" dirty="0" err="1" smtClean="0"/>
              <a:t>Edition</a:t>
            </a:r>
            <a:r>
              <a:rPr lang="hu-HU" sz="2400" dirty="0" smtClean="0"/>
              <a:t>, </a:t>
            </a:r>
            <a:r>
              <a:rPr lang="hu-HU" sz="2400" dirty="0" err="1" smtClean="0"/>
              <a:t>Prentice</a:t>
            </a:r>
            <a:r>
              <a:rPr lang="hu-HU" sz="2400" dirty="0" smtClean="0"/>
              <a:t> Hall, 2006. 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hu-HU" sz="2400" dirty="0" smtClean="0"/>
              <a:t>Alfred J. </a:t>
            </a:r>
            <a:r>
              <a:rPr lang="hu-HU" sz="2400" dirty="0" err="1" smtClean="0"/>
              <a:t>Menezes</a:t>
            </a:r>
            <a:r>
              <a:rPr lang="hu-HU" sz="2400" dirty="0" smtClean="0"/>
              <a:t>, Paul C. van </a:t>
            </a:r>
            <a:r>
              <a:rPr lang="hu-HU" sz="2400" dirty="0" err="1" smtClean="0"/>
              <a:t>Oorschot</a:t>
            </a:r>
            <a:r>
              <a:rPr lang="hu-HU" sz="2400" dirty="0" smtClean="0"/>
              <a:t> and Scott A. </a:t>
            </a:r>
            <a:r>
              <a:rPr lang="hu-HU" sz="2400" dirty="0" err="1" smtClean="0"/>
              <a:t>Vanstone</a:t>
            </a:r>
            <a:r>
              <a:rPr lang="hu-HU" sz="2400" dirty="0" smtClean="0"/>
              <a:t> : </a:t>
            </a:r>
            <a:r>
              <a:rPr lang="hu-HU" sz="2400" dirty="0" err="1" smtClean="0"/>
              <a:t>Handbook</a:t>
            </a:r>
            <a:r>
              <a:rPr lang="hu-HU" sz="2400" dirty="0" smtClean="0"/>
              <a:t> of </a:t>
            </a:r>
            <a:r>
              <a:rPr lang="hu-HU" sz="2400" dirty="0" err="1" smtClean="0"/>
              <a:t>Applied</a:t>
            </a:r>
            <a:r>
              <a:rPr lang="hu-HU" sz="2400" dirty="0" smtClean="0"/>
              <a:t> </a:t>
            </a:r>
            <a:r>
              <a:rPr lang="hu-HU" sz="2400" dirty="0" err="1" smtClean="0"/>
              <a:t>Cryptography</a:t>
            </a:r>
            <a:r>
              <a:rPr lang="hu-HU" sz="2400" dirty="0" smtClean="0"/>
              <a:t>, CRC Press, 1996, online elérhető: </a:t>
            </a:r>
            <a:r>
              <a:rPr lang="hu-HU" sz="2400" dirty="0" smtClean="0">
                <a:solidFill>
                  <a:srgbClr val="7030A0"/>
                </a:solidFill>
                <a:hlinkClick r:id="rId3"/>
              </a:rPr>
              <a:t>http://www.cacr.math.uwaterloo.ca/hac/</a:t>
            </a:r>
            <a:r>
              <a:rPr lang="hu-HU" sz="2400" dirty="0" smtClean="0">
                <a:solidFill>
                  <a:srgbClr val="7030A0"/>
                </a:solidFill>
              </a:rPr>
              <a:t>  </a:t>
            </a:r>
            <a:r>
              <a:rPr lang="hu-HU" sz="2400" dirty="0" smtClean="0"/>
              <a:t>(</a:t>
            </a:r>
            <a:r>
              <a:rPr lang="hu-HU" sz="2400" dirty="0" err="1" smtClean="0"/>
              <a:t>Chapter</a:t>
            </a:r>
            <a:r>
              <a:rPr lang="hu-HU" sz="2400" dirty="0" smtClean="0"/>
              <a:t> 1)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hu-HU" sz="2400" b="1" dirty="0" smtClean="0"/>
              <a:t>KIKERES Fogalomtár</a:t>
            </a:r>
            <a:r>
              <a:rPr lang="hu-HU" sz="2400" dirty="0" smtClean="0"/>
              <a:t> 3.0 </a:t>
            </a:r>
            <a:r>
              <a:rPr lang="hu-HU" sz="2400" dirty="0" err="1" smtClean="0">
                <a:hlinkClick r:id="rId4"/>
              </a:rPr>
              <a:t>www.fogalomtar.hu</a:t>
            </a:r>
            <a:r>
              <a:rPr lang="hu-HU" sz="2400" dirty="0" smtClean="0"/>
              <a:t>	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Informatikai biztonság</a:t>
            </a:r>
            <a:r>
              <a:rPr lang="en-US" sz="3600" dirty="0"/>
              <a:t> </a:t>
            </a:r>
            <a:r>
              <a:rPr lang="en-US" sz="3600" dirty="0" smtClean="0"/>
              <a:t>? - </a:t>
            </a:r>
            <a:r>
              <a:rPr lang="en-US" sz="3600" dirty="0" err="1" smtClean="0"/>
              <a:t>Mi</a:t>
            </a:r>
            <a:r>
              <a:rPr lang="hu-HU" sz="3600" dirty="0"/>
              <a:t>ért</a:t>
            </a:r>
            <a:r>
              <a:rPr lang="en-US" sz="3600" dirty="0"/>
              <a:t>? </a:t>
            </a:r>
            <a:endParaRPr lang="hu-HU" sz="3600" dirty="0" smtClean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hlinkClick r:id="rId2"/>
              </a:rPr>
              <a:t>Adatlopások </a:t>
            </a:r>
            <a:r>
              <a:rPr lang="hu-HU" dirty="0" err="1" smtClean="0">
                <a:hlinkClick r:id="rId2"/>
              </a:rPr>
              <a:t>Infografika</a:t>
            </a:r>
            <a:endParaRPr lang="hu-HU" dirty="0" smtClean="0"/>
          </a:p>
          <a:p>
            <a:r>
              <a:rPr lang="hu-HU" dirty="0">
                <a:hlinkClick r:id="rId3"/>
              </a:rPr>
              <a:t>Magyarországról</a:t>
            </a:r>
            <a:r>
              <a:rPr lang="hu-HU" dirty="0" smtClean="0">
                <a:hlinkClick r:id="rId3"/>
              </a:rPr>
              <a:t>...</a:t>
            </a:r>
            <a:endParaRPr lang="en-US" b="1" dirty="0" smtClean="0"/>
          </a:p>
          <a:p>
            <a:r>
              <a:rPr lang="hu-HU" dirty="0" smtClean="0">
                <a:hlinkClick r:id="rId4"/>
              </a:rPr>
              <a:t>Zsaroló program</a:t>
            </a:r>
            <a:endParaRPr lang="hu-HU" dirty="0" smtClean="0"/>
          </a:p>
          <a:p>
            <a:r>
              <a:rPr lang="hu-HU" dirty="0" smtClean="0">
                <a:hlinkClick r:id="rId5"/>
              </a:rPr>
              <a:t>Mi </a:t>
            </a:r>
            <a:r>
              <a:rPr lang="hu-HU" dirty="0" smtClean="0">
                <a:hlinkClick r:id="rId5"/>
              </a:rPr>
              <a:t>mennyit </a:t>
            </a:r>
            <a:r>
              <a:rPr lang="hu-HU" dirty="0" smtClean="0">
                <a:hlinkClick r:id="rId5"/>
              </a:rPr>
              <a:t>ér a feketepiacon?</a:t>
            </a:r>
            <a:endParaRPr lang="hu-HU" dirty="0" smtClean="0"/>
          </a:p>
          <a:p>
            <a:r>
              <a:rPr lang="hu-HU" dirty="0" err="1" smtClean="0">
                <a:hlinkClick r:id="rId6"/>
              </a:rPr>
              <a:t>DoS</a:t>
            </a:r>
            <a:r>
              <a:rPr lang="hu-HU" dirty="0" smtClean="0">
                <a:hlinkClick r:id="rId6"/>
              </a:rPr>
              <a:t> támadások  online térképe</a:t>
            </a:r>
            <a:endParaRPr lang="hu-HU" dirty="0" smtClean="0"/>
          </a:p>
          <a:p>
            <a:r>
              <a:rPr lang="hu-HU" dirty="0" err="1" smtClean="0">
                <a:hlinkClick r:id="rId7"/>
              </a:rPr>
              <a:t>Pay-Pal</a:t>
            </a:r>
            <a:r>
              <a:rPr lang="hu-HU" dirty="0" smtClean="0">
                <a:hlinkClick r:id="rId7"/>
              </a:rPr>
              <a:t> </a:t>
            </a:r>
            <a:r>
              <a:rPr lang="hu-HU" dirty="0" smtClean="0">
                <a:hlinkClick r:id="rId7"/>
              </a:rPr>
              <a:t>fiók elhódítás egyetlen kattintással </a:t>
            </a:r>
            <a:endParaRPr lang="hu-HU" dirty="0" smtClean="0"/>
          </a:p>
          <a:p>
            <a:r>
              <a:rPr lang="hu-HU" dirty="0" err="1">
                <a:hlinkClick r:id="rId8"/>
              </a:rPr>
              <a:t>Hackelés</a:t>
            </a:r>
            <a:r>
              <a:rPr lang="hu-HU" dirty="0">
                <a:hlinkClick r:id="rId8"/>
              </a:rPr>
              <a:t> gombnyomásra </a:t>
            </a:r>
            <a:endParaRPr lang="hu-HU" dirty="0" smtClean="0"/>
          </a:p>
          <a:p>
            <a:r>
              <a:rPr lang="hu-HU" dirty="0" err="1" smtClean="0">
                <a:hlinkClick r:id="rId9"/>
              </a:rPr>
              <a:t>Security</a:t>
            </a:r>
            <a:r>
              <a:rPr lang="hu-HU" dirty="0" smtClean="0">
                <a:hlinkClick r:id="rId9"/>
              </a:rPr>
              <a:t> </a:t>
            </a:r>
            <a:r>
              <a:rPr lang="hu-HU" dirty="0" err="1" smtClean="0">
                <a:hlinkClick r:id="rId9"/>
              </a:rPr>
              <a:t>Threat</a:t>
            </a:r>
            <a:r>
              <a:rPr lang="hu-HU" dirty="0" smtClean="0">
                <a:hlinkClick r:id="rId9"/>
              </a:rPr>
              <a:t> </a:t>
            </a:r>
            <a:r>
              <a:rPr lang="hu-HU" dirty="0" err="1" smtClean="0">
                <a:hlinkClick r:id="rId9"/>
              </a:rPr>
              <a:t>Trends</a:t>
            </a:r>
            <a:r>
              <a:rPr lang="hu-HU" dirty="0" smtClean="0">
                <a:hlinkClick r:id="rId9"/>
              </a:rPr>
              <a:t> 2015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99689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dirty="0" smtClean="0"/>
              <a:t>Informatikai biztonság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hu-HU" dirty="0" smtClean="0"/>
              <a:t>Az információ </a:t>
            </a:r>
            <a:r>
              <a:rPr lang="hu-HU" b="1" dirty="0" smtClean="0"/>
              <a:t>érték</a:t>
            </a:r>
            <a:r>
              <a:rPr lang="hu-HU" dirty="0" smtClean="0"/>
              <a:t>, melyet </a:t>
            </a:r>
            <a:r>
              <a:rPr lang="hu-HU" b="1" dirty="0" smtClean="0"/>
              <a:t>támadnak</a:t>
            </a:r>
            <a:r>
              <a:rPr lang="hu-HU" dirty="0" smtClean="0"/>
              <a:t> és katasztrófák, meghibásodások fenyegetnek, ezért az információt </a:t>
            </a:r>
            <a:r>
              <a:rPr lang="hu-HU" b="1" dirty="0" smtClean="0"/>
              <a:t>védenünk</a:t>
            </a:r>
            <a:r>
              <a:rPr lang="hu-HU" dirty="0" smtClean="0"/>
              <a:t> kell.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hu-HU" dirty="0" smtClean="0"/>
              <a:t>A </a:t>
            </a:r>
            <a:r>
              <a:rPr lang="hu-HU" b="1" dirty="0" smtClean="0"/>
              <a:t>kár</a:t>
            </a:r>
            <a:r>
              <a:rPr lang="hu-HU" dirty="0" smtClean="0"/>
              <a:t> nem csupán anyagi lehet, hanem</a:t>
            </a:r>
          </a:p>
          <a:p>
            <a:pPr marL="273050" lvl="1" indent="269875" eaLnBrk="1" hangingPunct="1"/>
            <a:r>
              <a:rPr lang="hu-HU" dirty="0" smtClean="0"/>
              <a:t>üzleti (titkok kikerülése, kiesés), </a:t>
            </a:r>
          </a:p>
          <a:p>
            <a:pPr marL="273050" lvl="1" indent="269875" eaLnBrk="1" hangingPunct="1"/>
            <a:r>
              <a:rPr lang="hu-HU" dirty="0" smtClean="0"/>
              <a:t>nemzetbiztonsági, politikai,</a:t>
            </a:r>
          </a:p>
          <a:p>
            <a:pPr marL="273050" lvl="1" indent="269875" eaLnBrk="1" hangingPunct="1"/>
            <a:r>
              <a:rPr lang="hu-HU" dirty="0" smtClean="0"/>
              <a:t>erkölcsi.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dirty="0" smtClean="0"/>
              <a:t>Először is egy dilemma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 smtClean="0">
                <a:latin typeface="+mj-lt"/>
              </a:rPr>
              <a:t>Az információnak illetéktelenek előli elrejtése jelenti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 smtClean="0">
                <a:latin typeface="+mj-lt"/>
              </a:rPr>
              <a:t>az információ titkos továbbítását, 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 smtClean="0">
                <a:latin typeface="+mj-lt"/>
              </a:rPr>
              <a:t>az információ titkos tárolását.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 smtClean="0">
                <a:latin typeface="+mj-lt"/>
              </a:rPr>
              <a:t>Védelmet kell biztosítani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 smtClean="0">
                <a:latin typeface="+mj-lt"/>
              </a:rPr>
              <a:t>a</a:t>
            </a:r>
            <a:r>
              <a:rPr lang="hu-HU" sz="2800" b="1" dirty="0" smtClean="0">
                <a:latin typeface="+mj-lt"/>
              </a:rPr>
              <a:t> megsemmisüléstől</a:t>
            </a:r>
            <a:r>
              <a:rPr lang="hu-HU" sz="2800" dirty="0" smtClean="0">
                <a:latin typeface="+mj-lt"/>
              </a:rPr>
              <a:t>,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 smtClean="0">
                <a:latin typeface="+mj-lt"/>
              </a:rPr>
              <a:t>az </a:t>
            </a:r>
            <a:r>
              <a:rPr lang="hu-HU" sz="2800" b="1" dirty="0" smtClean="0">
                <a:latin typeface="+mj-lt"/>
              </a:rPr>
              <a:t>eltulajdonítástól</a:t>
            </a:r>
            <a:r>
              <a:rPr lang="hu-HU" sz="2800" dirty="0" smtClean="0">
                <a:latin typeface="+mj-lt"/>
              </a:rPr>
              <a:t>.</a:t>
            </a:r>
          </a:p>
          <a:p>
            <a:pPr marL="274320" indent="-274320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 smtClean="0">
                <a:latin typeface="+mj-lt"/>
              </a:rPr>
              <a:t>Ez a két védelmi szempont egymással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ellentétes</a:t>
            </a:r>
            <a:r>
              <a:rPr lang="hu-HU" sz="2800" dirty="0" smtClean="0">
                <a:latin typeface="+mj-lt"/>
              </a:rPr>
              <a:t>: </a:t>
            </a:r>
          </a:p>
          <a:p>
            <a:pPr marL="274320" indent="-27432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 smtClean="0">
                <a:latin typeface="+mj-lt"/>
              </a:rPr>
              <a:t>Egy példányban – sok példányban </a:t>
            </a:r>
          </a:p>
          <a:p>
            <a:pPr marL="274320" indent="-274320" algn="ctr" eaLnBrk="1" fontAlgn="auto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u-HU" sz="2800" dirty="0" smtClean="0">
                <a:latin typeface="+mj-lt"/>
              </a:rPr>
              <a:t>tároljuk az adatainkat?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 eaLnBrk="1" hangingPunct="1"/>
            <a:r>
              <a:rPr lang="hu-HU" sz="3200" dirty="0" smtClean="0"/>
              <a:t>Információbiztonság ≠ informatikai biztonság (</a:t>
            </a:r>
            <a:r>
              <a:rPr lang="hu-HU" sz="3200" dirty="0" err="1" smtClean="0"/>
              <a:t>Muha</a:t>
            </a:r>
            <a:r>
              <a:rPr lang="hu-HU" sz="3200" dirty="0" smtClean="0"/>
              <a:t> Lajos)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1950" lvl="1" indent="-36195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>
                <a:latin typeface="+mj-lt"/>
              </a:rPr>
              <a:t>Előbbi tágabb, katonai fogalom, benne vannak</a:t>
            </a:r>
          </a:p>
          <a:p>
            <a:pPr marL="1184910" lvl="4" indent="-361950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>
                <a:latin typeface="+mj-lt"/>
              </a:rPr>
              <a:t>az elhárítás,</a:t>
            </a:r>
          </a:p>
          <a:p>
            <a:pPr marL="1184910" lvl="4" indent="-361950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>
                <a:latin typeface="+mj-lt"/>
              </a:rPr>
              <a:t>fizikai védelem, </a:t>
            </a:r>
          </a:p>
          <a:p>
            <a:pPr marL="1184910" lvl="4" indent="-361950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>
                <a:latin typeface="+mj-lt"/>
              </a:rPr>
              <a:t>személyi védelem és </a:t>
            </a:r>
          </a:p>
          <a:p>
            <a:pPr marL="1184910" lvl="4" indent="-361950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>
                <a:latin typeface="+mj-lt"/>
              </a:rPr>
              <a:t>dokumentumvédelem </a:t>
            </a:r>
          </a:p>
          <a:p>
            <a:pPr marL="361950" lvl="1" indent="-36195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>
                <a:latin typeface="+mj-lt"/>
              </a:rPr>
              <a:t>	más aspektusai is. </a:t>
            </a:r>
          </a:p>
          <a:p>
            <a:pPr marL="361950" lvl="1" indent="-36195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>
              <a:latin typeface="+mj-lt"/>
            </a:endParaRPr>
          </a:p>
          <a:p>
            <a:pPr marL="361950" lvl="1" indent="-36195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>
                <a:latin typeface="+mj-lt"/>
              </a:rPr>
              <a:t>Utóbbi csak az informatikai rendszerek és a bennük kezelt adatok védelmét jelenti.</a:t>
            </a:r>
            <a:endParaRPr lang="hu-HU" dirty="0">
              <a:latin typeface="+mj-lt"/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Hogy kerül ide a CIA? </a:t>
            </a:r>
            <a:br>
              <a:rPr lang="hu-HU" sz="3600" dirty="0" smtClean="0"/>
            </a:br>
            <a:r>
              <a:rPr lang="hu-HU" sz="3600" dirty="0" smtClean="0"/>
              <a:t>- avagy az IB alapvető céljai </a:t>
            </a:r>
            <a:endParaRPr lang="en-AU" sz="3600" dirty="0"/>
          </a:p>
        </p:txBody>
      </p:sp>
      <p:sp>
        <p:nvSpPr>
          <p:cNvPr id="1638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7</a:t>
            </a:fld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81000" indent="-3810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C = </a:t>
            </a:r>
            <a:r>
              <a:rPr lang="hu-HU" b="1" dirty="0" err="1" smtClean="0"/>
              <a:t>Confidentiality</a:t>
            </a:r>
            <a:r>
              <a:rPr lang="hu-HU" b="1" dirty="0" smtClean="0"/>
              <a:t> (bizalmasság)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Csak azok érhessék el az információt, akik arra jogosultak. Pl.: titkosított adattovábbítás és tárolás.</a:t>
            </a:r>
          </a:p>
          <a:p>
            <a:pPr marL="381000" indent="-3810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I = </a:t>
            </a:r>
            <a:r>
              <a:rPr lang="hu-HU" b="1" dirty="0" err="1" smtClean="0"/>
              <a:t>Integrity</a:t>
            </a:r>
            <a:r>
              <a:rPr lang="hu-HU" b="1" dirty="0" smtClean="0"/>
              <a:t> (sértetlenség)</a:t>
            </a:r>
            <a:r>
              <a:rPr lang="hu-HU" dirty="0" smtClean="0"/>
              <a:t> </a:t>
            </a:r>
            <a:endParaRPr lang="hu-HU" dirty="0"/>
          </a:p>
          <a:p>
            <a:pPr marL="381000" indent="-381000" eaLnBrk="1" hangingPunct="1">
              <a:lnSpc>
                <a:spcPct val="120000"/>
              </a:lnSpc>
              <a:buNone/>
            </a:pPr>
            <a:r>
              <a:rPr lang="hu-HU" dirty="0" smtClean="0"/>
              <a:t>	Védelem az adatok jogosulatlan módosítása ellen, pl.: beszúrás, törlés, helyettesítés. Pl.: adatbázis-kezelés,</a:t>
            </a:r>
            <a:br>
              <a:rPr lang="hu-HU" dirty="0" smtClean="0"/>
            </a:br>
            <a:r>
              <a:rPr lang="hu-HU" dirty="0" smtClean="0"/>
              <a:t>pénzügyi tranzakciók lebonyolítása.</a:t>
            </a:r>
          </a:p>
          <a:p>
            <a:pPr marL="361950" indent="-361950" eaLnBrk="1" hangingPunct="1">
              <a:lnSpc>
                <a:spcPct val="120000"/>
              </a:lnSpc>
              <a:buFont typeface="+mj-lt"/>
              <a:buAutoNum type="arabicPeriod" startAt="3"/>
            </a:pPr>
            <a:r>
              <a:rPr lang="hu-HU" b="1" dirty="0" smtClean="0"/>
              <a:t>A = </a:t>
            </a:r>
            <a:r>
              <a:rPr lang="hu-HU" b="1" dirty="0" err="1" smtClean="0"/>
              <a:t>Availability</a:t>
            </a:r>
            <a:r>
              <a:rPr lang="hu-HU" b="1" dirty="0" smtClean="0"/>
              <a:t> (rendelkezésre állás)</a:t>
            </a:r>
          </a:p>
          <a:p>
            <a:pPr marL="381000" indent="-381000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hu-HU" b="1" dirty="0" smtClean="0"/>
              <a:t>    </a:t>
            </a:r>
            <a:r>
              <a:rPr lang="hu-HU" dirty="0" smtClean="0"/>
              <a:t> Az adat vagy szolgáltatás garantált elérhetőségét biztosítja. Pl.: </a:t>
            </a:r>
            <a:r>
              <a:rPr lang="hu-HU" dirty="0" err="1" smtClean="0"/>
              <a:t>webszerver</a:t>
            </a:r>
            <a:r>
              <a:rPr lang="hu-HU" dirty="0" smtClean="0"/>
              <a:t>, naplózás.</a:t>
            </a:r>
          </a:p>
          <a:p>
            <a:pPr marL="381000" indent="-381000" algn="ctr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hu-HU" b="1" dirty="0" smtClean="0"/>
              <a:t>E három legalapvetőbb cél elérése és fenntartása</a:t>
            </a:r>
            <a:br>
              <a:rPr lang="hu-HU" b="1" dirty="0" smtClean="0"/>
            </a:br>
            <a:r>
              <a:rPr lang="hu-HU" b="1" dirty="0" smtClean="0"/>
              <a:t>jelenti az informatikai biztonságot.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 smtClean="0"/>
              <a:t>Még néhány némileg eltérő cél, bár a definíció ezekkel való bővítését a legtöbben vitatják I.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hu-HU" sz="3200" b="1" dirty="0" err="1"/>
              <a:t>Authentication</a:t>
            </a:r>
            <a:r>
              <a:rPr lang="hu-HU" sz="3200" b="1" dirty="0"/>
              <a:t> </a:t>
            </a:r>
            <a:r>
              <a:rPr lang="hu-HU" sz="3200" b="1" dirty="0" smtClean="0"/>
              <a:t>(</a:t>
            </a:r>
            <a:r>
              <a:rPr lang="en-US" sz="3200" b="1" dirty="0" smtClean="0"/>
              <a:t>hit</a:t>
            </a:r>
            <a:r>
              <a:rPr lang="hu-HU" sz="3200" b="1" dirty="0" smtClean="0"/>
              <a:t>e</a:t>
            </a:r>
            <a:r>
              <a:rPr lang="en-US" sz="3200" b="1" dirty="0" smtClean="0"/>
              <a:t>l</a:t>
            </a:r>
            <a:r>
              <a:rPr lang="hu-HU" sz="3200" b="1" dirty="0" smtClean="0"/>
              <a:t>e</a:t>
            </a:r>
            <a:r>
              <a:rPr lang="en-US" sz="3200" b="1" dirty="0" smtClean="0"/>
              <a:t>s</a:t>
            </a:r>
            <a:r>
              <a:rPr lang="hu-HU" sz="3200" b="1" dirty="0" err="1" smtClean="0"/>
              <a:t>ítés</a:t>
            </a:r>
            <a:r>
              <a:rPr lang="hu-HU" sz="3200" b="1" dirty="0" smtClean="0"/>
              <a:t>, </a:t>
            </a:r>
            <a:r>
              <a:rPr lang="en-US" sz="3200" b="1" dirty="0" smtClean="0"/>
              <a:t>pl. </a:t>
            </a:r>
            <a:r>
              <a:rPr lang="hu-HU" sz="3200" b="1" dirty="0" smtClean="0"/>
              <a:t>felhasználók azonosítása</a:t>
            </a:r>
            <a:r>
              <a:rPr lang="en-US" sz="3200" b="1" dirty="0"/>
              <a:t>)</a:t>
            </a:r>
            <a:r>
              <a:rPr lang="hu-HU" sz="3200" b="1" dirty="0" smtClean="0"/>
              <a:t> </a:t>
            </a:r>
            <a:r>
              <a:rPr lang="hu-HU" sz="3200" dirty="0" smtClean="0"/>
              <a:t>/lásd később/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3200" b="1" dirty="0" err="1" smtClean="0"/>
              <a:t>Privacy</a:t>
            </a:r>
            <a:r>
              <a:rPr lang="en-US" sz="3200" b="1" dirty="0" smtClean="0"/>
              <a:t> </a:t>
            </a:r>
            <a:r>
              <a:rPr lang="hu-HU" sz="3200" dirty="0" smtClean="0"/>
              <a:t>(személyes információk/magánélet védelme)</a:t>
            </a:r>
            <a:endParaRPr lang="hu-HU" sz="3200" b="1" dirty="0" smtClean="0"/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u-HU" sz="3200" b="1" dirty="0" smtClean="0"/>
              <a:t>	</a:t>
            </a:r>
            <a:r>
              <a:rPr lang="hu-HU" sz="3200" dirty="0" smtClean="0"/>
              <a:t>Bár az ezt megvalósító </a:t>
            </a:r>
            <a:r>
              <a:rPr lang="hu-HU" sz="3200" b="1" dirty="0" smtClean="0"/>
              <a:t>adatvédelem</a:t>
            </a:r>
            <a:r>
              <a:rPr lang="hu-HU" sz="3200" dirty="0" smtClean="0"/>
              <a:t> (</a:t>
            </a:r>
            <a:r>
              <a:rPr lang="hu-HU" sz="3200" b="1" dirty="0" smtClean="0"/>
              <a:t>Data </a:t>
            </a:r>
            <a:r>
              <a:rPr lang="hu-HU" sz="3200" b="1" dirty="0" err="1" smtClean="0"/>
              <a:t>Protection</a:t>
            </a:r>
            <a:r>
              <a:rPr lang="hu-HU" sz="3200" dirty="0" smtClean="0"/>
              <a:t>) csak részben tartozik az informatikai biztonság témakörébe.   Általában jogi szabályozás alatt áll.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 smtClean="0"/>
              <a:t>Még néhány némileg eltérő cél, bár a definíció ezekkel való bővítését a legtöbben vitatják II.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D4249B9-CEF6-48ED-8E38-84A8494BDC6C}" type="slidenum">
              <a:rPr lang="en-US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3200" b="1" dirty="0" err="1" smtClean="0"/>
              <a:t>Non-repudiation</a:t>
            </a:r>
            <a:r>
              <a:rPr lang="hu-HU" sz="2400" b="1" dirty="0" smtClean="0"/>
              <a:t> </a:t>
            </a:r>
            <a:r>
              <a:rPr lang="hu-HU" sz="3200" b="1" dirty="0" smtClean="0"/>
              <a:t>(Letagadhatatlanság)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3500" dirty="0" smtClean="0"/>
              <a:t>Annak elérése, hogy valamelyik fél letagadhassa korábbi kötelezettségvállalását vagy cselekedetét, mert vele az ilyen vitákat egy megbízható harmadik fél (</a:t>
            </a:r>
            <a:r>
              <a:rPr lang="hu-HU" sz="3500" dirty="0" err="1" smtClean="0"/>
              <a:t>Trusted</a:t>
            </a:r>
            <a:r>
              <a:rPr lang="hu-HU" sz="3500" dirty="0" smtClean="0"/>
              <a:t> </a:t>
            </a:r>
            <a:r>
              <a:rPr lang="hu-HU" sz="3500" dirty="0" err="1" smtClean="0"/>
              <a:t>Third</a:t>
            </a:r>
            <a:r>
              <a:rPr lang="hu-HU" sz="3500" dirty="0" smtClean="0"/>
              <a:t> </a:t>
            </a:r>
            <a:r>
              <a:rPr lang="hu-HU" sz="3500" dirty="0" err="1" smtClean="0"/>
              <a:t>Party</a:t>
            </a:r>
            <a:r>
              <a:rPr lang="hu-HU" sz="3500" dirty="0" smtClean="0"/>
              <a:t>) helyesen el tudja dönteni.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i="1" dirty="0" smtClean="0"/>
              <a:t>Pl.: „ az elektronikus aláírás = az üzenet hitelesítése + letagadhatatlansága”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b="1" dirty="0" smtClean="0"/>
              <a:t>Audit </a:t>
            </a:r>
            <a:r>
              <a:rPr lang="hu-HU" sz="2800" b="1" dirty="0" err="1" smtClean="0"/>
              <a:t>Rediness</a:t>
            </a:r>
            <a:r>
              <a:rPr lang="hu-HU" sz="2800" b="1" dirty="0" smtClean="0"/>
              <a:t> (Audit-készség)  </a:t>
            </a:r>
            <a:r>
              <a:rPr lang="hu-HU" sz="2800" dirty="0" smtClean="0"/>
              <a:t>(informatikai biztonsági) ellenőrzésnél</a:t>
            </a:r>
            <a:endParaRPr lang="hu-HU" sz="2800" b="1" dirty="0" smtClean="0"/>
          </a:p>
          <a:p>
            <a:pPr>
              <a:lnSpc>
                <a:spcPct val="120000"/>
              </a:lnSpc>
              <a:defRPr/>
            </a:pPr>
            <a:r>
              <a:rPr lang="hu-HU" sz="2800" b="1" dirty="0" smtClean="0"/>
              <a:t>Digital </a:t>
            </a:r>
            <a:r>
              <a:rPr lang="hu-HU" sz="2800" b="1" dirty="0" err="1" smtClean="0"/>
              <a:t>Forensics</a:t>
            </a:r>
            <a:r>
              <a:rPr lang="hu-HU" sz="2800" b="1" dirty="0" smtClean="0"/>
              <a:t> </a:t>
            </a:r>
            <a:r>
              <a:rPr lang="hu-HU" sz="2800" dirty="0" smtClean="0"/>
              <a:t> </a:t>
            </a:r>
            <a:r>
              <a:rPr lang="hu-HU" sz="2800" b="1" dirty="0" smtClean="0"/>
              <a:t>(E-bizonyítás, Számítógépes kriminalisztika)</a:t>
            </a:r>
            <a:endParaRPr lang="hu-HU" b="1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dirty="0" smtClean="0"/>
              <a:t>Adatbiztonság a méréstechnológiában – 1. előadás – </a:t>
            </a:r>
            <a:r>
              <a:rPr lang="hu-HU" dirty="0" smtClean="0">
                <a:latin typeface="Century Gothic" pitchFamily="34" charset="0"/>
              </a:rPr>
              <a:t>Az informatikai biztonság alapjai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098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mop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tamop</Template>
  <TotalTime>0</TotalTime>
  <Words>1600</Words>
  <Application>Microsoft Office PowerPoint</Application>
  <PresentationFormat>Diavetítés a képernyőre (4:3 oldalarány)</PresentationFormat>
  <Paragraphs>248</Paragraphs>
  <Slides>29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5" baseType="lpstr">
      <vt:lpstr>Wingdings</vt:lpstr>
      <vt:lpstr>Calibri</vt:lpstr>
      <vt:lpstr>Arial</vt:lpstr>
      <vt:lpstr>Century Gothic</vt:lpstr>
      <vt:lpstr>Wingdings 2</vt:lpstr>
      <vt:lpstr>tamop</vt:lpstr>
      <vt:lpstr>PowerPoint bemutató</vt:lpstr>
      <vt:lpstr>Bevezetés</vt:lpstr>
      <vt:lpstr>Informatikai biztonság ? - Miért? </vt:lpstr>
      <vt:lpstr>Informatikai biztonság</vt:lpstr>
      <vt:lpstr>Először is egy dilemma</vt:lpstr>
      <vt:lpstr>Információbiztonság ≠ informatikai biztonság (Muha Lajos)</vt:lpstr>
      <vt:lpstr>Hogy kerül ide a CIA?  - avagy az IB alapvető céljai </vt:lpstr>
      <vt:lpstr>Még néhány némileg eltérő cél, bár a definíció ezekkel való bővítését a legtöbben vitatják I.</vt:lpstr>
      <vt:lpstr>Még néhány némileg eltérő cél, bár a definíció ezekkel való bővítését a legtöbben vitatják II.</vt:lpstr>
      <vt:lpstr>A ,,kényelmi háromszög”</vt:lpstr>
      <vt:lpstr>Használható biztonság (Usable security) </vt:lpstr>
      <vt:lpstr>Az informatikai biztonság területeinek csoportosítása</vt:lpstr>
      <vt:lpstr>A biztonság operatív modellje: PreDeCo I.</vt:lpstr>
      <vt:lpstr>A biztonság operatív modellje: PreDeCo II.</vt:lpstr>
      <vt:lpstr>A biztonság operatív modellje: PreDeCo III.</vt:lpstr>
      <vt:lpstr>Biztonsági kontrollok időrendben</vt:lpstr>
      <vt:lpstr>Az informatikai biztonság területei I.</vt:lpstr>
      <vt:lpstr>Az informatikai biztonság területei II.</vt:lpstr>
      <vt:lpstr>Biztonsági alapelvek</vt:lpstr>
      <vt:lpstr>Biztonsági alapelvek</vt:lpstr>
      <vt:lpstr>Biztonsági alapelvek</vt:lpstr>
      <vt:lpstr>Biztonsági alapelvek</vt:lpstr>
      <vt:lpstr>Biztonsági alapelvek</vt:lpstr>
      <vt:lpstr>Biztonsági alapelvek</vt:lpstr>
      <vt:lpstr>Biztonsági alapelvek</vt:lpstr>
      <vt:lpstr>Biztonsági alapelvek</vt:lpstr>
      <vt:lpstr>Biztonsági alapelvek</vt:lpstr>
      <vt:lpstr>Biztonsági alapelvek</vt:lpstr>
      <vt:lpstr>Hivatkozások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2011-03-18T07:57:01Z</dcterms:created>
  <dcterms:modified xsi:type="dcterms:W3CDTF">2015-01-15T00:09:39Z</dcterms:modified>
</cp:coreProperties>
</file>