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4" r:id="rId2"/>
  </p:sldMasterIdLst>
  <p:notesMasterIdLst>
    <p:notesMasterId r:id="rId40"/>
  </p:notesMasterIdLst>
  <p:handoutMasterIdLst>
    <p:handoutMasterId r:id="rId41"/>
  </p:handoutMasterIdLst>
  <p:sldIdLst>
    <p:sldId id="256" r:id="rId3"/>
    <p:sldId id="257" r:id="rId4"/>
    <p:sldId id="338" r:id="rId5"/>
    <p:sldId id="344" r:id="rId6"/>
    <p:sldId id="340" r:id="rId7"/>
    <p:sldId id="318" r:id="rId8"/>
    <p:sldId id="319" r:id="rId9"/>
    <p:sldId id="320" r:id="rId10"/>
    <p:sldId id="354" r:id="rId11"/>
    <p:sldId id="321" r:id="rId12"/>
    <p:sldId id="355" r:id="rId13"/>
    <p:sldId id="322" r:id="rId14"/>
    <p:sldId id="356" r:id="rId15"/>
    <p:sldId id="323" r:id="rId16"/>
    <p:sldId id="357" r:id="rId17"/>
    <p:sldId id="324" r:id="rId18"/>
    <p:sldId id="325" r:id="rId19"/>
    <p:sldId id="358" r:id="rId20"/>
    <p:sldId id="326" r:id="rId21"/>
    <p:sldId id="359" r:id="rId22"/>
    <p:sldId id="327" r:id="rId23"/>
    <p:sldId id="360" r:id="rId24"/>
    <p:sldId id="328" r:id="rId25"/>
    <p:sldId id="361" r:id="rId26"/>
    <p:sldId id="329" r:id="rId27"/>
    <p:sldId id="330" r:id="rId28"/>
    <p:sldId id="362" r:id="rId29"/>
    <p:sldId id="331" r:id="rId30"/>
    <p:sldId id="363" r:id="rId31"/>
    <p:sldId id="332" r:id="rId32"/>
    <p:sldId id="364" r:id="rId33"/>
    <p:sldId id="333" r:id="rId34"/>
    <p:sldId id="365" r:id="rId35"/>
    <p:sldId id="334" r:id="rId36"/>
    <p:sldId id="266" r:id="rId37"/>
    <p:sldId id="349" r:id="rId38"/>
    <p:sldId id="350" r:id="rId39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vertBarState="maximized">
    <p:restoredLeft sz="14158" autoAdjust="0"/>
    <p:restoredTop sz="93434" autoAdjust="0"/>
  </p:normalViewPr>
  <p:slideViewPr>
    <p:cSldViewPr>
      <p:cViewPr>
        <p:scale>
          <a:sx n="100" d="100"/>
          <a:sy n="100" d="100"/>
        </p:scale>
        <p:origin x="-480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16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544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33DFC-7A65-426D-9627-4161DDEC35C4}" type="datetimeFigureOut">
              <a:rPr lang="hu-HU" smtClean="0"/>
              <a:pPr/>
              <a:t>2015.01.14.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BA6BB-9007-447A-9F26-479AF1FC7EA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06385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D1F0B2-5EBD-4815-B7C4-649D49E14B9C}" type="datetimeFigureOut">
              <a:rPr lang="hu-HU" smtClean="0"/>
              <a:pPr/>
              <a:t>2015.01.14.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4E46C-7655-4686-AD69-9C870FE8938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33802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4E46C-7655-4686-AD69-9C870FE8938D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3138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4E46C-7655-4686-AD69-9C870FE8938D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F56A7E0-AEC3-482C-9AE3-C2A4A0B72132}" type="slidenum">
              <a:rPr lang="en-AU">
                <a:solidFill>
                  <a:srgbClr val="000000"/>
                </a:solidFill>
              </a:rPr>
              <a:pPr/>
              <a:t>3</a:t>
            </a:fld>
            <a:endParaRPr lang="en-AU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0484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D2E166E-305B-450B-AB96-D59DB2655D39}" type="slidenum">
              <a:rPr lang="hu-HU"/>
              <a:pPr/>
              <a:t>5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13D68D-2B16-4A66-9C24-849B7B428BE6}" type="slidenum">
              <a:rPr lang="hu-HU" smtClean="0"/>
              <a:pPr>
                <a:defRPr/>
              </a:pPr>
              <a:t>8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13D68D-2B16-4A66-9C24-849B7B428BE6}" type="slidenum">
              <a:rPr lang="hu-HU" smtClean="0"/>
              <a:pPr>
                <a:defRPr/>
              </a:pPr>
              <a:t>9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_Címl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89338" algn="ctr"/>
              </a:tabLst>
              <a:defRPr/>
            </a:pP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„Ágazati felkészítés a hazai ELI projekttel</a:t>
            </a:r>
            <a:b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összefüggő képzési és K+F feladatokra"</a:t>
            </a:r>
          </a:p>
        </p:txBody>
      </p:sp>
      <p:pic>
        <p:nvPicPr>
          <p:cNvPr id="9" name="Content Placeholder 8" descr="USZT_logo_cmyk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>
          <a:xfrm>
            <a:off x="6443663" y="476250"/>
            <a:ext cx="1914525" cy="593725"/>
          </a:xfrm>
          <a:prstGeom prst="rect">
            <a:avLst/>
          </a:prstGeom>
        </p:spPr>
      </p:pic>
      <p:sp>
        <p:nvSpPr>
          <p:cNvPr id="10" name="Title 3"/>
          <p:cNvSpPr txBox="1">
            <a:spLocks/>
          </p:cNvSpPr>
          <p:nvPr userDrawn="1"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hu-HU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11" name="Picture 12" descr="szte_cimer.t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333375"/>
            <a:ext cx="776287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Kép 8" descr="Infoblokk3_ESZA_egyes.jp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1500" y="5661025"/>
            <a:ext cx="288131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églalap 13"/>
          <p:cNvSpPr/>
          <p:nvPr userDrawn="1"/>
        </p:nvSpPr>
        <p:spPr>
          <a:xfrm>
            <a:off x="62931" y="1916832"/>
            <a:ext cx="9021537" cy="223224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15" name="Téglalap 14"/>
          <p:cNvSpPr/>
          <p:nvPr userDrawn="1"/>
        </p:nvSpPr>
        <p:spPr>
          <a:xfrm>
            <a:off x="62931" y="1628800"/>
            <a:ext cx="9021537" cy="288032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16" name="Téglalap 15"/>
          <p:cNvSpPr/>
          <p:nvPr userDrawn="1"/>
        </p:nvSpPr>
        <p:spPr>
          <a:xfrm>
            <a:off x="62931" y="4144833"/>
            <a:ext cx="9021537" cy="43629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13" name="Szövegdoboz 12"/>
          <p:cNvSpPr txBox="1"/>
          <p:nvPr userDrawn="1"/>
        </p:nvSpPr>
        <p:spPr>
          <a:xfrm>
            <a:off x="179512" y="2250738"/>
            <a:ext cx="878497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buFont typeface="Arial" pitchFamily="34" charset="0"/>
              <a:buNone/>
            </a:pPr>
            <a:r>
              <a:rPr lang="hu-HU" sz="2600" dirty="0" smtClean="0">
                <a:latin typeface="+mj-lt"/>
              </a:rPr>
              <a:t>YYYY. MM. DD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hu-HU" sz="4000" dirty="0" smtClean="0">
                <a:latin typeface="+mj-lt"/>
              </a:rPr>
              <a:t>Előadás címe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hu-HU" sz="3600" dirty="0" smtClean="0">
                <a:latin typeface="+mj-lt"/>
              </a:rPr>
              <a:t>Előadó neve</a:t>
            </a:r>
            <a:endParaRPr lang="hu-HU" sz="3600" dirty="0">
              <a:latin typeface="+mj-lt"/>
            </a:endParaRPr>
          </a:p>
        </p:txBody>
      </p:sp>
      <p:sp>
        <p:nvSpPr>
          <p:cNvPr id="17" name="Footer Placeholder 13"/>
          <p:cNvSpPr txBox="1">
            <a:spLocks/>
          </p:cNvSpPr>
          <p:nvPr userDrawn="1"/>
        </p:nvSpPr>
        <p:spPr>
          <a:xfrm>
            <a:off x="755576" y="5805264"/>
            <a:ext cx="4176464" cy="581149"/>
          </a:xfrm>
          <a:prstGeom prst="rect">
            <a:avLst/>
          </a:prstGeom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TÁMOP-4.1.1.C-12/1/KONV-2012-0005</a:t>
            </a:r>
            <a:r>
              <a:rPr kumimoji="0" lang="hu-H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hu-H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projekt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9_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dirty="0" smtClean="0"/>
              <a:t>Mintaszöveg szerkesztése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églalap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églalap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6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Kurzus címe – x. Előadás – </a:t>
            </a:r>
            <a:r>
              <a:rPr lang="hu-HU" dirty="0" err="1" smtClean="0"/>
              <a:t>Előadás</a:t>
            </a:r>
            <a:r>
              <a:rPr lang="hu-HU" dirty="0" smtClean="0"/>
              <a:t> címe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0_Összefoglal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914400" y="274638"/>
            <a:ext cx="7772400" cy="994122"/>
          </a:xfrm>
        </p:spPr>
        <p:txBody>
          <a:bodyPr/>
          <a:lstStyle>
            <a:lvl1pPr>
              <a:defRPr/>
            </a:lvl1pPr>
          </a:lstStyle>
          <a:p>
            <a:r>
              <a:rPr kumimoji="0" lang="hu-HU" dirty="0" smtClean="0"/>
              <a:t>Összefoglalás</a:t>
            </a:r>
            <a:endParaRPr kumimoji="0"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4463008"/>
          </a:xfrm>
        </p:spPr>
        <p:txBody>
          <a:bodyPr vert="horz"/>
          <a:lstStyle/>
          <a:p>
            <a:pPr lvl="0" eaLnBrk="1" latinLnBrk="0" hangingPunct="1"/>
            <a:r>
              <a:rPr lang="hu-HU" dirty="0" smtClean="0"/>
              <a:t>Mintaszöveg szerkesztése</a:t>
            </a:r>
          </a:p>
          <a:p>
            <a:pPr lvl="1" eaLnBrk="1" latinLnBrk="0" hangingPunct="1"/>
            <a:r>
              <a:rPr lang="hu-HU" dirty="0" smtClean="0"/>
              <a:t>Második szint</a:t>
            </a:r>
          </a:p>
          <a:p>
            <a:pPr lvl="2" eaLnBrk="1" latinLnBrk="0" hangingPunct="1"/>
            <a:r>
              <a:rPr lang="hu-HU" dirty="0" smtClean="0"/>
              <a:t>Harmadik szint</a:t>
            </a:r>
          </a:p>
          <a:p>
            <a:pPr lvl="3" eaLnBrk="1" latinLnBrk="0" hangingPunct="1"/>
            <a:r>
              <a:rPr lang="hu-HU" dirty="0" smtClean="0"/>
              <a:t>Negyedik szint</a:t>
            </a:r>
          </a:p>
          <a:p>
            <a:pPr lvl="4" eaLnBrk="1" latinLnBrk="0" hangingPunct="1"/>
            <a:r>
              <a:rPr lang="hu-HU" dirty="0" smtClean="0"/>
              <a:t>Ötödik szint</a:t>
            </a:r>
            <a:endParaRPr kumimoji="0" lang="en-US" dirty="0"/>
          </a:p>
        </p:txBody>
      </p:sp>
      <p:sp>
        <p:nvSpPr>
          <p:cNvPr id="9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Kurzus címe – x. Előadás – </a:t>
            </a:r>
            <a:r>
              <a:rPr lang="hu-HU" dirty="0" err="1" smtClean="0"/>
              <a:t>Előadás</a:t>
            </a:r>
            <a:r>
              <a:rPr lang="hu-HU" dirty="0" smtClean="0"/>
              <a:t> címe</a:t>
            </a:r>
          </a:p>
        </p:txBody>
      </p:sp>
      <p:sp>
        <p:nvSpPr>
          <p:cNvPr id="7" name="Téglalap 6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0_Címl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89338" algn="ctr"/>
              </a:tabLst>
              <a:defRPr/>
            </a:pP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„Ágazati felkészítés a hazai ELI projekttel</a:t>
            </a:r>
            <a:b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összefüggő képzési és K+F feladatokra"</a:t>
            </a:r>
          </a:p>
        </p:txBody>
      </p:sp>
      <p:pic>
        <p:nvPicPr>
          <p:cNvPr id="9" name="Content Placeholder 8" descr="USZT_logo_cmy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443663" y="476250"/>
            <a:ext cx="1914525" cy="593725"/>
          </a:xfrm>
          <a:prstGeom prst="rect">
            <a:avLst/>
          </a:prstGeom>
        </p:spPr>
      </p:pic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hu-HU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11" name="Picture 12" descr="szte_cimer.t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333375"/>
            <a:ext cx="776287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Kép 8" descr="Infoblokk3_ESZA_egyes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1500" y="5661025"/>
            <a:ext cx="288131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églalap 13"/>
          <p:cNvSpPr/>
          <p:nvPr/>
        </p:nvSpPr>
        <p:spPr>
          <a:xfrm>
            <a:off x="62931" y="1916832"/>
            <a:ext cx="9021537" cy="165618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15" name="Téglalap 14"/>
          <p:cNvSpPr/>
          <p:nvPr/>
        </p:nvSpPr>
        <p:spPr>
          <a:xfrm>
            <a:off x="62931" y="1628800"/>
            <a:ext cx="9021537" cy="288032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179512" y="2250738"/>
            <a:ext cx="87849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buFont typeface="Arial" pitchFamily="34" charset="0"/>
              <a:buNone/>
            </a:pPr>
            <a:r>
              <a:rPr lang="hu-HU" sz="2600" dirty="0" smtClean="0">
                <a:latin typeface="+mj-lt"/>
              </a:rPr>
              <a:t>YYYY. MM. DD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hu-HU" sz="4000" dirty="0" smtClean="0">
                <a:latin typeface="+mj-lt"/>
              </a:rPr>
              <a:t>Előadás címe</a:t>
            </a:r>
          </a:p>
        </p:txBody>
      </p:sp>
      <p:sp>
        <p:nvSpPr>
          <p:cNvPr id="17" name="Footer Placeholder 13"/>
          <p:cNvSpPr txBox="1">
            <a:spLocks/>
          </p:cNvSpPr>
          <p:nvPr/>
        </p:nvSpPr>
        <p:spPr>
          <a:xfrm>
            <a:off x="755576" y="5805264"/>
            <a:ext cx="4176464" cy="581149"/>
          </a:xfrm>
          <a:prstGeom prst="rect">
            <a:avLst/>
          </a:prstGeom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TÁMOP-4.1.1.C-12/1/KONV-2012-0005</a:t>
            </a:r>
            <a:r>
              <a:rPr kumimoji="0" lang="hu-H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hu-H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projekt</a:t>
            </a:r>
          </a:p>
        </p:txBody>
      </p:sp>
      <p:sp>
        <p:nvSpPr>
          <p:cNvPr id="18" name="Title 3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89338" algn="ctr"/>
              </a:tabLst>
              <a:defRPr/>
            </a:pP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„Ágazati felkészítés a hazai ELI projekttel</a:t>
            </a:r>
            <a:b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összefüggő képzési és K+F feladatokra"</a:t>
            </a:r>
          </a:p>
        </p:txBody>
      </p:sp>
      <p:pic>
        <p:nvPicPr>
          <p:cNvPr id="19" name="Content Placeholder 8" descr="USZT_logo_cmyk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>
          <a:xfrm>
            <a:off x="6443663" y="476250"/>
            <a:ext cx="1914525" cy="593725"/>
          </a:xfrm>
          <a:prstGeom prst="rect">
            <a:avLst/>
          </a:prstGeom>
        </p:spPr>
      </p:pic>
      <p:sp>
        <p:nvSpPr>
          <p:cNvPr id="20" name="Title 3"/>
          <p:cNvSpPr txBox="1">
            <a:spLocks/>
          </p:cNvSpPr>
          <p:nvPr userDrawn="1"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hu-HU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21" name="Picture 12" descr="szte_cimer.t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333375"/>
            <a:ext cx="776287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Kép 8" descr="Infoblokk3_ESZA_egyes.jp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1500" y="5661025"/>
            <a:ext cx="288131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églalap 22"/>
          <p:cNvSpPr/>
          <p:nvPr userDrawn="1"/>
        </p:nvSpPr>
        <p:spPr>
          <a:xfrm>
            <a:off x="62931" y="1916832"/>
            <a:ext cx="9021537" cy="158417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24" name="Téglalap 23"/>
          <p:cNvSpPr/>
          <p:nvPr userDrawn="1"/>
        </p:nvSpPr>
        <p:spPr>
          <a:xfrm>
            <a:off x="62931" y="1628800"/>
            <a:ext cx="9021537" cy="288032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25" name="Téglalap 24"/>
          <p:cNvSpPr/>
          <p:nvPr userDrawn="1"/>
        </p:nvSpPr>
        <p:spPr>
          <a:xfrm>
            <a:off x="64071" y="3573016"/>
            <a:ext cx="9021537" cy="43629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26" name="Szövegdoboz 25"/>
          <p:cNvSpPr txBox="1"/>
          <p:nvPr userDrawn="1"/>
        </p:nvSpPr>
        <p:spPr>
          <a:xfrm>
            <a:off x="182351" y="1916832"/>
            <a:ext cx="878497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buFont typeface="Arial" pitchFamily="34" charset="0"/>
              <a:buNone/>
            </a:pPr>
            <a:r>
              <a:rPr lang="hu-H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201</a:t>
            </a:r>
            <a:r>
              <a:rPr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</a:t>
            </a:r>
            <a:r>
              <a:rPr lang="hu-H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0</a:t>
            </a:r>
            <a:r>
              <a:rPr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  <a:r>
              <a:rPr lang="hu-H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15-16</a:t>
            </a:r>
            <a:r>
              <a:rPr lang="hu-H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hu-HU" sz="26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hu-H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Adatbiztonság a méréstechnológiában</a:t>
            </a:r>
            <a:br>
              <a:rPr lang="hu-H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hu-H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képzők képzése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hu-H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Szerző: Dr. Németh L. Zoltán</a:t>
            </a:r>
          </a:p>
        </p:txBody>
      </p:sp>
      <p:sp>
        <p:nvSpPr>
          <p:cNvPr id="27" name="Footer Placeholder 13"/>
          <p:cNvSpPr txBox="1">
            <a:spLocks/>
          </p:cNvSpPr>
          <p:nvPr userDrawn="1"/>
        </p:nvSpPr>
        <p:spPr>
          <a:xfrm>
            <a:off x="755576" y="5805264"/>
            <a:ext cx="4176464" cy="581149"/>
          </a:xfrm>
          <a:prstGeom prst="rect">
            <a:avLst/>
          </a:prstGeom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TÁMOP-4.1.1.C-12/1/KONV-2012-0005</a:t>
            </a:r>
            <a:r>
              <a:rPr kumimoji="0" lang="hu-H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hu-H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projekt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Címd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r>
              <a:rPr kumimoji="0" lang="hu-HU" dirty="0" smtClean="0"/>
              <a:t>                       </a:t>
            </a:r>
            <a:endParaRPr kumimoji="0" lang="en-US" dirty="0"/>
          </a:p>
        </p:txBody>
      </p:sp>
      <p:sp useBgFill="1">
        <p:nvSpPr>
          <p:cNvPr id="13" name="Lekerekített téglalap 12"/>
          <p:cNvSpPr/>
          <p:nvPr/>
        </p:nvSpPr>
        <p:spPr>
          <a:xfrm>
            <a:off x="62476" y="75812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r>
              <a:rPr kumimoji="0" lang="hu-HU" dirty="0" smtClean="0"/>
              <a:t>                  </a:t>
            </a:r>
            <a:endParaRPr kumimoji="0" lang="en-US" dirty="0"/>
          </a:p>
        </p:txBody>
      </p:sp>
      <p:sp>
        <p:nvSpPr>
          <p:cNvPr id="7" name="Téglalap 6"/>
          <p:cNvSpPr/>
          <p:nvPr/>
        </p:nvSpPr>
        <p:spPr>
          <a:xfrm>
            <a:off x="62931" y="177333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62931" y="1720752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62931" y="3300681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 hasCustomPrompt="1"/>
          </p:nvPr>
        </p:nvSpPr>
        <p:spPr>
          <a:xfrm>
            <a:off x="457200" y="183478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hu-HU" dirty="0" smtClean="0"/>
              <a:t>Előadás címe</a:t>
            </a:r>
            <a:endParaRPr kumimoji="0" lang="en-US" dirty="0"/>
          </a:p>
        </p:txBody>
      </p:sp>
      <p:sp>
        <p:nvSpPr>
          <p:cNvPr id="15" name="Téglalap 14"/>
          <p:cNvSpPr/>
          <p:nvPr/>
        </p:nvSpPr>
        <p:spPr>
          <a:xfrm>
            <a:off x="61009" y="1843741"/>
            <a:ext cx="3780000" cy="144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Téglalap 15"/>
          <p:cNvSpPr/>
          <p:nvPr/>
        </p:nvSpPr>
        <p:spPr>
          <a:xfrm>
            <a:off x="60996" y="1232752"/>
            <a:ext cx="3780605" cy="61235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grpSp>
        <p:nvGrpSpPr>
          <p:cNvPr id="2" name="Csoportba foglalás 22"/>
          <p:cNvGrpSpPr/>
          <p:nvPr/>
        </p:nvGrpSpPr>
        <p:grpSpPr>
          <a:xfrm>
            <a:off x="5304093" y="3176683"/>
            <a:ext cx="3781292" cy="792373"/>
            <a:chOff x="5304093" y="2852651"/>
            <a:chExt cx="3781292" cy="792373"/>
          </a:xfrm>
        </p:grpSpPr>
        <p:sp>
          <p:nvSpPr>
            <p:cNvPr id="14" name="Téglalap 13"/>
            <p:cNvSpPr/>
            <p:nvPr userDrawn="1"/>
          </p:nvSpPr>
          <p:spPr>
            <a:xfrm>
              <a:off x="5304780" y="2889008"/>
              <a:ext cx="3780000" cy="612000"/>
            </a:xfrm>
            <a:prstGeom prst="rect">
              <a:avLst/>
            </a:prstGeom>
            <a:solidFill>
              <a:schemeClr val="accent1">
                <a:tint val="60000"/>
              </a:schemeClr>
            </a:solidFill>
            <a:ln w="19050" cap="sq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 dirty="0"/>
            </a:p>
          </p:txBody>
        </p:sp>
        <p:sp>
          <p:nvSpPr>
            <p:cNvPr id="17" name="Téglalap 16"/>
            <p:cNvSpPr/>
            <p:nvPr userDrawn="1"/>
          </p:nvSpPr>
          <p:spPr>
            <a:xfrm>
              <a:off x="5304780" y="3501008"/>
              <a:ext cx="3780605" cy="144016"/>
            </a:xfrm>
            <a:prstGeom prst="rect">
              <a:avLst/>
            </a:prstGeom>
            <a:solidFill>
              <a:schemeClr val="accent5"/>
            </a:solidFill>
            <a:ln w="19050" cap="sq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19" name="Téglalap 18"/>
            <p:cNvSpPr/>
            <p:nvPr userDrawn="1"/>
          </p:nvSpPr>
          <p:spPr>
            <a:xfrm>
              <a:off x="5304093" y="2852651"/>
              <a:ext cx="3780605" cy="36000"/>
            </a:xfrm>
            <a:prstGeom prst="rect">
              <a:avLst/>
            </a:prstGeom>
            <a:solidFill>
              <a:schemeClr val="accent5"/>
            </a:solidFill>
            <a:ln w="19050" cap="sq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</p:grpSp>
      <p:sp>
        <p:nvSpPr>
          <p:cNvPr id="20" name="Téglalap 19"/>
          <p:cNvSpPr/>
          <p:nvPr/>
        </p:nvSpPr>
        <p:spPr>
          <a:xfrm>
            <a:off x="60896" y="1196752"/>
            <a:ext cx="3780000" cy="36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Cím 7"/>
          <p:cNvSpPr txBox="1">
            <a:spLocks/>
          </p:cNvSpPr>
          <p:nvPr/>
        </p:nvSpPr>
        <p:spPr>
          <a:xfrm>
            <a:off x="5292080" y="3155760"/>
            <a:ext cx="3851920" cy="792088"/>
          </a:xfrm>
          <a:prstGeom prst="rect">
            <a:avLst/>
          </a:prstGeom>
        </p:spPr>
        <p:txBody>
          <a:bodyPr bIns="91440" anchor="ctr" anchorCtr="0">
            <a:normAutofit/>
          </a:bodyPr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Dr. Németh L. Zoltán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2" name="Cím 7"/>
          <p:cNvSpPr txBox="1">
            <a:spLocks/>
          </p:cNvSpPr>
          <p:nvPr/>
        </p:nvSpPr>
        <p:spPr>
          <a:xfrm>
            <a:off x="107504" y="1268760"/>
            <a:ext cx="3707904" cy="576064"/>
          </a:xfrm>
          <a:prstGeom prst="rect">
            <a:avLst/>
          </a:prstGeom>
        </p:spPr>
        <p:txBody>
          <a:bodyPr bIns="91440" anchor="ctr" anchorCtr="0">
            <a:noAutofit/>
          </a:bodyPr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Előadás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églalap 17"/>
          <p:cNvSpPr/>
          <p:nvPr userDrawn="1"/>
        </p:nvSpPr>
        <p:spPr>
          <a:xfrm>
            <a:off x="61009" y="1843741"/>
            <a:ext cx="3780000" cy="144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1" name="Téglalap 20"/>
          <p:cNvSpPr/>
          <p:nvPr userDrawn="1"/>
        </p:nvSpPr>
        <p:spPr>
          <a:xfrm>
            <a:off x="60996" y="1232752"/>
            <a:ext cx="3780605" cy="61235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Téglalap 26"/>
          <p:cNvSpPr/>
          <p:nvPr userDrawn="1"/>
        </p:nvSpPr>
        <p:spPr>
          <a:xfrm>
            <a:off x="60896" y="1196752"/>
            <a:ext cx="3780000" cy="36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Cím 7"/>
          <p:cNvSpPr txBox="1">
            <a:spLocks/>
          </p:cNvSpPr>
          <p:nvPr userDrawn="1"/>
        </p:nvSpPr>
        <p:spPr>
          <a:xfrm>
            <a:off x="107504" y="1268760"/>
            <a:ext cx="3707904" cy="576064"/>
          </a:xfrm>
          <a:prstGeom prst="rect">
            <a:avLst/>
          </a:prstGeom>
        </p:spPr>
        <p:txBody>
          <a:bodyPr bIns="91440" anchor="ctr" anchorCtr="0">
            <a:noAutofit/>
          </a:bodyPr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Előadás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914400" y="1700808"/>
            <a:ext cx="7772400" cy="4318992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9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Adatbiztonság a méréstechnológiában – 1. előadás – </a:t>
            </a:r>
          </a:p>
          <a:p>
            <a:r>
              <a:rPr lang="hu-HU" dirty="0" smtClean="0"/>
              <a:t>Informatikai biztonság,  kockázatelemzés, biztonságmenedzsment</a:t>
            </a:r>
          </a:p>
        </p:txBody>
      </p:sp>
      <p:sp>
        <p:nvSpPr>
          <p:cNvPr id="12" name="Téglalap 11"/>
          <p:cNvSpPr/>
          <p:nvPr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églalap 12"/>
          <p:cNvSpPr/>
          <p:nvPr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églalap 13"/>
          <p:cNvSpPr/>
          <p:nvPr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Téglalap 14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3_Szakaszfejléc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Lekerekített téglalap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Téglalap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Adatbiztonság a méréstechnológiában – 1. előadás – </a:t>
            </a:r>
          </a:p>
          <a:p>
            <a:r>
              <a:rPr lang="hu-HU" dirty="0" smtClean="0"/>
              <a:t>Informatikai biztonság,  kockázatelemzés, biztonságmenedzsment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3749040" cy="4463008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933950" y="1556792"/>
            <a:ext cx="3749040" cy="4463008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12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smtClean="0"/>
              <a:t>Kurzus címe – x. Előadás – Előadás címe</a:t>
            </a:r>
            <a:endParaRPr lang="hu-HU" dirty="0" smtClean="0"/>
          </a:p>
        </p:txBody>
      </p:sp>
      <p:sp>
        <p:nvSpPr>
          <p:cNvPr id="13" name="Téglalap 12"/>
          <p:cNvSpPr/>
          <p:nvPr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églalap 13"/>
          <p:cNvSpPr/>
          <p:nvPr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Téglalap 14"/>
          <p:cNvSpPr/>
          <p:nvPr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Téglalap 15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Téglalap 16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_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99571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14400" y="158688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953000" y="158688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half" idx="2"/>
          </p:nvPr>
        </p:nvSpPr>
        <p:spPr>
          <a:xfrm>
            <a:off x="914400" y="2348880"/>
            <a:ext cx="3733800" cy="378522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13" name="Tartalom helye 12"/>
          <p:cNvSpPr>
            <a:spLocks noGrp="1"/>
          </p:cNvSpPr>
          <p:nvPr>
            <p:ph sz="half" idx="4"/>
          </p:nvPr>
        </p:nvSpPr>
        <p:spPr>
          <a:xfrm>
            <a:off x="4953000" y="2348880"/>
            <a:ext cx="3733800" cy="378522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14" name="Élőláb helye 2"/>
          <p:cNvSpPr>
            <a:spLocks noGrp="1"/>
          </p:cNvSpPr>
          <p:nvPr>
            <p:ph type="ftr" sz="quarter" idx="1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smtClean="0"/>
              <a:t>Kurzus címe – x. Előadás – Előadás címe</a:t>
            </a:r>
            <a:endParaRPr lang="hu-HU" dirty="0" smtClean="0"/>
          </a:p>
        </p:txBody>
      </p:sp>
      <p:sp>
        <p:nvSpPr>
          <p:cNvPr id="15" name="Téglalap 14"/>
          <p:cNvSpPr/>
          <p:nvPr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Téglalap 15"/>
          <p:cNvSpPr/>
          <p:nvPr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Téglalap 16"/>
          <p:cNvSpPr/>
          <p:nvPr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8" name="Téglalap 17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Téglalap 18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6_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smtClean="0"/>
              <a:t>Kurzus címe – x. Előadás – Előadás címe</a:t>
            </a:r>
            <a:endParaRPr lang="hu-HU" dirty="0" smtClean="0"/>
          </a:p>
        </p:txBody>
      </p:sp>
      <p:sp>
        <p:nvSpPr>
          <p:cNvPr id="9" name="Téglalap 8"/>
          <p:cNvSpPr/>
          <p:nvPr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églalap 12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églalap 13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smtClean="0"/>
              <a:t>Kurzus címe – x. Előadás – Előadás címe</a:t>
            </a:r>
            <a:endParaRPr lang="hu-HU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ímd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r>
              <a:rPr kumimoji="0" lang="hu-HU" dirty="0" smtClean="0"/>
              <a:t>                       </a:t>
            </a:r>
            <a:endParaRPr kumimoji="0" lang="en-US" dirty="0"/>
          </a:p>
        </p:txBody>
      </p:sp>
      <p:sp useBgFill="1">
        <p:nvSpPr>
          <p:cNvPr id="13" name="Lekerekített téglalap 12"/>
          <p:cNvSpPr/>
          <p:nvPr/>
        </p:nvSpPr>
        <p:spPr>
          <a:xfrm>
            <a:off x="62476" y="75812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r>
              <a:rPr kumimoji="0" lang="hu-HU" dirty="0" smtClean="0"/>
              <a:t>                  </a:t>
            </a:r>
            <a:endParaRPr kumimoji="0" lang="en-US" dirty="0"/>
          </a:p>
        </p:txBody>
      </p:sp>
      <p:sp>
        <p:nvSpPr>
          <p:cNvPr id="7" name="Téglalap 6"/>
          <p:cNvSpPr/>
          <p:nvPr/>
        </p:nvSpPr>
        <p:spPr>
          <a:xfrm>
            <a:off x="62931" y="177333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62931" y="1720752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62931" y="3300681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 hasCustomPrompt="1"/>
          </p:nvPr>
        </p:nvSpPr>
        <p:spPr>
          <a:xfrm>
            <a:off x="457200" y="183478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hu-HU" dirty="0" smtClean="0"/>
              <a:t>Előadás címe</a:t>
            </a:r>
            <a:endParaRPr kumimoji="0" lang="en-US" dirty="0"/>
          </a:p>
        </p:txBody>
      </p:sp>
      <p:sp>
        <p:nvSpPr>
          <p:cNvPr id="15" name="Téglalap 14"/>
          <p:cNvSpPr/>
          <p:nvPr userDrawn="1"/>
        </p:nvSpPr>
        <p:spPr>
          <a:xfrm>
            <a:off x="61009" y="1843741"/>
            <a:ext cx="3780000" cy="144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Téglalap 15"/>
          <p:cNvSpPr/>
          <p:nvPr userDrawn="1"/>
        </p:nvSpPr>
        <p:spPr>
          <a:xfrm>
            <a:off x="60996" y="1232752"/>
            <a:ext cx="3780605" cy="61235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grpSp>
        <p:nvGrpSpPr>
          <p:cNvPr id="23" name="Csoportba foglalás 22"/>
          <p:cNvGrpSpPr/>
          <p:nvPr userDrawn="1"/>
        </p:nvGrpSpPr>
        <p:grpSpPr>
          <a:xfrm>
            <a:off x="5304093" y="3176683"/>
            <a:ext cx="3781292" cy="792373"/>
            <a:chOff x="5304093" y="2852651"/>
            <a:chExt cx="3781292" cy="792373"/>
          </a:xfrm>
        </p:grpSpPr>
        <p:sp>
          <p:nvSpPr>
            <p:cNvPr id="14" name="Téglalap 13"/>
            <p:cNvSpPr/>
            <p:nvPr userDrawn="1"/>
          </p:nvSpPr>
          <p:spPr>
            <a:xfrm>
              <a:off x="5304780" y="2889008"/>
              <a:ext cx="3780000" cy="612000"/>
            </a:xfrm>
            <a:prstGeom prst="rect">
              <a:avLst/>
            </a:prstGeom>
            <a:solidFill>
              <a:schemeClr val="accent1">
                <a:tint val="60000"/>
              </a:schemeClr>
            </a:solidFill>
            <a:ln w="19050" cap="sq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 dirty="0"/>
            </a:p>
          </p:txBody>
        </p:sp>
        <p:sp>
          <p:nvSpPr>
            <p:cNvPr id="17" name="Téglalap 16"/>
            <p:cNvSpPr/>
            <p:nvPr userDrawn="1"/>
          </p:nvSpPr>
          <p:spPr>
            <a:xfrm>
              <a:off x="5304780" y="3501008"/>
              <a:ext cx="3780605" cy="144016"/>
            </a:xfrm>
            <a:prstGeom prst="rect">
              <a:avLst/>
            </a:prstGeom>
            <a:solidFill>
              <a:schemeClr val="accent5"/>
            </a:solidFill>
            <a:ln w="19050" cap="sq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19" name="Téglalap 18"/>
            <p:cNvSpPr/>
            <p:nvPr userDrawn="1"/>
          </p:nvSpPr>
          <p:spPr>
            <a:xfrm>
              <a:off x="5304093" y="2852651"/>
              <a:ext cx="3780605" cy="36000"/>
            </a:xfrm>
            <a:prstGeom prst="rect">
              <a:avLst/>
            </a:prstGeom>
            <a:solidFill>
              <a:schemeClr val="accent5"/>
            </a:solidFill>
            <a:ln w="19050" cap="sq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</p:grpSp>
      <p:sp>
        <p:nvSpPr>
          <p:cNvPr id="20" name="Téglalap 19"/>
          <p:cNvSpPr/>
          <p:nvPr userDrawn="1"/>
        </p:nvSpPr>
        <p:spPr>
          <a:xfrm>
            <a:off x="60896" y="1196752"/>
            <a:ext cx="3780000" cy="36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Cím 7"/>
          <p:cNvSpPr txBox="1">
            <a:spLocks/>
          </p:cNvSpPr>
          <p:nvPr userDrawn="1"/>
        </p:nvSpPr>
        <p:spPr>
          <a:xfrm>
            <a:off x="4644008" y="3117660"/>
            <a:ext cx="4968552" cy="792088"/>
          </a:xfrm>
          <a:prstGeom prst="rect">
            <a:avLst/>
          </a:prstGeom>
        </p:spPr>
        <p:txBody>
          <a:bodyPr bIns="91440" anchor="ctr" anchorCtr="0">
            <a:normAutofit/>
          </a:bodyPr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Szerző(k)</a:t>
            </a:r>
            <a:endParaRPr kumimoji="0" lang="en-US" sz="3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2" name="Cím 7"/>
          <p:cNvSpPr txBox="1">
            <a:spLocks/>
          </p:cNvSpPr>
          <p:nvPr userDrawn="1"/>
        </p:nvSpPr>
        <p:spPr>
          <a:xfrm>
            <a:off x="107504" y="1268760"/>
            <a:ext cx="3707904" cy="576064"/>
          </a:xfrm>
          <a:prstGeom prst="rect">
            <a:avLst/>
          </a:prstGeom>
        </p:spPr>
        <p:txBody>
          <a:bodyPr bIns="91440" anchor="ctr" anchorCtr="0">
            <a:noAutofit/>
          </a:bodyPr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Előadás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8_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Lekerekített téglalap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99571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914400" y="1700808"/>
            <a:ext cx="1905000" cy="4395192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quarter" idx="1"/>
          </p:nvPr>
        </p:nvSpPr>
        <p:spPr>
          <a:xfrm>
            <a:off x="2987824" y="1700808"/>
            <a:ext cx="5715000" cy="4423792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13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smtClean="0"/>
              <a:t>Kurzus címe – x. Előadás – Előadás címe</a:t>
            </a:r>
            <a:endParaRPr lang="hu-HU" dirty="0" smtClean="0"/>
          </a:p>
        </p:txBody>
      </p:sp>
      <p:sp>
        <p:nvSpPr>
          <p:cNvPr id="14" name="Téglalap 13"/>
          <p:cNvSpPr/>
          <p:nvPr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Téglalap 14"/>
          <p:cNvSpPr/>
          <p:nvPr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Téglalap 15"/>
          <p:cNvSpPr/>
          <p:nvPr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Téglalap 16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8" name="Téglalap 17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9_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églalap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églalap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6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smtClean="0"/>
              <a:t>Kurzus címe – x. Előadás – Előadás címe</a:t>
            </a:r>
            <a:endParaRPr lang="hu-HU" dirty="0" smtClean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0_Összefoglal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914400" y="274638"/>
            <a:ext cx="7772400" cy="994122"/>
          </a:xfrm>
        </p:spPr>
        <p:txBody>
          <a:bodyPr/>
          <a:lstStyle>
            <a:lvl1pPr>
              <a:defRPr/>
            </a:lvl1pPr>
          </a:lstStyle>
          <a:p>
            <a:r>
              <a:rPr kumimoji="0" lang="hu-HU" dirty="0" smtClean="0"/>
              <a:t>Összefoglalás</a:t>
            </a:r>
            <a:endParaRPr kumimoji="0"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4463008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9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smtClean="0"/>
              <a:t>Kurzus címe – x. Előadás – Előadás címe</a:t>
            </a:r>
            <a:endParaRPr lang="hu-HU" dirty="0" smtClean="0"/>
          </a:p>
        </p:txBody>
      </p:sp>
      <p:sp>
        <p:nvSpPr>
          <p:cNvPr id="7" name="Téglalap 6"/>
          <p:cNvSpPr/>
          <p:nvPr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églalap 12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églalap 13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914400" y="1700808"/>
            <a:ext cx="7772400" cy="4318992"/>
          </a:xfrm>
        </p:spPr>
        <p:txBody>
          <a:bodyPr vert="horz"/>
          <a:lstStyle/>
          <a:p>
            <a:pPr lvl="0" eaLnBrk="1" latinLnBrk="0" hangingPunct="1"/>
            <a:r>
              <a:rPr lang="hu-HU" dirty="0" smtClean="0"/>
              <a:t>Mintaszöveg szerkesztése</a:t>
            </a:r>
          </a:p>
          <a:p>
            <a:pPr lvl="1" eaLnBrk="1" latinLnBrk="0" hangingPunct="1"/>
            <a:r>
              <a:rPr lang="hu-HU" dirty="0" smtClean="0"/>
              <a:t>Második szint</a:t>
            </a:r>
          </a:p>
          <a:p>
            <a:pPr lvl="2" eaLnBrk="1" latinLnBrk="0" hangingPunct="1"/>
            <a:r>
              <a:rPr lang="hu-HU" dirty="0" smtClean="0"/>
              <a:t>Harmadik szint</a:t>
            </a:r>
          </a:p>
          <a:p>
            <a:pPr lvl="3" eaLnBrk="1" latinLnBrk="0" hangingPunct="1"/>
            <a:r>
              <a:rPr lang="hu-HU" dirty="0" smtClean="0"/>
              <a:t>Negyedik szint</a:t>
            </a:r>
          </a:p>
          <a:p>
            <a:pPr lvl="4" eaLnBrk="1" latinLnBrk="0" hangingPunct="1"/>
            <a:r>
              <a:rPr lang="hu-HU" dirty="0" smtClean="0"/>
              <a:t>Ötödik szint</a:t>
            </a:r>
            <a:endParaRPr kumimoji="0" lang="en-US" dirty="0"/>
          </a:p>
        </p:txBody>
      </p:sp>
      <p:sp>
        <p:nvSpPr>
          <p:cNvPr id="9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Kurzus címe – x. Előadás – </a:t>
            </a:r>
            <a:r>
              <a:rPr lang="hu-HU" dirty="0" err="1" smtClean="0"/>
              <a:t>Előadás</a:t>
            </a:r>
            <a:r>
              <a:rPr lang="hu-HU" dirty="0" smtClean="0"/>
              <a:t> címe</a:t>
            </a:r>
          </a:p>
        </p:txBody>
      </p:sp>
      <p:sp>
        <p:nvSpPr>
          <p:cNvPr id="12" name="Téglalap 11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églalap 12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églalap 13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3_Szakaszfejléc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Lekerekített téglalap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Téglalap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Kurzus címe – x. Előadás – </a:t>
            </a:r>
            <a:r>
              <a:rPr lang="hu-HU" dirty="0" err="1" smtClean="0"/>
              <a:t>Előadás</a:t>
            </a:r>
            <a:r>
              <a:rPr lang="hu-HU" dirty="0" smtClean="0"/>
              <a:t> címe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3749040" cy="4463008"/>
          </a:xfrm>
        </p:spPr>
        <p:txBody>
          <a:bodyPr vert="horz"/>
          <a:lstStyle/>
          <a:p>
            <a:pPr lvl="0" eaLnBrk="1" latinLnBrk="0" hangingPunct="1"/>
            <a:r>
              <a:rPr lang="hu-HU" dirty="0" smtClean="0"/>
              <a:t>Mintaszöveg szerkesztése</a:t>
            </a:r>
          </a:p>
          <a:p>
            <a:pPr lvl="1" eaLnBrk="1" latinLnBrk="0" hangingPunct="1"/>
            <a:r>
              <a:rPr lang="hu-HU" dirty="0" smtClean="0"/>
              <a:t>Második szint</a:t>
            </a:r>
          </a:p>
          <a:p>
            <a:pPr lvl="2" eaLnBrk="1" latinLnBrk="0" hangingPunct="1"/>
            <a:r>
              <a:rPr lang="hu-HU" dirty="0" smtClean="0"/>
              <a:t>Harmadik szint</a:t>
            </a:r>
          </a:p>
          <a:p>
            <a:pPr lvl="3" eaLnBrk="1" latinLnBrk="0" hangingPunct="1"/>
            <a:r>
              <a:rPr lang="hu-HU" dirty="0" smtClean="0"/>
              <a:t>Negyedik szint</a:t>
            </a:r>
          </a:p>
          <a:p>
            <a:pPr lvl="4" eaLnBrk="1" latinLnBrk="0" hangingPunct="1"/>
            <a:r>
              <a:rPr lang="hu-HU" dirty="0" smtClean="0"/>
              <a:t>Ötödik szint</a:t>
            </a:r>
            <a:endParaRPr kumimoji="0" lang="en-US" dirty="0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933950" y="1556792"/>
            <a:ext cx="3749040" cy="4463008"/>
          </a:xfrm>
        </p:spPr>
        <p:txBody>
          <a:bodyPr vert="horz"/>
          <a:lstStyle/>
          <a:p>
            <a:pPr lvl="0" eaLnBrk="1" latinLnBrk="0" hangingPunct="1"/>
            <a:r>
              <a:rPr lang="hu-HU" dirty="0" smtClean="0"/>
              <a:t>Mintaszöveg szerkesztése</a:t>
            </a:r>
          </a:p>
          <a:p>
            <a:pPr lvl="1" eaLnBrk="1" latinLnBrk="0" hangingPunct="1"/>
            <a:r>
              <a:rPr lang="hu-HU" dirty="0" smtClean="0"/>
              <a:t>Második szint</a:t>
            </a:r>
          </a:p>
          <a:p>
            <a:pPr lvl="2" eaLnBrk="1" latinLnBrk="0" hangingPunct="1"/>
            <a:r>
              <a:rPr lang="hu-HU" dirty="0" smtClean="0"/>
              <a:t>Harmadik szint</a:t>
            </a:r>
          </a:p>
          <a:p>
            <a:pPr lvl="3" eaLnBrk="1" latinLnBrk="0" hangingPunct="1"/>
            <a:r>
              <a:rPr lang="hu-HU" dirty="0" smtClean="0"/>
              <a:t>Negyedik szint</a:t>
            </a:r>
          </a:p>
          <a:p>
            <a:pPr lvl="4" eaLnBrk="1" latinLnBrk="0" hangingPunct="1"/>
            <a:r>
              <a:rPr lang="hu-HU" dirty="0" smtClean="0"/>
              <a:t>Ötödik szint</a:t>
            </a:r>
            <a:endParaRPr kumimoji="0" lang="en-US" dirty="0"/>
          </a:p>
        </p:txBody>
      </p:sp>
      <p:sp>
        <p:nvSpPr>
          <p:cNvPr id="12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Kurzus címe – x. Előadás – </a:t>
            </a:r>
            <a:r>
              <a:rPr lang="hu-HU" dirty="0" err="1" smtClean="0"/>
              <a:t>Előadás</a:t>
            </a:r>
            <a:r>
              <a:rPr lang="hu-HU" dirty="0" smtClean="0"/>
              <a:t> címe</a:t>
            </a:r>
          </a:p>
        </p:txBody>
      </p:sp>
      <p:sp>
        <p:nvSpPr>
          <p:cNvPr id="13" name="Téglalap 12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églalap 13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Téglalap 14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_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99571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14400" y="158688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dirty="0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953000" y="158688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half" idx="2"/>
          </p:nvPr>
        </p:nvSpPr>
        <p:spPr>
          <a:xfrm>
            <a:off x="914400" y="2348880"/>
            <a:ext cx="3733800" cy="3785220"/>
          </a:xfrm>
        </p:spPr>
        <p:txBody>
          <a:bodyPr vert="horz"/>
          <a:lstStyle/>
          <a:p>
            <a:pPr lvl="0" eaLnBrk="1" latinLnBrk="0" hangingPunct="1"/>
            <a:r>
              <a:rPr lang="hu-HU" dirty="0" smtClean="0"/>
              <a:t>Mintaszöveg szerkesztése</a:t>
            </a:r>
          </a:p>
          <a:p>
            <a:pPr lvl="1" eaLnBrk="1" latinLnBrk="0" hangingPunct="1"/>
            <a:r>
              <a:rPr lang="hu-HU" dirty="0" smtClean="0"/>
              <a:t>Második szint</a:t>
            </a:r>
          </a:p>
          <a:p>
            <a:pPr lvl="2" eaLnBrk="1" latinLnBrk="0" hangingPunct="1"/>
            <a:r>
              <a:rPr lang="hu-HU" dirty="0" smtClean="0"/>
              <a:t>Harmadik szint</a:t>
            </a:r>
          </a:p>
          <a:p>
            <a:pPr lvl="3" eaLnBrk="1" latinLnBrk="0" hangingPunct="1"/>
            <a:r>
              <a:rPr lang="hu-HU" dirty="0" smtClean="0"/>
              <a:t>Negyedik szint</a:t>
            </a:r>
          </a:p>
          <a:p>
            <a:pPr lvl="4" eaLnBrk="1" latinLnBrk="0" hangingPunct="1"/>
            <a:r>
              <a:rPr lang="hu-HU" dirty="0" smtClean="0"/>
              <a:t>Ötödik szint</a:t>
            </a:r>
            <a:endParaRPr kumimoji="0" lang="en-US" dirty="0"/>
          </a:p>
        </p:txBody>
      </p:sp>
      <p:sp>
        <p:nvSpPr>
          <p:cNvPr id="13" name="Tartalom helye 12"/>
          <p:cNvSpPr>
            <a:spLocks noGrp="1"/>
          </p:cNvSpPr>
          <p:nvPr>
            <p:ph sz="half" idx="4"/>
          </p:nvPr>
        </p:nvSpPr>
        <p:spPr>
          <a:xfrm>
            <a:off x="4953000" y="2348880"/>
            <a:ext cx="3733800" cy="3785220"/>
          </a:xfrm>
        </p:spPr>
        <p:txBody>
          <a:bodyPr vert="horz"/>
          <a:lstStyle/>
          <a:p>
            <a:pPr lvl="0" eaLnBrk="1" latinLnBrk="0" hangingPunct="1"/>
            <a:r>
              <a:rPr lang="hu-HU" dirty="0" smtClean="0"/>
              <a:t>Mintaszöveg szerkesztése</a:t>
            </a:r>
          </a:p>
          <a:p>
            <a:pPr lvl="1" eaLnBrk="1" latinLnBrk="0" hangingPunct="1"/>
            <a:r>
              <a:rPr lang="hu-HU" dirty="0" smtClean="0"/>
              <a:t>Második szint</a:t>
            </a:r>
          </a:p>
          <a:p>
            <a:pPr lvl="2" eaLnBrk="1" latinLnBrk="0" hangingPunct="1"/>
            <a:r>
              <a:rPr lang="hu-HU" dirty="0" smtClean="0"/>
              <a:t>Harmadik szint</a:t>
            </a:r>
          </a:p>
          <a:p>
            <a:pPr lvl="3" eaLnBrk="1" latinLnBrk="0" hangingPunct="1"/>
            <a:r>
              <a:rPr lang="hu-HU" dirty="0" smtClean="0"/>
              <a:t>Negyedik szint</a:t>
            </a:r>
          </a:p>
          <a:p>
            <a:pPr lvl="4" eaLnBrk="1" latinLnBrk="0" hangingPunct="1"/>
            <a:r>
              <a:rPr lang="hu-HU" dirty="0" smtClean="0"/>
              <a:t>Ötödik szint</a:t>
            </a:r>
            <a:endParaRPr kumimoji="0" lang="en-US" dirty="0"/>
          </a:p>
        </p:txBody>
      </p:sp>
      <p:sp>
        <p:nvSpPr>
          <p:cNvPr id="14" name="Élőláb helye 2"/>
          <p:cNvSpPr>
            <a:spLocks noGrp="1"/>
          </p:cNvSpPr>
          <p:nvPr>
            <p:ph type="ftr" sz="quarter" idx="1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Kurzus címe – x. Előadás – </a:t>
            </a:r>
            <a:r>
              <a:rPr lang="hu-HU" dirty="0" err="1" smtClean="0"/>
              <a:t>Előadás</a:t>
            </a:r>
            <a:r>
              <a:rPr lang="hu-HU" dirty="0" smtClean="0"/>
              <a:t> címe</a:t>
            </a:r>
          </a:p>
        </p:txBody>
      </p:sp>
      <p:sp>
        <p:nvSpPr>
          <p:cNvPr id="15" name="Téglalap 14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Téglalap 15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Téglalap 16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6_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Kurzus címe – x. Előadás – </a:t>
            </a:r>
            <a:r>
              <a:rPr lang="hu-HU" dirty="0" err="1" smtClean="0"/>
              <a:t>Előadás</a:t>
            </a:r>
            <a:r>
              <a:rPr lang="hu-HU" dirty="0" smtClean="0"/>
              <a:t> címe</a:t>
            </a:r>
          </a:p>
        </p:txBody>
      </p:sp>
      <p:sp>
        <p:nvSpPr>
          <p:cNvPr id="9" name="Téglalap 8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Kurzus címe – x. Előadás – </a:t>
            </a:r>
            <a:r>
              <a:rPr lang="hu-HU" dirty="0" err="1" smtClean="0"/>
              <a:t>Előadás</a:t>
            </a:r>
            <a:r>
              <a:rPr lang="hu-HU" dirty="0" smtClean="0"/>
              <a:t> címe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8_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Lekerekített téglalap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99571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914400" y="1700808"/>
            <a:ext cx="1905000" cy="4395192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dirty="0" smtClean="0"/>
              <a:t>Mintaszöveg szerkesztése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quarter" idx="1"/>
          </p:nvPr>
        </p:nvSpPr>
        <p:spPr>
          <a:xfrm>
            <a:off x="2987824" y="1700808"/>
            <a:ext cx="5715000" cy="4423792"/>
          </a:xfrm>
        </p:spPr>
        <p:txBody>
          <a:bodyPr vert="horz"/>
          <a:lstStyle/>
          <a:p>
            <a:pPr lvl="0" eaLnBrk="1" latinLnBrk="0" hangingPunct="1"/>
            <a:r>
              <a:rPr lang="hu-HU" dirty="0" smtClean="0"/>
              <a:t>Mintaszöveg szerkesztése</a:t>
            </a:r>
          </a:p>
          <a:p>
            <a:pPr lvl="1" eaLnBrk="1" latinLnBrk="0" hangingPunct="1"/>
            <a:r>
              <a:rPr lang="hu-HU" dirty="0" smtClean="0"/>
              <a:t>Második szint</a:t>
            </a:r>
          </a:p>
          <a:p>
            <a:pPr lvl="2" eaLnBrk="1" latinLnBrk="0" hangingPunct="1"/>
            <a:r>
              <a:rPr lang="hu-HU" dirty="0" smtClean="0"/>
              <a:t>Harmadik szint</a:t>
            </a:r>
          </a:p>
          <a:p>
            <a:pPr lvl="3" eaLnBrk="1" latinLnBrk="0" hangingPunct="1"/>
            <a:r>
              <a:rPr lang="hu-HU" dirty="0" smtClean="0"/>
              <a:t>Negyedik szint</a:t>
            </a:r>
          </a:p>
          <a:p>
            <a:pPr lvl="4" eaLnBrk="1" latinLnBrk="0" hangingPunct="1"/>
            <a:r>
              <a:rPr lang="hu-HU" dirty="0" smtClean="0"/>
              <a:t>Ötödik szint</a:t>
            </a:r>
            <a:endParaRPr kumimoji="0" lang="en-US" dirty="0"/>
          </a:p>
        </p:txBody>
      </p:sp>
      <p:sp>
        <p:nvSpPr>
          <p:cNvPr id="13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Kurzus címe – x. Előadás – </a:t>
            </a:r>
            <a:r>
              <a:rPr lang="hu-HU" dirty="0" err="1" smtClean="0"/>
              <a:t>Előadás</a:t>
            </a:r>
            <a:r>
              <a:rPr lang="hu-HU" dirty="0" smtClean="0"/>
              <a:t> címe</a:t>
            </a:r>
          </a:p>
        </p:txBody>
      </p:sp>
      <p:sp>
        <p:nvSpPr>
          <p:cNvPr id="14" name="Téglalap 13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Téglalap 14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Téglalap 15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Lekerekített téglalap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hu-HU" dirty="0" smtClean="0"/>
              <a:t>Mintaszöveg szerkesztése</a:t>
            </a:r>
          </a:p>
          <a:p>
            <a:pPr lvl="1" eaLnBrk="1" latinLnBrk="0" hangingPunct="1"/>
            <a:r>
              <a:rPr kumimoji="0" lang="hu-HU" dirty="0" smtClean="0"/>
              <a:t>Második szint</a:t>
            </a:r>
          </a:p>
          <a:p>
            <a:pPr lvl="2" eaLnBrk="1" latinLnBrk="0" hangingPunct="1"/>
            <a:r>
              <a:rPr kumimoji="0" lang="hu-HU" dirty="0" smtClean="0"/>
              <a:t>Harmadik szint</a:t>
            </a:r>
          </a:p>
          <a:p>
            <a:pPr lvl="3" eaLnBrk="1" latinLnBrk="0" hangingPunct="1"/>
            <a:r>
              <a:rPr kumimoji="0" lang="hu-HU" dirty="0" smtClean="0"/>
              <a:t>Negyedik szint</a:t>
            </a:r>
          </a:p>
          <a:p>
            <a:pPr lvl="4" eaLnBrk="1" latinLnBrk="0" hangingPunct="1"/>
            <a:r>
              <a:rPr kumimoji="0" lang="hu-HU" dirty="0" smtClean="0"/>
              <a:t>Ötödik szint</a:t>
            </a:r>
            <a:endParaRPr kumimoji="0" lang="en-US" dirty="0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11B277E-1ACA-4B2F-96EF-CA2E09E94595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10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Kurzus címe – x. Előadás – </a:t>
            </a:r>
            <a:r>
              <a:rPr lang="hu-HU" dirty="0" err="1" smtClean="0"/>
              <a:t>Előadás</a:t>
            </a:r>
            <a:r>
              <a:rPr lang="hu-HU" dirty="0" smtClean="0"/>
              <a:t> címe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Lekerekített téglalap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hu-HU" dirty="0" smtClean="0"/>
              <a:t>Mintaszöveg szerkesztése</a:t>
            </a:r>
          </a:p>
          <a:p>
            <a:pPr lvl="1" eaLnBrk="1" latinLnBrk="0" hangingPunct="1"/>
            <a:r>
              <a:rPr kumimoji="0" lang="hu-HU" dirty="0" smtClean="0"/>
              <a:t>Második szint</a:t>
            </a:r>
          </a:p>
          <a:p>
            <a:pPr lvl="2" eaLnBrk="1" latinLnBrk="0" hangingPunct="1"/>
            <a:r>
              <a:rPr kumimoji="0" lang="hu-HU" dirty="0" smtClean="0"/>
              <a:t>Harmadik szint</a:t>
            </a:r>
          </a:p>
          <a:p>
            <a:pPr lvl="3" eaLnBrk="1" latinLnBrk="0" hangingPunct="1"/>
            <a:r>
              <a:rPr kumimoji="0" lang="hu-HU" dirty="0" smtClean="0"/>
              <a:t>Negyedik szint</a:t>
            </a:r>
          </a:p>
          <a:p>
            <a:pPr lvl="4" eaLnBrk="1" latinLnBrk="0" hangingPunct="1"/>
            <a:r>
              <a:rPr kumimoji="0" lang="hu-HU" dirty="0" smtClean="0"/>
              <a:t>Ötödik szint</a:t>
            </a:r>
            <a:endParaRPr kumimoji="0" lang="en-US" dirty="0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11B277E-1ACA-4B2F-96EF-CA2E09E94595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10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Adatbiztonság a méréstechnológiában – 1. előadás – </a:t>
            </a:r>
          </a:p>
          <a:p>
            <a:r>
              <a:rPr lang="hu-HU" dirty="0" smtClean="0"/>
              <a:t>Informatikai biztonság,  kockázatelemzés, biztonságmenedzsment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uskwig.com/iso27001/iso_27002_policies.htm" TargetMode="Externa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s.org/security-resources/policies/" TargetMode="Externa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ursera.org/course/inforiskman" TargetMode="External"/><Relationship Id="rId2" Type="http://schemas.openxmlformats.org/officeDocument/2006/relationships/hyperlink" Target="http://www.cc.gatech.edu/~keith/pubs/ieee-intro-usable-security.pdf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Felső szintű szabályzat – </a:t>
            </a:r>
            <a:r>
              <a:rPr lang="hu-HU" dirty="0" err="1" smtClean="0"/>
              <a:t>alszabályzatok</a:t>
            </a:r>
            <a:r>
              <a:rPr lang="hu-HU" dirty="0" smtClean="0"/>
              <a:t> (</a:t>
            </a:r>
            <a:r>
              <a:rPr lang="hu-HU" dirty="0" err="1" smtClean="0"/>
              <a:t>subpolicies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768C51-DCED-4F3B-BEDB-4C1DEFC4D886}" type="slidenum">
              <a:rPr lang="hu-HU" smtClean="0"/>
              <a:pPr>
                <a:defRPr/>
              </a:pPr>
              <a:t>10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hu-HU" b="1" dirty="0" smtClean="0"/>
              <a:t>Felső szintű szabályzat</a:t>
            </a:r>
            <a:r>
              <a:rPr lang="hu-HU" dirty="0" smtClean="0"/>
              <a:t>: általános</a:t>
            </a:r>
            <a:r>
              <a:rPr lang="en-US" dirty="0" smtClean="0"/>
              <a:t>.</a:t>
            </a:r>
            <a:endParaRPr lang="hu-HU" dirty="0" smtClean="0"/>
          </a:p>
          <a:p>
            <a:pPr>
              <a:lnSpc>
                <a:spcPct val="120000"/>
              </a:lnSpc>
            </a:pPr>
            <a:r>
              <a:rPr lang="hu-HU" dirty="0" err="1" smtClean="0"/>
              <a:t>Pl</a:t>
            </a:r>
            <a:r>
              <a:rPr lang="hu-HU" dirty="0" smtClean="0"/>
              <a:t>: </a:t>
            </a:r>
            <a:r>
              <a:rPr lang="hu-HU" dirty="0" smtClean="0">
                <a:hlinkClick r:id="rId2"/>
              </a:rPr>
              <a:t>ISO 27002 </a:t>
            </a:r>
            <a:r>
              <a:rPr lang="hu-HU" dirty="0" err="1" smtClean="0">
                <a:hlinkClick r:id="rId2"/>
              </a:rPr>
              <a:t>Security</a:t>
            </a:r>
            <a:r>
              <a:rPr lang="hu-HU" dirty="0" smtClean="0">
                <a:hlinkClick r:id="rId2"/>
              </a:rPr>
              <a:t> Policy </a:t>
            </a:r>
            <a:r>
              <a:rPr lang="hu-HU" dirty="0" err="1" smtClean="0">
                <a:hlinkClick r:id="rId2"/>
              </a:rPr>
              <a:t>Template</a:t>
            </a:r>
            <a:r>
              <a:rPr lang="hu-HU" dirty="0" smtClean="0"/>
              <a:t>	</a:t>
            </a:r>
          </a:p>
          <a:p>
            <a:pPr>
              <a:lnSpc>
                <a:spcPct val="120000"/>
              </a:lnSpc>
              <a:buNone/>
            </a:pPr>
            <a:r>
              <a:rPr lang="hu-HU" i="1" dirty="0" smtClean="0"/>
              <a:t>    „9.1. </a:t>
            </a:r>
            <a:r>
              <a:rPr lang="en-US" i="1" dirty="0" smtClean="0"/>
              <a:t>Critical or s</a:t>
            </a:r>
            <a:r>
              <a:rPr lang="hu-HU" i="1" dirty="0" smtClean="0"/>
              <a:t>e</a:t>
            </a:r>
            <a:r>
              <a:rPr lang="en-US" i="1" dirty="0" err="1" smtClean="0"/>
              <a:t>nsitive</a:t>
            </a:r>
            <a:r>
              <a:rPr lang="en-US" i="1" dirty="0" smtClean="0"/>
              <a:t> information processing facilities will</a:t>
            </a:r>
            <a:r>
              <a:rPr lang="hu-HU" i="1" dirty="0" smtClean="0"/>
              <a:t> </a:t>
            </a:r>
            <a:r>
              <a:rPr lang="en-US" i="1" dirty="0" smtClean="0"/>
              <a:t>be housed in secure areas</a:t>
            </a:r>
            <a:r>
              <a:rPr lang="hu-HU" i="1" dirty="0" smtClean="0"/>
              <a:t>.”</a:t>
            </a:r>
            <a:endParaRPr lang="en-US" b="1" i="1" dirty="0" smtClean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407978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Felső szintű szabályzat – </a:t>
            </a:r>
            <a:r>
              <a:rPr lang="hu-HU" dirty="0" err="1" smtClean="0"/>
              <a:t>alszabályzatok</a:t>
            </a:r>
            <a:r>
              <a:rPr lang="hu-HU" dirty="0" smtClean="0"/>
              <a:t> (</a:t>
            </a:r>
            <a:r>
              <a:rPr lang="hu-HU" dirty="0" err="1" smtClean="0"/>
              <a:t>subpolicies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768C51-DCED-4F3B-BEDB-4C1DEFC4D886}" type="slidenum">
              <a:rPr lang="hu-HU" smtClean="0"/>
              <a:pPr>
                <a:defRPr/>
              </a:pPr>
              <a:t>11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hu-HU" b="1" dirty="0" err="1" smtClean="0"/>
              <a:t>Alszabályzatok</a:t>
            </a:r>
            <a:r>
              <a:rPr lang="hu-HU" b="1" dirty="0" smtClean="0"/>
              <a:t> (</a:t>
            </a:r>
            <a:r>
              <a:rPr lang="hu-HU" b="1" dirty="0" err="1" smtClean="0"/>
              <a:t>Subpolicies</a:t>
            </a:r>
            <a:r>
              <a:rPr lang="hu-HU" b="1" dirty="0" smtClean="0"/>
              <a:t>)</a:t>
            </a:r>
            <a:r>
              <a:rPr lang="hu-HU" dirty="0" smtClean="0"/>
              <a:t>: konkrét rendelkezések</a:t>
            </a:r>
            <a:r>
              <a:rPr lang="en-US" dirty="0" smtClean="0"/>
              <a:t>.</a:t>
            </a:r>
            <a:endParaRPr lang="hu-HU" b="1" dirty="0" smtClean="0"/>
          </a:p>
          <a:p>
            <a:pPr>
              <a:lnSpc>
                <a:spcPct val="120000"/>
              </a:lnSpc>
            </a:pPr>
            <a:r>
              <a:rPr lang="hu-HU" dirty="0" err="1" smtClean="0"/>
              <a:t>Pl</a:t>
            </a:r>
            <a:r>
              <a:rPr lang="hu-HU" dirty="0" smtClean="0"/>
              <a:t>: </a:t>
            </a:r>
            <a:r>
              <a:rPr lang="hu-HU" dirty="0" smtClean="0">
                <a:hlinkClick r:id="rId2"/>
              </a:rPr>
              <a:t>SANS </a:t>
            </a:r>
            <a:r>
              <a:rPr lang="hu-HU" dirty="0" err="1" smtClean="0">
                <a:hlinkClick r:id="rId2"/>
              </a:rPr>
              <a:t>Information</a:t>
            </a:r>
            <a:r>
              <a:rPr lang="hu-HU" dirty="0" smtClean="0">
                <a:hlinkClick r:id="rId2"/>
              </a:rPr>
              <a:t> </a:t>
            </a:r>
            <a:r>
              <a:rPr lang="hu-HU" dirty="0" err="1" smtClean="0">
                <a:hlinkClick r:id="rId2"/>
              </a:rPr>
              <a:t>Security</a:t>
            </a:r>
            <a:r>
              <a:rPr lang="hu-HU" dirty="0" smtClean="0">
                <a:hlinkClick r:id="rId2"/>
              </a:rPr>
              <a:t> Policy </a:t>
            </a:r>
            <a:r>
              <a:rPr lang="hu-HU" dirty="0" err="1" smtClean="0">
                <a:hlinkClick r:id="rId2"/>
              </a:rPr>
              <a:t>Templates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hu-HU" sz="2800" dirty="0" err="1"/>
              <a:t>Automatically</a:t>
            </a:r>
            <a:r>
              <a:rPr lang="hu-HU" sz="2800" dirty="0"/>
              <a:t> </a:t>
            </a:r>
            <a:r>
              <a:rPr lang="hu-HU" sz="2800" dirty="0" err="1"/>
              <a:t>Forwarded</a:t>
            </a:r>
            <a:r>
              <a:rPr lang="hu-HU" sz="2800" dirty="0"/>
              <a:t> E-mail </a:t>
            </a:r>
            <a:r>
              <a:rPr lang="hu-HU" sz="2800" dirty="0" smtClean="0"/>
              <a:t>Policy:</a:t>
            </a:r>
            <a:r>
              <a:rPr lang="hu-HU" sz="2800" dirty="0" smtClean="0">
                <a:solidFill>
                  <a:srgbClr val="FF0000"/>
                </a:solidFill>
              </a:rPr>
              <a:t> </a:t>
            </a:r>
            <a:endParaRPr lang="hu-HU" sz="2800" i="1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hu-HU" sz="2800" i="1" dirty="0" smtClean="0"/>
              <a:t>„</a:t>
            </a:r>
            <a:r>
              <a:rPr lang="en-US" sz="2800" i="1" dirty="0" smtClean="0"/>
              <a:t>Unless approved by an employee's manager InfoSec,  email will not be</a:t>
            </a:r>
            <a:r>
              <a:rPr lang="hu-HU" sz="2800" i="1" dirty="0" smtClean="0"/>
              <a:t> </a:t>
            </a:r>
            <a:r>
              <a:rPr lang="en-US" sz="2800" i="1" dirty="0" smtClean="0"/>
              <a:t>automatically forwarded to an external destination…</a:t>
            </a:r>
            <a:r>
              <a:rPr lang="hu-HU" sz="2800" i="1" dirty="0" smtClean="0"/>
              <a:t> ”</a:t>
            </a:r>
          </a:p>
          <a:p>
            <a:pPr>
              <a:lnSpc>
                <a:spcPct val="120000"/>
              </a:lnSpc>
            </a:pPr>
            <a:r>
              <a:rPr lang="hu-HU" sz="2800" dirty="0" smtClean="0">
                <a:solidFill>
                  <a:srgbClr val="FF0000"/>
                </a:solidFill>
              </a:rPr>
              <a:t>Nem szabad csak az </a:t>
            </a:r>
            <a:r>
              <a:rPr lang="hu-HU" sz="2800" dirty="0" err="1" smtClean="0">
                <a:solidFill>
                  <a:srgbClr val="FF0000"/>
                </a:solidFill>
              </a:rPr>
              <a:t>alszabályzatokban</a:t>
            </a:r>
            <a:r>
              <a:rPr lang="hu-HU" sz="2800" dirty="0" smtClean="0">
                <a:solidFill>
                  <a:srgbClr val="FF0000"/>
                </a:solidFill>
              </a:rPr>
              <a:t> elveszni!</a:t>
            </a:r>
          </a:p>
          <a:p>
            <a:endParaRPr lang="hu-HU" dirty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330366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Biztonsági esemény (</a:t>
            </a:r>
            <a:r>
              <a:rPr lang="hu-HU" dirty="0" err="1" smtClean="0"/>
              <a:t>Incident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768C51-DCED-4F3B-BEDB-4C1DEFC4D886}" type="slidenum">
              <a:rPr lang="hu-HU" smtClean="0"/>
              <a:pPr>
                <a:defRPr/>
              </a:pPr>
              <a:t>12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hu-HU" sz="2400" dirty="0" smtClean="0"/>
              <a:t>Biztonsági incidens </a:t>
            </a:r>
            <a:r>
              <a:rPr lang="hu-HU" sz="2400" b="1" dirty="0" smtClean="0"/>
              <a:t>a biztonsági szabályzat megsértése </a:t>
            </a:r>
            <a:r>
              <a:rPr lang="hu-HU" sz="2400" dirty="0" smtClean="0"/>
              <a:t>vagy </a:t>
            </a:r>
            <a:r>
              <a:rPr lang="hu-HU" sz="2400" b="1" dirty="0" smtClean="0"/>
              <a:t>a védelmi kontrollok kijátszása </a:t>
            </a:r>
            <a:r>
              <a:rPr lang="hu-HU" sz="2400" dirty="0" smtClean="0"/>
              <a:t>(vagy annak kísérlete).  </a:t>
            </a:r>
          </a:p>
          <a:p>
            <a:r>
              <a:rPr lang="hu-HU" sz="2400" dirty="0" smtClean="0"/>
              <a:t>Lehet egyszeri vagy sorozatos alkalom (akár éveken át).</a:t>
            </a:r>
          </a:p>
          <a:p>
            <a:r>
              <a:rPr lang="hu-HU" sz="2400" dirty="0" smtClean="0"/>
              <a:t>Lehet</a:t>
            </a:r>
          </a:p>
          <a:p>
            <a:pPr lvl="1"/>
            <a:r>
              <a:rPr lang="hu-HU" i="1" dirty="0" smtClean="0"/>
              <a:t>automatikus</a:t>
            </a:r>
            <a:r>
              <a:rPr lang="hu-HU" dirty="0" smtClean="0"/>
              <a:t>: pl. vírustámadás,</a:t>
            </a:r>
          </a:p>
          <a:p>
            <a:pPr lvl="1"/>
            <a:r>
              <a:rPr lang="hu-HU" i="1" dirty="0" smtClean="0"/>
              <a:t>manuális</a:t>
            </a:r>
            <a:r>
              <a:rPr lang="hu-HU" dirty="0" smtClean="0"/>
              <a:t>: pl. alkalmazott általi adatlopás.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158620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Biztonsági esemény (</a:t>
            </a:r>
            <a:r>
              <a:rPr lang="hu-HU" dirty="0" err="1" smtClean="0"/>
              <a:t>Incident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768C51-DCED-4F3B-BEDB-4C1DEFC4D886}" type="slidenum">
              <a:rPr lang="hu-HU" smtClean="0"/>
              <a:pPr>
                <a:defRPr/>
              </a:pPr>
              <a:t>13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hu-HU" sz="2400" dirty="0" smtClean="0"/>
              <a:t>Mindig </a:t>
            </a:r>
            <a:r>
              <a:rPr lang="hu-HU" sz="2400" b="1" dirty="0" smtClean="0"/>
              <a:t>rosszindulatú</a:t>
            </a:r>
            <a:r>
              <a:rPr lang="hu-HU" sz="2400" dirty="0" smtClean="0"/>
              <a:t>, emberre visszavezethető.</a:t>
            </a:r>
          </a:p>
          <a:p>
            <a:pPr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u-HU" sz="2400" dirty="0" smtClean="0"/>
              <a:t>Ezzel szemben </a:t>
            </a:r>
            <a:r>
              <a:rPr lang="hu-HU" sz="2400" b="1" dirty="0" smtClean="0"/>
              <a:t>biztonsági</a:t>
            </a:r>
            <a:r>
              <a:rPr lang="hu-HU" sz="2400" dirty="0" smtClean="0"/>
              <a:t> </a:t>
            </a:r>
            <a:r>
              <a:rPr lang="hu-HU" sz="2400" b="1" dirty="0" smtClean="0"/>
              <a:t>esemény</a:t>
            </a:r>
            <a:r>
              <a:rPr lang="hu-HU" sz="2400" dirty="0" smtClean="0"/>
              <a:t> lehet még,</a:t>
            </a:r>
          </a:p>
          <a:p>
            <a:pPr marL="2330450"/>
            <a:r>
              <a:rPr lang="hu-HU" sz="2400" dirty="0" smtClean="0"/>
              <a:t>természeti katasztrófa, </a:t>
            </a:r>
          </a:p>
          <a:p>
            <a:pPr marL="2330450"/>
            <a:r>
              <a:rPr lang="hu-HU" sz="2400" dirty="0" smtClean="0"/>
              <a:t>meghibásodás, </a:t>
            </a:r>
          </a:p>
          <a:p>
            <a:pPr marL="2330450"/>
            <a:r>
              <a:rPr lang="hu-HU" sz="2400" dirty="0" smtClean="0"/>
              <a:t>hanyagság, vagy akár vétlen károkozás is.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36709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Kockázat (</a:t>
            </a:r>
            <a:r>
              <a:rPr lang="hu-HU" dirty="0" err="1" smtClean="0"/>
              <a:t>Risk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768C51-DCED-4F3B-BEDB-4C1DEFC4D886}" type="slidenum">
              <a:rPr lang="hu-HU" smtClean="0"/>
              <a:pPr>
                <a:defRPr/>
              </a:pPr>
              <a:t>14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hu-HU" dirty="0" smtClean="0"/>
              <a:t>Minden, olyan esemény lehetősége, amely a biztonságot veszélyezteti.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Általános, pl. </a:t>
            </a:r>
            <a:r>
              <a:rPr lang="hu-HU" b="1" i="1" dirty="0" smtClean="0"/>
              <a:t>hackertámadás</a:t>
            </a:r>
            <a:r>
              <a:rPr lang="hu-HU" dirty="0" smtClean="0"/>
              <a:t>, vagy </a:t>
            </a:r>
            <a:r>
              <a:rPr lang="hu-HU" b="1" i="1" dirty="0" smtClean="0"/>
              <a:t>természeti katasztrófa.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Általában nem zárható ki teljesen.</a:t>
            </a:r>
          </a:p>
          <a:p>
            <a:pPr lvl="1">
              <a:lnSpc>
                <a:spcPct val="120000"/>
              </a:lnSpc>
              <a:buNone/>
            </a:pPr>
            <a:r>
              <a:rPr lang="hu-HU" sz="2200" i="1" dirty="0" smtClean="0"/>
              <a:t>„Ha biztonságos számítógépet akarsz, akkor húzd le az internetről, kapcsold ki, öntsd 1 köbméter betonba, s ásd el 100m mélyre.</a:t>
            </a:r>
            <a:r>
              <a:rPr lang="hu-HU" dirty="0" smtClean="0"/>
              <a:t>”</a:t>
            </a:r>
          </a:p>
        </p:txBody>
      </p:sp>
      <p:sp>
        <p:nvSpPr>
          <p:cNvPr id="7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160780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Kockázat (</a:t>
            </a:r>
            <a:r>
              <a:rPr lang="hu-HU" dirty="0" err="1" smtClean="0"/>
              <a:t>Risk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768C51-DCED-4F3B-BEDB-4C1DEFC4D886}" type="slidenum">
              <a:rPr lang="hu-HU" smtClean="0"/>
              <a:pPr>
                <a:defRPr/>
              </a:pPr>
              <a:t>15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hu-HU" dirty="0" smtClean="0"/>
              <a:t>Összetevői:</a:t>
            </a:r>
          </a:p>
          <a:p>
            <a:pPr algn="ctr">
              <a:lnSpc>
                <a:spcPct val="120000"/>
              </a:lnSpc>
              <a:buNone/>
            </a:pPr>
            <a:r>
              <a:rPr lang="hu-HU" dirty="0" smtClean="0"/>
              <a:t>  </a:t>
            </a:r>
            <a:r>
              <a:rPr lang="hu-HU" b="1" dirty="0" smtClean="0"/>
              <a:t>fenyegetés</a:t>
            </a:r>
            <a:r>
              <a:rPr lang="hu-HU" dirty="0" smtClean="0"/>
              <a:t> (</a:t>
            </a:r>
            <a:r>
              <a:rPr lang="hu-HU" dirty="0" err="1" smtClean="0"/>
              <a:t>Threat</a:t>
            </a:r>
            <a:r>
              <a:rPr lang="hu-HU" dirty="0" smtClean="0"/>
              <a:t>) és </a:t>
            </a:r>
            <a:r>
              <a:rPr lang="hu-HU" b="1" dirty="0" smtClean="0"/>
              <a:t>sérülékenység</a:t>
            </a:r>
            <a:r>
              <a:rPr lang="hu-HU" dirty="0" smtClean="0"/>
              <a:t> (</a:t>
            </a:r>
            <a:r>
              <a:rPr lang="hu-HU" dirty="0" err="1" smtClean="0"/>
              <a:t>Vulnerability</a:t>
            </a:r>
            <a:r>
              <a:rPr lang="hu-HU" dirty="0" smtClean="0"/>
              <a:t>).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Jellemzői: </a:t>
            </a:r>
          </a:p>
          <a:p>
            <a:pPr algn="ctr">
              <a:lnSpc>
                <a:spcPct val="120000"/>
              </a:lnSpc>
              <a:buNone/>
            </a:pPr>
            <a:r>
              <a:rPr lang="hu-HU" b="1" dirty="0" smtClean="0"/>
              <a:t>valószínűség</a:t>
            </a:r>
            <a:r>
              <a:rPr lang="hu-HU" dirty="0" smtClean="0"/>
              <a:t> (</a:t>
            </a:r>
            <a:r>
              <a:rPr lang="hu-HU" dirty="0" err="1" smtClean="0"/>
              <a:t>Probability</a:t>
            </a:r>
            <a:r>
              <a:rPr lang="hu-HU" dirty="0" smtClean="0"/>
              <a:t>) és </a:t>
            </a:r>
            <a:r>
              <a:rPr lang="hu-HU" b="1" dirty="0" smtClean="0"/>
              <a:t>(ki)hatás </a:t>
            </a:r>
            <a:r>
              <a:rPr lang="hu-HU" dirty="0" smtClean="0"/>
              <a:t>(</a:t>
            </a:r>
            <a:r>
              <a:rPr lang="hu-HU" dirty="0" err="1" smtClean="0"/>
              <a:t>Impact</a:t>
            </a:r>
            <a:r>
              <a:rPr lang="hu-HU" dirty="0" smtClean="0"/>
              <a:t>). 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Mindezek széles skálán mozoghatnak.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A </a:t>
            </a:r>
            <a:r>
              <a:rPr lang="hu-HU" b="1" dirty="0" smtClean="0"/>
              <a:t>kockázatelemzés</a:t>
            </a:r>
            <a:r>
              <a:rPr lang="hu-HU" dirty="0" smtClean="0"/>
              <a:t> általában nem egyszerű feladat.</a:t>
            </a:r>
          </a:p>
          <a:p>
            <a:pPr>
              <a:lnSpc>
                <a:spcPct val="120000"/>
              </a:lnSpc>
            </a:pPr>
            <a:endParaRPr lang="hu-HU" dirty="0"/>
          </a:p>
        </p:txBody>
      </p:sp>
      <p:sp>
        <p:nvSpPr>
          <p:cNvPr id="7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374762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kockázatok egyszerűsített értékelése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768C51-DCED-4F3B-BEDB-4C1DEFC4D886}" type="slidenum">
              <a:rPr lang="hu-HU" smtClean="0"/>
              <a:pPr>
                <a:defRPr/>
              </a:pPr>
              <a:t>16</a:t>
            </a:fld>
            <a:endParaRPr lang="hu-HU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99349704"/>
              </p:ext>
            </p:extLst>
          </p:nvPr>
        </p:nvGraphicFramePr>
        <p:xfrm>
          <a:off x="914400" y="1700213"/>
          <a:ext cx="7772468" cy="44931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43117"/>
                <a:gridCol w="1943117"/>
                <a:gridCol w="1943117"/>
                <a:gridCol w="1943117"/>
              </a:tblGrid>
              <a:tr h="10801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 smtClean="0"/>
                        <a:t>magas</a:t>
                      </a:r>
                      <a:endParaRPr lang="hu-HU" b="1" dirty="0"/>
                    </a:p>
                  </a:txBody>
                  <a:tcPr marL="126538" marR="126538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közepes</a:t>
                      </a:r>
                      <a:endParaRPr lang="hu-HU" dirty="0"/>
                    </a:p>
                  </a:txBody>
                  <a:tcPr marL="126538" marR="126538" anchor="ctr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magas</a:t>
                      </a:r>
                    </a:p>
                  </a:txBody>
                  <a:tcPr marL="126538" marR="126538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/>
                      </a:r>
                      <a:br>
                        <a:rPr lang="hu-HU" dirty="0" smtClean="0"/>
                      </a:br>
                      <a:r>
                        <a:rPr lang="hu-HU" dirty="0" smtClean="0"/>
                        <a:t>nagyon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magas</a:t>
                      </a:r>
                    </a:p>
                    <a:p>
                      <a:pPr algn="ctr"/>
                      <a:endParaRPr lang="hu-HU" dirty="0"/>
                    </a:p>
                  </a:txBody>
                  <a:tcPr marL="126538" marR="126538" anchor="ctr">
                    <a:solidFill>
                      <a:srgbClr val="FF0000"/>
                    </a:solidFill>
                  </a:tcPr>
                </a:tc>
              </a:tr>
              <a:tr h="11014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 smtClean="0"/>
                        <a:t>  közepes</a:t>
                      </a:r>
                    </a:p>
                  </a:txBody>
                  <a:tcPr marL="126538" marR="126538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mtClean="0"/>
                        <a:t>alacsony</a:t>
                      </a:r>
                      <a:endParaRPr lang="hu-HU" dirty="0"/>
                    </a:p>
                  </a:txBody>
                  <a:tcPr marL="126538" marR="126538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közepes</a:t>
                      </a:r>
                      <a:endParaRPr lang="hu-HU" dirty="0"/>
                    </a:p>
                  </a:txBody>
                  <a:tcPr marL="126538" marR="126538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magas</a:t>
                      </a:r>
                      <a:endParaRPr lang="hu-HU" dirty="0"/>
                    </a:p>
                  </a:txBody>
                  <a:tcPr marL="126538" marR="126538" anchor="ctr">
                    <a:solidFill>
                      <a:srgbClr val="FF6600"/>
                    </a:solidFill>
                  </a:tcPr>
                </a:tc>
              </a:tr>
              <a:tr h="11014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 smtClean="0"/>
                        <a:t>   alacsony</a:t>
                      </a:r>
                    </a:p>
                  </a:txBody>
                  <a:tcPr marL="126538" marR="126538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elenyésző</a:t>
                      </a:r>
                      <a:endParaRPr lang="hu-HU" dirty="0"/>
                    </a:p>
                  </a:txBody>
                  <a:tcPr marL="126538" marR="126538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alacsony</a:t>
                      </a:r>
                      <a:endParaRPr lang="hu-HU" dirty="0"/>
                    </a:p>
                  </a:txBody>
                  <a:tcPr marL="126538" marR="126538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közepes</a:t>
                      </a:r>
                    </a:p>
                    <a:p>
                      <a:pPr algn="ctr"/>
                      <a:endParaRPr lang="hu-HU" dirty="0"/>
                    </a:p>
                  </a:txBody>
                  <a:tcPr marL="126538" marR="126538" anchor="ctr">
                    <a:solidFill>
                      <a:srgbClr val="FFC000"/>
                    </a:solidFill>
                  </a:tcPr>
                </a:tc>
              </a:tr>
              <a:tr h="1101490">
                <a:tc>
                  <a:txBody>
                    <a:bodyPr/>
                    <a:lstStyle/>
                    <a:p>
                      <a:pPr algn="ctr"/>
                      <a:endParaRPr lang="hu-HU" b="1" dirty="0"/>
                    </a:p>
                  </a:txBody>
                  <a:tcPr marL="126538" marR="126538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/>
                        <a:t>alacsony</a:t>
                      </a:r>
                      <a:endParaRPr lang="hu-HU" b="1" dirty="0"/>
                    </a:p>
                  </a:txBody>
                  <a:tcPr marL="126538" marR="126538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 smtClean="0"/>
                        <a:t>közepes</a:t>
                      </a:r>
                    </a:p>
                  </a:txBody>
                  <a:tcPr marL="126538" marR="126538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 smtClean="0"/>
                        <a:t>magas</a:t>
                      </a:r>
                      <a:endParaRPr lang="hu-HU" b="1" dirty="0"/>
                    </a:p>
                  </a:txBody>
                  <a:tcPr marL="126538" marR="126538" anchor="ctr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1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971600" y="2348880"/>
            <a:ext cx="461665" cy="151042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u-HU" dirty="0" smtClean="0"/>
              <a:t>valószínűség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3995936" y="5805264"/>
            <a:ext cx="2325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kihatás (</a:t>
            </a:r>
            <a:r>
              <a:rPr lang="hu-HU" dirty="0" err="1" smtClean="0"/>
              <a:t>Impact</a:t>
            </a:r>
            <a:r>
              <a:rPr lang="hu-HU" dirty="0" smtClean="0"/>
              <a:t>)</a:t>
            </a:r>
            <a:endParaRPr lang="hu-HU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433265" y="1700808"/>
            <a:ext cx="0" cy="3456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433265" y="5157192"/>
            <a:ext cx="580303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369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Sérülékenység (</a:t>
            </a:r>
            <a:r>
              <a:rPr lang="hu-HU" dirty="0" err="1" smtClean="0"/>
              <a:t>Vulnerability</a:t>
            </a:r>
            <a:r>
              <a:rPr lang="hu-HU" dirty="0" smtClean="0"/>
              <a:t>) I.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768C51-DCED-4F3B-BEDB-4C1DEFC4D886}" type="slidenum">
              <a:rPr lang="hu-HU" smtClean="0"/>
              <a:pPr>
                <a:defRPr/>
              </a:pPr>
              <a:t>17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sz="2400" b="1" dirty="0" smtClean="0"/>
              <a:t>Biztonsági rés</a:t>
            </a:r>
            <a:r>
              <a:rPr lang="hu-HU" sz="2400" dirty="0" smtClean="0"/>
              <a:t>, </a:t>
            </a:r>
            <a:r>
              <a:rPr lang="hu-HU" sz="2400" b="1" dirty="0" smtClean="0"/>
              <a:t>a rendszer </a:t>
            </a:r>
            <a:r>
              <a:rPr lang="hu-HU" sz="2400" dirty="0" smtClean="0"/>
              <a:t>olyan </a:t>
            </a:r>
            <a:r>
              <a:rPr lang="hu-HU" sz="2400" b="1" dirty="0" smtClean="0"/>
              <a:t>gyengesége</a:t>
            </a:r>
            <a:r>
              <a:rPr lang="hu-HU" sz="2400" dirty="0" smtClean="0"/>
              <a:t> (sőt legtöbbször </a:t>
            </a:r>
            <a:r>
              <a:rPr lang="hu-HU" sz="2400" b="1" dirty="0" smtClean="0"/>
              <a:t>hibája</a:t>
            </a:r>
            <a:r>
              <a:rPr lang="hu-HU" sz="2400" dirty="0" smtClean="0"/>
              <a:t>) mely incidensre vagy katasztrófára ad lehetőséget. </a:t>
            </a:r>
          </a:p>
          <a:p>
            <a:r>
              <a:rPr lang="hu-HU" sz="2400" dirty="0" smtClean="0"/>
              <a:t>Elég, hogy lehetőséget ad, nem kell hozzá, hogy azt</a:t>
            </a:r>
            <a:r>
              <a:rPr lang="en-US" sz="2400" dirty="0" smtClean="0"/>
              <a:t> </a:t>
            </a:r>
            <a:r>
              <a:rPr lang="hu-HU" sz="2400" dirty="0" smtClean="0"/>
              <a:t>ki is használják.</a:t>
            </a:r>
          </a:p>
          <a:p>
            <a:r>
              <a:rPr lang="hu-HU" sz="2400" dirty="0" smtClean="0"/>
              <a:t>Ez már konkrét, sokszor orvosolható.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356383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Sérülékenység (</a:t>
            </a:r>
            <a:r>
              <a:rPr lang="hu-HU" dirty="0" err="1" smtClean="0"/>
              <a:t>Vulnerability</a:t>
            </a:r>
            <a:r>
              <a:rPr lang="hu-HU" dirty="0" smtClean="0"/>
              <a:t>) II.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768C51-DCED-4F3B-BEDB-4C1DEFC4D886}" type="slidenum">
              <a:rPr lang="hu-HU" smtClean="0"/>
              <a:pPr>
                <a:defRPr/>
              </a:pPr>
              <a:t>18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Pl. egy az alkalmazás egy konkrét szubrutinja puffer túlcsordulásra (</a:t>
            </a:r>
            <a:r>
              <a:rPr lang="hu-HU" sz="2400" b="1" dirty="0" err="1" smtClean="0"/>
              <a:t>Buffer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Overflow</a:t>
            </a:r>
            <a:r>
              <a:rPr lang="hu-HU" sz="2400" dirty="0" smtClean="0"/>
              <a:t>) ad lehetőséget.</a:t>
            </a:r>
          </a:p>
          <a:p>
            <a:r>
              <a:rPr lang="hu-HU" sz="2400" dirty="0" smtClean="0"/>
              <a:t>Ez akkor is sérülékenység, ha senki nem tört még be rajta keresztül, vagy csak az alkalmazás megbénítására (</a:t>
            </a:r>
            <a:r>
              <a:rPr lang="hu-HU" sz="2400" b="1" dirty="0" err="1" smtClean="0"/>
              <a:t>Denial</a:t>
            </a:r>
            <a:r>
              <a:rPr lang="hu-HU" sz="2400" b="1" dirty="0" smtClean="0"/>
              <a:t> of </a:t>
            </a:r>
            <a:r>
              <a:rPr lang="hu-HU" sz="2400" b="1" dirty="0" err="1" smtClean="0"/>
              <a:t>Sevice</a:t>
            </a:r>
            <a:r>
              <a:rPr lang="hu-HU" sz="2400" b="1" dirty="0" smtClean="0"/>
              <a:t>, </a:t>
            </a:r>
            <a:r>
              <a:rPr lang="hu-HU" sz="2400" b="1" dirty="0" err="1" smtClean="0"/>
              <a:t>DoS</a:t>
            </a:r>
            <a:r>
              <a:rPr lang="hu-HU" sz="2400" dirty="0" smtClean="0"/>
              <a:t>) lehet használni.</a:t>
            </a:r>
          </a:p>
          <a:p>
            <a:r>
              <a:rPr lang="hu-HU" sz="2400" dirty="0" smtClean="0"/>
              <a:t>Persze a súlyossága egészen más …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186203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0-day </a:t>
            </a:r>
            <a:r>
              <a:rPr lang="hu-HU" dirty="0" smtClean="0"/>
              <a:t>sérülékenységek I.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768C51-DCED-4F3B-BEDB-4C1DEFC4D886}" type="slidenum">
              <a:rPr lang="hu-HU" smtClean="0"/>
              <a:pPr>
                <a:defRPr/>
              </a:pPr>
              <a:t>19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hu-HU" sz="2400" i="1" dirty="0" smtClean="0"/>
              <a:t>Olvasd:</a:t>
            </a:r>
            <a:r>
              <a:rPr lang="hu-HU" sz="2400" dirty="0" smtClean="0"/>
              <a:t> </a:t>
            </a:r>
            <a:r>
              <a:rPr lang="hu-HU" sz="2400" dirty="0" err="1" smtClean="0"/>
              <a:t>Zéró-day</a:t>
            </a:r>
            <a:r>
              <a:rPr lang="hu-HU" sz="2400" dirty="0" smtClean="0"/>
              <a:t> = </a:t>
            </a:r>
            <a:r>
              <a:rPr lang="hu-HU" sz="2400" b="1" dirty="0" smtClean="0"/>
              <a:t>olyan hiba, melyre a gyártó még nem adott ki javítást.</a:t>
            </a:r>
          </a:p>
          <a:p>
            <a:r>
              <a:rPr lang="hu-HU" sz="2400" dirty="0" smtClean="0"/>
              <a:t>Különösen nagy veszélyt jelenthetnek, </a:t>
            </a:r>
            <a:r>
              <a:rPr lang="hu-HU" sz="2400" dirty="0" err="1" smtClean="0"/>
              <a:t>elterejdtségüktől</a:t>
            </a:r>
            <a:r>
              <a:rPr lang="hu-HU" sz="2400" dirty="0" smtClean="0"/>
              <a:t> és kihasználhatóságuktól függően.</a:t>
            </a:r>
          </a:p>
          <a:p>
            <a:pPr lvl="1"/>
            <a:r>
              <a:rPr lang="hu-HU" dirty="0" smtClean="0"/>
              <a:t>Hogyan lehet felfedezni őket? Pl.: </a:t>
            </a:r>
            <a:r>
              <a:rPr lang="hu-HU" i="1" dirty="0" err="1" smtClean="0"/>
              <a:t>Fuzzing</a:t>
            </a:r>
            <a:endParaRPr lang="hu-HU" i="1" dirty="0" smtClean="0"/>
          </a:p>
          <a:p>
            <a:pPr lvl="1"/>
            <a:r>
              <a:rPr lang="hu-HU" dirty="0" smtClean="0"/>
              <a:t>Hogyan védekezhetünk akkor ellenük?  Pl.: </a:t>
            </a:r>
            <a:r>
              <a:rPr lang="hu-HU" i="1" dirty="0" smtClean="0"/>
              <a:t>rétegzett védelemmel.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279294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ctrTitle"/>
          </p:nvPr>
        </p:nvSpPr>
        <p:spPr>
          <a:xfrm>
            <a:off x="251520" y="1834782"/>
            <a:ext cx="8784976" cy="1470025"/>
          </a:xfrm>
        </p:spPr>
        <p:txBody>
          <a:bodyPr>
            <a:normAutofit/>
          </a:bodyPr>
          <a:lstStyle/>
          <a:p>
            <a:r>
              <a:rPr lang="hu-HU" sz="3200" dirty="0" smtClean="0"/>
              <a:t>Kockázatmenedzsment</a:t>
            </a:r>
            <a:endParaRPr lang="hu-H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0-day </a:t>
            </a:r>
            <a:r>
              <a:rPr lang="hu-HU" dirty="0" smtClean="0"/>
              <a:t>sérülékenységek II.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768C51-DCED-4F3B-BEDB-4C1DEFC4D886}" type="slidenum">
              <a:rPr lang="hu-HU" smtClean="0"/>
              <a:pPr>
                <a:defRPr/>
              </a:pPr>
              <a:t>20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hu-HU" sz="2400" dirty="0" smtClean="0"/>
              <a:t>Az etikus hackerek először a gyártót értesítik, ha ilyenre bukkannak.</a:t>
            </a:r>
          </a:p>
          <a:p>
            <a:r>
              <a:rPr lang="hu-HU" sz="2400" dirty="0" smtClean="0"/>
              <a:t>A nem etikus hackerek kihasználják őket, vagy a feketepiacon kereskednek velük.</a:t>
            </a:r>
          </a:p>
          <a:p>
            <a:r>
              <a:rPr lang="hu-HU" sz="2400" b="1" dirty="0" smtClean="0"/>
              <a:t>A biztonság értékelésekor számolni kell a létezésükkel.</a:t>
            </a:r>
          </a:p>
          <a:p>
            <a:pPr>
              <a:buNone/>
            </a:pPr>
            <a:endParaRPr lang="hu-HU" sz="2400" dirty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199393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Fenyegetés (</a:t>
            </a:r>
            <a:r>
              <a:rPr lang="hu-HU" dirty="0" err="1" smtClean="0"/>
              <a:t>Threat</a:t>
            </a:r>
            <a:r>
              <a:rPr lang="hu-HU" dirty="0" smtClean="0"/>
              <a:t>) I.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768C51-DCED-4F3B-BEDB-4C1DEFC4D886}" type="slidenum">
              <a:rPr lang="hu-HU" smtClean="0"/>
              <a:pPr>
                <a:defRPr/>
              </a:pPr>
              <a:t>21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Veszély</a:t>
            </a:r>
            <a:r>
              <a:rPr lang="hu-HU" dirty="0" smtClean="0"/>
              <a:t>, azaz olyan </a:t>
            </a:r>
            <a:r>
              <a:rPr lang="hu-HU" b="1" dirty="0" smtClean="0"/>
              <a:t>személy vagy körülmények együttese</a:t>
            </a:r>
            <a:r>
              <a:rPr lang="hu-HU" dirty="0" smtClean="0"/>
              <a:t>, mely biztonsági esemény </a:t>
            </a:r>
            <a:r>
              <a:rPr lang="hu-HU" b="1" dirty="0" smtClean="0"/>
              <a:t>okozója lehet</a:t>
            </a:r>
            <a:r>
              <a:rPr lang="hu-HU" dirty="0" smtClean="0"/>
              <a:t>.</a:t>
            </a:r>
          </a:p>
          <a:p>
            <a:r>
              <a:rPr lang="hu-HU" b="1" dirty="0" smtClean="0"/>
              <a:t>Katasztrófa</a:t>
            </a:r>
            <a:r>
              <a:rPr lang="hu-HU" dirty="0" smtClean="0"/>
              <a:t> (árvíz, tűz, elhagyott biztonsági mentés) </a:t>
            </a:r>
            <a:r>
              <a:rPr lang="hu-HU" b="1" dirty="0" smtClean="0"/>
              <a:t>vagy támadó</a:t>
            </a:r>
            <a:r>
              <a:rPr lang="hu-HU" dirty="0" smtClean="0"/>
              <a:t> (pl. hacker kívülről, belső alkalmazott, vagy robot).</a:t>
            </a:r>
          </a:p>
          <a:p>
            <a:r>
              <a:rPr lang="hu-HU" dirty="0" smtClean="0"/>
              <a:t>Legalább olyan fontos ismerni, mint a sérülékenységeket, pl.</a:t>
            </a:r>
            <a:r>
              <a:rPr lang="en-US" dirty="0" smtClean="0"/>
              <a:t>:</a:t>
            </a:r>
            <a:r>
              <a:rPr lang="hu-HU" dirty="0" smtClean="0"/>
              <a:t> milyen erős, mi a motivációja?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334494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Fenyegetés (</a:t>
            </a:r>
            <a:r>
              <a:rPr lang="hu-HU" dirty="0" err="1" smtClean="0"/>
              <a:t>Threat</a:t>
            </a:r>
            <a:r>
              <a:rPr lang="hu-HU" dirty="0" smtClean="0"/>
              <a:t>) II.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768C51-DCED-4F3B-BEDB-4C1DEFC4D886}" type="slidenum">
              <a:rPr lang="hu-HU" smtClean="0"/>
              <a:pPr>
                <a:defRPr/>
              </a:pPr>
              <a:t>22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APT</a:t>
            </a:r>
            <a:r>
              <a:rPr lang="hu-HU" dirty="0" smtClean="0"/>
              <a:t> = Advanced </a:t>
            </a:r>
            <a:r>
              <a:rPr lang="hu-HU" dirty="0" err="1" smtClean="0"/>
              <a:t>Persistent</a:t>
            </a:r>
            <a:r>
              <a:rPr lang="hu-HU" dirty="0" smtClean="0"/>
              <a:t> </a:t>
            </a:r>
            <a:r>
              <a:rPr lang="hu-HU" dirty="0" err="1" smtClean="0"/>
              <a:t>Threat</a:t>
            </a:r>
            <a:r>
              <a:rPr lang="hu-HU" dirty="0" smtClean="0"/>
              <a:t> (magas szintű állandó fenyegetés) -&gt; pl. kormányok titkosszolgálatai</a:t>
            </a:r>
          </a:p>
          <a:p>
            <a:r>
              <a:rPr lang="hu-HU" dirty="0" smtClean="0"/>
              <a:t>2010. </a:t>
            </a:r>
            <a:r>
              <a:rPr lang="hu-HU" b="1" dirty="0" err="1" smtClean="0"/>
              <a:t>Stuxnet</a:t>
            </a:r>
            <a:r>
              <a:rPr lang="hu-HU" dirty="0" smtClean="0"/>
              <a:t> féreg az iráni atomlétesítmények ellen</a:t>
            </a:r>
          </a:p>
          <a:p>
            <a:r>
              <a:rPr lang="hu-HU" dirty="0" smtClean="0"/>
              <a:t>2011. szept. </a:t>
            </a:r>
            <a:r>
              <a:rPr lang="hu-HU" b="1" dirty="0" err="1" smtClean="0"/>
              <a:t>Duqu</a:t>
            </a:r>
            <a:r>
              <a:rPr lang="hu-HU" b="1" dirty="0" smtClean="0"/>
              <a:t> </a:t>
            </a:r>
            <a:r>
              <a:rPr lang="hu-HU" dirty="0" smtClean="0"/>
              <a:t>(a </a:t>
            </a:r>
            <a:r>
              <a:rPr lang="hu-HU" dirty="0" err="1" smtClean="0"/>
              <a:t>Crysys</a:t>
            </a:r>
            <a:r>
              <a:rPr lang="hu-HU" dirty="0" smtClean="0"/>
              <a:t> </a:t>
            </a:r>
            <a:r>
              <a:rPr lang="hu-HU" dirty="0" err="1" smtClean="0"/>
              <a:t>Lab</a:t>
            </a:r>
            <a:r>
              <a:rPr lang="hu-HU" dirty="0" smtClean="0"/>
              <a:t> elemezte) </a:t>
            </a:r>
          </a:p>
          <a:p>
            <a:r>
              <a:rPr lang="hu-HU" dirty="0" smtClean="0"/>
              <a:t>2012. május </a:t>
            </a:r>
            <a:r>
              <a:rPr lang="hu-HU" b="1" dirty="0" err="1" smtClean="0"/>
              <a:t>Flame</a:t>
            </a:r>
            <a:r>
              <a:rPr lang="en-US" b="1" dirty="0" smtClean="0"/>
              <a:t> …</a:t>
            </a:r>
            <a:endParaRPr lang="hu-HU" b="1" dirty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324965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 smtClean="0"/>
              <a:t>Fenyegetések típusai I.</a:t>
            </a:r>
            <a:endParaRPr lang="hu-HU" sz="36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768C51-DCED-4F3B-BEDB-4C1DEFC4D886}" type="slidenum">
              <a:rPr lang="hu-HU" smtClean="0"/>
              <a:pPr>
                <a:defRPr/>
              </a:pPr>
              <a:t>23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hu-HU" b="1" dirty="0" smtClean="0"/>
              <a:t>Külső fenyegetések</a:t>
            </a:r>
            <a:r>
              <a:rPr lang="hu-HU" dirty="0" smtClean="0"/>
              <a:t> (</a:t>
            </a:r>
            <a:r>
              <a:rPr lang="hu-HU" dirty="0" err="1" smtClean="0"/>
              <a:t>External</a:t>
            </a:r>
            <a:r>
              <a:rPr lang="hu-HU" dirty="0" smtClean="0"/>
              <a:t> </a:t>
            </a:r>
            <a:r>
              <a:rPr lang="hu-HU" dirty="0" err="1" smtClean="0"/>
              <a:t>Threats</a:t>
            </a:r>
            <a:r>
              <a:rPr lang="hu-HU" dirty="0" smtClean="0"/>
              <a:t>):</a:t>
            </a:r>
            <a:br>
              <a:rPr lang="hu-HU" dirty="0" smtClean="0"/>
            </a:br>
            <a:r>
              <a:rPr lang="hu-HU" dirty="0" smtClean="0"/>
              <a:t>A támadónak </a:t>
            </a:r>
            <a:r>
              <a:rPr lang="hu-HU" b="1" dirty="0" smtClean="0"/>
              <a:t>nincs semmilyen hozzáférése </a:t>
            </a:r>
            <a:r>
              <a:rPr lang="hu-HU" dirty="0" smtClean="0"/>
              <a:t>a rendszer</a:t>
            </a:r>
            <a:r>
              <a:rPr lang="en-US" dirty="0" smtClean="0"/>
              <a:t> </a:t>
            </a:r>
            <a:r>
              <a:rPr lang="hu-HU" dirty="0" smtClean="0"/>
              <a:t>belső erőforrásihoz, csak a kívülről publikusan elérhető információkat, szolgáltatásokat látja. Pl. </a:t>
            </a:r>
            <a:r>
              <a:rPr lang="hu-HU" i="1" dirty="0" smtClean="0"/>
              <a:t>idegen hacker.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188896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 smtClean="0"/>
              <a:t>Fenyegetések típusai II.</a:t>
            </a:r>
            <a:endParaRPr lang="hu-HU" sz="36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768C51-DCED-4F3B-BEDB-4C1DEFC4D886}" type="slidenum">
              <a:rPr lang="hu-HU" smtClean="0"/>
              <a:pPr>
                <a:defRPr/>
              </a:pPr>
              <a:t>24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hu-HU" b="1" dirty="0" smtClean="0"/>
              <a:t>Belső fenyegetések</a:t>
            </a:r>
            <a:r>
              <a:rPr lang="hu-HU" dirty="0" smtClean="0"/>
              <a:t> (</a:t>
            </a:r>
            <a:r>
              <a:rPr lang="hu-HU" dirty="0" err="1" smtClean="0"/>
              <a:t>Internal</a:t>
            </a:r>
            <a:r>
              <a:rPr lang="hu-HU" dirty="0" smtClean="0"/>
              <a:t> </a:t>
            </a:r>
            <a:r>
              <a:rPr lang="hu-HU" dirty="0" err="1" smtClean="0"/>
              <a:t>Threats</a:t>
            </a:r>
            <a:r>
              <a:rPr lang="hu-HU" dirty="0" smtClean="0"/>
              <a:t>):</a:t>
            </a:r>
          </a:p>
          <a:p>
            <a:pPr marL="261938" lvl="1" indent="-4763">
              <a:lnSpc>
                <a:spcPct val="120000"/>
              </a:lnSpc>
              <a:buNone/>
            </a:pPr>
            <a:r>
              <a:rPr lang="hu-HU" dirty="0" smtClean="0"/>
              <a:t>A támadó </a:t>
            </a:r>
            <a:r>
              <a:rPr lang="hu-HU" b="1" dirty="0" smtClean="0"/>
              <a:t>hozzáfér bizonyos belső erőforrásokhoz</a:t>
            </a:r>
            <a:r>
              <a:rPr lang="hu-HU" dirty="0" smtClean="0"/>
              <a:t>, pl. tipikusan egy felhasználói fiókhoz, belső hálózathoz vagy csupán a biztonsági eljárások gyakorlatához. A támadó célja </a:t>
            </a:r>
            <a:r>
              <a:rPr lang="hu-HU" b="1" dirty="0" smtClean="0"/>
              <a:t>lehet jogosultságának kiterjesztése (</a:t>
            </a:r>
            <a:r>
              <a:rPr lang="hu-HU" b="1" dirty="0" err="1" smtClean="0"/>
              <a:t>Privilage</a:t>
            </a:r>
            <a:r>
              <a:rPr lang="hu-HU" b="1" dirty="0" smtClean="0"/>
              <a:t> </a:t>
            </a:r>
            <a:r>
              <a:rPr lang="hu-HU" b="1" dirty="0" err="1" smtClean="0"/>
              <a:t>Escalation</a:t>
            </a:r>
            <a:r>
              <a:rPr lang="hu-HU" b="1" dirty="0" smtClean="0"/>
              <a:t>)</a:t>
            </a:r>
            <a:r>
              <a:rPr lang="hu-HU" dirty="0" smtClean="0"/>
              <a:t>, azaz, hogy privilegizált </a:t>
            </a:r>
            <a:r>
              <a:rPr lang="hu-HU" dirty="0" err="1" smtClean="0"/>
              <a:t>accunthoz</a:t>
            </a:r>
            <a:r>
              <a:rPr lang="hu-HU" dirty="0" smtClean="0"/>
              <a:t> is hozzáférést szerezzen. </a:t>
            </a:r>
            <a:br>
              <a:rPr lang="hu-HU" dirty="0" smtClean="0"/>
            </a:br>
            <a:r>
              <a:rPr lang="hu-HU" dirty="0" err="1" smtClean="0"/>
              <a:t>Pl</a:t>
            </a:r>
            <a:r>
              <a:rPr lang="hu-HU" dirty="0" smtClean="0"/>
              <a:t>: </a:t>
            </a:r>
            <a:r>
              <a:rPr lang="hu-HU" i="1" dirty="0" smtClean="0"/>
              <a:t>alkalmazottak, korábbi – rossz esetben </a:t>
            </a:r>
            <a:r>
              <a:rPr lang="hu-HU" i="1" dirty="0"/>
              <a:t>sértődött </a:t>
            </a:r>
            <a:r>
              <a:rPr lang="hu-HU" i="1" dirty="0" smtClean="0"/>
              <a:t> –   alkalmazottak, szerződéses partnerek.</a:t>
            </a:r>
            <a:endParaRPr lang="hu-HU" i="1" dirty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130101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 smtClean="0"/>
              <a:t>Kihasználás (</a:t>
            </a:r>
            <a:r>
              <a:rPr lang="hu-HU" sz="3600" dirty="0" err="1" smtClean="0"/>
              <a:t>Exploitation</a:t>
            </a:r>
            <a:r>
              <a:rPr lang="hu-HU" sz="3600" dirty="0" smtClean="0"/>
              <a:t>)</a:t>
            </a:r>
            <a:endParaRPr lang="hu-HU" sz="360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768C51-DCED-4F3B-BEDB-4C1DEFC4D886}" type="slidenum">
              <a:rPr lang="hu-HU" smtClean="0"/>
              <a:pPr>
                <a:defRPr/>
              </a:pPr>
              <a:t>25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Az</a:t>
            </a:r>
            <a:r>
              <a:rPr lang="en-US" dirty="0" smtClean="0"/>
              <a:t> a </a:t>
            </a:r>
            <a:r>
              <a:rPr lang="en-US" dirty="0" err="1" smtClean="0"/>
              <a:t>folyamat</a:t>
            </a:r>
            <a:r>
              <a:rPr lang="en-US" dirty="0" smtClean="0"/>
              <a:t>, a</a:t>
            </a:r>
            <a:r>
              <a:rPr lang="hu-HU" dirty="0" smtClean="0"/>
              <a:t>m</a:t>
            </a:r>
            <a:r>
              <a:rPr lang="en-US" dirty="0" err="1" smtClean="0"/>
              <a:t>elyben</a:t>
            </a:r>
            <a:r>
              <a:rPr lang="hu-HU" dirty="0" smtClean="0"/>
              <a:t> egy fenyegetés </a:t>
            </a:r>
            <a:r>
              <a:rPr lang="hu-HU" b="1" dirty="0" smtClean="0"/>
              <a:t>ki is használja </a:t>
            </a:r>
            <a:r>
              <a:rPr lang="hu-HU" dirty="0" smtClean="0"/>
              <a:t>a sérülékenységet.</a:t>
            </a:r>
          </a:p>
          <a:p>
            <a:r>
              <a:rPr lang="hu-HU" dirty="0" smtClean="0"/>
              <a:t>Ez lehet </a:t>
            </a:r>
            <a:r>
              <a:rPr lang="hu-HU" i="1" dirty="0" smtClean="0"/>
              <a:t>manuális</a:t>
            </a:r>
            <a:r>
              <a:rPr lang="hu-HU" dirty="0" smtClean="0"/>
              <a:t> vagy </a:t>
            </a:r>
            <a:r>
              <a:rPr lang="hu-HU" i="1" dirty="0" smtClean="0"/>
              <a:t>automatikus </a:t>
            </a:r>
          </a:p>
          <a:p>
            <a:pPr>
              <a:buNone/>
            </a:pPr>
            <a:r>
              <a:rPr lang="hu-HU" dirty="0" smtClean="0"/>
              <a:t>	(ekkor eszköz hajtja végre).</a:t>
            </a:r>
          </a:p>
          <a:p>
            <a:r>
              <a:rPr lang="hu-HU" dirty="0" smtClean="0"/>
              <a:t>Az etikus hackerek is írnak </a:t>
            </a:r>
            <a:r>
              <a:rPr lang="hu-HU" dirty="0" err="1" smtClean="0"/>
              <a:t>exploitokat</a:t>
            </a:r>
            <a:r>
              <a:rPr lang="hu-HU" dirty="0" smtClean="0"/>
              <a:t>, hogy ezzel</a:t>
            </a:r>
          </a:p>
          <a:p>
            <a:pPr>
              <a:buNone/>
            </a:pPr>
            <a:r>
              <a:rPr lang="hu-HU" b="1" dirty="0" smtClean="0"/>
              <a:t>	bizonyítsák</a:t>
            </a:r>
            <a:r>
              <a:rPr lang="hu-HU" dirty="0" smtClean="0"/>
              <a:t>, </a:t>
            </a:r>
            <a:r>
              <a:rPr lang="hu-HU" b="1" dirty="0" smtClean="0"/>
              <a:t>demonstrálják</a:t>
            </a:r>
            <a:r>
              <a:rPr lang="hu-HU" dirty="0" smtClean="0"/>
              <a:t> a sérülékenységeket.</a:t>
            </a:r>
          </a:p>
          <a:p>
            <a:r>
              <a:rPr lang="hu-HU" dirty="0" smtClean="0"/>
              <a:t>Mert, addig nem hisznek nekik… </a:t>
            </a:r>
            <a:br>
              <a:rPr lang="hu-HU" dirty="0" smtClean="0"/>
            </a:br>
            <a:r>
              <a:rPr lang="hu-HU" dirty="0" smtClean="0"/>
              <a:t>(Sajnos</a:t>
            </a:r>
            <a:r>
              <a:rPr lang="en-US" dirty="0" smtClean="0"/>
              <a:t>,</a:t>
            </a:r>
            <a:r>
              <a:rPr lang="hu-HU" dirty="0" smtClean="0"/>
              <a:t> néha még utána se …)</a:t>
            </a:r>
          </a:p>
          <a:p>
            <a:r>
              <a:rPr lang="hu-HU" dirty="0" smtClean="0"/>
              <a:t>Ez a </a:t>
            </a:r>
            <a:r>
              <a:rPr lang="hu-HU" dirty="0" err="1" smtClean="0"/>
              <a:t>Proof</a:t>
            </a:r>
            <a:r>
              <a:rPr lang="hu-HU" dirty="0" smtClean="0"/>
              <a:t> of </a:t>
            </a:r>
            <a:r>
              <a:rPr lang="hu-HU" dirty="0" err="1" smtClean="0"/>
              <a:t>Concept</a:t>
            </a:r>
            <a:r>
              <a:rPr lang="hu-HU" dirty="0" smtClean="0"/>
              <a:t> (</a:t>
            </a:r>
            <a:r>
              <a:rPr lang="hu-HU" b="1" dirty="0" err="1" smtClean="0"/>
              <a:t>PoC</a:t>
            </a:r>
            <a:r>
              <a:rPr lang="hu-HU" dirty="0" smtClean="0"/>
              <a:t>), azaz a </a:t>
            </a:r>
            <a:r>
              <a:rPr lang="hu-HU" b="1" dirty="0" smtClean="0"/>
              <a:t>bizonyíték</a:t>
            </a:r>
            <a:r>
              <a:rPr lang="hu-HU" dirty="0" smtClean="0"/>
              <a:t> a hibára.</a:t>
            </a:r>
          </a:p>
          <a:p>
            <a:pPr>
              <a:buNone/>
            </a:pP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err="1" smtClean="0"/>
              <a:t>Risk</a:t>
            </a:r>
            <a:r>
              <a:rPr lang="hu-HU" dirty="0"/>
              <a:t> </a:t>
            </a:r>
            <a:r>
              <a:rPr lang="hu-HU" dirty="0" smtClean="0"/>
              <a:t>  	</a:t>
            </a:r>
            <a:r>
              <a:rPr lang="hu-HU" dirty="0" err="1" smtClean="0"/>
              <a:t>Vunerability</a:t>
            </a:r>
            <a:r>
              <a:rPr lang="hu-HU" dirty="0" smtClean="0"/>
              <a:t> 		</a:t>
            </a:r>
            <a:r>
              <a:rPr lang="hu-HU" dirty="0" err="1" smtClean="0"/>
              <a:t>Exploit</a:t>
            </a:r>
            <a:r>
              <a:rPr lang="hu-HU" dirty="0" smtClean="0"/>
              <a:t>            </a:t>
            </a:r>
            <a:r>
              <a:rPr lang="hu-HU" dirty="0" err="1" smtClean="0"/>
              <a:t>Incident</a:t>
            </a:r>
            <a:endParaRPr lang="hu-HU" dirty="0"/>
          </a:p>
        </p:txBody>
      </p:sp>
      <p:sp>
        <p:nvSpPr>
          <p:cNvPr id="9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  <p:sp>
        <p:nvSpPr>
          <p:cNvPr id="4" name="Jobbra nyíl 3"/>
          <p:cNvSpPr/>
          <p:nvPr/>
        </p:nvSpPr>
        <p:spPr>
          <a:xfrm>
            <a:off x="1979712" y="5536656"/>
            <a:ext cx="720080" cy="4126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Jobbra nyíl 4"/>
          <p:cNvSpPr/>
          <p:nvPr/>
        </p:nvSpPr>
        <p:spPr>
          <a:xfrm>
            <a:off x="4644008" y="5536656"/>
            <a:ext cx="720080" cy="4126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Jobbra nyíl 6"/>
          <p:cNvSpPr/>
          <p:nvPr/>
        </p:nvSpPr>
        <p:spPr>
          <a:xfrm>
            <a:off x="6588224" y="5536656"/>
            <a:ext cx="720080" cy="4126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354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 err="1" smtClean="0"/>
              <a:t>Malware</a:t>
            </a:r>
            <a:r>
              <a:rPr lang="en-US" sz="3600" dirty="0" smtClean="0"/>
              <a:t> I.</a:t>
            </a:r>
            <a:endParaRPr lang="hu-HU" sz="36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768C51-DCED-4F3B-BEDB-4C1DEFC4D886}" type="slidenum">
              <a:rPr lang="hu-HU" smtClean="0"/>
              <a:pPr>
                <a:defRPr/>
              </a:pPr>
              <a:t>26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b="1" dirty="0" err="1" smtClean="0"/>
              <a:t>Mal</a:t>
            </a:r>
            <a:r>
              <a:rPr lang="hu-HU" dirty="0" err="1" smtClean="0"/>
              <a:t>icious</a:t>
            </a:r>
            <a:r>
              <a:rPr lang="hu-HU" dirty="0" smtClean="0"/>
              <a:t> Soft</a:t>
            </a:r>
            <a:r>
              <a:rPr lang="hu-HU" b="1" dirty="0" smtClean="0"/>
              <a:t>ware</a:t>
            </a:r>
            <a:r>
              <a:rPr lang="hu-HU" dirty="0" smtClean="0"/>
              <a:t> = Rosszindulatú kód, szoftver</a:t>
            </a:r>
          </a:p>
          <a:p>
            <a:pPr lvl="1"/>
            <a:r>
              <a:rPr lang="hu-HU" b="1" dirty="0" smtClean="0"/>
              <a:t>Vírus</a:t>
            </a:r>
            <a:r>
              <a:rPr lang="hu-HU" dirty="0" smtClean="0"/>
              <a:t> </a:t>
            </a:r>
            <a:r>
              <a:rPr lang="en-US" dirty="0" smtClean="0"/>
              <a:t>(</a:t>
            </a:r>
            <a:r>
              <a:rPr lang="hu-HU" dirty="0" smtClean="0"/>
              <a:t>általában fájlhoz kötődő kártevő)</a:t>
            </a:r>
          </a:p>
          <a:p>
            <a:pPr lvl="1"/>
            <a:r>
              <a:rPr lang="hu-HU" b="1" dirty="0" smtClean="0"/>
              <a:t>Féreg</a:t>
            </a:r>
            <a:r>
              <a:rPr lang="hu-HU" dirty="0" smtClean="0"/>
              <a:t> (a vírussal szemben önállóan terjed)</a:t>
            </a:r>
          </a:p>
          <a:p>
            <a:pPr lvl="1"/>
            <a:r>
              <a:rPr lang="hu-HU" b="1" dirty="0" smtClean="0"/>
              <a:t>Trójai</a:t>
            </a:r>
            <a:r>
              <a:rPr lang="hu-HU" dirty="0" smtClean="0"/>
              <a:t> (más hasznos programnak adja ki magát) </a:t>
            </a:r>
          </a:p>
          <a:p>
            <a:pPr lvl="1"/>
            <a:r>
              <a:rPr lang="hu-HU" b="1" dirty="0" err="1" smtClean="0"/>
              <a:t>Rootkit</a:t>
            </a:r>
            <a:r>
              <a:rPr lang="hu-HU" dirty="0" smtClean="0"/>
              <a:t> (a rendszerben </a:t>
            </a:r>
            <a:r>
              <a:rPr lang="hu-HU" i="1" dirty="0" smtClean="0"/>
              <a:t>láthatatlanul megbúvó</a:t>
            </a:r>
            <a:r>
              <a:rPr lang="hu-HU" dirty="0" smtClean="0"/>
              <a:t>, egy támadónak emelt jogokat biztosító eszközök, melyek pl. </a:t>
            </a:r>
            <a:r>
              <a:rPr lang="hu-HU" dirty="0" err="1" smtClean="0"/>
              <a:t>hátsóajtót</a:t>
            </a:r>
            <a:r>
              <a:rPr lang="hu-HU" dirty="0" smtClean="0"/>
              <a:t> </a:t>
            </a:r>
            <a:r>
              <a:rPr lang="en-US" dirty="0" smtClean="0"/>
              <a:t>/</a:t>
            </a:r>
            <a:r>
              <a:rPr lang="hu-HU" b="1" dirty="0" err="1" smtClean="0"/>
              <a:t>Backdoor</a:t>
            </a:r>
            <a:r>
              <a:rPr lang="en-US" dirty="0"/>
              <a:t>/</a:t>
            </a:r>
            <a:r>
              <a:rPr lang="hu-HU" dirty="0" smtClean="0"/>
              <a:t> nyitnak a támadónak.) </a:t>
            </a:r>
          </a:p>
          <a:p>
            <a:pPr lvl="1"/>
            <a:r>
              <a:rPr lang="hu-HU" b="1" dirty="0" smtClean="0"/>
              <a:t>Kémprogram</a:t>
            </a:r>
            <a:r>
              <a:rPr lang="hu-HU" dirty="0" smtClean="0"/>
              <a:t> (</a:t>
            </a:r>
            <a:r>
              <a:rPr lang="hu-HU" dirty="0" err="1" smtClean="0"/>
              <a:t>Spyware</a:t>
            </a:r>
            <a:r>
              <a:rPr lang="hu-HU" dirty="0" smtClean="0"/>
              <a:t>)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121887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 err="1" smtClean="0"/>
              <a:t>Malware</a:t>
            </a:r>
            <a:r>
              <a:rPr lang="en-US" sz="3600" dirty="0" smtClean="0"/>
              <a:t> II.</a:t>
            </a:r>
            <a:endParaRPr lang="hu-HU" sz="36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768C51-DCED-4F3B-BEDB-4C1DEFC4D886}" type="slidenum">
              <a:rPr lang="hu-HU" smtClean="0"/>
              <a:pPr>
                <a:defRPr/>
              </a:pPr>
              <a:t>27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539552" y="1700808"/>
            <a:ext cx="8147248" cy="4318992"/>
          </a:xfrm>
        </p:spPr>
        <p:txBody>
          <a:bodyPr>
            <a:normAutofit/>
          </a:bodyPr>
          <a:lstStyle/>
          <a:p>
            <a:pPr lvl="1"/>
            <a:r>
              <a:rPr lang="hu-HU" b="1" dirty="0" err="1" smtClean="0"/>
              <a:t>Ransomware</a:t>
            </a:r>
            <a:r>
              <a:rPr lang="hu-HU" dirty="0" smtClean="0"/>
              <a:t>  (váltságdíjat követelő program)</a:t>
            </a:r>
          </a:p>
          <a:p>
            <a:pPr lvl="1"/>
            <a:r>
              <a:rPr lang="hu-HU" b="1" dirty="0" err="1" smtClean="0"/>
              <a:t>Aggresszív</a:t>
            </a:r>
            <a:r>
              <a:rPr lang="hu-HU" b="1" dirty="0" smtClean="0"/>
              <a:t> reklámprogram </a:t>
            </a:r>
            <a:r>
              <a:rPr lang="hu-HU" dirty="0" smtClean="0"/>
              <a:t>(</a:t>
            </a:r>
            <a:r>
              <a:rPr lang="hu-HU" dirty="0" err="1" smtClean="0"/>
              <a:t>Adware</a:t>
            </a:r>
            <a:r>
              <a:rPr lang="hu-HU" dirty="0" smtClean="0"/>
              <a:t>) </a:t>
            </a:r>
          </a:p>
          <a:p>
            <a:pPr lvl="1"/>
            <a:r>
              <a:rPr lang="hu-HU" b="1" dirty="0" smtClean="0"/>
              <a:t>Billentyűzetfigyelő</a:t>
            </a:r>
            <a:r>
              <a:rPr lang="hu-HU" dirty="0" smtClean="0"/>
              <a:t> (</a:t>
            </a:r>
            <a:r>
              <a:rPr lang="hu-HU" dirty="0" err="1" smtClean="0"/>
              <a:t>Keylogger</a:t>
            </a:r>
            <a:r>
              <a:rPr lang="hu-HU" dirty="0" smtClean="0"/>
              <a:t>) </a:t>
            </a:r>
          </a:p>
          <a:p>
            <a:pPr lvl="1"/>
            <a:r>
              <a:rPr lang="hu-HU" b="1" dirty="0" smtClean="0"/>
              <a:t>Betárcsázó</a:t>
            </a:r>
            <a:r>
              <a:rPr lang="hu-HU" dirty="0" smtClean="0"/>
              <a:t> (</a:t>
            </a:r>
            <a:r>
              <a:rPr lang="hu-HU" dirty="0" err="1" smtClean="0"/>
              <a:t>Dialer</a:t>
            </a:r>
            <a:r>
              <a:rPr lang="hu-HU" dirty="0" smtClean="0"/>
              <a:t>)</a:t>
            </a:r>
          </a:p>
          <a:p>
            <a:pPr lvl="1"/>
            <a:r>
              <a:rPr lang="hu-HU" b="1" dirty="0" smtClean="0"/>
              <a:t>Bot </a:t>
            </a:r>
            <a:r>
              <a:rPr lang="hu-HU" dirty="0" smtClean="0"/>
              <a:t>(támadó által irányított zombi-gépek hálózatának (</a:t>
            </a:r>
            <a:r>
              <a:rPr lang="hu-HU" b="1" dirty="0" smtClean="0"/>
              <a:t>botnet</a:t>
            </a:r>
            <a:r>
              <a:rPr lang="hu-HU" dirty="0" smtClean="0"/>
              <a:t>)  kliens programja). Célja, pl.: </a:t>
            </a:r>
            <a:endParaRPr lang="en-US" dirty="0" smtClean="0"/>
          </a:p>
          <a:p>
            <a:pPr lvl="2"/>
            <a:r>
              <a:rPr lang="hu-HU" dirty="0" smtClean="0"/>
              <a:t>további </a:t>
            </a:r>
            <a:r>
              <a:rPr lang="hu-HU" dirty="0" err="1" smtClean="0"/>
              <a:t>malwerek</a:t>
            </a:r>
            <a:r>
              <a:rPr lang="hu-HU" dirty="0" smtClean="0"/>
              <a:t> terjesztése (akár megrendelésre is!)</a:t>
            </a:r>
          </a:p>
          <a:p>
            <a:pPr lvl="2"/>
            <a:r>
              <a:rPr lang="hu-HU" dirty="0" smtClean="0"/>
              <a:t>kémkedés</a:t>
            </a:r>
            <a:endParaRPr lang="en-US" dirty="0" smtClean="0"/>
          </a:p>
          <a:p>
            <a:pPr lvl="2"/>
            <a:r>
              <a:rPr lang="hu-HU" b="1" dirty="0" smtClean="0"/>
              <a:t>spam</a:t>
            </a:r>
            <a:r>
              <a:rPr lang="hu-HU" dirty="0" smtClean="0"/>
              <a:t> (levélszemét) küldése </a:t>
            </a:r>
            <a:endParaRPr lang="en-US" dirty="0"/>
          </a:p>
          <a:p>
            <a:pPr lvl="2"/>
            <a:r>
              <a:rPr lang="hu-HU" dirty="0" err="1" smtClean="0"/>
              <a:t>DDoS</a:t>
            </a:r>
            <a:r>
              <a:rPr lang="hu-HU" dirty="0" smtClean="0"/>
              <a:t> (</a:t>
            </a:r>
            <a:r>
              <a:rPr lang="hu-HU" dirty="0" err="1" smtClean="0"/>
              <a:t>Distributed</a:t>
            </a:r>
            <a:r>
              <a:rPr lang="hu-HU" dirty="0" smtClean="0"/>
              <a:t> </a:t>
            </a:r>
            <a:r>
              <a:rPr lang="hu-HU" dirty="0" err="1" smtClean="0"/>
              <a:t>Denial</a:t>
            </a:r>
            <a:r>
              <a:rPr lang="hu-HU" dirty="0" smtClean="0"/>
              <a:t> of Service) támadás</a:t>
            </a:r>
            <a:r>
              <a:rPr lang="en-US" dirty="0" smtClean="0"/>
              <a:t>	</a:t>
            </a:r>
          </a:p>
          <a:p>
            <a:pPr lvl="2"/>
            <a:r>
              <a:rPr lang="hu-HU" dirty="0"/>
              <a:t>s</a:t>
            </a:r>
            <a:r>
              <a:rPr lang="hu-HU" dirty="0" smtClean="0"/>
              <a:t>zámítások</a:t>
            </a:r>
            <a:r>
              <a:rPr lang="en-US" dirty="0" smtClean="0"/>
              <a:t> (</a:t>
            </a:r>
            <a:r>
              <a:rPr lang="en-US" dirty="0" err="1" smtClean="0"/>
              <a:t>jels</a:t>
            </a:r>
            <a:r>
              <a:rPr lang="hu-HU" dirty="0" err="1" smtClean="0"/>
              <a:t>zótörés</a:t>
            </a:r>
            <a:r>
              <a:rPr lang="hu-HU" dirty="0" smtClean="0"/>
              <a:t>, </a:t>
            </a:r>
            <a:r>
              <a:rPr lang="hu-HU" dirty="0" err="1" smtClean="0"/>
              <a:t>BitCoin</a:t>
            </a:r>
            <a:r>
              <a:rPr lang="hu-HU" dirty="0" smtClean="0"/>
              <a:t> bányászat, stb.)</a:t>
            </a:r>
            <a:r>
              <a:rPr lang="hu-HU" b="1" dirty="0" smtClean="0"/>
              <a:t> 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20504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dirty="0" smtClean="0"/>
              <a:t>Védelmi kontrollok (</a:t>
            </a:r>
            <a:r>
              <a:rPr lang="hu-HU" sz="3600" dirty="0" err="1" smtClean="0"/>
              <a:t>Controls</a:t>
            </a:r>
            <a:r>
              <a:rPr lang="hu-HU" sz="3600" dirty="0" smtClean="0"/>
              <a:t>) vagy mechanizmusok (</a:t>
            </a:r>
            <a:r>
              <a:rPr lang="hu-HU" sz="3600" dirty="0" err="1" smtClean="0"/>
              <a:t>Mechanisms</a:t>
            </a:r>
            <a:r>
              <a:rPr lang="hu-HU" sz="3600" dirty="0" smtClean="0"/>
              <a:t>)</a:t>
            </a:r>
            <a:endParaRPr lang="hu-HU" sz="36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768C51-DCED-4F3B-BEDB-4C1DEFC4D886}" type="slidenum">
              <a:rPr lang="hu-HU" smtClean="0"/>
              <a:pPr>
                <a:defRPr/>
              </a:pPr>
              <a:t>28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Olyan eszköz, cselekedet, eljárás vagy technika, mely </a:t>
            </a:r>
            <a:r>
              <a:rPr lang="hu-HU" b="1" dirty="0" smtClean="0"/>
              <a:t>megszünteti vagy csökkenti a sérülékenységeket</a:t>
            </a:r>
            <a:r>
              <a:rPr lang="hu-HU" dirty="0" smtClean="0"/>
              <a:t>. </a:t>
            </a:r>
          </a:p>
          <a:p>
            <a:r>
              <a:rPr lang="hu-HU" dirty="0" smtClean="0"/>
              <a:t>Más elnevezések: </a:t>
            </a:r>
            <a:r>
              <a:rPr lang="en-US" i="1" dirty="0" smtClean="0"/>
              <a:t>Defense, Safeguard, Countermeasure</a:t>
            </a:r>
            <a:r>
              <a:rPr lang="en-US" dirty="0" smtClean="0"/>
              <a:t> </a:t>
            </a:r>
            <a:r>
              <a:rPr lang="hu-HU" dirty="0" smtClean="0"/>
              <a:t>Pl.:</a:t>
            </a:r>
          </a:p>
          <a:p>
            <a:pPr lvl="1"/>
            <a:r>
              <a:rPr lang="hu-HU" dirty="0" smtClean="0"/>
              <a:t>tűzfal (</a:t>
            </a:r>
            <a:r>
              <a:rPr lang="hu-HU" dirty="0" err="1" smtClean="0"/>
              <a:t>Firewall</a:t>
            </a:r>
            <a:r>
              <a:rPr lang="hu-HU" dirty="0" smtClean="0"/>
              <a:t>), </a:t>
            </a:r>
          </a:p>
          <a:p>
            <a:pPr lvl="1"/>
            <a:r>
              <a:rPr lang="hu-HU" dirty="0" smtClean="0"/>
              <a:t>biztonsági mentés (</a:t>
            </a:r>
            <a:r>
              <a:rPr lang="hu-HU" dirty="0" err="1" smtClean="0"/>
              <a:t>Security</a:t>
            </a:r>
            <a:r>
              <a:rPr lang="hu-HU" dirty="0" smtClean="0"/>
              <a:t> Backup),</a:t>
            </a:r>
          </a:p>
          <a:p>
            <a:pPr lvl="1"/>
            <a:r>
              <a:rPr lang="hu-HU" dirty="0"/>
              <a:t>b</a:t>
            </a:r>
            <a:r>
              <a:rPr lang="hu-HU" dirty="0" smtClean="0"/>
              <a:t>iztonság-tudatossági képzés (</a:t>
            </a:r>
            <a:r>
              <a:rPr lang="hu-HU" dirty="0" err="1" smtClean="0"/>
              <a:t>Security</a:t>
            </a:r>
            <a:r>
              <a:rPr lang="hu-HU" dirty="0" smtClean="0"/>
              <a:t> </a:t>
            </a:r>
            <a:r>
              <a:rPr lang="hu-HU" dirty="0" err="1" smtClean="0"/>
              <a:t>Awarness</a:t>
            </a:r>
            <a:r>
              <a:rPr lang="hu-HU" dirty="0" smtClean="0"/>
              <a:t> </a:t>
            </a:r>
            <a:r>
              <a:rPr lang="hu-HU" dirty="0" err="1" smtClean="0"/>
              <a:t>Training</a:t>
            </a:r>
            <a:r>
              <a:rPr lang="hu-HU" dirty="0" smtClean="0"/>
              <a:t>),</a:t>
            </a:r>
          </a:p>
          <a:p>
            <a:pPr lvl="1"/>
            <a:r>
              <a:rPr lang="hu-HU" dirty="0" smtClean="0"/>
              <a:t>titkosítás (</a:t>
            </a:r>
            <a:r>
              <a:rPr lang="hu-HU" dirty="0" err="1" smtClean="0"/>
              <a:t>Encryption</a:t>
            </a:r>
            <a:r>
              <a:rPr lang="hu-HU" dirty="0" smtClean="0"/>
              <a:t>),  stb.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391483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dirty="0" smtClean="0"/>
              <a:t>Védelmi kontrollok (</a:t>
            </a:r>
            <a:r>
              <a:rPr lang="hu-HU" sz="3600" dirty="0" err="1" smtClean="0"/>
              <a:t>Controls</a:t>
            </a:r>
            <a:r>
              <a:rPr lang="hu-HU" sz="3600" dirty="0" smtClean="0"/>
              <a:t>) vagy mechanizmusok (</a:t>
            </a:r>
            <a:r>
              <a:rPr lang="hu-HU" sz="3600" dirty="0" err="1" smtClean="0"/>
              <a:t>Mechanisms</a:t>
            </a:r>
            <a:r>
              <a:rPr lang="hu-HU" sz="3600" dirty="0" smtClean="0"/>
              <a:t>)</a:t>
            </a:r>
            <a:endParaRPr lang="hu-HU" sz="36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768C51-DCED-4F3B-BEDB-4C1DEFC4D886}" type="slidenum">
              <a:rPr lang="hu-HU" smtClean="0"/>
              <a:pPr>
                <a:defRPr/>
              </a:pPr>
              <a:t>29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6350" indent="355600"/>
            <a:r>
              <a:rPr lang="hu-HU" dirty="0" smtClean="0"/>
              <a:t>Általában a sérülékenységeket, és az általuk hordozott kockázatot teljesen megszüntetni nem lehet.</a:t>
            </a:r>
          </a:p>
          <a:p>
            <a:pPr marL="6350" indent="355600"/>
            <a:r>
              <a:rPr lang="hu-HU" dirty="0" smtClean="0"/>
              <a:t>Ezért a jelszó: </a:t>
            </a:r>
          </a:p>
          <a:p>
            <a:pPr marL="6350" indent="355600" algn="ctr">
              <a:buNone/>
            </a:pPr>
            <a:r>
              <a:rPr lang="hu-HU" b="1" dirty="0" smtClean="0"/>
              <a:t>csillapítani (</a:t>
            </a:r>
            <a:r>
              <a:rPr lang="hu-HU" b="1" dirty="0" err="1" smtClean="0"/>
              <a:t>mitigate</a:t>
            </a:r>
            <a:r>
              <a:rPr lang="hu-HU" b="1" dirty="0" smtClean="0"/>
              <a:t>), csillapítani, </a:t>
            </a:r>
            <a:r>
              <a:rPr lang="hu-HU" b="1" dirty="0" err="1" smtClean="0"/>
              <a:t>csillapítani</a:t>
            </a:r>
            <a:r>
              <a:rPr lang="hu-HU" b="1" dirty="0" smtClean="0"/>
              <a:t> …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418844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600" dirty="0" smtClean="0"/>
              <a:t>Az informatikai biztonság</a:t>
            </a:r>
            <a:br>
              <a:rPr lang="hu-HU" sz="3600" dirty="0" smtClean="0"/>
            </a:br>
            <a:r>
              <a:rPr lang="hu-HU" sz="3600" dirty="0" smtClean="0"/>
              <a:t>alapvető céljai </a:t>
            </a:r>
            <a:endParaRPr lang="en-AU" sz="3600" dirty="0"/>
          </a:p>
        </p:txBody>
      </p:sp>
      <p:sp>
        <p:nvSpPr>
          <p:cNvPr id="16387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3</a:t>
            </a:fld>
            <a:endParaRPr lang="en-US"/>
          </a:p>
        </p:txBody>
      </p:sp>
      <p:sp>
        <p:nvSpPr>
          <p:cNvPr id="1638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381000" indent="-381000" eaLnBrk="1" hangingPunct="1">
              <a:lnSpc>
                <a:spcPct val="110000"/>
              </a:lnSpc>
              <a:buFont typeface="Wingdings" pitchFamily="2" charset="2"/>
              <a:buAutoNum type="arabicPeriod"/>
            </a:pPr>
            <a:r>
              <a:rPr lang="hu-HU" b="1" dirty="0" smtClean="0"/>
              <a:t>C = </a:t>
            </a:r>
            <a:r>
              <a:rPr lang="hu-HU" b="1" dirty="0" err="1" smtClean="0"/>
              <a:t>Confidentiality</a:t>
            </a:r>
            <a:r>
              <a:rPr lang="hu-HU" b="1" dirty="0" smtClean="0"/>
              <a:t> (bizalmasság)</a:t>
            </a:r>
            <a:r>
              <a:rPr lang="hu-HU" dirty="0" smtClean="0"/>
              <a:t> </a:t>
            </a:r>
            <a:br>
              <a:rPr lang="hu-HU" dirty="0" smtClean="0"/>
            </a:br>
            <a:r>
              <a:rPr lang="hu-HU" dirty="0" smtClean="0"/>
              <a:t>Csak azok érhessék el az információt, akik arra jogosultak. Pl. titkosított adattovábbítás és tárolás.</a:t>
            </a:r>
          </a:p>
          <a:p>
            <a:pPr marL="381000" indent="-381000" eaLnBrk="1" hangingPunct="1">
              <a:lnSpc>
                <a:spcPct val="110000"/>
              </a:lnSpc>
              <a:buFont typeface="Wingdings" pitchFamily="2" charset="2"/>
              <a:buAutoNum type="arabicPeriod"/>
            </a:pPr>
            <a:r>
              <a:rPr lang="hu-HU" b="1" dirty="0" smtClean="0"/>
              <a:t>I = </a:t>
            </a:r>
            <a:r>
              <a:rPr lang="hu-HU" b="1" dirty="0" err="1" smtClean="0"/>
              <a:t>Integrity</a:t>
            </a:r>
            <a:r>
              <a:rPr lang="hu-HU" b="1" dirty="0" smtClean="0"/>
              <a:t> (sértetlenség)</a:t>
            </a:r>
            <a:r>
              <a:rPr lang="hu-HU" dirty="0" smtClean="0"/>
              <a:t> </a:t>
            </a:r>
            <a:br>
              <a:rPr lang="hu-HU" dirty="0" smtClean="0"/>
            </a:br>
            <a:r>
              <a:rPr lang="hu-HU" dirty="0" smtClean="0"/>
              <a:t>Védelem az adatok jogosulatlan módosítása ellen, pl. beszúrás, törlés, helyettesítés. Pl. </a:t>
            </a:r>
            <a:r>
              <a:rPr lang="hu-HU" dirty="0" err="1" smtClean="0"/>
              <a:t>adatbáziskezelés</a:t>
            </a:r>
            <a:r>
              <a:rPr lang="hu-HU" dirty="0" smtClean="0"/>
              <a:t>,</a:t>
            </a:r>
            <a:br>
              <a:rPr lang="hu-HU" dirty="0" smtClean="0"/>
            </a:br>
            <a:r>
              <a:rPr lang="hu-HU" dirty="0" smtClean="0"/>
              <a:t>pénzügyi tranzakciók lebonyolítása.</a:t>
            </a:r>
          </a:p>
          <a:p>
            <a:pPr marL="381000" indent="-381000" eaLnBrk="1" hangingPunct="1">
              <a:lnSpc>
                <a:spcPct val="110000"/>
              </a:lnSpc>
              <a:buFont typeface="Arial" charset="0"/>
              <a:buAutoNum type="arabicPeriod"/>
            </a:pPr>
            <a:r>
              <a:rPr lang="hu-HU" b="1" dirty="0" smtClean="0"/>
              <a:t>A = </a:t>
            </a:r>
            <a:r>
              <a:rPr lang="hu-HU" b="1" dirty="0" err="1" smtClean="0"/>
              <a:t>Availability</a:t>
            </a:r>
            <a:r>
              <a:rPr lang="hu-HU" b="1" dirty="0" smtClean="0"/>
              <a:t> (rendelkezésre állás)</a:t>
            </a:r>
          </a:p>
          <a:p>
            <a:pPr marL="381000" indent="-381000" eaLnBrk="1" hangingPunct="1">
              <a:lnSpc>
                <a:spcPct val="110000"/>
              </a:lnSpc>
              <a:buFont typeface="Wingdings 2" pitchFamily="18" charset="2"/>
              <a:buNone/>
            </a:pPr>
            <a:r>
              <a:rPr lang="hu-HU" b="1" dirty="0" smtClean="0"/>
              <a:t>    </a:t>
            </a:r>
            <a:r>
              <a:rPr lang="hu-HU" dirty="0" smtClean="0"/>
              <a:t> Az adat vagy szolgáltatás garantált elérhetőségét biztosítja. Pl. </a:t>
            </a:r>
            <a:r>
              <a:rPr lang="hu-HU" dirty="0" err="1" smtClean="0"/>
              <a:t>webserver</a:t>
            </a:r>
            <a:r>
              <a:rPr lang="hu-HU" dirty="0" smtClean="0"/>
              <a:t>, naplózás.</a:t>
            </a:r>
          </a:p>
          <a:p>
            <a:pPr marL="381000" indent="-381000" algn="ctr" eaLnBrk="1" hangingPunct="1">
              <a:lnSpc>
                <a:spcPct val="110000"/>
              </a:lnSpc>
              <a:buFont typeface="Wingdings 2" pitchFamily="18" charset="2"/>
              <a:buNone/>
            </a:pPr>
            <a:r>
              <a:rPr lang="hu-HU" b="1" dirty="0" smtClean="0"/>
              <a:t>E három legalapvetőbb cél elérése és fenntartása</a:t>
            </a:r>
            <a:br>
              <a:rPr lang="hu-HU" b="1" dirty="0" smtClean="0"/>
            </a:br>
            <a:r>
              <a:rPr lang="hu-HU" b="1" dirty="0" smtClean="0"/>
              <a:t>jelenti az informatikai biztonságot.</a:t>
            </a:r>
          </a:p>
        </p:txBody>
      </p:sp>
      <p:sp>
        <p:nvSpPr>
          <p:cNvPr id="7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104832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Kockázatelemzés és belőle fakadó biztonsági döntések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768C51-DCED-4F3B-BEDB-4C1DEFC4D886}" type="slidenum">
              <a:rPr lang="hu-HU" smtClean="0"/>
              <a:pPr>
                <a:defRPr/>
              </a:pPr>
              <a:t>30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hu-HU" sz="2400" dirty="0" smtClean="0"/>
              <a:t>A kockázatok mindennaposak. </a:t>
            </a:r>
          </a:p>
          <a:p>
            <a:r>
              <a:rPr lang="hu-HU" sz="2400" dirty="0" smtClean="0"/>
              <a:t>De, például </a:t>
            </a:r>
            <a:r>
              <a:rPr lang="hu-HU" sz="2400" i="1" dirty="0" smtClean="0"/>
              <a:t>mindig</a:t>
            </a:r>
            <a:r>
              <a:rPr lang="hu-HU" sz="2400" dirty="0" smtClean="0"/>
              <a:t> bezárod-e</a:t>
            </a:r>
            <a:endParaRPr lang="en-US" sz="2400" dirty="0" smtClean="0"/>
          </a:p>
          <a:p>
            <a:pPr lvl="1"/>
            <a:r>
              <a:rPr lang="hu-HU" dirty="0" smtClean="0"/>
              <a:t>a lakásod/szobád ajtaját?</a:t>
            </a:r>
          </a:p>
          <a:p>
            <a:pPr lvl="1"/>
            <a:r>
              <a:rPr lang="hu-HU" dirty="0" smtClean="0"/>
              <a:t>a kocsid ajtaját?</a:t>
            </a:r>
          </a:p>
          <a:p>
            <a:pPr marL="0" indent="0">
              <a:buNone/>
            </a:pPr>
            <a:endParaRPr lang="hu-HU" dirty="0" smtClean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1691680" y="3789040"/>
            <a:ext cx="5976664" cy="1569660"/>
          </a:xfrm>
          <a:prstGeom prst="rect">
            <a:avLst/>
          </a:prstGeom>
          <a:solidFill>
            <a:srgbClr val="FFFFCC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400" dirty="0"/>
              <a:t>A hétköznapi életben sokszor nagy </a:t>
            </a:r>
            <a:r>
              <a:rPr lang="hu-HU" sz="2400" dirty="0" smtClean="0"/>
              <a:t>magabiztossággal</a:t>
            </a:r>
            <a:r>
              <a:rPr lang="hu-HU" sz="2400" dirty="0"/>
              <a:t>, szinte észrevétlenül hozunk kockázatelemzésen alapuló döntéseket.</a:t>
            </a:r>
          </a:p>
        </p:txBody>
      </p:sp>
    </p:spTree>
    <p:extLst>
      <p:ext uri="{BB962C8B-B14F-4D97-AF65-F5344CB8AC3E}">
        <p14:creationId xmlns:p14="http://schemas.microsoft.com/office/powerpoint/2010/main" val="65700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Kockázatelemzés és belőle fakadó biztonsági döntések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768C51-DCED-4F3B-BEDB-4C1DEFC4D886}" type="slidenum">
              <a:rPr lang="hu-HU" smtClean="0"/>
              <a:pPr>
                <a:defRPr/>
              </a:pPr>
              <a:t>31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hu-HU" sz="2400" dirty="0" smtClean="0"/>
              <a:t>Milyen alapon hozzuk döntéseinket?</a:t>
            </a:r>
            <a:endParaRPr lang="en-US" sz="2400" dirty="0" smtClean="0"/>
          </a:p>
          <a:p>
            <a:pPr lvl="1"/>
            <a:r>
              <a:rPr lang="hu-HU" b="1" dirty="0" smtClean="0"/>
              <a:t>Szabály alapú </a:t>
            </a:r>
            <a:r>
              <a:rPr lang="hu-HU" dirty="0" smtClean="0"/>
              <a:t>(R</a:t>
            </a:r>
            <a:r>
              <a:rPr lang="en-US" dirty="0" err="1" smtClean="0"/>
              <a:t>ule</a:t>
            </a:r>
            <a:r>
              <a:rPr lang="en-US" dirty="0" smtClean="0"/>
              <a:t>-</a:t>
            </a:r>
            <a:r>
              <a:rPr lang="hu-HU" dirty="0"/>
              <a:t>b</a:t>
            </a:r>
            <a:r>
              <a:rPr lang="en-US" dirty="0" err="1" smtClean="0"/>
              <a:t>ased</a:t>
            </a:r>
            <a:r>
              <a:rPr lang="hu-HU" dirty="0" smtClean="0"/>
              <a:t>)</a:t>
            </a:r>
            <a:r>
              <a:rPr lang="en-US" dirty="0" smtClean="0"/>
              <a:t> d</a:t>
            </a:r>
            <a:r>
              <a:rPr lang="hu-HU" dirty="0" smtClean="0"/>
              <a:t>öntések</a:t>
            </a:r>
          </a:p>
          <a:p>
            <a:pPr lvl="2"/>
            <a:r>
              <a:rPr lang="hu-HU" sz="2400" dirty="0" smtClean="0"/>
              <a:t>Ha nem tartod be a biztonsági szabályzatot, elbocsáthatnak.</a:t>
            </a:r>
            <a:endParaRPr lang="en-US" sz="2400" dirty="0" smtClean="0"/>
          </a:p>
          <a:p>
            <a:pPr lvl="1"/>
            <a:r>
              <a:rPr lang="hu-HU" b="1" dirty="0" smtClean="0"/>
              <a:t>Relatív döntések</a:t>
            </a:r>
          </a:p>
          <a:p>
            <a:pPr lvl="2"/>
            <a:r>
              <a:rPr lang="hu-HU" sz="2400" dirty="0" smtClean="0"/>
              <a:t>Mivel a szomszédom/barátom/mindenki más  zárva tartja a kertkaput, én is. </a:t>
            </a:r>
          </a:p>
          <a:p>
            <a:pPr lvl="1"/>
            <a:r>
              <a:rPr lang="hu-HU" b="1" dirty="0" smtClean="0"/>
              <a:t>Racionális, tényeken alapuló döntések</a:t>
            </a:r>
          </a:p>
          <a:p>
            <a:pPr lvl="2"/>
            <a:r>
              <a:rPr lang="hu-HU" sz="2400" dirty="0" smtClean="0"/>
              <a:t>Felmérve a kockázatot, nem zárom be a kocsim ajtaját, mert úgy is itt vagyunk kint a barátom udvarán.</a:t>
            </a:r>
            <a:endParaRPr lang="en-US" sz="2400" dirty="0" smtClean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255323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Kockázatelemzés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768C51-DCED-4F3B-BEDB-4C1DEFC4D886}" type="slidenum">
              <a:rPr lang="hu-HU" smtClean="0"/>
              <a:pPr>
                <a:defRPr/>
              </a:pPr>
              <a:t>32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hu-HU" dirty="0" smtClean="0"/>
              <a:t>A </a:t>
            </a:r>
            <a:r>
              <a:rPr lang="hu-HU" i="1" dirty="0" smtClean="0"/>
              <a:t>IT biztonsági </a:t>
            </a:r>
            <a:r>
              <a:rPr lang="hu-HU" dirty="0" smtClean="0"/>
              <a:t>kockázatelemzés, sok szempontból hasonló a </a:t>
            </a:r>
            <a:r>
              <a:rPr lang="hu-HU" i="1" dirty="0" smtClean="0"/>
              <a:t>mindennapi</a:t>
            </a:r>
            <a:r>
              <a:rPr lang="hu-HU" dirty="0" smtClean="0"/>
              <a:t> és az </a:t>
            </a:r>
            <a:r>
              <a:rPr lang="hu-HU" i="1" dirty="0" smtClean="0"/>
              <a:t>üzleti</a:t>
            </a:r>
            <a:r>
              <a:rPr lang="hu-HU" dirty="0" smtClean="0"/>
              <a:t> kockázatelemzéshez.</a:t>
            </a:r>
          </a:p>
          <a:p>
            <a:r>
              <a:rPr lang="hu-HU" dirty="0" smtClean="0"/>
              <a:t>Számos kidolgozott különböző módszertan van rá.</a:t>
            </a:r>
          </a:p>
          <a:p>
            <a:r>
              <a:rPr lang="hu-HU" dirty="0" smtClean="0"/>
              <a:t>Lehet</a:t>
            </a:r>
          </a:p>
          <a:p>
            <a:pPr lvl="1"/>
            <a:r>
              <a:rPr lang="hu-HU" b="1" dirty="0" err="1" smtClean="0"/>
              <a:t>quantitatív</a:t>
            </a:r>
            <a:r>
              <a:rPr lang="hu-HU" b="1" dirty="0"/>
              <a:t>:</a:t>
            </a:r>
            <a:r>
              <a:rPr lang="hu-HU" dirty="0" smtClean="0"/>
              <a:t> </a:t>
            </a:r>
            <a:br>
              <a:rPr lang="hu-HU" dirty="0" smtClean="0"/>
            </a:br>
            <a:r>
              <a:rPr lang="hu-HU" dirty="0" smtClean="0"/>
              <a:t>számszerűsíthető mindent számokra fordít le, </a:t>
            </a:r>
            <a:r>
              <a:rPr lang="hu-HU" b="1" dirty="0" smtClean="0"/>
              <a:t>vagy</a:t>
            </a:r>
          </a:p>
          <a:p>
            <a:pPr lvl="1"/>
            <a:r>
              <a:rPr lang="hu-HU" b="1" dirty="0" err="1"/>
              <a:t>q</a:t>
            </a:r>
            <a:r>
              <a:rPr lang="hu-HU" b="1" dirty="0" err="1" smtClean="0"/>
              <a:t>ualitatív</a:t>
            </a:r>
            <a:r>
              <a:rPr lang="hu-HU" b="1" dirty="0" smtClean="0"/>
              <a:t>:</a:t>
            </a:r>
            <a:r>
              <a:rPr lang="hu-HU" dirty="0" smtClean="0"/>
              <a:t> </a:t>
            </a:r>
            <a:br>
              <a:rPr lang="hu-HU" dirty="0" smtClean="0"/>
            </a:br>
            <a:r>
              <a:rPr lang="hu-HU" dirty="0" smtClean="0"/>
              <a:t>nem számszerűsíthető prioritásokat fogalmaz meg.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345389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Kockázatelemzés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768C51-DCED-4F3B-BEDB-4C1DEFC4D886}" type="slidenum">
              <a:rPr lang="hu-HU" smtClean="0"/>
              <a:pPr>
                <a:defRPr/>
              </a:pPr>
              <a:t>33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Ugyanakkor az </a:t>
            </a:r>
            <a:r>
              <a:rPr lang="hu-HU" dirty="0"/>
              <a:t>informatika területén messze </a:t>
            </a:r>
            <a:r>
              <a:rPr lang="hu-HU" b="1" dirty="0"/>
              <a:t>nincs annyi adat és tapasztalat</a:t>
            </a:r>
            <a:r>
              <a:rPr lang="hu-HU" dirty="0"/>
              <a:t>, mint pl. az </a:t>
            </a:r>
            <a:r>
              <a:rPr lang="hu-HU" dirty="0" smtClean="0"/>
              <a:t>életbiztosításokhoz.</a:t>
            </a:r>
          </a:p>
          <a:p>
            <a:r>
              <a:rPr lang="hu-HU" dirty="0" smtClean="0"/>
              <a:t>A fenyegetések és sérülékenységek </a:t>
            </a:r>
            <a:r>
              <a:rPr lang="hu-HU" b="1" dirty="0" smtClean="0"/>
              <a:t>gyorsan változnak</a:t>
            </a:r>
            <a:r>
              <a:rPr lang="hu-HU" dirty="0" smtClean="0"/>
              <a:t>.</a:t>
            </a:r>
          </a:p>
          <a:p>
            <a:r>
              <a:rPr lang="hu-HU" dirty="0" smtClean="0"/>
              <a:t>Vitatott, hogy mennyi időt, energiát kell/érdemes kockázatelemzésre fordítani.</a:t>
            </a:r>
            <a:endParaRPr lang="hu-HU" dirty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149323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védekezés folyamata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768C51-DCED-4F3B-BEDB-4C1DEFC4D886}" type="slidenum">
              <a:rPr lang="hu-HU" smtClean="0"/>
              <a:pPr>
                <a:defRPr/>
              </a:pPr>
              <a:t>34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hu-HU" sz="3200" dirty="0" smtClean="0">
                <a:latin typeface="+mj-lt"/>
              </a:rPr>
              <a:t>Értékek azonosítása, (I</a:t>
            </a:r>
            <a:r>
              <a:rPr lang="en-US" sz="3200" dirty="0" err="1" smtClean="0">
                <a:latin typeface="+mj-lt"/>
              </a:rPr>
              <a:t>denti</a:t>
            </a:r>
            <a:r>
              <a:rPr lang="hu-HU" sz="3200" dirty="0" err="1" smtClean="0">
                <a:latin typeface="+mj-lt"/>
              </a:rPr>
              <a:t>cation</a:t>
            </a:r>
            <a:r>
              <a:rPr lang="hu-HU" sz="3200" dirty="0" smtClean="0">
                <a:latin typeface="+mj-lt"/>
              </a:rPr>
              <a:t> of</a:t>
            </a:r>
            <a:r>
              <a:rPr lang="en-US" sz="3200" dirty="0" smtClean="0">
                <a:latin typeface="+mj-lt"/>
              </a:rPr>
              <a:t> Assets</a:t>
            </a:r>
            <a:r>
              <a:rPr lang="hu-HU" sz="3200" dirty="0" smtClean="0">
                <a:latin typeface="+mj-lt"/>
              </a:rPr>
              <a:t>)</a:t>
            </a:r>
            <a:endParaRPr lang="en-US" sz="3200" dirty="0" smtClean="0">
              <a:latin typeface="+mj-lt"/>
            </a:endParaRP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hu-HU" sz="3200" dirty="0" smtClean="0">
                <a:latin typeface="+mj-lt"/>
              </a:rPr>
              <a:t>Kockázatelemzés (</a:t>
            </a:r>
            <a:r>
              <a:rPr lang="en-US" sz="3200" dirty="0" smtClean="0">
                <a:latin typeface="+mj-lt"/>
              </a:rPr>
              <a:t>Risks </a:t>
            </a:r>
            <a:r>
              <a:rPr lang="hu-HU" sz="3200" dirty="0" err="1" smtClean="0">
                <a:latin typeface="+mj-lt"/>
              </a:rPr>
              <a:t>Analysis</a:t>
            </a:r>
            <a:r>
              <a:rPr lang="hu-HU" sz="3200" dirty="0" smtClean="0">
                <a:latin typeface="+mj-lt"/>
              </a:rPr>
              <a:t>)</a:t>
            </a:r>
            <a:endParaRPr lang="en-US" sz="3200" dirty="0" smtClean="0">
              <a:latin typeface="+mj-lt"/>
            </a:endParaRP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hu-HU" sz="3200" dirty="0" smtClean="0">
                <a:latin typeface="+mj-lt"/>
              </a:rPr>
              <a:t>A biztonsági szabályzat meghatározása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hu-HU" sz="3200" dirty="0" smtClean="0">
                <a:latin typeface="+mj-lt"/>
              </a:rPr>
              <a:t>A védelmi mechanizmusok implementálása</a:t>
            </a:r>
            <a:endParaRPr lang="en-US" sz="3200" dirty="0" smtClean="0">
              <a:latin typeface="+mj-lt"/>
            </a:endParaRP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hu-HU" sz="3200" dirty="0" smtClean="0">
                <a:latin typeface="+mj-lt"/>
              </a:rPr>
              <a:t>A védelem monitorozása</a:t>
            </a:r>
            <a:endParaRPr lang="en-US" sz="3200" dirty="0" smtClean="0">
              <a:latin typeface="+mj-lt"/>
            </a:endParaRP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hu-HU" sz="3200" dirty="0" smtClean="0">
                <a:latin typeface="+mj-lt"/>
              </a:rPr>
              <a:t>Helyreállítás támadások után (R</a:t>
            </a:r>
            <a:r>
              <a:rPr lang="en-US" sz="3200" dirty="0" err="1" smtClean="0">
                <a:latin typeface="+mj-lt"/>
              </a:rPr>
              <a:t>ecover</a:t>
            </a:r>
            <a:r>
              <a:rPr lang="hu-HU" sz="3200" dirty="0" smtClean="0">
                <a:latin typeface="+mj-lt"/>
              </a:rPr>
              <a:t>y)</a:t>
            </a:r>
            <a:endParaRPr lang="en-US" sz="3200" dirty="0" smtClean="0">
              <a:latin typeface="+mj-lt"/>
            </a:endParaRPr>
          </a:p>
          <a:p>
            <a:pPr algn="ctr">
              <a:lnSpc>
                <a:spcPct val="120000"/>
              </a:lnSpc>
              <a:buNone/>
            </a:pPr>
            <a:r>
              <a:rPr lang="hu-HU" sz="2800" i="1" dirty="0" smtClean="0">
                <a:latin typeface="+mj-lt"/>
              </a:rPr>
              <a:t> S a tapasztalatok fényében kezdhetjük </a:t>
            </a:r>
            <a:br>
              <a:rPr lang="hu-HU" sz="2800" i="1" dirty="0" smtClean="0">
                <a:latin typeface="+mj-lt"/>
              </a:rPr>
            </a:br>
            <a:r>
              <a:rPr lang="hu-HU" sz="2800" i="1" dirty="0" smtClean="0">
                <a:latin typeface="+mj-lt"/>
              </a:rPr>
              <a:t>az egészet elölről.</a:t>
            </a:r>
            <a:endParaRPr lang="hu-HU" sz="2800" i="1" dirty="0">
              <a:latin typeface="+mj-lt"/>
            </a:endParaRPr>
          </a:p>
        </p:txBody>
      </p:sp>
      <p:sp>
        <p:nvSpPr>
          <p:cNvPr id="7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300358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Összefoglalás</a:t>
            </a:r>
            <a:endParaRPr lang="hu-HU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35</a:t>
            </a:fld>
            <a:endParaRPr lang="hu-HU"/>
          </a:p>
        </p:txBody>
      </p:sp>
      <p:sp>
        <p:nvSpPr>
          <p:cNvPr id="7" name="Tartalom helye 6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100%-os </a:t>
            </a:r>
            <a:r>
              <a:rPr lang="hu-HU" dirty="0"/>
              <a:t>biztonság </a:t>
            </a:r>
            <a:r>
              <a:rPr lang="hu-HU" dirty="0" smtClean="0"/>
              <a:t>nincs.</a:t>
            </a:r>
          </a:p>
          <a:p>
            <a:r>
              <a:rPr lang="hu-HU" dirty="0" smtClean="0"/>
              <a:t>Csillapítani, csillapítani, </a:t>
            </a:r>
            <a:r>
              <a:rPr lang="hu-HU" dirty="0" err="1" smtClean="0"/>
              <a:t>csillapítani</a:t>
            </a:r>
            <a:r>
              <a:rPr lang="hu-HU" dirty="0" smtClean="0"/>
              <a:t>…</a:t>
            </a:r>
          </a:p>
          <a:p>
            <a:r>
              <a:rPr lang="hu-HU" dirty="0"/>
              <a:t>M</a:t>
            </a:r>
            <a:r>
              <a:rPr lang="hu-HU" dirty="0" smtClean="0"/>
              <a:t>indig </a:t>
            </a:r>
            <a:r>
              <a:rPr lang="hu-HU" b="1" dirty="0"/>
              <a:t>k</a:t>
            </a:r>
            <a:r>
              <a:rPr lang="hu-HU" b="1" dirty="0" smtClean="0"/>
              <a:t>ockázatarányos</a:t>
            </a:r>
            <a:r>
              <a:rPr lang="hu-HU" dirty="0" smtClean="0"/>
              <a:t> védelemre van szükség.</a:t>
            </a:r>
          </a:p>
          <a:p>
            <a:r>
              <a:rPr lang="hu-HU" dirty="0" smtClean="0"/>
              <a:t>A kockázatok felmérése után mérlegelni, </a:t>
            </a:r>
            <a:r>
              <a:rPr lang="hu-HU" b="1" dirty="0" smtClean="0"/>
              <a:t>egyensúlyozni</a:t>
            </a:r>
            <a:r>
              <a:rPr lang="hu-HU" dirty="0" smtClean="0"/>
              <a:t> kell:</a:t>
            </a:r>
          </a:p>
          <a:p>
            <a:pPr lvl="1"/>
            <a:r>
              <a:rPr lang="hu-HU" dirty="0"/>
              <a:t>a</a:t>
            </a:r>
            <a:r>
              <a:rPr lang="hu-HU" dirty="0" smtClean="0"/>
              <a:t> biztonsági szint, </a:t>
            </a:r>
          </a:p>
          <a:p>
            <a:pPr lvl="1"/>
            <a:r>
              <a:rPr lang="hu-HU" dirty="0"/>
              <a:t>a</a:t>
            </a:r>
            <a:r>
              <a:rPr lang="hu-HU" dirty="0" smtClean="0"/>
              <a:t>z erőforrások (nem csak pénz!) és</a:t>
            </a:r>
          </a:p>
          <a:p>
            <a:pPr lvl="1"/>
            <a:r>
              <a:rPr lang="hu-HU" dirty="0" smtClean="0"/>
              <a:t>a használhatóság</a:t>
            </a:r>
          </a:p>
          <a:p>
            <a:pPr marL="320040" lvl="1" indent="0">
              <a:buNone/>
            </a:pPr>
            <a:r>
              <a:rPr lang="hu-HU" dirty="0" smtClean="0"/>
              <a:t>között.</a:t>
            </a:r>
          </a:p>
          <a:p>
            <a:endParaRPr lang="hu-HU" dirty="0" smtClean="0"/>
          </a:p>
          <a:p>
            <a:endParaRPr lang="hu-HU" dirty="0" smtClean="0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Összefoglalás II.	</a:t>
            </a:r>
            <a:endParaRPr lang="hu-HU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36</a:t>
            </a:fld>
            <a:endParaRPr lang="hu-HU"/>
          </a:p>
        </p:txBody>
      </p:sp>
      <p:sp>
        <p:nvSpPr>
          <p:cNvPr id="7" name="Tartalom helye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hu-HU" dirty="0" smtClean="0"/>
              <a:t>Az igazán jó védelem a </a:t>
            </a:r>
            <a:r>
              <a:rPr lang="hu-HU" b="1" dirty="0" smtClean="0"/>
              <a:t>lehetőségekről</a:t>
            </a:r>
            <a:r>
              <a:rPr lang="hu-HU" dirty="0" smtClean="0"/>
              <a:t> kell, hogy szóljon,</a:t>
            </a:r>
          </a:p>
          <a:p>
            <a:r>
              <a:rPr lang="hu-HU" dirty="0"/>
              <a:t>n</a:t>
            </a:r>
            <a:r>
              <a:rPr lang="hu-HU" dirty="0" smtClean="0"/>
              <a:t>em csak a lehetséges támadások, </a:t>
            </a:r>
            <a:r>
              <a:rPr lang="hu-HU" b="1" dirty="0" smtClean="0"/>
              <a:t>kockázatok</a:t>
            </a:r>
            <a:r>
              <a:rPr lang="hu-HU" dirty="0" smtClean="0"/>
              <a:t> tekintetében,</a:t>
            </a:r>
          </a:p>
          <a:p>
            <a:r>
              <a:rPr lang="hu-HU" dirty="0"/>
              <a:t>h</a:t>
            </a:r>
            <a:r>
              <a:rPr lang="hu-HU" dirty="0" smtClean="0"/>
              <a:t>anem az alkalmazható </a:t>
            </a:r>
            <a:r>
              <a:rPr lang="hu-HU" b="1" dirty="0" smtClean="0"/>
              <a:t>védelmi mechanizmusokat</a:t>
            </a:r>
            <a:r>
              <a:rPr lang="hu-HU" dirty="0" smtClean="0"/>
              <a:t> illetően is.</a:t>
            </a:r>
          </a:p>
          <a:p>
            <a:r>
              <a:rPr lang="hu-HU" dirty="0"/>
              <a:t>S</a:t>
            </a:r>
            <a:r>
              <a:rPr lang="hu-HU" dirty="0" smtClean="0"/>
              <a:t>zámos megoldás van vagy összerakható,</a:t>
            </a:r>
          </a:p>
          <a:p>
            <a:r>
              <a:rPr lang="hu-HU" dirty="0"/>
              <a:t>A</a:t>
            </a:r>
            <a:r>
              <a:rPr lang="hu-HU" dirty="0" smtClean="0"/>
              <a:t>mi nehézzé teszi a védekezést:</a:t>
            </a:r>
          </a:p>
          <a:p>
            <a:pPr lvl="1"/>
            <a:r>
              <a:rPr lang="hu-HU" dirty="0"/>
              <a:t>e</a:t>
            </a:r>
            <a:r>
              <a:rPr lang="hu-HU" dirty="0" smtClean="0"/>
              <a:t>gyenszilárdságra kell törekedni (láncszemek),</a:t>
            </a:r>
          </a:p>
          <a:p>
            <a:pPr lvl="1"/>
            <a:r>
              <a:rPr lang="hu-HU" dirty="0" smtClean="0"/>
              <a:t>a kockázatok és a rendszer dinamikus változása.</a:t>
            </a:r>
          </a:p>
          <a:p>
            <a:pPr>
              <a:buNone/>
            </a:pPr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89993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Hivatkozások</a:t>
            </a:r>
            <a:endParaRPr lang="hu-H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37</a:t>
            </a:fld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hu-HU" sz="2000" dirty="0"/>
              <a:t>W. A. </a:t>
            </a:r>
            <a:r>
              <a:rPr lang="hu-HU" sz="2000" dirty="0" err="1"/>
              <a:t>Conklin</a:t>
            </a:r>
            <a:r>
              <a:rPr lang="hu-HU" sz="2000" dirty="0"/>
              <a:t>, G. White, D. Williams, </a:t>
            </a:r>
            <a:r>
              <a:rPr lang="hu-HU" sz="2000" dirty="0" err="1"/>
              <a:t>Ch</a:t>
            </a:r>
            <a:r>
              <a:rPr lang="hu-HU" sz="2000" dirty="0"/>
              <a:t>. </a:t>
            </a:r>
            <a:r>
              <a:rPr lang="hu-HU" sz="2000" dirty="0" err="1"/>
              <a:t>Cothren</a:t>
            </a:r>
            <a:r>
              <a:rPr lang="hu-HU" sz="2000" dirty="0"/>
              <a:t>, R. </a:t>
            </a:r>
            <a:r>
              <a:rPr lang="hu-HU" sz="2000" dirty="0" smtClean="0"/>
              <a:t>Davis,    </a:t>
            </a:r>
            <a:r>
              <a:rPr lang="en-US" sz="2000" dirty="0" smtClean="0"/>
              <a:t> </a:t>
            </a:r>
            <a:r>
              <a:rPr lang="en-US" sz="2000" i="1" dirty="0" err="1"/>
              <a:t>CompTIA</a:t>
            </a:r>
            <a:r>
              <a:rPr lang="en-US" sz="2000" i="1" dirty="0"/>
              <a:t> Security+ All-in-One Exam Guide</a:t>
            </a:r>
            <a:r>
              <a:rPr lang="hu-HU" sz="2000" dirty="0"/>
              <a:t>, </a:t>
            </a:r>
            <a:r>
              <a:rPr lang="en-US" sz="2000" dirty="0"/>
              <a:t>McGraw-Hill Osborne</a:t>
            </a:r>
            <a:r>
              <a:rPr lang="hu-HU" sz="2000" dirty="0"/>
              <a:t>, </a:t>
            </a:r>
            <a:r>
              <a:rPr lang="en-US" sz="2000" dirty="0"/>
              <a:t>2011</a:t>
            </a:r>
            <a:r>
              <a:rPr lang="hu-HU" sz="20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B</a:t>
            </a:r>
            <a:r>
              <a:rPr lang="hu-HU" sz="2000" dirty="0"/>
              <a:t>.</a:t>
            </a:r>
            <a:r>
              <a:rPr lang="en-US" sz="2000" dirty="0"/>
              <a:t> D. Payne</a:t>
            </a:r>
            <a:r>
              <a:rPr lang="hu-HU" sz="2000" dirty="0"/>
              <a:t>, </a:t>
            </a:r>
            <a:r>
              <a:rPr lang="en-US" sz="2000" dirty="0"/>
              <a:t>W. K</a:t>
            </a:r>
            <a:r>
              <a:rPr lang="hu-HU" sz="2000" dirty="0"/>
              <a:t>.</a:t>
            </a:r>
            <a:r>
              <a:rPr lang="en-US" sz="2000" dirty="0"/>
              <a:t> </a:t>
            </a:r>
            <a:r>
              <a:rPr lang="en-US" sz="2000" dirty="0" smtClean="0"/>
              <a:t>Edwards</a:t>
            </a:r>
            <a:r>
              <a:rPr lang="hu-HU" sz="2000" dirty="0"/>
              <a:t>,</a:t>
            </a:r>
            <a:r>
              <a:rPr lang="hu-HU" sz="2000" dirty="0" smtClean="0"/>
              <a:t> </a:t>
            </a:r>
            <a:r>
              <a:rPr lang="en-US" sz="2000" i="1" dirty="0"/>
              <a:t>A Brief Introduction to Usable Security</a:t>
            </a:r>
            <a:r>
              <a:rPr lang="hu-HU" sz="2000" dirty="0"/>
              <a:t> </a:t>
            </a:r>
            <a:r>
              <a:rPr lang="hu-HU" sz="2000" dirty="0">
                <a:hlinkClick r:id="rId2"/>
              </a:rPr>
              <a:t>http://www.cc.gatech.edu/~</a:t>
            </a:r>
            <a:r>
              <a:rPr lang="hu-HU" sz="2000" dirty="0" smtClean="0">
                <a:hlinkClick r:id="rId2"/>
              </a:rPr>
              <a:t>keith/pubs/ieee-intro-usable-security.pdf</a:t>
            </a:r>
            <a:r>
              <a:rPr lang="hu-HU" sz="2000" dirty="0" smtClean="0"/>
              <a:t> .</a:t>
            </a:r>
            <a:endParaRPr lang="hu-HU" sz="2000" dirty="0"/>
          </a:p>
          <a:p>
            <a:pPr marL="457200" indent="-457200">
              <a:buFont typeface="+mj-lt"/>
              <a:buAutoNum type="arabicPeriod"/>
            </a:pPr>
            <a:r>
              <a:rPr lang="hu-HU" sz="2000" dirty="0" smtClean="0"/>
              <a:t>Richard </a:t>
            </a:r>
            <a:r>
              <a:rPr lang="hu-HU" sz="2000" dirty="0"/>
              <a:t>E. Smith,  </a:t>
            </a:r>
            <a:r>
              <a:rPr lang="hu-HU" sz="2000" i="1" dirty="0" err="1" smtClean="0"/>
              <a:t>Elementary</a:t>
            </a:r>
            <a:r>
              <a:rPr lang="hu-HU" sz="2000" i="1" dirty="0" smtClean="0"/>
              <a:t> </a:t>
            </a:r>
            <a:r>
              <a:rPr lang="hu-HU" sz="2000" i="1" dirty="0" err="1"/>
              <a:t>Information</a:t>
            </a:r>
            <a:r>
              <a:rPr lang="hu-HU" sz="2000" i="1" dirty="0"/>
              <a:t> </a:t>
            </a:r>
            <a:r>
              <a:rPr lang="hu-HU" sz="2000" i="1" dirty="0" err="1" smtClean="0"/>
              <a:t>Security</a:t>
            </a:r>
            <a:r>
              <a:rPr lang="hu-HU" sz="2000" dirty="0" smtClean="0"/>
              <a:t>, </a:t>
            </a:r>
            <a:r>
              <a:rPr lang="en-US" sz="2000" dirty="0"/>
              <a:t>Jones &amp; Bartlett </a:t>
            </a:r>
            <a:r>
              <a:rPr lang="en-US" sz="2000" dirty="0" smtClean="0"/>
              <a:t>Learning, 201</a:t>
            </a:r>
            <a:r>
              <a:rPr lang="hu-HU" sz="2000" dirty="0" smtClean="0"/>
              <a:t>1.</a:t>
            </a:r>
            <a:endParaRPr lang="hu-HU" sz="2000" dirty="0"/>
          </a:p>
          <a:p>
            <a:pPr marL="457200" indent="-457200">
              <a:buFont typeface="+mj-lt"/>
              <a:buAutoNum type="arabicPeriod"/>
            </a:pPr>
            <a:r>
              <a:rPr lang="hu-HU" sz="2000" dirty="0" smtClean="0"/>
              <a:t>Virrasztó Tamás, </a:t>
            </a:r>
            <a:r>
              <a:rPr lang="hu-HU" sz="2000" i="1" dirty="0"/>
              <a:t>Titkosítás és adatrejtés: Biztonságos kommunikáció és algoritmikus adatvédelem</a:t>
            </a:r>
            <a:r>
              <a:rPr lang="hu-HU" sz="2000" dirty="0"/>
              <a:t>, </a:t>
            </a:r>
            <a:r>
              <a:rPr lang="hu-HU" sz="2000" dirty="0" err="1"/>
              <a:t>NetAcademia</a:t>
            </a:r>
            <a:r>
              <a:rPr lang="hu-HU" sz="2000" dirty="0"/>
              <a:t> Kft., Budapest, 2004.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i="1" dirty="0" smtClean="0"/>
              <a:t>Information </a:t>
            </a:r>
            <a:r>
              <a:rPr lang="en-US" sz="2000" i="1" dirty="0"/>
              <a:t>Security and Risk Management in </a:t>
            </a:r>
            <a:r>
              <a:rPr lang="en-US" sz="2000" i="1" dirty="0" smtClean="0"/>
              <a:t>Context</a:t>
            </a:r>
            <a:r>
              <a:rPr lang="hu-HU" sz="2000" dirty="0" smtClean="0"/>
              <a:t>, </a:t>
            </a:r>
            <a:br>
              <a:rPr lang="hu-HU" sz="2000" dirty="0" smtClean="0"/>
            </a:br>
            <a:r>
              <a:rPr lang="hu-HU" sz="2000" dirty="0"/>
              <a:t>Washington </a:t>
            </a:r>
            <a:r>
              <a:rPr lang="hu-HU" sz="2000" dirty="0" smtClean="0"/>
              <a:t>University, </a:t>
            </a:r>
            <a:r>
              <a:rPr lang="hu-HU" sz="2000" dirty="0" smtClean="0">
                <a:hlinkClick r:id="rId3"/>
              </a:rPr>
              <a:t>https</a:t>
            </a:r>
            <a:r>
              <a:rPr lang="hu-HU" sz="2000" dirty="0">
                <a:hlinkClick r:id="rId3"/>
              </a:rPr>
              <a:t>://</a:t>
            </a:r>
            <a:r>
              <a:rPr lang="hu-HU" sz="2000" dirty="0" smtClean="0">
                <a:hlinkClick r:id="rId3"/>
              </a:rPr>
              <a:t>www.coursera.org/course/inforiskman</a:t>
            </a:r>
            <a:r>
              <a:rPr lang="hu-HU" sz="20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endParaRPr lang="hu-HU" sz="2000" dirty="0" smtClean="0"/>
          </a:p>
          <a:p>
            <a:endParaRPr lang="hu-HU" sz="2000" dirty="0" smtClean="0"/>
          </a:p>
          <a:p>
            <a:endParaRPr lang="hu-HU" sz="2000" dirty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422645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Az informatikai biztonság területeinek csoportosítása</a:t>
            </a:r>
            <a:endParaRPr lang="hu-HU" dirty="0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4</a:t>
            </a:fld>
            <a:endParaRPr lang="en-US"/>
          </a:p>
        </p:txBody>
      </p:sp>
      <p:sp>
        <p:nvSpPr>
          <p:cNvPr id="2560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Fizikai</a:t>
            </a:r>
            <a:r>
              <a:rPr lang="hu-HU" dirty="0" smtClean="0"/>
              <a:t> védelem:</a:t>
            </a:r>
          </a:p>
          <a:p>
            <a:pPr lvl="1"/>
            <a:r>
              <a:rPr lang="hu-HU" dirty="0" smtClean="0"/>
              <a:t>zárak, beléptető rendszerek, tűzjelző rendszerek, biztonsági kamerák és őrök stb.</a:t>
            </a:r>
          </a:p>
          <a:p>
            <a:r>
              <a:rPr lang="hu-HU" b="1" dirty="0" smtClean="0"/>
              <a:t>Logikai</a:t>
            </a:r>
            <a:r>
              <a:rPr lang="hu-HU" dirty="0" smtClean="0"/>
              <a:t> védelem: </a:t>
            </a:r>
          </a:p>
          <a:p>
            <a:pPr marL="617220" lvl="1" indent="-342900"/>
            <a:r>
              <a:rPr lang="hu-HU" dirty="0" smtClean="0"/>
              <a:t>titkosítási algoritmusok, kommunikációs protokollok, tűzfalak, stb.</a:t>
            </a:r>
          </a:p>
          <a:p>
            <a:r>
              <a:rPr lang="hu-HU" b="1" dirty="0" smtClean="0"/>
              <a:t>Adminisztratív</a:t>
            </a:r>
            <a:r>
              <a:rPr lang="hu-HU" dirty="0" smtClean="0"/>
              <a:t> védelem:</a:t>
            </a:r>
          </a:p>
          <a:p>
            <a:pPr lvl="1"/>
            <a:r>
              <a:rPr lang="hu-HU" dirty="0" smtClean="0"/>
              <a:t>kockázatmenedzsment, biztonsági szabályzatok, szabványok és ajánlások, törvényi szabályozás.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182647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u-HU" sz="3200" dirty="0" smtClean="0"/>
              <a:t>Néhány példa biztonsági kontrollra </a:t>
            </a:r>
            <a:r>
              <a:rPr lang="hu-HU" sz="3600" dirty="0" smtClean="0"/>
              <a:t>	</a:t>
            </a:r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5</a:t>
            </a:fld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899592" y="1556792"/>
            <a:ext cx="7772400" cy="4318992"/>
          </a:xfrm>
        </p:spPr>
        <p:txBody>
          <a:bodyPr>
            <a:noAutofit/>
          </a:bodyPr>
          <a:lstStyle/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sz="2400" dirty="0" smtClean="0"/>
              <a:t>Biztonsági szabályzatok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u-HU" sz="2400" dirty="0"/>
              <a:t>Biztonsági </a:t>
            </a:r>
            <a:r>
              <a:rPr lang="hu-HU" sz="2400" dirty="0" smtClean="0"/>
              <a:t>mentések</a:t>
            </a:r>
            <a:endParaRPr lang="hu-HU" sz="2400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hu-HU" sz="2400" dirty="0" err="1"/>
              <a:t>Vészhelyreállítási</a:t>
            </a:r>
            <a:r>
              <a:rPr lang="hu-HU" sz="2400" dirty="0"/>
              <a:t> </a:t>
            </a:r>
            <a:r>
              <a:rPr lang="hu-HU" sz="2400" dirty="0" smtClean="0"/>
              <a:t>tervek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sz="2400" dirty="0" smtClean="0"/>
              <a:t>Titkosítás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u-HU" sz="2400" dirty="0"/>
              <a:t>Elektronikus </a:t>
            </a:r>
            <a:r>
              <a:rPr lang="hu-HU" sz="2400" dirty="0" smtClean="0"/>
              <a:t>aláírás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sz="2400" dirty="0" smtClean="0"/>
              <a:t>Tűzfalak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sz="2400" dirty="0" smtClean="0"/>
              <a:t>Zárak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sz="2400" dirty="0" smtClean="0"/>
              <a:t>Beléptető rendszerek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sz="2400" dirty="0" err="1" smtClean="0"/>
              <a:t>Vírusírtók</a:t>
            </a:r>
            <a:endParaRPr lang="hu-HU" sz="2400" dirty="0" smtClean="0"/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sz="2400" dirty="0" smtClean="0"/>
              <a:t>Többfaktoros hitelesítés, stb.</a:t>
            </a:r>
          </a:p>
        </p:txBody>
      </p:sp>
      <p:sp>
        <p:nvSpPr>
          <p:cNvPr id="7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349747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biztonságmenedzsment alapfogalmai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768C51-DCED-4F3B-BEDB-4C1DEFC4D886}" type="slidenum">
              <a:rPr lang="hu-HU" smtClean="0"/>
              <a:pPr>
                <a:defRPr/>
              </a:pPr>
              <a:t>6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444500" indent="-444500"/>
            <a:r>
              <a:rPr lang="hu-HU" sz="3400" dirty="0" smtClean="0"/>
              <a:t>Informatikai </a:t>
            </a:r>
            <a:r>
              <a:rPr lang="hu-HU" sz="3400" dirty="0"/>
              <a:t>é</a:t>
            </a:r>
            <a:r>
              <a:rPr lang="hu-HU" sz="3400" dirty="0" smtClean="0"/>
              <a:t>rtékek (</a:t>
            </a:r>
            <a:r>
              <a:rPr lang="hu-HU" sz="3400" dirty="0" err="1" smtClean="0"/>
              <a:t>Information</a:t>
            </a:r>
            <a:r>
              <a:rPr lang="hu-HU" sz="3400" dirty="0" smtClean="0"/>
              <a:t> </a:t>
            </a:r>
            <a:r>
              <a:rPr lang="hu-HU" sz="3400" dirty="0" err="1" smtClean="0"/>
              <a:t>Assets</a:t>
            </a:r>
            <a:r>
              <a:rPr lang="hu-HU" sz="3400" dirty="0" smtClean="0"/>
              <a:t>)</a:t>
            </a:r>
          </a:p>
          <a:p>
            <a:pPr marL="444500" indent="-444500"/>
            <a:r>
              <a:rPr lang="hu-HU" sz="3400" dirty="0" smtClean="0"/>
              <a:t>Biztonsági szabályzat (</a:t>
            </a:r>
            <a:r>
              <a:rPr lang="hu-HU" sz="3400" dirty="0" err="1" smtClean="0"/>
              <a:t>Security</a:t>
            </a:r>
            <a:r>
              <a:rPr lang="hu-HU" sz="3400" dirty="0" smtClean="0"/>
              <a:t> Policy)</a:t>
            </a:r>
          </a:p>
          <a:p>
            <a:pPr marL="444500" indent="-444500"/>
            <a:r>
              <a:rPr lang="hu-HU" sz="3400" dirty="0" smtClean="0"/>
              <a:t>Incidens (</a:t>
            </a:r>
            <a:r>
              <a:rPr lang="hu-HU" sz="3400" dirty="0" err="1" smtClean="0"/>
              <a:t>Incident</a:t>
            </a:r>
            <a:r>
              <a:rPr lang="hu-HU" sz="3400" dirty="0" smtClean="0"/>
              <a:t>) – Katasztrófa (</a:t>
            </a:r>
            <a:r>
              <a:rPr lang="hu-HU" sz="3400" dirty="0" err="1" smtClean="0"/>
              <a:t>Disaster</a:t>
            </a:r>
            <a:r>
              <a:rPr lang="hu-HU" sz="3400" dirty="0" smtClean="0"/>
              <a:t>)</a:t>
            </a:r>
          </a:p>
          <a:p>
            <a:pPr marL="444500" indent="-444500"/>
            <a:r>
              <a:rPr lang="hu-HU" sz="3400" dirty="0" smtClean="0"/>
              <a:t>Fenyegetés (</a:t>
            </a:r>
            <a:r>
              <a:rPr lang="hu-HU" sz="3400" dirty="0" err="1" smtClean="0"/>
              <a:t>Threat</a:t>
            </a:r>
            <a:r>
              <a:rPr lang="hu-HU" sz="3400" dirty="0" smtClean="0"/>
              <a:t>)</a:t>
            </a:r>
          </a:p>
          <a:p>
            <a:pPr marL="444500" indent="-444500"/>
            <a:r>
              <a:rPr lang="hu-HU" sz="3400" dirty="0" smtClean="0"/>
              <a:t>Sérülékenység (</a:t>
            </a:r>
            <a:r>
              <a:rPr lang="hu-HU" sz="3400" dirty="0" err="1" smtClean="0"/>
              <a:t>Vulnerability</a:t>
            </a:r>
            <a:r>
              <a:rPr lang="hu-HU" sz="3400" dirty="0" smtClean="0"/>
              <a:t>)</a:t>
            </a:r>
          </a:p>
          <a:p>
            <a:pPr marL="444500" indent="-444500"/>
            <a:r>
              <a:rPr lang="hu-HU" sz="3400" dirty="0" smtClean="0"/>
              <a:t>Kockázat (</a:t>
            </a:r>
            <a:r>
              <a:rPr lang="hu-HU" sz="3400" dirty="0" err="1" smtClean="0"/>
              <a:t>Risk</a:t>
            </a:r>
            <a:r>
              <a:rPr lang="hu-HU" sz="3400" dirty="0" smtClean="0"/>
              <a:t>)</a:t>
            </a:r>
          </a:p>
          <a:p>
            <a:pPr marL="444500" indent="-444500"/>
            <a:r>
              <a:rPr lang="hu-HU" sz="3400" dirty="0" smtClean="0"/>
              <a:t>Kihasználás (</a:t>
            </a:r>
            <a:r>
              <a:rPr lang="hu-HU" sz="3400" dirty="0" err="1" smtClean="0"/>
              <a:t>Exploit</a:t>
            </a:r>
            <a:r>
              <a:rPr lang="hu-HU" sz="3400" dirty="0" smtClean="0"/>
              <a:t>)</a:t>
            </a:r>
            <a:endParaRPr lang="hu-HU" sz="3400" dirty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224930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Assets</a:t>
            </a:r>
            <a:r>
              <a:rPr lang="hu-HU" dirty="0" smtClean="0"/>
              <a:t> (értékek)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768C51-DCED-4F3B-BEDB-4C1DEFC4D886}" type="slidenum">
              <a:rPr lang="hu-HU" smtClean="0"/>
              <a:pPr>
                <a:defRPr/>
              </a:pPr>
              <a:t>7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u-HU" dirty="0" smtClean="0"/>
              <a:t>IT biztonság szempontjából az értékek csoportosítása:</a:t>
            </a:r>
          </a:p>
          <a:p>
            <a:r>
              <a:rPr lang="hu-HU" b="1" dirty="0" smtClean="0"/>
              <a:t>Hardver</a:t>
            </a:r>
          </a:p>
          <a:p>
            <a:r>
              <a:rPr lang="hu-HU" b="1" dirty="0" smtClean="0"/>
              <a:t>Szoftver</a:t>
            </a:r>
          </a:p>
          <a:p>
            <a:r>
              <a:rPr lang="hu-HU" b="1" dirty="0" smtClean="0"/>
              <a:t>Adat</a:t>
            </a:r>
          </a:p>
          <a:p>
            <a:pPr>
              <a:buNone/>
            </a:pPr>
            <a:r>
              <a:rPr lang="hu-HU" dirty="0" smtClean="0"/>
              <a:t>Az informatikai biztonság feladata ezek </a:t>
            </a:r>
          </a:p>
          <a:p>
            <a:r>
              <a:rPr lang="hu-HU" b="1" dirty="0" smtClean="0"/>
              <a:t>C: </a:t>
            </a:r>
            <a:r>
              <a:rPr lang="hu-HU" dirty="0" smtClean="0"/>
              <a:t>bizalmasságának (</a:t>
            </a:r>
            <a:r>
              <a:rPr lang="hu-HU" dirty="0" err="1" smtClean="0"/>
              <a:t>Confidentiality</a:t>
            </a:r>
            <a:r>
              <a:rPr lang="hu-HU" dirty="0" smtClean="0"/>
              <a:t>), </a:t>
            </a:r>
          </a:p>
          <a:p>
            <a:r>
              <a:rPr lang="hu-HU" b="1" dirty="0" smtClean="0"/>
              <a:t>I: </a:t>
            </a:r>
            <a:r>
              <a:rPr lang="hu-HU" dirty="0" smtClean="0"/>
              <a:t>sértetlenségének (</a:t>
            </a:r>
            <a:r>
              <a:rPr lang="hu-HU" dirty="0" err="1" smtClean="0"/>
              <a:t>Integrity</a:t>
            </a:r>
            <a:r>
              <a:rPr lang="hu-HU" dirty="0" smtClean="0"/>
              <a:t>) és </a:t>
            </a:r>
          </a:p>
          <a:p>
            <a:r>
              <a:rPr lang="hu-HU" b="1" dirty="0" smtClean="0"/>
              <a:t>A:</a:t>
            </a:r>
            <a:r>
              <a:rPr lang="hu-HU" dirty="0" smtClean="0"/>
              <a:t> rendelkezésre állásának (</a:t>
            </a:r>
            <a:r>
              <a:rPr lang="hu-HU" dirty="0" err="1" smtClean="0"/>
              <a:t>Avilability</a:t>
            </a:r>
            <a:r>
              <a:rPr lang="hu-HU" dirty="0" smtClean="0"/>
              <a:t>) biztosítása.</a:t>
            </a:r>
          </a:p>
          <a:p>
            <a:pPr marL="6350" indent="-6350">
              <a:buNone/>
            </a:pPr>
            <a:r>
              <a:rPr lang="hu-HU" dirty="0" smtClean="0"/>
              <a:t>A személyek és egyéb vagyontárgyak védelmét nem szoktuk idesorolni, bár alapvető, és néha ütközik az IT biztonsággal. </a:t>
            </a:r>
          </a:p>
          <a:p>
            <a:pPr marL="6350" indent="-6350" algn="ctr">
              <a:buNone/>
            </a:pPr>
            <a:r>
              <a:rPr lang="hu-HU" i="1" dirty="0" smtClean="0"/>
              <a:t>Pl. </a:t>
            </a:r>
            <a:r>
              <a:rPr lang="hu-HU" i="1" dirty="0" err="1" smtClean="0"/>
              <a:t>Fail-safe</a:t>
            </a:r>
            <a:r>
              <a:rPr lang="hu-HU" i="1" dirty="0" smtClean="0"/>
              <a:t> vs. </a:t>
            </a:r>
            <a:r>
              <a:rPr lang="hu-HU" i="1" dirty="0" err="1" smtClean="0"/>
              <a:t>Fail-open</a:t>
            </a:r>
            <a:r>
              <a:rPr lang="hu-HU" i="1" dirty="0" smtClean="0"/>
              <a:t> beléptető rendszer.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153539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Biztonsági szabályzat I.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768C51-DCED-4F3B-BEDB-4C1DEFC4D886}" type="slidenum">
              <a:rPr lang="hu-HU" smtClean="0"/>
              <a:pPr>
                <a:defRPr/>
              </a:pPr>
              <a:t>8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latin typeface="+mj-lt"/>
              </a:rPr>
              <a:t>Azt definiálja, hogy </a:t>
            </a:r>
            <a:r>
              <a:rPr lang="hu-HU" b="1" dirty="0" smtClean="0">
                <a:latin typeface="+mj-lt"/>
              </a:rPr>
              <a:t>mit jelent, hogy </a:t>
            </a:r>
            <a:r>
              <a:rPr lang="hu-HU" dirty="0" smtClean="0">
                <a:latin typeface="+mj-lt"/>
              </a:rPr>
              <a:t>egy rendszer, szervezet vagy bármi más </a:t>
            </a:r>
            <a:r>
              <a:rPr lang="hu-HU" b="1" dirty="0" smtClean="0">
                <a:latin typeface="+mj-lt"/>
              </a:rPr>
              <a:t>biztonságos</a:t>
            </a:r>
            <a:r>
              <a:rPr lang="hu-HU" dirty="0" smtClean="0">
                <a:latin typeface="+mj-lt"/>
              </a:rPr>
              <a:t>.</a:t>
            </a:r>
          </a:p>
          <a:p>
            <a:r>
              <a:rPr lang="hu-HU" dirty="0" smtClean="0">
                <a:latin typeface="+mj-lt"/>
              </a:rPr>
              <a:t>Azaz az </a:t>
            </a:r>
            <a:r>
              <a:rPr lang="hu-HU" b="1" dirty="0" smtClean="0">
                <a:latin typeface="+mj-lt"/>
              </a:rPr>
              <a:t>elvárt biztonságos működés </a:t>
            </a:r>
            <a:r>
              <a:rPr lang="hu-HU" dirty="0" smtClean="0">
                <a:latin typeface="+mj-lt"/>
              </a:rPr>
              <a:t>megfogalmazása.</a:t>
            </a:r>
          </a:p>
          <a:p>
            <a:r>
              <a:rPr lang="hu-HU" dirty="0" smtClean="0">
                <a:latin typeface="+mj-lt"/>
              </a:rPr>
              <a:t>Lehet implicit vagy explicit, azaz nincs feltétlenül írásba foglalva.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3345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Biztonsági szabályzat II.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768C51-DCED-4F3B-BEDB-4C1DEFC4D886}" type="slidenum">
              <a:rPr lang="hu-HU" smtClean="0"/>
              <a:pPr>
                <a:defRPr/>
              </a:pPr>
              <a:t>9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b="1" dirty="0" smtClean="0">
                <a:latin typeface="+mj-lt"/>
              </a:rPr>
              <a:t>Követelményeket fogalmaz meg</a:t>
            </a:r>
            <a:r>
              <a:rPr lang="hu-HU" dirty="0" smtClean="0">
                <a:latin typeface="+mj-lt"/>
              </a:rPr>
              <a:t>, mind a rendszerelemekkel mind a védelmi mechanizmusokkal szemben.</a:t>
            </a:r>
          </a:p>
          <a:p>
            <a:pPr lvl="1"/>
            <a:r>
              <a:rPr lang="hu-HU" sz="2600" b="1" dirty="0" smtClean="0">
                <a:latin typeface="+mj-lt"/>
              </a:rPr>
              <a:t>BETARTATHATÓSÁGRA </a:t>
            </a:r>
            <a:r>
              <a:rPr lang="hu-HU" sz="2600" dirty="0" smtClean="0">
                <a:latin typeface="+mj-lt"/>
              </a:rPr>
              <a:t>(</a:t>
            </a:r>
            <a:r>
              <a:rPr lang="hu-HU" sz="2600" dirty="0" err="1" smtClean="0">
                <a:latin typeface="+mj-lt"/>
              </a:rPr>
              <a:t>Enforcement</a:t>
            </a:r>
            <a:r>
              <a:rPr lang="hu-HU" sz="2600" dirty="0" smtClean="0">
                <a:latin typeface="+mj-lt"/>
              </a:rPr>
              <a:t>)</a:t>
            </a:r>
            <a:endParaRPr lang="hu-HU" sz="2600" b="1" dirty="0" smtClean="0">
              <a:latin typeface="+mj-lt"/>
            </a:endParaRPr>
          </a:p>
          <a:p>
            <a:pPr lvl="1"/>
            <a:r>
              <a:rPr lang="hu-HU" sz="2600" b="1" dirty="0" smtClean="0">
                <a:latin typeface="+mj-lt"/>
              </a:rPr>
              <a:t>ELLENTMONDÁSMENTESSÉGRE </a:t>
            </a:r>
            <a:r>
              <a:rPr lang="hu-HU" sz="2600" dirty="0" smtClean="0">
                <a:latin typeface="+mj-lt"/>
              </a:rPr>
              <a:t>(</a:t>
            </a:r>
            <a:r>
              <a:rPr lang="hu-HU" sz="2600" dirty="0" err="1" smtClean="0">
                <a:latin typeface="+mj-lt"/>
              </a:rPr>
              <a:t>Consistency</a:t>
            </a:r>
            <a:r>
              <a:rPr lang="hu-HU" sz="2600" dirty="0" smtClean="0">
                <a:latin typeface="+mj-lt"/>
              </a:rPr>
              <a:t>), és</a:t>
            </a:r>
            <a:r>
              <a:rPr lang="hu-HU" sz="2600" b="1" dirty="0" smtClean="0">
                <a:latin typeface="+mj-lt"/>
              </a:rPr>
              <a:t> </a:t>
            </a:r>
          </a:p>
          <a:p>
            <a:pPr lvl="1"/>
            <a:r>
              <a:rPr lang="hu-HU" sz="2600" b="1" dirty="0" smtClean="0">
                <a:latin typeface="+mj-lt"/>
              </a:rPr>
              <a:t>TELJESSÉGRE</a:t>
            </a:r>
            <a:r>
              <a:rPr lang="hu-HU" sz="2600" dirty="0" smtClean="0">
                <a:latin typeface="+mj-lt"/>
              </a:rPr>
              <a:t> (</a:t>
            </a:r>
            <a:r>
              <a:rPr lang="hu-HU" sz="2600" dirty="0" err="1" smtClean="0">
                <a:latin typeface="+mj-lt"/>
              </a:rPr>
              <a:t>Completness</a:t>
            </a:r>
            <a:r>
              <a:rPr lang="hu-HU" sz="2600" dirty="0" smtClean="0">
                <a:latin typeface="+mj-lt"/>
              </a:rPr>
              <a:t>) kell törekedni, </a:t>
            </a:r>
            <a:br>
              <a:rPr lang="hu-HU" sz="2600" dirty="0" smtClean="0">
                <a:latin typeface="+mj-lt"/>
              </a:rPr>
            </a:br>
            <a:r>
              <a:rPr lang="hu-HU" sz="2600" dirty="0" smtClean="0">
                <a:latin typeface="+mj-lt"/>
              </a:rPr>
              <a:t>ha - különösen az utóbbi - nehéz is.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1. előadás – Informatikai biztonság,  kockázatelemzés, biztonságmenedzsment</a:t>
            </a:r>
          </a:p>
        </p:txBody>
      </p:sp>
    </p:spTree>
    <p:extLst>
      <p:ext uri="{BB962C8B-B14F-4D97-AF65-F5344CB8AC3E}">
        <p14:creationId xmlns:p14="http://schemas.microsoft.com/office/powerpoint/2010/main" val="188705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észvény">
  <a:themeElements>
    <a:clrScheme name="Részvén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Lendüle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Részvén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amop">
  <a:themeElements>
    <a:clrScheme name="Részvén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Lendüle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Részvén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AM_4_Hozzáférés_szabályozás_és_identitáskezelés</Template>
  <TotalTime>3665</TotalTime>
  <Words>2040</Words>
  <Application>Microsoft Office PowerPoint</Application>
  <PresentationFormat>Diavetítés a képernyőre (4:3 oldalarány)</PresentationFormat>
  <Paragraphs>310</Paragraphs>
  <Slides>37</Slides>
  <Notes>6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37</vt:i4>
      </vt:variant>
    </vt:vector>
  </HeadingPairs>
  <TitlesOfParts>
    <vt:vector size="39" baseType="lpstr">
      <vt:lpstr>Részvény</vt:lpstr>
      <vt:lpstr>tamop</vt:lpstr>
      <vt:lpstr>PowerPoint bemutató</vt:lpstr>
      <vt:lpstr>Kockázatmenedzsment</vt:lpstr>
      <vt:lpstr>Az informatikai biztonság alapvető céljai </vt:lpstr>
      <vt:lpstr>Az informatikai biztonság területeinek csoportosítása</vt:lpstr>
      <vt:lpstr>Néhány példa biztonsági kontrollra  </vt:lpstr>
      <vt:lpstr>A biztonságmenedzsment alapfogalmai</vt:lpstr>
      <vt:lpstr>Assets (értékek)</vt:lpstr>
      <vt:lpstr>Biztonsági szabályzat I.</vt:lpstr>
      <vt:lpstr>Biztonsági szabályzat II.</vt:lpstr>
      <vt:lpstr>Felső szintű szabályzat – alszabályzatok (subpolicies)</vt:lpstr>
      <vt:lpstr>Felső szintű szabályzat – alszabályzatok (subpolicies)</vt:lpstr>
      <vt:lpstr>Biztonsági esemény (Incident)</vt:lpstr>
      <vt:lpstr>Biztonsági esemény (Incident)</vt:lpstr>
      <vt:lpstr>Kockázat (Risk)</vt:lpstr>
      <vt:lpstr>Kockázat (Risk)</vt:lpstr>
      <vt:lpstr>A kockázatok egyszerűsített értékelése</vt:lpstr>
      <vt:lpstr>Sérülékenység (Vulnerability) I.</vt:lpstr>
      <vt:lpstr>Sérülékenység (Vulnerability) II.</vt:lpstr>
      <vt:lpstr>0-day sérülékenységek I.</vt:lpstr>
      <vt:lpstr>0-day sérülékenységek II.</vt:lpstr>
      <vt:lpstr>Fenyegetés (Threat) I.</vt:lpstr>
      <vt:lpstr>Fenyegetés (Threat) II.</vt:lpstr>
      <vt:lpstr>Fenyegetések típusai I.</vt:lpstr>
      <vt:lpstr>Fenyegetések típusai II.</vt:lpstr>
      <vt:lpstr>Kihasználás (Exploitation)</vt:lpstr>
      <vt:lpstr>Malware I.</vt:lpstr>
      <vt:lpstr>Malware II.</vt:lpstr>
      <vt:lpstr>Védelmi kontrollok (Controls) vagy mechanizmusok (Mechanisms)</vt:lpstr>
      <vt:lpstr>Védelmi kontrollok (Controls) vagy mechanizmusok (Mechanisms)</vt:lpstr>
      <vt:lpstr>Kockázatelemzés és belőle fakadó biztonsági döntések</vt:lpstr>
      <vt:lpstr>Kockázatelemzés és belőle fakadó biztonsági döntések</vt:lpstr>
      <vt:lpstr>Kockázatelemzés</vt:lpstr>
      <vt:lpstr>Kockázatelemzés</vt:lpstr>
      <vt:lpstr>A védekezés folyamata</vt:lpstr>
      <vt:lpstr>Összefoglalás</vt:lpstr>
      <vt:lpstr>Összefoglalás II. </vt:lpstr>
      <vt:lpstr>Hivatkozások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marilyn</dc:creator>
  <cp:lastModifiedBy>guest</cp:lastModifiedBy>
  <cp:revision>242</cp:revision>
  <dcterms:created xsi:type="dcterms:W3CDTF">2013-10-16T20:21:12Z</dcterms:created>
  <dcterms:modified xsi:type="dcterms:W3CDTF">2015-01-14T15:14:36Z</dcterms:modified>
</cp:coreProperties>
</file>