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864" r:id="rId1"/>
    <p:sldMasterId id="2147483876" r:id="rId2"/>
    <p:sldMasterId id="2147483888" r:id="rId3"/>
    <p:sldMasterId id="2147483900" r:id="rId4"/>
    <p:sldMasterId id="2147483912" r:id="rId5"/>
    <p:sldMasterId id="2147483925" r:id="rId6"/>
    <p:sldMasterId id="2147483937" r:id="rId7"/>
  </p:sldMasterIdLst>
  <p:notesMasterIdLst>
    <p:notesMasterId r:id="rId52"/>
  </p:notesMasterIdLst>
  <p:handoutMasterIdLst>
    <p:handoutMasterId r:id="rId53"/>
  </p:handoutMasterIdLst>
  <p:sldIdLst>
    <p:sldId id="392" r:id="rId8"/>
    <p:sldId id="378" r:id="rId9"/>
    <p:sldId id="331" r:id="rId10"/>
    <p:sldId id="382" r:id="rId11"/>
    <p:sldId id="333" r:id="rId12"/>
    <p:sldId id="385" r:id="rId13"/>
    <p:sldId id="383" r:id="rId14"/>
    <p:sldId id="384" r:id="rId15"/>
    <p:sldId id="339" r:id="rId16"/>
    <p:sldId id="340" r:id="rId17"/>
    <p:sldId id="341" r:id="rId18"/>
    <p:sldId id="342" r:id="rId19"/>
    <p:sldId id="391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60" r:id="rId35"/>
    <p:sldId id="390" r:id="rId36"/>
    <p:sldId id="361" r:id="rId37"/>
    <p:sldId id="387" r:id="rId38"/>
    <p:sldId id="362" r:id="rId39"/>
    <p:sldId id="363" r:id="rId40"/>
    <p:sldId id="364" r:id="rId41"/>
    <p:sldId id="389" r:id="rId42"/>
    <p:sldId id="365" r:id="rId43"/>
    <p:sldId id="366" r:id="rId44"/>
    <p:sldId id="388" r:id="rId45"/>
    <p:sldId id="367" r:id="rId46"/>
    <p:sldId id="373" r:id="rId47"/>
    <p:sldId id="375" r:id="rId48"/>
    <p:sldId id="376" r:id="rId49"/>
    <p:sldId id="380" r:id="rId50"/>
    <p:sldId id="386" r:id="rId51"/>
  </p:sldIdLst>
  <p:sldSz cx="9144000" cy="6858000" type="screen4x3"/>
  <p:notesSz cx="6783388" cy="9926638"/>
  <p:embeddedFontLst>
    <p:embeddedFont>
      <p:font typeface="MT Extra" pitchFamily="18" charset="2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Century Gothic" pitchFamily="34" charset="0"/>
      <p:regular r:id="rId59"/>
      <p:bold r:id="rId60"/>
      <p:italic r:id="rId61"/>
      <p:boldItalic r:id="rId62"/>
    </p:embeddedFont>
    <p:embeddedFont>
      <p:font typeface="Helvetica" pitchFamily="34" charset="0"/>
      <p:regular r:id="rId63"/>
      <p:bold r:id="rId64"/>
      <p:italic r:id="rId65"/>
      <p:boldItalic r:id="rId66"/>
    </p:embeddedFont>
    <p:embeddedFont>
      <p:font typeface="Times" pitchFamily="18" charset="0"/>
      <p:regular r:id="rId67"/>
      <p:bold r:id="rId68"/>
      <p:italic r:id="rId69"/>
      <p:boldItalic r:id="rId70"/>
    </p:embeddedFont>
    <p:embeddedFont>
      <p:font typeface="Wingdings 2" pitchFamily="18" charset="2"/>
      <p:regular r:id="rId71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100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532" autoAdjust="0"/>
    <p:restoredTop sz="85714" autoAdjust="0"/>
  </p:normalViewPr>
  <p:slideViewPr>
    <p:cSldViewPr>
      <p:cViewPr varScale="1">
        <p:scale>
          <a:sx n="110" d="100"/>
          <a:sy n="110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20" y="-90"/>
      </p:cViewPr>
      <p:guideLst>
        <p:guide orient="horz" pos="3126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670" cy="495793"/>
          </a:xfrm>
          <a:prstGeom prst="rect">
            <a:avLst/>
          </a:prstGeom>
        </p:spPr>
        <p:txBody>
          <a:bodyPr vert="horz" lIns="88148" tIns="44074" rIns="88148" bIns="4407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2202" y="0"/>
            <a:ext cx="2939670" cy="495793"/>
          </a:xfrm>
          <a:prstGeom prst="rect">
            <a:avLst/>
          </a:prstGeom>
        </p:spPr>
        <p:txBody>
          <a:bodyPr vert="horz" lIns="88148" tIns="44074" rIns="88148" bIns="44074" rtlCol="0"/>
          <a:lstStyle>
            <a:lvl1pPr algn="r">
              <a:defRPr sz="1200"/>
            </a:lvl1pPr>
          </a:lstStyle>
          <a:p>
            <a:fld id="{010515B7-73DD-4546-A86D-06CF051A0609}" type="datetimeFigureOut">
              <a:rPr lang="hu-HU" smtClean="0"/>
              <a:t>2015.01.14.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39670" cy="495793"/>
          </a:xfrm>
          <a:prstGeom prst="rect">
            <a:avLst/>
          </a:prstGeom>
        </p:spPr>
        <p:txBody>
          <a:bodyPr vert="horz" lIns="88148" tIns="44074" rIns="88148" bIns="4407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2202" y="9429305"/>
            <a:ext cx="2939670" cy="495793"/>
          </a:xfrm>
          <a:prstGeom prst="rect">
            <a:avLst/>
          </a:prstGeom>
        </p:spPr>
        <p:txBody>
          <a:bodyPr vert="horz" lIns="88148" tIns="44074" rIns="88148" bIns="44074" rtlCol="0" anchor="b"/>
          <a:lstStyle>
            <a:lvl1pPr algn="r">
              <a:defRPr sz="1200"/>
            </a:lvl1pPr>
          </a:lstStyle>
          <a:p>
            <a:fld id="{28A2147C-A029-4399-9664-B5ACA2BD01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32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670" cy="495793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2202" y="0"/>
            <a:ext cx="2939670" cy="495793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7878D22-AF3D-487B-B960-E69809ED93B1}" type="datetimeFigureOut">
              <a:rPr lang="hu-HU"/>
              <a:pPr>
                <a:defRPr/>
              </a:pPr>
              <a:t>2015.01.14.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2" tIns="47741" rIns="95482" bIns="47741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8036" y="4714653"/>
            <a:ext cx="5427317" cy="4466756"/>
          </a:xfrm>
          <a:prstGeom prst="rect">
            <a:avLst/>
          </a:prstGeom>
        </p:spPr>
        <p:txBody>
          <a:bodyPr vert="horz" lIns="95482" tIns="47741" rIns="95482" bIns="47741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39670" cy="495793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2202" y="9429305"/>
            <a:ext cx="2939670" cy="495793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E2BCCB-D695-40E6-A332-F6072947CE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337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E46C-7655-4686-AD69-9C870FE8938D}" type="slidenum">
              <a:rPr lang="hu-HU" smtClean="0"/>
              <a:pPr/>
              <a:t>2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23CC3-9D5C-4731-B744-E38C01EFCDC3}" type="slidenum">
              <a:rPr lang="en-AU">
                <a:solidFill>
                  <a:prstClr val="black"/>
                </a:solidFill>
              </a:rPr>
              <a:pPr/>
              <a:t>11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3F1D-5E9C-4D7A-A8D4-5E5829DCEEB1}" type="slidenum">
              <a:rPr lang="en-AU">
                <a:solidFill>
                  <a:prstClr val="black"/>
                </a:solidFill>
              </a:rPr>
              <a:pPr/>
              <a:t>12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hu-HU" dirty="0" smtClean="0">
              <a:latin typeface="Times-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B9192-FE06-41D8-853E-DEDC40A3FFDF}" type="slidenum">
              <a:rPr lang="en-AU">
                <a:solidFill>
                  <a:prstClr val="black"/>
                </a:solidFill>
              </a:rPr>
              <a:pPr/>
              <a:t>13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B9192-FE06-41D8-853E-DEDC40A3FFDF}" type="slidenum">
              <a:rPr lang="en-AU">
                <a:solidFill>
                  <a:prstClr val="black"/>
                </a:solidFill>
              </a:rPr>
              <a:pPr/>
              <a:t>14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782B3-AA73-4694-83A7-C666287A7B89}" type="slidenum">
              <a:rPr lang="en-AU">
                <a:solidFill>
                  <a:prstClr val="black"/>
                </a:solidFill>
              </a:rPr>
              <a:pPr/>
              <a:t>15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57E0C-57F3-4989-96C0-CE1BD1DF2FCF}" type="slidenum">
              <a:rPr lang="en-AU">
                <a:solidFill>
                  <a:prstClr val="black"/>
                </a:solidFill>
              </a:rPr>
              <a:pPr/>
              <a:t>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B329D-D746-45AF-9B08-DE00FA0E1B9C}" type="slidenum">
              <a:rPr lang="en-AU">
                <a:solidFill>
                  <a:prstClr val="black"/>
                </a:solidFill>
              </a:rPr>
              <a:pPr/>
              <a:t>17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AA97A-EF2D-4277-8942-1FA06AA722AE}" type="slidenum">
              <a:rPr lang="en-AU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A5AA8-23B1-427D-89E9-99360D6A3B64}" type="slidenum">
              <a:rPr lang="en-AU">
                <a:solidFill>
                  <a:prstClr val="black"/>
                </a:solidFill>
              </a:rPr>
              <a:pPr/>
              <a:t>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A83EE-15DB-4E8B-B48C-B302CECFF62D}" type="slidenum">
              <a:rPr lang="en-AU">
                <a:solidFill>
                  <a:prstClr val="black"/>
                </a:solidFill>
              </a:rPr>
              <a:pPr/>
              <a:t>20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DFA92-BBCD-489C-B476-4A0A0E1E203E}" type="slidenum">
              <a:rPr lang="en-AU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1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0CB45-78CF-4B30-BC06-DE0B32C3981B}" type="slidenum">
              <a:rPr lang="en-AU"/>
              <a:pPr/>
              <a:t>22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2687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0349" indent="-220349"/>
            <a:endParaRPr lang="en-AU" dirty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BBD7D-89D9-42EF-A502-D10C72F98037}" type="slidenum">
              <a:rPr lang="en-AU"/>
              <a:pPr/>
              <a:t>23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2687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DA05-01BC-462F-9AF5-5B261612A1D9}" type="slidenum">
              <a:rPr lang="en-AU"/>
              <a:pPr/>
              <a:t>24</a:t>
            </a:fld>
            <a:endParaRPr lang="en-A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26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7BB95-71EB-41C2-BB14-032C77317DF8}" type="slidenum">
              <a:rPr lang="en-AU"/>
              <a:pPr/>
              <a:t>25</a:t>
            </a:fld>
            <a:endParaRPr lang="en-AU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2687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0349" indent="-220349"/>
            <a:endParaRPr lang="en-AU" dirty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6C820-694F-4FCF-B0EA-AFDB4B470D66}" type="slidenum">
              <a:rPr lang="en-AU"/>
              <a:pPr/>
              <a:t>26</a:t>
            </a:fld>
            <a:endParaRPr lang="en-A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2687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0349" indent="-220349"/>
            <a:endParaRPr lang="en-AU" dirty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CB51F-3166-4F0D-A1FC-C27AD8113843}" type="slidenum">
              <a:rPr lang="en-AU"/>
              <a:pPr/>
              <a:t>27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2687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0349" indent="-220349"/>
            <a:endParaRPr lang="en-AU" dirty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9B037-B63D-48B7-94CB-8BAFBE74189E}" type="slidenum">
              <a:rPr lang="en-AU"/>
              <a:pPr/>
              <a:t>28</a:t>
            </a:fld>
            <a:endParaRPr lang="en-A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9B037-B63D-48B7-94CB-8BAFBE74189E}" type="slidenum">
              <a:rPr lang="en-AU"/>
              <a:pPr/>
              <a:t>29</a:t>
            </a:fld>
            <a:endParaRPr lang="en-A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1E3D0-A83B-4928-9294-4CD44E7FA992}" type="slidenum">
              <a:rPr lang="en-AU"/>
              <a:pPr/>
              <a:t>30</a:t>
            </a:fld>
            <a:endParaRPr lang="en-A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4ECB-56F7-42DE-86D3-E36F796F0C7C}" type="slidenum">
              <a:rPr lang="en-AU"/>
              <a:pPr/>
              <a:t>31</a:t>
            </a:fld>
            <a:endParaRPr lang="en-A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56CD9-50D3-489C-B7BE-2BB448971C59}" type="slidenum">
              <a:rPr lang="en-AU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4ECB-56F7-42DE-86D3-E36F796F0C7C}" type="slidenum">
              <a:rPr lang="en-AU"/>
              <a:pPr/>
              <a:t>32</a:t>
            </a:fld>
            <a:endParaRPr lang="en-A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1D9E9-D86C-441A-95BB-05EDB56D6CF3}" type="slidenum">
              <a:rPr lang="en-AU"/>
              <a:pPr/>
              <a:t>33</a:t>
            </a:fld>
            <a:endParaRPr lang="en-A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85973-C448-4788-82C7-A67E5994FF49}" type="slidenum">
              <a:rPr lang="en-AU"/>
              <a:pPr/>
              <a:t>34</a:t>
            </a:fld>
            <a:endParaRPr lang="en-A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85973-C448-4788-82C7-A67E5994FF49}" type="slidenum">
              <a:rPr lang="en-AU"/>
              <a:pPr/>
              <a:t>35</a:t>
            </a:fld>
            <a:endParaRPr lang="en-A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57DA9-5E17-4C18-9239-E3BBE17480F6}" type="slidenum">
              <a:rPr lang="en-AU"/>
              <a:pPr/>
              <a:t>36</a:t>
            </a:fld>
            <a:endParaRPr lang="en-A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BE0B2-C4E1-454C-9021-1386FB1D469C}" type="slidenum">
              <a:rPr lang="en-AU"/>
              <a:pPr/>
              <a:t>37</a:t>
            </a:fld>
            <a:endParaRPr lang="en-A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BE0B2-C4E1-454C-9021-1386FB1D469C}" type="slidenum">
              <a:rPr lang="en-AU"/>
              <a:pPr/>
              <a:t>38</a:t>
            </a:fld>
            <a:endParaRPr lang="en-A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48297-86C4-4A36-9974-264FC45EF976}" type="slidenum">
              <a:rPr lang="en-AU"/>
              <a:pPr/>
              <a:t>39</a:t>
            </a:fld>
            <a:endParaRPr lang="en-A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9AFB0-D054-4C8A-AF51-04055D0620A6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22BF0-4F05-4EDA-8281-F1679BBE6560}" type="slidenum">
              <a:rPr lang="en-AU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4C1DA2-8F56-4668-8931-C9BBE4EB446B}" type="slidenum">
              <a:rPr lang="en-AU"/>
              <a:pPr/>
              <a:t>44</a:t>
            </a:fld>
            <a:endParaRPr lang="en-A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6E8CF-4A2B-4EA1-9F1D-B51637DD6230}" type="slidenum">
              <a:rPr lang="en-AU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548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300" b="1" i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48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E76D8-151F-4ECF-8F82-AFB93D25ECA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BFE1-D163-4E3F-BF9D-F41D63BA267D}" type="slidenum">
              <a:rPr lang="en-AU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2BB0C-A2D4-4FBA-B9C3-9026B8474A42}" type="slidenum">
              <a:rPr lang="en-AU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872BD-EB3E-4352-82FD-50D42D075FB0}" type="slidenum">
              <a:rPr lang="en-AU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ctr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„Ágazati felkészítés a hazai ELI projekttel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összefüggő képzési és K+F feladatokra"</a:t>
            </a:r>
          </a:p>
        </p:txBody>
      </p:sp>
      <p:pic>
        <p:nvPicPr>
          <p:cNvPr id="9" name="Content Placeholder 8" descr="USZT_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1914525" cy="59372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szte_cim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7762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8" descr="Infoblokk3_ESZA_egy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661025"/>
            <a:ext cx="2881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2931" y="1916832"/>
            <a:ext cx="9021537" cy="22322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15-16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Adatbiztonság a méréstechnológiában</a:t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képzők képzése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Szerző: Dr. Németh L. Zoltán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2931" y="1628800"/>
            <a:ext cx="9021537" cy="28803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931" y="4144833"/>
            <a:ext cx="9021537" cy="43629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755576" y="5805264"/>
            <a:ext cx="4176464" cy="581149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TÁMOP-4.1.1.C-12/1/KONV-2012-0005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6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Összefogla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4400" y="274638"/>
            <a:ext cx="7772400" cy="99412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u-HU" dirty="0" smtClean="0"/>
              <a:t>Összefoglalás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ctr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„Ágazati felkészítés a hazai ELI projekttel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összefüggő képzési és K+F feladatokra"</a:t>
            </a:r>
          </a:p>
        </p:txBody>
      </p:sp>
      <p:pic>
        <p:nvPicPr>
          <p:cNvPr id="9" name="Content Placeholder 8" descr="USZT_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1914525" cy="59372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szte_cim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7762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8" descr="Infoblokk3_ESZA_egy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661025"/>
            <a:ext cx="2881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2931" y="1916832"/>
            <a:ext cx="9021537" cy="22322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2931" y="1628800"/>
            <a:ext cx="9021537" cy="28803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931" y="4144833"/>
            <a:ext cx="9021537" cy="43629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9512" y="2250738"/>
            <a:ext cx="8784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YYYY. MM. DD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4000" dirty="0" smtClean="0">
                <a:latin typeface="+mj-lt"/>
              </a:rPr>
              <a:t>Előadás címe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3600" dirty="0" smtClean="0">
                <a:latin typeface="+mj-lt"/>
              </a:rPr>
              <a:t>Előadó neve</a:t>
            </a:r>
            <a:endParaRPr lang="hu-HU" sz="3600" dirty="0">
              <a:latin typeface="+mj-lt"/>
            </a:endParaRPr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755576" y="5805264"/>
            <a:ext cx="4176464" cy="581149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TÁMOP-4.1.1.C-12/1/KONV-2012-0005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hu-HU" dirty="0" smtClean="0"/>
              <a:t>                       </a:t>
            </a:r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2476" y="7581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hu-HU" dirty="0" smtClean="0"/>
              <a:t>                  </a:t>
            </a:r>
            <a:endParaRPr kumimoji="0" lang="en-US" dirty="0"/>
          </a:p>
        </p:txBody>
      </p:sp>
      <p:sp>
        <p:nvSpPr>
          <p:cNvPr id="7" name="Téglalap 6"/>
          <p:cNvSpPr/>
          <p:nvPr/>
        </p:nvSpPr>
        <p:spPr>
          <a:xfrm>
            <a:off x="62931" y="177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72075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330068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 hasCustomPrompt="1"/>
          </p:nvPr>
        </p:nvSpPr>
        <p:spPr>
          <a:xfrm>
            <a:off x="457200" y="183478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dirty="0" smtClean="0"/>
              <a:t>Előadás címe</a:t>
            </a:r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1009" y="1843741"/>
            <a:ext cx="3780000" cy="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0996" y="1232752"/>
            <a:ext cx="3780605" cy="6123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Csoportba foglalás 22"/>
          <p:cNvGrpSpPr/>
          <p:nvPr/>
        </p:nvGrpSpPr>
        <p:grpSpPr>
          <a:xfrm>
            <a:off x="5304093" y="3176683"/>
            <a:ext cx="3781292" cy="792373"/>
            <a:chOff x="5304093" y="2852651"/>
            <a:chExt cx="3781292" cy="792373"/>
          </a:xfrm>
        </p:grpSpPr>
        <p:sp>
          <p:nvSpPr>
            <p:cNvPr id="14" name="Téglalap 13"/>
            <p:cNvSpPr/>
            <p:nvPr userDrawn="1"/>
          </p:nvSpPr>
          <p:spPr>
            <a:xfrm>
              <a:off x="5304780" y="2889008"/>
              <a:ext cx="3780000" cy="612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7" name="Téglalap 16"/>
            <p:cNvSpPr/>
            <p:nvPr userDrawn="1"/>
          </p:nvSpPr>
          <p:spPr>
            <a:xfrm>
              <a:off x="5304780" y="3501008"/>
              <a:ext cx="3780605" cy="144016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Téglalap 18"/>
            <p:cNvSpPr/>
            <p:nvPr userDrawn="1"/>
          </p:nvSpPr>
          <p:spPr>
            <a:xfrm>
              <a:off x="5304093" y="2852651"/>
              <a:ext cx="3780605" cy="36000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60896" y="1196752"/>
            <a:ext cx="3780000" cy="3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Cím 7"/>
          <p:cNvSpPr txBox="1">
            <a:spLocks/>
          </p:cNvSpPr>
          <p:nvPr/>
        </p:nvSpPr>
        <p:spPr>
          <a:xfrm>
            <a:off x="4644008" y="3117660"/>
            <a:ext cx="4968552" cy="79208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Szerző(k)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Cím 7"/>
          <p:cNvSpPr txBox="1">
            <a:spLocks/>
          </p:cNvSpPr>
          <p:nvPr/>
        </p:nvSpPr>
        <p:spPr>
          <a:xfrm>
            <a:off x="107504" y="1268760"/>
            <a:ext cx="3707904" cy="576064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Előadás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hu-HU" dirty="0" smtClean="0"/>
              <a:t>                       </a:t>
            </a:r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2476" y="7581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hu-HU" dirty="0" smtClean="0"/>
              <a:t>                  </a:t>
            </a:r>
            <a:endParaRPr kumimoji="0" lang="en-US" dirty="0"/>
          </a:p>
        </p:txBody>
      </p:sp>
      <p:sp>
        <p:nvSpPr>
          <p:cNvPr id="7" name="Téglalap 6"/>
          <p:cNvSpPr/>
          <p:nvPr/>
        </p:nvSpPr>
        <p:spPr>
          <a:xfrm>
            <a:off x="62931" y="177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72075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330068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 hasCustomPrompt="1"/>
          </p:nvPr>
        </p:nvSpPr>
        <p:spPr>
          <a:xfrm>
            <a:off x="457200" y="183478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dirty="0" smtClean="0"/>
              <a:t>Előadás címe</a:t>
            </a:r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1009" y="1843741"/>
            <a:ext cx="3780000" cy="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0996" y="1232752"/>
            <a:ext cx="3780605" cy="6123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Csoportba foglalás 22"/>
          <p:cNvGrpSpPr/>
          <p:nvPr/>
        </p:nvGrpSpPr>
        <p:grpSpPr>
          <a:xfrm>
            <a:off x="5304093" y="3176683"/>
            <a:ext cx="3781292" cy="792373"/>
            <a:chOff x="5304093" y="2852651"/>
            <a:chExt cx="3781292" cy="792373"/>
          </a:xfrm>
        </p:grpSpPr>
        <p:sp>
          <p:nvSpPr>
            <p:cNvPr id="14" name="Téglalap 13"/>
            <p:cNvSpPr/>
            <p:nvPr userDrawn="1"/>
          </p:nvSpPr>
          <p:spPr>
            <a:xfrm>
              <a:off x="5304780" y="2889008"/>
              <a:ext cx="3780000" cy="612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7" name="Téglalap 16"/>
            <p:cNvSpPr/>
            <p:nvPr userDrawn="1"/>
          </p:nvSpPr>
          <p:spPr>
            <a:xfrm>
              <a:off x="5304780" y="3501008"/>
              <a:ext cx="3780605" cy="144016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Téglalap 18"/>
            <p:cNvSpPr/>
            <p:nvPr userDrawn="1"/>
          </p:nvSpPr>
          <p:spPr>
            <a:xfrm>
              <a:off x="5304093" y="2852651"/>
              <a:ext cx="3780605" cy="36000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60896" y="1196752"/>
            <a:ext cx="3780000" cy="3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Cím 7"/>
          <p:cNvSpPr txBox="1">
            <a:spLocks/>
          </p:cNvSpPr>
          <p:nvPr/>
        </p:nvSpPr>
        <p:spPr>
          <a:xfrm>
            <a:off x="4644008" y="3117660"/>
            <a:ext cx="4968552" cy="79208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Dr. Németh L. Zoltán</a:t>
            </a:r>
          </a:p>
        </p:txBody>
      </p:sp>
      <p:sp>
        <p:nvSpPr>
          <p:cNvPr id="32" name="Cím 7"/>
          <p:cNvSpPr txBox="1">
            <a:spLocks/>
          </p:cNvSpPr>
          <p:nvPr/>
        </p:nvSpPr>
        <p:spPr>
          <a:xfrm>
            <a:off x="107504" y="1268760"/>
            <a:ext cx="3707904" cy="576064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Előadás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700808"/>
            <a:ext cx="1905000" cy="4395192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87824" y="1700808"/>
            <a:ext cx="5715000" cy="44237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6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Összefogla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4400" y="274638"/>
            <a:ext cx="7772400" cy="99412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u-HU" dirty="0" smtClean="0"/>
              <a:t>Összefoglalás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ctr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„Ágazati felkészítés a hazai ELI projekttel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összefüggő képzési és K+F feladatokra"</a:t>
            </a:r>
          </a:p>
        </p:txBody>
      </p:sp>
      <p:pic>
        <p:nvPicPr>
          <p:cNvPr id="9" name="Content Placeholder 8" descr="USZT_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1914525" cy="59372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szte_cim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7762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8" descr="Infoblokk3_ESZA_egy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661025"/>
            <a:ext cx="2881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2931" y="1916832"/>
            <a:ext cx="9021537" cy="22322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2931" y="1628800"/>
            <a:ext cx="9021537" cy="28803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931" y="4144833"/>
            <a:ext cx="9021537" cy="43629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9512" y="2250738"/>
            <a:ext cx="8784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YYYY. MM. DD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4000" dirty="0" smtClean="0">
                <a:latin typeface="+mj-lt"/>
              </a:rPr>
              <a:t>Előadás címe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3600" dirty="0" smtClean="0">
                <a:latin typeface="+mj-lt"/>
              </a:rPr>
              <a:t>Előadó neve</a:t>
            </a:r>
            <a:endParaRPr lang="hu-HU" sz="3600" dirty="0">
              <a:latin typeface="+mj-lt"/>
            </a:endParaRPr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755576" y="5805264"/>
            <a:ext cx="4176464" cy="581149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TÁMOP-4.1.1.C-12/1/KONV-2012-0005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hu-HU" dirty="0" smtClean="0"/>
              <a:t>                       </a:t>
            </a:r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2476" y="7581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hu-HU" dirty="0" smtClean="0"/>
              <a:t>                  </a:t>
            </a:r>
            <a:endParaRPr kumimoji="0" lang="en-US" dirty="0"/>
          </a:p>
        </p:txBody>
      </p:sp>
      <p:sp>
        <p:nvSpPr>
          <p:cNvPr id="7" name="Téglalap 6"/>
          <p:cNvSpPr/>
          <p:nvPr/>
        </p:nvSpPr>
        <p:spPr>
          <a:xfrm>
            <a:off x="62931" y="177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72075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330068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 hasCustomPrompt="1"/>
          </p:nvPr>
        </p:nvSpPr>
        <p:spPr>
          <a:xfrm>
            <a:off x="457200" y="183478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dirty="0" smtClean="0"/>
              <a:t>Előadás címe</a:t>
            </a:r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1009" y="1843741"/>
            <a:ext cx="3780000" cy="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0996" y="1232752"/>
            <a:ext cx="3780605" cy="6123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Csoportba foglalás 22"/>
          <p:cNvGrpSpPr/>
          <p:nvPr/>
        </p:nvGrpSpPr>
        <p:grpSpPr>
          <a:xfrm>
            <a:off x="5304093" y="3176683"/>
            <a:ext cx="3781292" cy="792373"/>
            <a:chOff x="5304093" y="2852651"/>
            <a:chExt cx="3781292" cy="792373"/>
          </a:xfrm>
        </p:grpSpPr>
        <p:sp>
          <p:nvSpPr>
            <p:cNvPr id="14" name="Téglalap 13"/>
            <p:cNvSpPr/>
            <p:nvPr userDrawn="1"/>
          </p:nvSpPr>
          <p:spPr>
            <a:xfrm>
              <a:off x="5304780" y="2889008"/>
              <a:ext cx="3780000" cy="612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7" name="Téglalap 16"/>
            <p:cNvSpPr/>
            <p:nvPr userDrawn="1"/>
          </p:nvSpPr>
          <p:spPr>
            <a:xfrm>
              <a:off x="5304780" y="3501008"/>
              <a:ext cx="3780605" cy="144016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Téglalap 18"/>
            <p:cNvSpPr/>
            <p:nvPr userDrawn="1"/>
          </p:nvSpPr>
          <p:spPr>
            <a:xfrm>
              <a:off x="5304093" y="2852651"/>
              <a:ext cx="3780605" cy="36000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60896" y="1196752"/>
            <a:ext cx="3780000" cy="3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Cím 7"/>
          <p:cNvSpPr txBox="1">
            <a:spLocks/>
          </p:cNvSpPr>
          <p:nvPr/>
        </p:nvSpPr>
        <p:spPr>
          <a:xfrm>
            <a:off x="4644008" y="3117660"/>
            <a:ext cx="4968552" cy="79208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Szerző(k)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Cím 7"/>
          <p:cNvSpPr txBox="1">
            <a:spLocks/>
          </p:cNvSpPr>
          <p:nvPr/>
        </p:nvSpPr>
        <p:spPr>
          <a:xfrm>
            <a:off x="107504" y="1268760"/>
            <a:ext cx="3707904" cy="576064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Előadás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700808"/>
            <a:ext cx="1905000" cy="4395192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87824" y="1700808"/>
            <a:ext cx="5715000" cy="44237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6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Összefogla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4400" y="274638"/>
            <a:ext cx="7772400" cy="99412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u-HU" dirty="0" smtClean="0"/>
              <a:t>Összefoglalás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ctr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„Ágazati felkészítés a hazai ELI projekttel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összefüggő képzési és K+F feladatokra"</a:t>
            </a:r>
          </a:p>
        </p:txBody>
      </p:sp>
      <p:pic>
        <p:nvPicPr>
          <p:cNvPr id="9" name="Content Placeholder 8" descr="USZT_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1914525" cy="59372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szte_cim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7762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8" descr="Infoblokk3_ESZA_egy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661025"/>
            <a:ext cx="2881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2931" y="1916832"/>
            <a:ext cx="9021537" cy="22322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2931" y="1628800"/>
            <a:ext cx="9021537" cy="28803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931" y="4144833"/>
            <a:ext cx="9021537" cy="43629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9512" y="2250738"/>
            <a:ext cx="8784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YYYY. MM. DD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4000" dirty="0" smtClean="0">
                <a:latin typeface="+mj-lt"/>
              </a:rPr>
              <a:t>Előadás címe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3600" dirty="0" smtClean="0">
                <a:latin typeface="+mj-lt"/>
              </a:rPr>
              <a:t>Előadó neve</a:t>
            </a:r>
            <a:endParaRPr lang="hu-HU" sz="3600" dirty="0">
              <a:latin typeface="+mj-lt"/>
            </a:endParaRPr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755576" y="5805264"/>
            <a:ext cx="4176464" cy="581149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TÁMOP-4.1.1.C-12/1/KONV-2012-0005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hu-HU" dirty="0" smtClean="0"/>
              <a:t>                       </a:t>
            </a:r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2476" y="7581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hu-HU" dirty="0" smtClean="0"/>
              <a:t>                  </a:t>
            </a:r>
            <a:endParaRPr kumimoji="0" lang="en-US" dirty="0"/>
          </a:p>
        </p:txBody>
      </p:sp>
      <p:sp>
        <p:nvSpPr>
          <p:cNvPr id="7" name="Téglalap 6"/>
          <p:cNvSpPr/>
          <p:nvPr/>
        </p:nvSpPr>
        <p:spPr>
          <a:xfrm>
            <a:off x="62931" y="177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72075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330068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 hasCustomPrompt="1"/>
          </p:nvPr>
        </p:nvSpPr>
        <p:spPr>
          <a:xfrm>
            <a:off x="457200" y="183478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dirty="0" smtClean="0"/>
              <a:t>Előadás címe</a:t>
            </a:r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1009" y="1843741"/>
            <a:ext cx="3780000" cy="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0996" y="1232752"/>
            <a:ext cx="3780605" cy="6123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Csoportba foglalás 22"/>
          <p:cNvGrpSpPr/>
          <p:nvPr/>
        </p:nvGrpSpPr>
        <p:grpSpPr>
          <a:xfrm>
            <a:off x="5304093" y="3176683"/>
            <a:ext cx="3781292" cy="792373"/>
            <a:chOff x="5304093" y="2852651"/>
            <a:chExt cx="3781292" cy="792373"/>
          </a:xfrm>
        </p:grpSpPr>
        <p:sp>
          <p:nvSpPr>
            <p:cNvPr id="14" name="Téglalap 13"/>
            <p:cNvSpPr/>
            <p:nvPr userDrawn="1"/>
          </p:nvSpPr>
          <p:spPr>
            <a:xfrm>
              <a:off x="5304780" y="2889008"/>
              <a:ext cx="3780000" cy="612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7" name="Téglalap 16"/>
            <p:cNvSpPr/>
            <p:nvPr userDrawn="1"/>
          </p:nvSpPr>
          <p:spPr>
            <a:xfrm>
              <a:off x="5304780" y="3501008"/>
              <a:ext cx="3780605" cy="144016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Téglalap 18"/>
            <p:cNvSpPr/>
            <p:nvPr userDrawn="1"/>
          </p:nvSpPr>
          <p:spPr>
            <a:xfrm>
              <a:off x="5304093" y="2852651"/>
              <a:ext cx="3780605" cy="36000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60896" y="1196752"/>
            <a:ext cx="3780000" cy="3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Cím 7"/>
          <p:cNvSpPr txBox="1">
            <a:spLocks/>
          </p:cNvSpPr>
          <p:nvPr/>
        </p:nvSpPr>
        <p:spPr>
          <a:xfrm>
            <a:off x="4644008" y="3117660"/>
            <a:ext cx="4968552" cy="79208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Szerző(k)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Cím 7"/>
          <p:cNvSpPr txBox="1">
            <a:spLocks/>
          </p:cNvSpPr>
          <p:nvPr/>
        </p:nvSpPr>
        <p:spPr>
          <a:xfrm>
            <a:off x="107504" y="1268760"/>
            <a:ext cx="3707904" cy="576064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Előadás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700808"/>
            <a:ext cx="1905000" cy="4395192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87824" y="1700808"/>
            <a:ext cx="5715000" cy="44237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6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Összefogla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4400" y="274638"/>
            <a:ext cx="7772400" cy="99412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u-HU" dirty="0" smtClean="0"/>
              <a:t>Összefoglalás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ctr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„Ágazati felkészítés a hazai ELI projekttel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összefüggő képzési és K+F feladatokra"</a:t>
            </a:r>
          </a:p>
        </p:txBody>
      </p:sp>
      <p:pic>
        <p:nvPicPr>
          <p:cNvPr id="9" name="Content Placeholder 8" descr="USZT_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1914525" cy="59372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szte_cim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7762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8" descr="Infoblokk3_ESZA_egy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661025"/>
            <a:ext cx="2881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2931" y="1916832"/>
            <a:ext cx="9021537" cy="22322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2931" y="1628800"/>
            <a:ext cx="9021537" cy="28803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931" y="4144833"/>
            <a:ext cx="9021537" cy="43629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9512" y="2250738"/>
            <a:ext cx="8784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YYYY. MM. DD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4000" dirty="0" smtClean="0">
                <a:latin typeface="+mj-lt"/>
              </a:rPr>
              <a:t>Előadás címe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3600" dirty="0" smtClean="0">
                <a:latin typeface="+mj-lt"/>
              </a:rPr>
              <a:t>Előadó neve</a:t>
            </a:r>
            <a:endParaRPr lang="hu-HU" sz="3600" dirty="0">
              <a:latin typeface="+mj-lt"/>
            </a:endParaRPr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755576" y="5805264"/>
            <a:ext cx="4176464" cy="581149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TÁMOP-4.1.1.C-12/1/KONV-2012-0005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hu-HU" dirty="0" smtClean="0"/>
              <a:t>                       </a:t>
            </a:r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2476" y="7581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hu-HU" dirty="0" smtClean="0"/>
              <a:t>                  </a:t>
            </a:r>
            <a:endParaRPr kumimoji="0" lang="en-US" dirty="0"/>
          </a:p>
        </p:txBody>
      </p:sp>
      <p:sp>
        <p:nvSpPr>
          <p:cNvPr id="7" name="Téglalap 6"/>
          <p:cNvSpPr/>
          <p:nvPr/>
        </p:nvSpPr>
        <p:spPr>
          <a:xfrm>
            <a:off x="62931" y="177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72075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330068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 hasCustomPrompt="1"/>
          </p:nvPr>
        </p:nvSpPr>
        <p:spPr>
          <a:xfrm>
            <a:off x="457200" y="183478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dirty="0" smtClean="0"/>
              <a:t>Előadás címe</a:t>
            </a:r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1009" y="1843741"/>
            <a:ext cx="3780000" cy="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0996" y="1232752"/>
            <a:ext cx="3780605" cy="6123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Csoportba foglalás 22"/>
          <p:cNvGrpSpPr/>
          <p:nvPr/>
        </p:nvGrpSpPr>
        <p:grpSpPr>
          <a:xfrm>
            <a:off x="5304093" y="3176683"/>
            <a:ext cx="3781292" cy="792373"/>
            <a:chOff x="5304093" y="2852651"/>
            <a:chExt cx="3781292" cy="792373"/>
          </a:xfrm>
        </p:grpSpPr>
        <p:sp>
          <p:nvSpPr>
            <p:cNvPr id="14" name="Téglalap 13"/>
            <p:cNvSpPr/>
            <p:nvPr userDrawn="1"/>
          </p:nvSpPr>
          <p:spPr>
            <a:xfrm>
              <a:off x="5304780" y="2889008"/>
              <a:ext cx="3780000" cy="612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7" name="Téglalap 16"/>
            <p:cNvSpPr/>
            <p:nvPr userDrawn="1"/>
          </p:nvSpPr>
          <p:spPr>
            <a:xfrm>
              <a:off x="5304780" y="3501008"/>
              <a:ext cx="3780605" cy="144016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Téglalap 18"/>
            <p:cNvSpPr/>
            <p:nvPr userDrawn="1"/>
          </p:nvSpPr>
          <p:spPr>
            <a:xfrm>
              <a:off x="5304093" y="2852651"/>
              <a:ext cx="3780605" cy="36000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60896" y="1196752"/>
            <a:ext cx="3780000" cy="3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Cím 7"/>
          <p:cNvSpPr txBox="1">
            <a:spLocks/>
          </p:cNvSpPr>
          <p:nvPr/>
        </p:nvSpPr>
        <p:spPr>
          <a:xfrm>
            <a:off x="4644008" y="3117660"/>
            <a:ext cx="4968552" cy="79208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Szerző(k)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Cím 7"/>
          <p:cNvSpPr txBox="1">
            <a:spLocks/>
          </p:cNvSpPr>
          <p:nvPr/>
        </p:nvSpPr>
        <p:spPr>
          <a:xfrm>
            <a:off x="107504" y="1268760"/>
            <a:ext cx="3707904" cy="576064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Előadás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700808"/>
            <a:ext cx="1905000" cy="4395192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87824" y="1700808"/>
            <a:ext cx="5715000" cy="44237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6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Összefogla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4400" y="274638"/>
            <a:ext cx="7772400" cy="99412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u-HU" dirty="0" smtClean="0"/>
              <a:t>Összefoglalás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átum helye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5E68E3-68B7-4076-8983-C8D8262E8B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ctr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„Ágazati felkészítés a hazai ELI projekttel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összefüggő képzési és K+F feladatokra"</a:t>
            </a:r>
          </a:p>
        </p:txBody>
      </p:sp>
      <p:pic>
        <p:nvPicPr>
          <p:cNvPr id="9" name="Content Placeholder 8" descr="USZT_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1914525" cy="59372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szte_cim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7762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8" descr="Infoblokk3_ESZA_egy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661025"/>
            <a:ext cx="2881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2931" y="1916832"/>
            <a:ext cx="9021537" cy="22322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2931" y="1628800"/>
            <a:ext cx="9021537" cy="28803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931" y="4144833"/>
            <a:ext cx="9021537" cy="43629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9512" y="2250738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2014. 07. 25.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Adatbiztonság a méréstechnológiában</a:t>
            </a:r>
            <a:br>
              <a:rPr lang="hu-HU" sz="2600" dirty="0" smtClean="0">
                <a:latin typeface="+mj-lt"/>
              </a:rPr>
            </a:br>
            <a:r>
              <a:rPr lang="hu-HU" sz="2600" dirty="0" smtClean="0">
                <a:latin typeface="+mj-lt"/>
              </a:rPr>
              <a:t>képzők képzése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Szerző: Dr. Németh L. Zoltán</a:t>
            </a:r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755576" y="5805264"/>
            <a:ext cx="4176464" cy="581149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TÁMOP-4.1.1.C-12/1/KONV-2012-0005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hu-HU" dirty="0" smtClean="0"/>
              <a:t>                       </a:t>
            </a:r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2476" y="7581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hu-HU" dirty="0" smtClean="0"/>
              <a:t>                  </a:t>
            </a:r>
            <a:endParaRPr kumimoji="0" lang="en-US" dirty="0"/>
          </a:p>
        </p:txBody>
      </p:sp>
      <p:sp>
        <p:nvSpPr>
          <p:cNvPr id="7" name="Téglalap 6"/>
          <p:cNvSpPr/>
          <p:nvPr/>
        </p:nvSpPr>
        <p:spPr>
          <a:xfrm>
            <a:off x="62931" y="177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72075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330068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 hasCustomPrompt="1"/>
          </p:nvPr>
        </p:nvSpPr>
        <p:spPr>
          <a:xfrm>
            <a:off x="457200" y="183478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dirty="0" smtClean="0"/>
              <a:t>Kriptográfia</a:t>
            </a:r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1009" y="1843741"/>
            <a:ext cx="3780000" cy="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0996" y="1232752"/>
            <a:ext cx="3780605" cy="6123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Csoportba foglalás 22"/>
          <p:cNvGrpSpPr/>
          <p:nvPr/>
        </p:nvGrpSpPr>
        <p:grpSpPr>
          <a:xfrm>
            <a:off x="5304093" y="3176683"/>
            <a:ext cx="3781292" cy="792373"/>
            <a:chOff x="5304093" y="2852651"/>
            <a:chExt cx="3781292" cy="792373"/>
          </a:xfrm>
        </p:grpSpPr>
        <p:sp>
          <p:nvSpPr>
            <p:cNvPr id="14" name="Téglalap 13"/>
            <p:cNvSpPr/>
            <p:nvPr userDrawn="1"/>
          </p:nvSpPr>
          <p:spPr>
            <a:xfrm>
              <a:off x="5304780" y="2889008"/>
              <a:ext cx="3780000" cy="612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7" name="Téglalap 16"/>
            <p:cNvSpPr/>
            <p:nvPr userDrawn="1"/>
          </p:nvSpPr>
          <p:spPr>
            <a:xfrm>
              <a:off x="5304780" y="3501008"/>
              <a:ext cx="3780605" cy="144016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Téglalap 18"/>
            <p:cNvSpPr/>
            <p:nvPr userDrawn="1"/>
          </p:nvSpPr>
          <p:spPr>
            <a:xfrm>
              <a:off x="5304093" y="2852651"/>
              <a:ext cx="3780605" cy="36000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60896" y="1196752"/>
            <a:ext cx="3780000" cy="3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Cím 7"/>
          <p:cNvSpPr txBox="1">
            <a:spLocks/>
          </p:cNvSpPr>
          <p:nvPr/>
        </p:nvSpPr>
        <p:spPr>
          <a:xfrm>
            <a:off x="4644008" y="3117660"/>
            <a:ext cx="4968552" cy="79208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Dr. Németh L. Zoltán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Cím 7"/>
          <p:cNvSpPr txBox="1">
            <a:spLocks/>
          </p:cNvSpPr>
          <p:nvPr/>
        </p:nvSpPr>
        <p:spPr>
          <a:xfrm>
            <a:off x="107504" y="1268760"/>
            <a:ext cx="3707904" cy="576064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Előadás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700808"/>
            <a:ext cx="1905000" cy="4395192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87824" y="1700808"/>
            <a:ext cx="5715000" cy="44237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6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Összefogla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4400" y="274638"/>
            <a:ext cx="7772400" cy="99412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u-HU" dirty="0" smtClean="0"/>
              <a:t>Összefoglalás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9338" algn="ctr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„Ágazati felkészítés a hazai ELI projekttel</a:t>
            </a:r>
            <a:b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összefüggő képzési és K+F feladatokra"</a:t>
            </a:r>
          </a:p>
        </p:txBody>
      </p:sp>
      <p:pic>
        <p:nvPicPr>
          <p:cNvPr id="9" name="Content Placeholder 8" descr="USZT_logo_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476250"/>
            <a:ext cx="1914525" cy="59372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szte_cim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7762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8" descr="Infoblokk3_ESZA_egy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661025"/>
            <a:ext cx="2881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2931" y="1916832"/>
            <a:ext cx="9021537" cy="22322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2931" y="1628800"/>
            <a:ext cx="9021537" cy="28803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931" y="4144833"/>
            <a:ext cx="9021537" cy="43629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9512" y="2250738"/>
            <a:ext cx="8784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hu-HU" sz="2600" dirty="0" smtClean="0">
                <a:latin typeface="+mj-lt"/>
              </a:rPr>
              <a:t>YYYY. MM. DD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4000" dirty="0" smtClean="0">
                <a:latin typeface="+mj-lt"/>
              </a:rPr>
              <a:t>Előadás címe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sz="3600" dirty="0" smtClean="0">
                <a:latin typeface="+mj-lt"/>
              </a:rPr>
              <a:t>Előadó neve</a:t>
            </a:r>
            <a:endParaRPr lang="hu-HU" sz="3600" dirty="0">
              <a:latin typeface="+mj-lt"/>
            </a:endParaRPr>
          </a:p>
        </p:txBody>
      </p:sp>
      <p:sp>
        <p:nvSpPr>
          <p:cNvPr id="17" name="Footer Placeholder 13"/>
          <p:cNvSpPr txBox="1">
            <a:spLocks/>
          </p:cNvSpPr>
          <p:nvPr/>
        </p:nvSpPr>
        <p:spPr>
          <a:xfrm>
            <a:off x="755576" y="5805264"/>
            <a:ext cx="4176464" cy="581149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TÁMOP-4.1.1.C-12/1/KONV-2012-0005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hu-HU" dirty="0" smtClean="0"/>
              <a:t>                       </a:t>
            </a:r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2476" y="7581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hu-HU" dirty="0" smtClean="0"/>
              <a:t>                  </a:t>
            </a:r>
            <a:endParaRPr kumimoji="0" lang="en-US" dirty="0"/>
          </a:p>
        </p:txBody>
      </p:sp>
      <p:sp>
        <p:nvSpPr>
          <p:cNvPr id="7" name="Téglalap 6"/>
          <p:cNvSpPr/>
          <p:nvPr/>
        </p:nvSpPr>
        <p:spPr>
          <a:xfrm>
            <a:off x="62931" y="177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72075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330068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 hasCustomPrompt="1"/>
          </p:nvPr>
        </p:nvSpPr>
        <p:spPr>
          <a:xfrm>
            <a:off x="457200" y="183478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dirty="0" smtClean="0"/>
              <a:t>Előadás címe</a:t>
            </a:r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1009" y="1843741"/>
            <a:ext cx="3780000" cy="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0996" y="1232752"/>
            <a:ext cx="3780605" cy="6123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2" name="Csoportba foglalás 22"/>
          <p:cNvGrpSpPr/>
          <p:nvPr/>
        </p:nvGrpSpPr>
        <p:grpSpPr>
          <a:xfrm>
            <a:off x="5304093" y="3176683"/>
            <a:ext cx="3781292" cy="792373"/>
            <a:chOff x="5304093" y="2852651"/>
            <a:chExt cx="3781292" cy="792373"/>
          </a:xfrm>
        </p:grpSpPr>
        <p:sp>
          <p:nvSpPr>
            <p:cNvPr id="14" name="Téglalap 13"/>
            <p:cNvSpPr/>
            <p:nvPr userDrawn="1"/>
          </p:nvSpPr>
          <p:spPr>
            <a:xfrm>
              <a:off x="5304780" y="2889008"/>
              <a:ext cx="3780000" cy="6120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7" name="Téglalap 16"/>
            <p:cNvSpPr/>
            <p:nvPr userDrawn="1"/>
          </p:nvSpPr>
          <p:spPr>
            <a:xfrm>
              <a:off x="5304780" y="3501008"/>
              <a:ext cx="3780605" cy="144016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Téglalap 18"/>
            <p:cNvSpPr/>
            <p:nvPr userDrawn="1"/>
          </p:nvSpPr>
          <p:spPr>
            <a:xfrm>
              <a:off x="5304093" y="2852651"/>
              <a:ext cx="3780605" cy="36000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0" name="Téglalap 19"/>
          <p:cNvSpPr/>
          <p:nvPr/>
        </p:nvSpPr>
        <p:spPr>
          <a:xfrm>
            <a:off x="60896" y="1196752"/>
            <a:ext cx="3780000" cy="36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Cím 7"/>
          <p:cNvSpPr txBox="1">
            <a:spLocks/>
          </p:cNvSpPr>
          <p:nvPr/>
        </p:nvSpPr>
        <p:spPr>
          <a:xfrm>
            <a:off x="4644008" y="3117660"/>
            <a:ext cx="4968552" cy="79208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Szerző(k)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Cím 7"/>
          <p:cNvSpPr txBox="1">
            <a:spLocks/>
          </p:cNvSpPr>
          <p:nvPr/>
        </p:nvSpPr>
        <p:spPr>
          <a:xfrm>
            <a:off x="107504" y="1268760"/>
            <a:ext cx="3707904" cy="576064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Előadás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556792"/>
            <a:ext cx="3749040" cy="4463008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 dirty="0"/>
          </a:p>
        </p:txBody>
      </p:sp>
      <p:sp>
        <p:nvSpPr>
          <p:cNvPr id="12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58688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348880"/>
            <a:ext cx="3733800" cy="378522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 dirty="0"/>
          </a:p>
        </p:txBody>
      </p:sp>
      <p:sp>
        <p:nvSpPr>
          <p:cNvPr id="14" name="Élőláb helye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Téglalap 14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700808"/>
            <a:ext cx="1905000" cy="4395192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87824" y="1700808"/>
            <a:ext cx="5715000" cy="4423792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6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Összefogla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4400" y="274638"/>
            <a:ext cx="7772400" cy="99412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hu-HU" dirty="0" smtClean="0"/>
              <a:t>Összefoglalás</a:t>
            </a:r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 dirty="0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700808"/>
            <a:ext cx="1905000" cy="4395192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dirty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87824" y="1700808"/>
            <a:ext cx="5715000" cy="4423792"/>
          </a:xfrm>
        </p:spPr>
        <p:txBody>
          <a:bodyPr vert="horz"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 flipV="1">
            <a:off x="69412" y="13470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/>
          <p:nvPr/>
        </p:nvSpPr>
        <p:spPr>
          <a:xfrm>
            <a:off x="69146" y="131165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églalap 15"/>
          <p:cNvSpPr/>
          <p:nvPr/>
        </p:nvSpPr>
        <p:spPr>
          <a:xfrm>
            <a:off x="68306" y="1439064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9ADF165-6C07-4CEA-A3C9-4F4230710F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76205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5.xml"/><Relationship Id="rId4" Type="http://schemas.openxmlformats.org/officeDocument/2006/relationships/hyperlink" Target="http://www.youtube.com/watch?v=8z1XCIxqy1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0.xml"/><Relationship Id="rId5" Type="http://schemas.openxmlformats.org/officeDocument/2006/relationships/hyperlink" Target="http://en.wikipedia.org/wiki/Numbers_station" TargetMode="External"/><Relationship Id="rId4" Type="http://schemas.openxmlformats.org/officeDocument/2006/relationships/hyperlink" Target="http://www.youtube.com/watch?v=Ev1Mc_rOM7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://www.privacylover.com/encryption/german-privacy-foundation-releases-cryptostick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://upload.wikimedia.org/wikipedia/commons/c/c3/Steganography_recovered.png" TargetMode="External"/><Relationship Id="rId5" Type="http://schemas.openxmlformats.org/officeDocument/2006/relationships/hyperlink" Target="http://upload.wikimedia.org/wikipedia/commons/a/a8/Steganography_original.pn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3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Titkosítási alapfogalmak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129-70D9-43B5-B689-00EFE0C98D58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hu-HU" sz="2800" b="1" dirty="0"/>
              <a:t>titkosítás</a:t>
            </a:r>
            <a:r>
              <a:rPr lang="hu-HU" sz="2800" dirty="0"/>
              <a:t> (</a:t>
            </a:r>
            <a:r>
              <a:rPr lang="hu-HU" sz="2800" dirty="0" err="1"/>
              <a:t>enciphering</a:t>
            </a:r>
            <a:r>
              <a:rPr lang="hu-HU" sz="2800" dirty="0"/>
              <a:t>, </a:t>
            </a:r>
            <a:r>
              <a:rPr lang="hu-HU" sz="2800" dirty="0" err="1"/>
              <a:t>encryption</a:t>
            </a:r>
            <a:r>
              <a:rPr lang="hu-HU" sz="2800" dirty="0"/>
              <a:t>): a nyílt szöveg ''olvashatatlanná tétele" a kulcs </a:t>
            </a:r>
            <a:r>
              <a:rPr lang="hu-HU" sz="2800" dirty="0" smtClean="0"/>
              <a:t>segítségével.</a:t>
            </a:r>
          </a:p>
          <a:p>
            <a:pPr>
              <a:lnSpc>
                <a:spcPct val="110000"/>
              </a:lnSpc>
            </a:pPr>
            <a:r>
              <a:rPr lang="hu-HU" sz="2800" b="1" dirty="0" smtClean="0"/>
              <a:t>titkosító </a:t>
            </a:r>
            <a:r>
              <a:rPr lang="hu-HU" sz="2800" b="1" dirty="0"/>
              <a:t>algoritmus</a:t>
            </a:r>
            <a:r>
              <a:rPr lang="hu-HU" sz="2800" dirty="0"/>
              <a:t> (</a:t>
            </a:r>
            <a:r>
              <a:rPr lang="hu-HU" sz="2800" dirty="0" err="1"/>
              <a:t>cipher</a:t>
            </a:r>
            <a:r>
              <a:rPr lang="hu-HU" sz="2800" dirty="0"/>
              <a:t>)</a:t>
            </a:r>
          </a:p>
          <a:p>
            <a:pPr>
              <a:lnSpc>
                <a:spcPct val="110000"/>
              </a:lnSpc>
            </a:pPr>
            <a:r>
              <a:rPr lang="hu-HU" sz="2800" b="1" dirty="0" smtClean="0"/>
              <a:t>megfejtés</a:t>
            </a:r>
            <a:r>
              <a:rPr lang="hu-HU" sz="2800" dirty="0" smtClean="0"/>
              <a:t> </a:t>
            </a:r>
            <a:r>
              <a:rPr lang="hu-HU" sz="2800" dirty="0"/>
              <a:t>(</a:t>
            </a:r>
            <a:r>
              <a:rPr lang="hu-HU" sz="2800" dirty="0" err="1"/>
              <a:t>deciphering</a:t>
            </a:r>
            <a:r>
              <a:rPr lang="hu-HU" sz="2800" dirty="0"/>
              <a:t>, </a:t>
            </a:r>
            <a:r>
              <a:rPr lang="hu-HU" sz="2800" dirty="0" err="1" smtClean="0"/>
              <a:t>decryption</a:t>
            </a:r>
            <a:r>
              <a:rPr lang="hu-HU" sz="2800" dirty="0"/>
              <a:t>): a </a:t>
            </a:r>
            <a:r>
              <a:rPr lang="hu-HU" sz="2800" dirty="0" smtClean="0"/>
              <a:t>titkosított </a:t>
            </a:r>
            <a:r>
              <a:rPr lang="hu-HU" sz="2800" dirty="0"/>
              <a:t>szöveg visszaalakítása nyílt szöveggé a kulcs segítségével.</a:t>
            </a:r>
          </a:p>
          <a:p>
            <a:pPr>
              <a:lnSpc>
                <a:spcPct val="110000"/>
              </a:lnSpc>
            </a:pPr>
            <a:r>
              <a:rPr lang="hu-HU" sz="2800" b="1" dirty="0" smtClean="0"/>
              <a:t>feltörés</a:t>
            </a:r>
            <a:r>
              <a:rPr lang="hu-HU" sz="2800" dirty="0" smtClean="0"/>
              <a:t> </a:t>
            </a:r>
            <a:r>
              <a:rPr lang="hu-HU" sz="2800" dirty="0"/>
              <a:t>(</a:t>
            </a:r>
            <a:r>
              <a:rPr lang="hu-HU" sz="2800" dirty="0" err="1"/>
              <a:t>break</a:t>
            </a:r>
            <a:r>
              <a:rPr lang="hu-HU" sz="2800" dirty="0"/>
              <a:t>): </a:t>
            </a:r>
            <a:br>
              <a:rPr lang="hu-HU" sz="2800" dirty="0"/>
            </a:br>
            <a:r>
              <a:rPr lang="hu-HU" sz="2800" dirty="0"/>
              <a:t>/első közelítésben/  a titkosított szövegből a nyílt szöveg rekonstruálása a kulcs ismerete nélkül </a:t>
            </a:r>
            <a:br>
              <a:rPr lang="hu-HU" sz="2800" dirty="0"/>
            </a:br>
            <a:r>
              <a:rPr lang="hu-HU" sz="2800" dirty="0"/>
              <a:t>/általánosabban/ a kulcs kiszámítása, akár a titkos és </a:t>
            </a:r>
            <a:r>
              <a:rPr lang="hu-HU" sz="2800" dirty="0" smtClean="0"/>
              <a:t>a nyílt szöveg </a:t>
            </a:r>
            <a:r>
              <a:rPr lang="hu-HU" sz="2800" dirty="0"/>
              <a:t>ismeretében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Passzív </a:t>
            </a:r>
            <a:r>
              <a:rPr lang="hu-HU" dirty="0"/>
              <a:t>támadás</a:t>
            </a:r>
            <a:endParaRPr lang="en-A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8BDC-1CD1-46D3-96C9-368FD28FAE84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62708"/>
            <a:ext cx="7560840" cy="39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3635896" y="4581525"/>
            <a:ext cx="1800200" cy="485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b="1" dirty="0" smtClean="0"/>
              <a:t>Internet vagy más kommunikációs csatorna</a:t>
            </a:r>
            <a:endParaRPr lang="hu-HU" sz="1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16041" y="3057524"/>
            <a:ext cx="2520280" cy="60007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hu-HU" sz="1400" b="1" dirty="0" smtClean="0"/>
              <a:t>Elolvassa Béla </a:t>
            </a:r>
            <a:r>
              <a:rPr lang="hu-HU" sz="1400" b="1" dirty="0" err="1" smtClean="0"/>
              <a:t>Alíznak</a:t>
            </a:r>
            <a:r>
              <a:rPr lang="hu-HU" sz="1400" b="1" dirty="0" smtClean="0"/>
              <a:t> küldött üzenetét</a:t>
            </a:r>
            <a:endParaRPr lang="hu-HU" sz="14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19672" y="5157192"/>
            <a:ext cx="648072" cy="2880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hu-HU" sz="1400" b="1" dirty="0" smtClean="0"/>
              <a:t>Béla</a:t>
            </a:r>
            <a:endParaRPr lang="hu-HU" sz="1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804248" y="5229200"/>
            <a:ext cx="648072" cy="2880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hu-HU" sz="1400" b="1" dirty="0" err="1" smtClean="0"/>
              <a:t>Alíz</a:t>
            </a:r>
            <a:endParaRPr lang="hu-HU" sz="1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779912" y="3140968"/>
            <a:ext cx="648072" cy="2880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hu-HU" sz="1400" b="1" dirty="0" smtClean="0"/>
              <a:t>Elek</a:t>
            </a:r>
            <a:endParaRPr lang="hu-HU" sz="14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64088" y="5949280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Az ábra a 4. hivatkozás  ábrájának átdolgozásával készült.</a:t>
            </a:r>
            <a:endParaRPr lang="hu-HU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Aktív támadás</a:t>
            </a:r>
            <a:endParaRPr lang="en-A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5475-C455-46B4-B42C-BBA74BD1AFBC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88" y="1628800"/>
            <a:ext cx="7596336" cy="391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4411" y="5589240"/>
            <a:ext cx="7920037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Példa: </a:t>
            </a:r>
            <a:r>
              <a:rPr lang="hu-HU" dirty="0" err="1">
                <a:solidFill>
                  <a:srgbClr val="000000"/>
                </a:solidFill>
              </a:rPr>
              <a:t>CrypTool</a:t>
            </a:r>
            <a:r>
              <a:rPr lang="hu-HU" dirty="0">
                <a:solidFill>
                  <a:srgbClr val="000000"/>
                </a:solidFill>
              </a:rPr>
              <a:t>  </a:t>
            </a:r>
            <a:r>
              <a:rPr lang="hu-HU" dirty="0" err="1">
                <a:solidFill>
                  <a:srgbClr val="000000"/>
                </a:solidFill>
              </a:rPr>
              <a:t>Individ</a:t>
            </a:r>
            <a:r>
              <a:rPr lang="hu-HU" dirty="0">
                <a:solidFill>
                  <a:srgbClr val="000000"/>
                </a:solidFill>
              </a:rPr>
              <a:t>. </a:t>
            </a:r>
            <a:r>
              <a:rPr lang="hu-HU" dirty="0" err="1">
                <a:solidFill>
                  <a:srgbClr val="000000"/>
                </a:solidFill>
              </a:rPr>
              <a:t>Procedures</a:t>
            </a:r>
            <a:r>
              <a:rPr lang="hu-HU" dirty="0">
                <a:solidFill>
                  <a:srgbClr val="000000"/>
                </a:solidFill>
              </a:rPr>
              <a:t> / </a:t>
            </a:r>
            <a:r>
              <a:rPr lang="hu-HU" dirty="0" err="1">
                <a:solidFill>
                  <a:srgbClr val="000000"/>
                </a:solidFill>
              </a:rPr>
              <a:t>Protocols</a:t>
            </a:r>
            <a:r>
              <a:rPr lang="hu-HU" dirty="0">
                <a:solidFill>
                  <a:srgbClr val="000000"/>
                </a:solidFill>
              </a:rPr>
              <a:t> / Network </a:t>
            </a:r>
            <a:r>
              <a:rPr lang="hu-HU" dirty="0" err="1" smtClean="0">
                <a:solidFill>
                  <a:srgbClr val="000000"/>
                </a:solidFill>
              </a:rPr>
              <a:t>Authentication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816424" y="4581129"/>
            <a:ext cx="1800200" cy="423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u-HU" sz="1200" b="1" dirty="0" smtClean="0"/>
              <a:t>Internet vagy más kommunikációs csatorna</a:t>
            </a:r>
            <a:endParaRPr lang="hu-HU" sz="1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52528" y="3068960"/>
            <a:ext cx="3563888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hu-HU" sz="1300" b="1" dirty="0" smtClean="0"/>
              <a:t>Elfogja az üzenetet, és később visszajátssza </a:t>
            </a:r>
            <a:r>
              <a:rPr lang="hu-HU" sz="1300" b="1" dirty="0" err="1" smtClean="0"/>
              <a:t>Alíznak</a:t>
            </a:r>
            <a:r>
              <a:rPr lang="hu-HU" sz="1300" b="1" dirty="0" smtClean="0"/>
              <a:t>, mintha ő lenne Béla</a:t>
            </a:r>
            <a:endParaRPr lang="hu-HU" sz="13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00200" y="5085184"/>
            <a:ext cx="648072" cy="2880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hu-HU" sz="1400" b="1" dirty="0" smtClean="0"/>
              <a:t>Béla</a:t>
            </a:r>
            <a:endParaRPr lang="hu-HU" sz="14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984776" y="5157192"/>
            <a:ext cx="648072" cy="2880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hu-HU" sz="1400" b="1" dirty="0" err="1" smtClean="0"/>
              <a:t>Alíz</a:t>
            </a:r>
            <a:endParaRPr lang="hu-HU" sz="1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744416" y="3140968"/>
            <a:ext cx="648072" cy="2880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hu-HU" sz="1400" b="1" dirty="0" smtClean="0"/>
              <a:t>Máté</a:t>
            </a:r>
            <a:endParaRPr lang="hu-HU" sz="1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64088" y="6021288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Az ábra a 4. hivatkozás  ábrájának átdolgozásával készült.</a:t>
            </a:r>
            <a:endParaRPr lang="hu-HU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dirty="0" err="1" smtClean="0"/>
              <a:t>Kerchoffs</a:t>
            </a:r>
            <a:r>
              <a:rPr lang="hu-HU" dirty="0" smtClean="0"/>
              <a:t> elv I.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64DC-4B52-4929-8446-0D14BCD08B01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556792"/>
            <a:ext cx="8280920" cy="4176464"/>
          </a:xfrm>
        </p:spPr>
        <p:txBody>
          <a:bodyPr>
            <a:normAutofit lnSpcReduction="10000"/>
          </a:bodyPr>
          <a:lstStyle/>
          <a:p>
            <a:pPr marL="0" indent="19050">
              <a:lnSpc>
                <a:spcPct val="120000"/>
              </a:lnSpc>
              <a:buNone/>
              <a:tabLst>
                <a:tab pos="409575" algn="l"/>
              </a:tabLst>
            </a:pPr>
            <a:r>
              <a:rPr lang="hu-HU" sz="2400" dirty="0"/>
              <a:t>August </a:t>
            </a:r>
            <a:r>
              <a:rPr lang="hu-HU" sz="2400" dirty="0" err="1"/>
              <a:t>Kerchoffs</a:t>
            </a:r>
            <a:r>
              <a:rPr lang="hu-HU" sz="2400" dirty="0"/>
              <a:t> holland nyelvésztől (1883-ból!) </a:t>
            </a:r>
          </a:p>
          <a:p>
            <a:pPr marL="0" indent="19050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r>
              <a:rPr lang="hu-HU" sz="2400" dirty="0"/>
              <a:t/>
            </a:r>
            <a:br>
              <a:rPr lang="hu-HU" sz="2400" dirty="0"/>
            </a:br>
            <a:endParaRPr lang="hu-HU" sz="2400" dirty="0" smtClean="0"/>
          </a:p>
          <a:p>
            <a:pPr marL="0" indent="19050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endParaRPr lang="hu-HU" sz="2400" dirty="0"/>
          </a:p>
          <a:p>
            <a:pPr marL="0" indent="19050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endParaRPr lang="hu-HU" sz="2400" dirty="0" smtClean="0"/>
          </a:p>
          <a:p>
            <a:pPr marL="0" indent="19050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endParaRPr lang="hu-HU" sz="2400" dirty="0"/>
          </a:p>
          <a:p>
            <a:pPr marL="0" indent="19050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endParaRPr lang="hu-HU" sz="2000" dirty="0"/>
          </a:p>
          <a:p>
            <a:pPr marL="0" indent="19050" algn="just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r>
              <a:rPr lang="hu-HU" sz="2100" dirty="0"/>
              <a:t>Azaz </a:t>
            </a:r>
            <a:r>
              <a:rPr lang="hu-HU" sz="2100" dirty="0">
                <a:solidFill>
                  <a:schemeClr val="tx1"/>
                </a:solidFill>
              </a:rPr>
              <a:t>a biztonság </a:t>
            </a:r>
            <a:r>
              <a:rPr lang="hu-HU" sz="2100" b="1" dirty="0">
                <a:solidFill>
                  <a:schemeClr val="tx1"/>
                </a:solidFill>
              </a:rPr>
              <a:t>egyedül a kulcsnak</a:t>
            </a:r>
            <a:r>
              <a:rPr lang="hu-HU" sz="2100" dirty="0">
                <a:solidFill>
                  <a:schemeClr val="tx1"/>
                </a:solidFill>
              </a:rPr>
              <a:t>, és ne </a:t>
            </a:r>
            <a:r>
              <a:rPr lang="hu-HU" sz="2100" dirty="0" smtClean="0">
                <a:solidFill>
                  <a:schemeClr val="tx1"/>
                </a:solidFill>
              </a:rPr>
              <a:t>magának </a:t>
            </a:r>
            <a:r>
              <a:rPr lang="hu-HU" sz="2100" dirty="0">
                <a:solidFill>
                  <a:schemeClr val="tx1"/>
                </a:solidFill>
              </a:rPr>
              <a:t>az algoritmusnak a titkosságán </a:t>
            </a:r>
            <a:r>
              <a:rPr lang="hu-HU" sz="2100" dirty="0" smtClean="0">
                <a:solidFill>
                  <a:schemeClr val="tx1"/>
                </a:solidFill>
              </a:rPr>
              <a:t>alapuljon</a:t>
            </a:r>
            <a:r>
              <a:rPr lang="hu-HU" sz="2100" dirty="0"/>
              <a:t>.  </a:t>
            </a:r>
            <a:endParaRPr lang="hu-HU" sz="2100" dirty="0" smtClean="0"/>
          </a:p>
          <a:p>
            <a:pPr marL="0" indent="19050" algn="just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endParaRPr lang="hu-HU" sz="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1331640" y="2495141"/>
            <a:ext cx="6768752" cy="1846659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  <a:latin typeface="Century Gothic"/>
              </a:rPr>
              <a:t>A rendszer egy részének (tipikusan a használt titkosító algoritmusnak) a kompromittálódása (kitudódása) ne okozza a rendszer egészének kompromittálódását.</a:t>
            </a:r>
            <a:r>
              <a:rPr lang="hu-HU" sz="2400" dirty="0">
                <a:solidFill>
                  <a:prstClr val="black"/>
                </a:solidFill>
                <a:latin typeface="Century Gothic"/>
              </a:rPr>
              <a:t/>
            </a:r>
            <a:br>
              <a:rPr lang="hu-HU" sz="2400" dirty="0">
                <a:solidFill>
                  <a:prstClr val="black"/>
                </a:solidFill>
                <a:latin typeface="Century Gothic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31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dirty="0" err="1" smtClean="0"/>
              <a:t>Kerchoffs</a:t>
            </a:r>
            <a:r>
              <a:rPr lang="hu-HU" dirty="0" smtClean="0"/>
              <a:t> elv II.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64DC-4B52-4929-8446-0D14BCD08B01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556792"/>
            <a:ext cx="8280920" cy="4752528"/>
          </a:xfrm>
        </p:spPr>
        <p:txBody>
          <a:bodyPr>
            <a:normAutofit/>
          </a:bodyPr>
          <a:lstStyle/>
          <a:p>
            <a:pPr marL="0" indent="19050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r>
              <a:rPr lang="hu-HU" sz="2000" dirty="0" smtClean="0"/>
              <a:t>Máskén fogalmazva, a </a:t>
            </a:r>
            <a:r>
              <a:rPr lang="hu-HU" sz="2000" dirty="0" err="1" smtClean="0"/>
              <a:t>kriptoanalízisben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feltesszük</a:t>
            </a:r>
            <a:r>
              <a:rPr lang="hu-HU" sz="2000" b="1" dirty="0">
                <a:solidFill>
                  <a:srgbClr val="FF0000"/>
                </a:solidFill>
              </a:rPr>
              <a:t>, hogy a támadó a rendszert ismeri</a:t>
            </a:r>
            <a:r>
              <a:rPr lang="hu-HU" sz="2000" dirty="0"/>
              <a:t>. </a:t>
            </a:r>
            <a:endParaRPr lang="hu-HU" sz="2000" dirty="0" smtClean="0"/>
          </a:p>
          <a:p>
            <a:pPr marL="0" indent="19050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r>
              <a:rPr lang="hu-HU" sz="2000" dirty="0" smtClean="0"/>
              <a:t>Mert:</a:t>
            </a:r>
          </a:p>
          <a:p>
            <a:pPr marL="0" indent="19050">
              <a:lnSpc>
                <a:spcPct val="120000"/>
              </a:lnSpc>
              <a:buFont typeface="Wingdings" pitchFamily="2" charset="2"/>
              <a:buChar char="Ø"/>
              <a:tabLst>
                <a:tab pos="409575" algn="l"/>
              </a:tabLst>
            </a:pPr>
            <a:r>
              <a:rPr lang="hu-HU" sz="2000" dirty="0" smtClean="0"/>
              <a:t> 	tömeges </a:t>
            </a:r>
            <a:r>
              <a:rPr lang="hu-HU" sz="2000" dirty="0"/>
              <a:t>méretű alkalmazásoknál </a:t>
            </a:r>
            <a:r>
              <a:rPr lang="hu-HU" sz="2000" dirty="0" smtClean="0"/>
              <a:t>úgysem </a:t>
            </a:r>
            <a:r>
              <a:rPr lang="hu-HU" sz="2000" dirty="0"/>
              <a:t>lehetne </a:t>
            </a:r>
            <a:r>
              <a:rPr lang="hu-HU" sz="2000" dirty="0" smtClean="0"/>
              <a:t>az </a:t>
            </a:r>
          </a:p>
          <a:p>
            <a:pPr marL="274320" lvl="1" indent="0">
              <a:lnSpc>
                <a:spcPct val="120000"/>
              </a:lnSpc>
              <a:buNone/>
              <a:tabLst>
                <a:tab pos="409575" algn="l"/>
              </a:tabLst>
            </a:pPr>
            <a:r>
              <a:rPr lang="hu-HU" sz="1800" dirty="0"/>
              <a:t>	</a:t>
            </a:r>
            <a:r>
              <a:rPr lang="hu-HU" sz="2100" dirty="0" smtClean="0"/>
              <a:t>algoritmust titokban tartani,</a:t>
            </a:r>
          </a:p>
          <a:p>
            <a:pPr marL="0" indent="19050">
              <a:lnSpc>
                <a:spcPct val="120000"/>
              </a:lnSpc>
              <a:buFont typeface="Wingdings" pitchFamily="2" charset="2"/>
              <a:buChar char="Ø"/>
              <a:tabLst>
                <a:tab pos="409575" algn="l"/>
              </a:tabLst>
            </a:pPr>
            <a:r>
              <a:rPr lang="hu-HU" sz="2000" dirty="0" smtClean="0"/>
              <a:t> 	az </a:t>
            </a:r>
            <a:r>
              <a:rPr lang="hu-HU" sz="2000" dirty="0"/>
              <a:t>algoritmus az implementációkból </a:t>
            </a:r>
            <a:r>
              <a:rPr lang="hu-HU" sz="2000" dirty="0" smtClean="0"/>
              <a:t>visszafejthető,</a:t>
            </a:r>
          </a:p>
          <a:p>
            <a:pPr marL="0" indent="19050">
              <a:lnSpc>
                <a:spcPct val="120000"/>
              </a:lnSpc>
              <a:buFont typeface="Wingdings" pitchFamily="2" charset="2"/>
              <a:buChar char="Ø"/>
              <a:tabLst>
                <a:tab pos="409575" algn="l"/>
              </a:tabLst>
            </a:pPr>
            <a:r>
              <a:rPr lang="hu-HU" sz="2000" dirty="0" smtClean="0"/>
              <a:t> 	a </a:t>
            </a:r>
            <a:r>
              <a:rPr lang="hu-HU" sz="2000" dirty="0"/>
              <a:t>kriptográfia története </a:t>
            </a:r>
            <a:r>
              <a:rPr lang="hu-HU" sz="2000" dirty="0" smtClean="0"/>
              <a:t>is </a:t>
            </a:r>
            <a:r>
              <a:rPr lang="hu-HU" sz="2000" dirty="0"/>
              <a:t>ezt </a:t>
            </a:r>
            <a:r>
              <a:rPr lang="hu-HU" sz="2000" dirty="0" smtClean="0"/>
              <a:t>igazolja,</a:t>
            </a:r>
          </a:p>
          <a:p>
            <a:pPr marL="0" indent="19050">
              <a:lnSpc>
                <a:spcPct val="120000"/>
              </a:lnSpc>
              <a:buFont typeface="Wingdings" pitchFamily="2" charset="2"/>
              <a:buChar char="Ø"/>
              <a:tabLst>
                <a:tab pos="409575" algn="l"/>
              </a:tabLst>
            </a:pPr>
            <a:r>
              <a:rPr lang="hu-HU" sz="2000" dirty="0" smtClean="0"/>
              <a:t> 	egy </a:t>
            </a:r>
            <a:r>
              <a:rPr lang="hu-HU" sz="2000" dirty="0"/>
              <a:t>nyilvános, tesztelt módszer nagyobb bizalmat </a:t>
            </a:r>
            <a:r>
              <a:rPr lang="hu-HU" sz="2000" dirty="0" smtClean="0"/>
              <a:t>érdemel, </a:t>
            </a:r>
            <a:br>
              <a:rPr lang="hu-HU" sz="2000" dirty="0" smtClean="0"/>
            </a:br>
            <a:r>
              <a:rPr lang="hu-HU" sz="2000" dirty="0" smtClean="0"/>
              <a:t>	mint egy soha </a:t>
            </a:r>
            <a:r>
              <a:rPr lang="hu-HU" sz="2000" dirty="0"/>
              <a:t>nem látott ,,szupertitkos</a:t>
            </a:r>
            <a:r>
              <a:rPr lang="hu-HU" sz="2000" dirty="0" smtClean="0"/>
              <a:t>”.</a:t>
            </a:r>
          </a:p>
          <a:p>
            <a:pPr marL="0" indent="19050" algn="ctr">
              <a:lnSpc>
                <a:spcPct val="120000"/>
              </a:lnSpc>
              <a:buFont typeface="Wingdings" pitchFamily="2" charset="2"/>
              <a:buNone/>
              <a:tabLst>
                <a:tab pos="409575" algn="l"/>
              </a:tabLst>
            </a:pPr>
            <a:r>
              <a:rPr lang="hu-HU" sz="2400" b="1" dirty="0" smtClean="0">
                <a:solidFill>
                  <a:schemeClr val="tx1"/>
                </a:solidFill>
              </a:rPr>
              <a:t>Ez </a:t>
            </a:r>
            <a:r>
              <a:rPr lang="hu-HU" sz="2400" b="1" dirty="0">
                <a:solidFill>
                  <a:schemeClr val="tx1"/>
                </a:solidFill>
              </a:rPr>
              <a:t>a </a:t>
            </a:r>
            <a:r>
              <a:rPr lang="hu-HU" sz="2400" b="1" dirty="0" err="1" smtClean="0">
                <a:solidFill>
                  <a:schemeClr val="tx1"/>
                </a:solidFill>
              </a:rPr>
              <a:t>Kerchoff-elv</a:t>
            </a:r>
            <a:r>
              <a:rPr lang="hu-HU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Kriptoanalízis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01026-0623-437A-9DD2-A94C34314F86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smtClean="0"/>
              <a:t>A cél általában a </a:t>
            </a:r>
            <a:r>
              <a:rPr lang="hu-HU" sz="2800" dirty="0"/>
              <a:t>kulcs megtalálása, </a:t>
            </a:r>
            <a:r>
              <a:rPr lang="hu-HU" sz="2800" dirty="0" smtClean="0"/>
              <a:t>nemcsak </a:t>
            </a:r>
            <a:r>
              <a:rPr lang="hu-HU" sz="2800" dirty="0"/>
              <a:t>az üzenet megfejtése</a:t>
            </a:r>
          </a:p>
          <a:p>
            <a:pPr>
              <a:lnSpc>
                <a:spcPct val="90000"/>
              </a:lnSpc>
            </a:pPr>
            <a:r>
              <a:rPr lang="hu-HU" sz="2800" dirty="0" smtClean="0"/>
              <a:t>Általános megközelítésben </a:t>
            </a:r>
            <a:r>
              <a:rPr lang="hu-HU" sz="2800" dirty="0"/>
              <a:t>lehet: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/>
              <a:t>	- </a:t>
            </a:r>
            <a:r>
              <a:rPr lang="hu-HU" sz="2800" b="1" dirty="0">
                <a:solidFill>
                  <a:schemeClr val="tx1"/>
                </a:solidFill>
              </a:rPr>
              <a:t>teljes kipróbálás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    </a:t>
            </a:r>
            <a:r>
              <a:rPr lang="hu-HU" sz="2800" dirty="0" smtClean="0"/>
              <a:t>	(</a:t>
            </a:r>
            <a:r>
              <a:rPr lang="hu-HU" sz="2800" dirty="0" err="1"/>
              <a:t>exhaustive</a:t>
            </a:r>
            <a:r>
              <a:rPr lang="hu-HU" sz="2800" dirty="0"/>
              <a:t> </a:t>
            </a:r>
            <a:r>
              <a:rPr lang="hu-HU" sz="2800" dirty="0" err="1"/>
              <a:t>search</a:t>
            </a:r>
            <a:r>
              <a:rPr lang="hu-HU" sz="2800" dirty="0"/>
              <a:t>, </a:t>
            </a:r>
            <a:r>
              <a:rPr lang="hu-HU" sz="2800" dirty="0" err="1"/>
              <a:t>brute-force</a:t>
            </a:r>
            <a:r>
              <a:rPr lang="hu-HU" sz="2800" dirty="0"/>
              <a:t>)  </a:t>
            </a:r>
            <a:br>
              <a:rPr lang="hu-HU" sz="2800" dirty="0"/>
            </a:br>
            <a:r>
              <a:rPr lang="hu-HU" sz="2800" dirty="0"/>
              <a:t>    </a:t>
            </a:r>
            <a:r>
              <a:rPr lang="hu-HU" sz="2800" dirty="0" smtClean="0"/>
              <a:t>	az </a:t>
            </a:r>
            <a:r>
              <a:rPr lang="hu-HU" sz="2800" dirty="0"/>
              <a:t>összes lehetséges kulcs </a:t>
            </a:r>
            <a:r>
              <a:rPr lang="hu-HU" sz="2800" dirty="0" smtClean="0"/>
              <a:t>kipróbálása,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- </a:t>
            </a:r>
            <a:r>
              <a:rPr lang="hu-HU" sz="2800" b="1" dirty="0" err="1">
                <a:solidFill>
                  <a:schemeClr val="tx1"/>
                </a:solidFill>
              </a:rPr>
              <a:t>kriptoanalízisen</a:t>
            </a:r>
            <a:r>
              <a:rPr lang="hu-HU" sz="2800" b="1" dirty="0">
                <a:solidFill>
                  <a:schemeClr val="tx1"/>
                </a:solidFill>
              </a:rPr>
              <a:t> alapuló támadás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	pl</a:t>
            </a:r>
            <a:r>
              <a:rPr lang="hu-HU" sz="2800" dirty="0" smtClean="0"/>
              <a:t>.: </a:t>
            </a:r>
            <a:r>
              <a:rPr lang="hu-HU" sz="2800" dirty="0"/>
              <a:t>betűgyakoriságra v. más </a:t>
            </a:r>
            <a:r>
              <a:rPr lang="hu-HU" sz="2800" dirty="0" smtClean="0"/>
              <a:t>statisztikai 	jellemzőkre támaszkodva.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biztonság fogalma</a:t>
            </a:r>
            <a:endParaRPr lang="en-A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77B3-41E3-42E4-8894-361508F33AD5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sz="2800" b="1" dirty="0">
                <a:solidFill>
                  <a:schemeClr val="tx1"/>
                </a:solidFill>
              </a:rPr>
              <a:t>Feltétlen biztonság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sz="2800" b="1" dirty="0" smtClean="0"/>
              <a:t>	(</a:t>
            </a:r>
            <a:r>
              <a:rPr lang="en-AU" sz="2800" b="1" dirty="0"/>
              <a:t>unconditional security</a:t>
            </a:r>
            <a:r>
              <a:rPr lang="hu-HU" sz="2800" b="1" dirty="0"/>
              <a:t>, </a:t>
            </a:r>
            <a:r>
              <a:rPr lang="hu-HU" sz="2800" b="1" dirty="0" err="1"/>
              <a:t>perfect</a:t>
            </a:r>
            <a:r>
              <a:rPr lang="hu-HU" sz="2800" b="1" dirty="0"/>
              <a:t> </a:t>
            </a:r>
            <a:r>
              <a:rPr lang="hu-HU" sz="2800" b="1" dirty="0" err="1"/>
              <a:t>secrecy</a:t>
            </a:r>
            <a:r>
              <a:rPr lang="hu-HU" sz="2800" b="1" dirty="0"/>
              <a:t>)</a:t>
            </a:r>
            <a:r>
              <a:rPr lang="en-AU" sz="2800" dirty="0"/>
              <a:t> </a:t>
            </a:r>
          </a:p>
          <a:p>
            <a:pPr lvl="1">
              <a:lnSpc>
                <a:spcPct val="120000"/>
              </a:lnSpc>
            </a:pPr>
            <a:r>
              <a:rPr lang="hu-HU" sz="2400" dirty="0"/>
              <a:t>Függetlenül a rendelkezésre álló titkos szöveg mennyiségétől, időtől és számítási kapacitástól a titkosítás </a:t>
            </a:r>
            <a:r>
              <a:rPr lang="hu-HU" sz="2400" b="1" dirty="0">
                <a:solidFill>
                  <a:schemeClr val="tx1"/>
                </a:solidFill>
              </a:rPr>
              <a:t>nem törhető fel</a:t>
            </a:r>
            <a:r>
              <a:rPr lang="hu-HU" sz="2400" dirty="0"/>
              <a:t>, mert a titkosított szöveg a kulcs ismerete nélkül nem hordoz elég információt a nyílt szöveg rekonstruálásához.</a:t>
            </a:r>
            <a:r>
              <a:rPr lang="en-AU" sz="2400" dirty="0"/>
              <a:t> </a:t>
            </a:r>
            <a:r>
              <a:rPr lang="hu-HU" sz="2400" dirty="0"/>
              <a:t>(Csak az egyszeri hozzáadásos módszer /</a:t>
            </a:r>
            <a:r>
              <a:rPr lang="hu-HU" sz="2400" i="1" dirty="0" err="1"/>
              <a:t>one-time</a:t>
            </a:r>
            <a:r>
              <a:rPr lang="hu-HU" sz="2400" i="1" dirty="0"/>
              <a:t> pad</a:t>
            </a:r>
            <a:r>
              <a:rPr lang="hu-HU" sz="2400" dirty="0"/>
              <a:t>/ ilyen</a:t>
            </a:r>
            <a:r>
              <a:rPr lang="hu-HU" sz="2400" dirty="0" smtClean="0"/>
              <a:t>.)</a:t>
            </a:r>
            <a:br>
              <a:rPr lang="hu-HU" sz="2400" dirty="0" smtClean="0"/>
            </a:br>
            <a:endParaRPr lang="en-AU" sz="2400" dirty="0"/>
          </a:p>
          <a:p>
            <a:pPr>
              <a:lnSpc>
                <a:spcPct val="120000"/>
              </a:lnSpc>
            </a:pPr>
            <a:r>
              <a:rPr lang="hu-HU" sz="2800" b="1" dirty="0">
                <a:solidFill>
                  <a:schemeClr val="tx1"/>
                </a:solidFill>
              </a:rPr>
              <a:t>Kalkulációs biztonság </a:t>
            </a:r>
            <a:r>
              <a:rPr lang="hu-HU" sz="2800" b="1" dirty="0"/>
              <a:t>(c</a:t>
            </a:r>
            <a:r>
              <a:rPr lang="en-AU" sz="2800" b="1" dirty="0" err="1"/>
              <a:t>omputational</a:t>
            </a:r>
            <a:r>
              <a:rPr lang="en-AU" sz="2800" b="1" dirty="0"/>
              <a:t> security</a:t>
            </a:r>
            <a:r>
              <a:rPr lang="hu-HU" sz="2800" b="1" dirty="0"/>
              <a:t>)</a:t>
            </a:r>
            <a:r>
              <a:rPr lang="en-AU" sz="2800" dirty="0"/>
              <a:t> </a:t>
            </a:r>
          </a:p>
          <a:p>
            <a:pPr lvl="1">
              <a:lnSpc>
                <a:spcPct val="120000"/>
              </a:lnSpc>
            </a:pPr>
            <a:r>
              <a:rPr lang="hu-HU" sz="2400" dirty="0"/>
              <a:t>Adott korlátos számítási kapacitás mellett </a:t>
            </a:r>
            <a:r>
              <a:rPr lang="en-AU" sz="2400" dirty="0"/>
              <a:t>(</a:t>
            </a:r>
            <a:r>
              <a:rPr lang="hu-HU" sz="2400" dirty="0"/>
              <a:t>pl</a:t>
            </a:r>
            <a:r>
              <a:rPr lang="hu-HU" sz="2400" dirty="0" smtClean="0"/>
              <a:t>.: </a:t>
            </a:r>
            <a:r>
              <a:rPr lang="hu-HU" sz="2400" dirty="0"/>
              <a:t>a szükséges idő több mint az univerzum életkora) </a:t>
            </a:r>
            <a:r>
              <a:rPr lang="en-AU" sz="2400" dirty="0"/>
              <a:t> a</a:t>
            </a:r>
            <a:r>
              <a:rPr lang="hu-HU" sz="2400" dirty="0"/>
              <a:t> titkosítás </a:t>
            </a:r>
            <a:r>
              <a:rPr lang="hu-HU" sz="2400" dirty="0">
                <a:solidFill>
                  <a:schemeClr val="tx1"/>
                </a:solidFill>
              </a:rPr>
              <a:t>nem törhető fel a </a:t>
            </a:r>
            <a:r>
              <a:rPr lang="hu-HU" sz="2400" b="1" dirty="0">
                <a:solidFill>
                  <a:schemeClr val="tx1"/>
                </a:solidFill>
              </a:rPr>
              <a:t>ma ismert(!)</a:t>
            </a:r>
            <a:r>
              <a:rPr lang="hu-HU" sz="2400" dirty="0">
                <a:solidFill>
                  <a:schemeClr val="tx1"/>
                </a:solidFill>
              </a:rPr>
              <a:t> algoritmusokkal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(pl</a:t>
            </a:r>
            <a:r>
              <a:rPr lang="hu-HU" sz="2400" dirty="0" smtClean="0"/>
              <a:t>.: </a:t>
            </a:r>
            <a:r>
              <a:rPr lang="hu-HU" sz="2400" dirty="0"/>
              <a:t>teljes kipróbálással (</a:t>
            </a:r>
            <a:r>
              <a:rPr lang="hu-HU" sz="2400" dirty="0" err="1"/>
              <a:t>Brute</a:t>
            </a:r>
            <a:r>
              <a:rPr lang="hu-HU" sz="2400" dirty="0"/>
              <a:t> </a:t>
            </a:r>
            <a:r>
              <a:rPr lang="hu-HU" sz="2400" dirty="0" err="1"/>
              <a:t>Force</a:t>
            </a:r>
            <a:r>
              <a:rPr lang="hu-HU" sz="2400" dirty="0" smtClean="0"/>
              <a:t>) </a:t>
            </a:r>
            <a:r>
              <a:rPr lang="hu-HU" sz="2400" dirty="0"/>
              <a:t>vagy ismert </a:t>
            </a:r>
            <a:r>
              <a:rPr lang="hu-HU" sz="2400" dirty="0" err="1"/>
              <a:t>faktorizációs</a:t>
            </a:r>
            <a:r>
              <a:rPr lang="hu-HU" sz="2400" dirty="0"/>
              <a:t> </a:t>
            </a:r>
            <a:r>
              <a:rPr lang="hu-HU" sz="2400" dirty="0" smtClean="0"/>
              <a:t>algoritmussal.) </a:t>
            </a:r>
            <a:r>
              <a:rPr lang="en-AU" sz="2400" dirty="0" smtClean="0"/>
              <a:t> </a:t>
            </a:r>
            <a:endParaRPr lang="en-AU" sz="24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Mennyire biztonságos</a:t>
            </a:r>
            <a:r>
              <a:rPr lang="hu-HU" dirty="0" smtClean="0"/>
              <a:t>? I.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F64F-6E93-4EE4-9AE8-30879CCE0FB4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19050">
              <a:buFont typeface="Wingdings" pitchFamily="2" charset="2"/>
              <a:buNone/>
            </a:pPr>
            <a:r>
              <a:rPr lang="hu-HU" sz="2800" dirty="0"/>
              <a:t>A kriptográfiai algoritmus biztonsága függ 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- a választott algoritmus erősségétől</a:t>
            </a:r>
            <a:br>
              <a:rPr lang="hu-HU" sz="2800" dirty="0"/>
            </a:br>
            <a:r>
              <a:rPr lang="hu-HU" sz="2800" dirty="0"/>
              <a:t>- a kulcs hosszától</a:t>
            </a:r>
          </a:p>
          <a:p>
            <a:pPr marL="0" indent="19050">
              <a:buFont typeface="Wingdings" pitchFamily="2" charset="2"/>
              <a:buNone/>
            </a:pPr>
            <a:endParaRPr lang="hu-HU" sz="2800" dirty="0"/>
          </a:p>
          <a:p>
            <a:pPr marL="0" indent="19050">
              <a:buFontTx/>
              <a:buNone/>
            </a:pPr>
            <a:r>
              <a:rPr lang="hu-HU" sz="2800" b="1" dirty="0">
                <a:solidFill>
                  <a:schemeClr val="tx1"/>
                </a:solidFill>
              </a:rPr>
              <a:t>Jó algoritmus esetén a kulcshossz növelésével </a:t>
            </a:r>
          </a:p>
          <a:p>
            <a:pPr marL="0" indent="19050">
              <a:buFontTx/>
              <a:buNone/>
            </a:pPr>
            <a:r>
              <a:rPr lang="hu-HU" sz="2800" b="1" dirty="0">
                <a:solidFill>
                  <a:schemeClr val="tx1"/>
                </a:solidFill>
              </a:rPr>
              <a:t>a biztonság  növelhető. </a:t>
            </a:r>
          </a:p>
          <a:p>
            <a:pPr marL="0" indent="19050">
              <a:buFontTx/>
              <a:buNone/>
            </a:pP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Például, </a:t>
            </a:r>
            <a:r>
              <a:rPr lang="hu-HU" sz="2800" dirty="0"/>
              <a:t>ha egy algoritmus csak teljes </a:t>
            </a:r>
            <a:r>
              <a:rPr lang="hu-HU" sz="2800" dirty="0" smtClean="0"/>
              <a:t>kipróbálással  </a:t>
            </a:r>
            <a:r>
              <a:rPr lang="hu-HU" sz="2800" dirty="0"/>
              <a:t>törhető, akkor plusz egy bit kétszeres </a:t>
            </a:r>
            <a:r>
              <a:rPr lang="hu-HU" sz="2800" dirty="0" smtClean="0"/>
              <a:t>biztonságnövelést </a:t>
            </a:r>
            <a:r>
              <a:rPr lang="hu-HU" sz="2800" dirty="0"/>
              <a:t>jelent. 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Mennyire biztonságos</a:t>
            </a:r>
            <a:r>
              <a:rPr lang="hu-HU" dirty="0" smtClean="0"/>
              <a:t>? II. 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227C-EFEF-4433-8DA0-2AE9D20134F6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19050" algn="ctr" defTabSz="266700">
              <a:lnSpc>
                <a:spcPct val="120000"/>
              </a:lnSpc>
            </a:pPr>
            <a:r>
              <a:rPr lang="hu-HU" sz="2800" dirty="0"/>
              <a:t> Alapkérdés: </a:t>
            </a:r>
            <a:r>
              <a:rPr lang="hu-HU" sz="2800" b="1" dirty="0">
                <a:solidFill>
                  <a:schemeClr val="tx1"/>
                </a:solidFill>
              </a:rPr>
              <a:t>Mit, ki ellen, mennyi ideig kell védeni?</a:t>
            </a:r>
            <a:br>
              <a:rPr lang="hu-HU" sz="2800" b="1" dirty="0">
                <a:solidFill>
                  <a:schemeClr val="tx1"/>
                </a:solidFill>
              </a:rPr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   	 magántitok / üzleti titok / </a:t>
            </a:r>
            <a:r>
              <a:rPr lang="hu-HU" sz="2800" dirty="0" smtClean="0"/>
              <a:t>államtitok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   	szomszéd / </a:t>
            </a:r>
            <a:r>
              <a:rPr lang="hu-HU" sz="2800" dirty="0" smtClean="0"/>
              <a:t>vállalat </a:t>
            </a:r>
            <a:r>
              <a:rPr lang="hu-HU" sz="2800" dirty="0"/>
              <a:t>/ állambiztonsági szervek</a:t>
            </a:r>
            <a:br>
              <a:rPr lang="hu-HU" sz="2800" dirty="0"/>
            </a:br>
            <a:r>
              <a:rPr lang="hu-HU" sz="2800" dirty="0"/>
              <a:t>10 perc / 1 év / 30 </a:t>
            </a:r>
            <a:r>
              <a:rPr lang="hu-HU" sz="2800" dirty="0" smtClean="0"/>
              <a:t>év</a:t>
            </a:r>
            <a:r>
              <a:rPr lang="hu-HU" sz="1300" dirty="0" smtClean="0"/>
              <a:t/>
            </a:r>
            <a:br>
              <a:rPr lang="hu-HU" sz="13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 A jövőbeli hardverfejlődés és a feltörő algoritmusok (pl.: </a:t>
            </a:r>
            <a:r>
              <a:rPr lang="hu-HU" sz="2800" dirty="0" err="1" smtClean="0"/>
              <a:t>faktorizálásra</a:t>
            </a:r>
            <a:r>
              <a:rPr lang="hu-HU" sz="2800" dirty="0" smtClean="0"/>
              <a:t>) fejlődése jósolható.</a:t>
            </a:r>
          </a:p>
          <a:p>
            <a:pPr marL="0" indent="19050" defTabSz="266700">
              <a:lnSpc>
                <a:spcPct val="120000"/>
              </a:lnSpc>
            </a:pPr>
            <a:r>
              <a:rPr lang="hu-HU" sz="2800" dirty="0" smtClean="0"/>
              <a:t> </a:t>
            </a:r>
            <a:r>
              <a:rPr lang="hu-HU" sz="2800" dirty="0"/>
              <a:t>Bizonyos </a:t>
            </a:r>
            <a:r>
              <a:rPr lang="hu-HU" sz="2800" b="1" dirty="0"/>
              <a:t>kockázat persze mindig marad</a:t>
            </a:r>
            <a:r>
              <a:rPr lang="hu-HU" sz="2800" dirty="0"/>
              <a:t>.</a:t>
            </a:r>
          </a:p>
          <a:p>
            <a:pPr marL="0" indent="19050" defTabSz="266700">
              <a:lnSpc>
                <a:spcPct val="120000"/>
              </a:lnSpc>
            </a:pPr>
            <a:r>
              <a:rPr lang="hu-HU" sz="2800" dirty="0"/>
              <a:t> Azért ne lőjünk verébre </a:t>
            </a:r>
            <a:r>
              <a:rPr lang="hu-HU" sz="2800" dirty="0" smtClean="0"/>
              <a:t>ágyúval: a </a:t>
            </a:r>
            <a:r>
              <a:rPr lang="hu-HU" sz="2800" dirty="0"/>
              <a:t>sebesség </a:t>
            </a:r>
            <a:r>
              <a:rPr lang="hu-HU" sz="2800" dirty="0" smtClean="0"/>
              <a:t> jelentősen lassulhat, </a:t>
            </a:r>
            <a:r>
              <a:rPr lang="hu-HU" sz="2800" dirty="0"/>
              <a:t>a biztonság pedig </a:t>
            </a:r>
            <a:r>
              <a:rPr lang="hu-HU" sz="2800" dirty="0" smtClean="0"/>
              <a:t>egy határon </a:t>
            </a:r>
            <a:r>
              <a:rPr lang="hu-HU" sz="2800" dirty="0"/>
              <a:t>túl </a:t>
            </a:r>
            <a:r>
              <a:rPr lang="hu-HU" sz="2800" dirty="0" smtClean="0"/>
              <a:t>már kérdéses</a:t>
            </a:r>
            <a:r>
              <a:rPr lang="hu-HU" sz="2800" dirty="0"/>
              <a:t>, hogy </a:t>
            </a:r>
            <a:r>
              <a:rPr lang="hu-HU" sz="2800" dirty="0" smtClean="0"/>
              <a:t>növelhető-e. </a:t>
            </a:r>
            <a:endParaRPr lang="hu-HU" sz="2800" dirty="0"/>
          </a:p>
          <a:p>
            <a:pPr marL="0" indent="19050" defTabSz="266700">
              <a:lnSpc>
                <a:spcPct val="120000"/>
              </a:lnSpc>
            </a:pPr>
            <a:r>
              <a:rPr lang="hu-HU" sz="2800" dirty="0"/>
              <a:t> </a:t>
            </a:r>
            <a:r>
              <a:rPr lang="hu-HU" sz="2800" dirty="0">
                <a:solidFill>
                  <a:schemeClr val="tx1"/>
                </a:solidFill>
              </a:rPr>
              <a:t>Érdemes követni a kriptográfusok ajánlásait. </a:t>
            </a:r>
            <a:endParaRPr lang="hu-HU" sz="2800" dirty="0">
              <a:solidFill>
                <a:srgbClr val="FF33CC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/>
              <a:t>A teljes kipróbálás (</a:t>
            </a:r>
            <a:r>
              <a:rPr lang="hu-HU" sz="3200" dirty="0" err="1"/>
              <a:t>brute</a:t>
            </a:r>
            <a:r>
              <a:rPr lang="hu-HU" sz="3200" dirty="0"/>
              <a:t> </a:t>
            </a:r>
            <a:r>
              <a:rPr lang="hu-HU" sz="3200" dirty="0" err="1"/>
              <a:t>force</a:t>
            </a:r>
            <a:r>
              <a:rPr lang="hu-HU" sz="3200" dirty="0"/>
              <a:t>) a gyakorlatban megvalósíthatatlan lehet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D2D8-A993-4321-8BAB-11F736CB9013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hu-HU" sz="2800" dirty="0"/>
              <a:t>Számoljunk egy kicsit! 128 bites kulcs esetén</a:t>
            </a:r>
          </a:p>
          <a:p>
            <a:pPr>
              <a:lnSpc>
                <a:spcPct val="110000"/>
              </a:lnSpc>
            </a:pPr>
            <a:r>
              <a:rPr lang="hu-HU" sz="2800" dirty="0"/>
              <a:t>2</a:t>
            </a:r>
            <a:r>
              <a:rPr lang="hu-HU" sz="2800" baseline="30000" dirty="0"/>
              <a:t>128</a:t>
            </a:r>
            <a:r>
              <a:rPr lang="hu-HU" sz="2800" dirty="0"/>
              <a:t> </a:t>
            </a:r>
            <a:r>
              <a:rPr lang="hu-HU" sz="2800" dirty="0" smtClean="0"/>
              <a:t>= </a:t>
            </a:r>
            <a:r>
              <a:rPr lang="hu-HU" sz="2800" spc="-150" dirty="0" smtClean="0"/>
              <a:t>340 </a:t>
            </a:r>
            <a:r>
              <a:rPr lang="hu-HU" sz="2800" spc="-150" dirty="0"/>
              <a:t>282 366 920 938 463 </a:t>
            </a:r>
            <a:r>
              <a:rPr lang="hu-HU" sz="2800" spc="-150" dirty="0" err="1" smtClean="0"/>
              <a:t>463</a:t>
            </a:r>
            <a:r>
              <a:rPr lang="hu-HU" sz="2800" spc="-150" dirty="0"/>
              <a:t> </a:t>
            </a:r>
            <a:r>
              <a:rPr lang="hu-HU" sz="2800" spc="-150" dirty="0" smtClean="0"/>
              <a:t>374 </a:t>
            </a:r>
            <a:r>
              <a:rPr lang="hu-HU" sz="2800" spc="-150" dirty="0"/>
              <a:t>607 431 768 211 456  </a:t>
            </a:r>
            <a:r>
              <a:rPr lang="hu-HU" sz="2800" dirty="0"/>
              <a:t>lehetőséget kell </a:t>
            </a:r>
            <a:r>
              <a:rPr lang="hu-HU" sz="2800" dirty="0" smtClean="0"/>
              <a:t>kipróbálni.</a:t>
            </a:r>
            <a:endParaRPr lang="hu-HU" sz="2800" dirty="0"/>
          </a:p>
          <a:p>
            <a:pPr>
              <a:lnSpc>
                <a:spcPct val="110000"/>
              </a:lnSpc>
            </a:pPr>
            <a:r>
              <a:rPr lang="hu-HU" sz="2800" dirty="0"/>
              <a:t>Ha másodpercenként milliárdszor milliárd, azaz 10</a:t>
            </a:r>
            <a:r>
              <a:rPr lang="hu-HU" sz="2800" baseline="30000" dirty="0"/>
              <a:t>18 </a:t>
            </a:r>
            <a:r>
              <a:rPr lang="hu-HU" sz="2800" dirty="0"/>
              <a:t>kulcsot </a:t>
            </a:r>
            <a:r>
              <a:rPr lang="hu-HU" sz="2800" dirty="0" smtClean="0"/>
              <a:t>próbálnánk </a:t>
            </a:r>
            <a:r>
              <a:rPr lang="hu-HU" sz="2800" dirty="0"/>
              <a:t>is ki, az</a:t>
            </a:r>
          </a:p>
          <a:p>
            <a:pPr>
              <a:lnSpc>
                <a:spcPct val="110000"/>
              </a:lnSpc>
            </a:pPr>
            <a:r>
              <a:rPr lang="hu-HU" sz="2800" dirty="0"/>
              <a:t>kb. 10</a:t>
            </a:r>
            <a:r>
              <a:rPr lang="hu-HU" sz="2800" baseline="30000" dirty="0"/>
              <a:t>13</a:t>
            </a:r>
            <a:r>
              <a:rPr lang="hu-HU" sz="2800" dirty="0"/>
              <a:t> </a:t>
            </a:r>
            <a:r>
              <a:rPr lang="hu-HU" sz="2800" dirty="0" smtClean="0"/>
              <a:t>= </a:t>
            </a:r>
            <a:r>
              <a:rPr lang="hu-HU" sz="2800" b="1" dirty="0" smtClean="0"/>
              <a:t>10 000 </a:t>
            </a:r>
            <a:r>
              <a:rPr lang="hu-HU" sz="2800" b="1" dirty="0" err="1" smtClean="0"/>
              <a:t>000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000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000</a:t>
            </a:r>
            <a:r>
              <a:rPr lang="hu-HU" sz="2800" b="1" dirty="0" smtClean="0"/>
              <a:t> évet igényelne </a:t>
            </a:r>
            <a:endParaRPr lang="hu-HU" sz="2800" b="1" dirty="0"/>
          </a:p>
          <a:p>
            <a:pPr>
              <a:lnSpc>
                <a:spcPct val="110000"/>
              </a:lnSpc>
            </a:pPr>
            <a:r>
              <a:rPr lang="hu-HU" sz="2800" dirty="0"/>
              <a:t>ami </a:t>
            </a:r>
            <a:r>
              <a:rPr lang="hu-HU" sz="2800" b="1" i="1" dirty="0">
                <a:solidFill>
                  <a:schemeClr val="tx1"/>
                </a:solidFill>
              </a:rPr>
              <a:t>több mint az egész univerzum becsült életkora </a:t>
            </a:r>
            <a:r>
              <a:rPr lang="hu-HU" sz="2800" dirty="0" smtClean="0"/>
              <a:t>(kb. 1.3 </a:t>
            </a:r>
            <a:r>
              <a:rPr lang="en-US" sz="2800" dirty="0">
                <a:cs typeface="Arial" pitchFamily="34" charset="0"/>
              </a:rPr>
              <a:t>·</a:t>
            </a:r>
            <a:r>
              <a:rPr lang="hu-HU" sz="2800" dirty="0"/>
              <a:t>10</a:t>
            </a:r>
            <a:r>
              <a:rPr lang="hu-HU" sz="2800" baseline="30000" dirty="0"/>
              <a:t>10</a:t>
            </a:r>
            <a:r>
              <a:rPr lang="hu-HU" sz="2800" dirty="0"/>
              <a:t> év</a:t>
            </a:r>
            <a:r>
              <a:rPr lang="hu-HU" sz="2800" dirty="0" smtClean="0"/>
              <a:t>).</a:t>
            </a:r>
            <a:endParaRPr lang="hu-HU" sz="2800" dirty="0"/>
          </a:p>
          <a:p>
            <a:pPr>
              <a:lnSpc>
                <a:spcPct val="110000"/>
              </a:lnSpc>
            </a:pPr>
            <a:r>
              <a:rPr lang="hu-HU" sz="2800" dirty="0" smtClean="0"/>
              <a:t>És </a:t>
            </a:r>
            <a:r>
              <a:rPr lang="hu-HU" sz="2800" dirty="0"/>
              <a:t>egy 256 bites </a:t>
            </a:r>
            <a:r>
              <a:rPr lang="hu-HU" sz="2800" dirty="0" smtClean="0"/>
              <a:t>kulcs ilyen feltörése </a:t>
            </a:r>
            <a:r>
              <a:rPr lang="hu-HU" sz="2800" dirty="0"/>
              <a:t>ennél 2</a:t>
            </a:r>
            <a:r>
              <a:rPr lang="hu-HU" sz="2800" baseline="30000" dirty="0"/>
              <a:t>128</a:t>
            </a:r>
            <a:r>
              <a:rPr lang="hu-HU" sz="2800" dirty="0"/>
              <a:t>-szor több időbe kerül!</a:t>
            </a:r>
          </a:p>
          <a:p>
            <a:pPr>
              <a:lnSpc>
                <a:spcPct val="110000"/>
              </a:lnSpc>
            </a:pPr>
            <a:r>
              <a:rPr lang="hu-HU" sz="2800" dirty="0" smtClean="0"/>
              <a:t>Fizikai </a:t>
            </a:r>
            <a:r>
              <a:rPr lang="hu-HU" sz="2800" dirty="0"/>
              <a:t>korlátok miatt nagyon valószínűtlen, hogy a </a:t>
            </a:r>
            <a:r>
              <a:rPr lang="hu-HU" sz="2800" dirty="0" smtClean="0"/>
              <a:t>teljes kipróbálás ilyen </a:t>
            </a:r>
            <a:r>
              <a:rPr lang="hu-HU" sz="2800" dirty="0"/>
              <a:t>kulcsméretek esetén </a:t>
            </a:r>
            <a:r>
              <a:rPr lang="hu-HU" sz="2800" dirty="0" smtClean="0"/>
              <a:t>kivitelezhető lesz.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Kriptográfia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hamis biztonság csapdája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0430-6072-4BE9-8D53-F5027F5BB964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hu-HU" sz="2800" dirty="0"/>
              <a:t>Ha egy magas kilátó tetején egy erősnek látszó, ám valójában korhadt korlát áll, akkor ott nagyobb veszélyben vagyunk, mintha nem lenne ott korlát.</a:t>
            </a:r>
          </a:p>
          <a:p>
            <a:pPr>
              <a:lnSpc>
                <a:spcPct val="110000"/>
              </a:lnSpc>
            </a:pPr>
            <a:r>
              <a:rPr lang="hu-HU" sz="2800" dirty="0"/>
              <a:t>Ha a saját magunk által kitalált és/vagy implementált "szuper" titkosítást erősebbnek gondoljuk, mint amilyen az valójában, akkor szintén veszélyes tévedésben élünk.</a:t>
            </a:r>
          </a:p>
          <a:p>
            <a:pPr>
              <a:lnSpc>
                <a:spcPct val="110000"/>
              </a:lnSpc>
            </a:pPr>
            <a:r>
              <a:rPr lang="hu-HU" sz="2800" dirty="0"/>
              <a:t>A kriptográfia nem kezdő programozók játékterepe.</a:t>
            </a:r>
          </a:p>
          <a:p>
            <a:pPr>
              <a:lnSpc>
                <a:spcPct val="110000"/>
              </a:lnSpc>
            </a:pPr>
            <a:r>
              <a:rPr lang="hu-HU" sz="2800" dirty="0"/>
              <a:t> Válasszunk inkább megbízható </a:t>
            </a:r>
            <a:r>
              <a:rPr lang="hu-HU" sz="2800" dirty="0" smtClean="0"/>
              <a:t>implementációkat</a:t>
            </a:r>
            <a:r>
              <a:rPr lang="hu-HU" sz="2800" dirty="0"/>
              <a:t>, </a:t>
            </a:r>
            <a:r>
              <a:rPr lang="hu-HU" sz="2800" i="1" dirty="0" err="1"/>
              <a:t>cryptoAPI</a:t>
            </a:r>
            <a:r>
              <a:rPr lang="hu-HU" sz="2800" dirty="0" err="1"/>
              <a:t>-kat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Van-e feltörhetetlen titkosítás?</a:t>
            </a:r>
            <a:endParaRPr lang="hu-HU" dirty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sz="13800" b="1" dirty="0" smtClean="0">
                <a:solidFill>
                  <a:srgbClr val="FF0000"/>
                </a:solidFill>
              </a:rPr>
              <a:t>VAN!!!</a:t>
            </a:r>
          </a:p>
          <a:p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AVernam-titkosító</a:t>
            </a:r>
            <a:endParaRPr lang="en-A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7BC-2419-42D0-9BC4-73409248949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000" dirty="0"/>
              <a:t>Ideális estben a kulcs </a:t>
            </a:r>
            <a:r>
              <a:rPr lang="hu-HU" sz="2000" dirty="0">
                <a:solidFill>
                  <a:srgbClr val="FF0000"/>
                </a:solidFill>
              </a:rPr>
              <a:t>ugyanolyan hosszú, mint a nyílt szöveg</a:t>
            </a:r>
            <a:endParaRPr lang="en-AU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000" dirty="0"/>
              <a:t>Ezt Gilbert </a:t>
            </a:r>
            <a:r>
              <a:rPr lang="hu-HU" sz="2000" dirty="0" err="1"/>
              <a:t>Vernam</a:t>
            </a:r>
            <a:r>
              <a:rPr lang="hu-HU" sz="2000" dirty="0"/>
              <a:t> (AT&amp;T)  javasolta 1918-ban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Az ő rendszere bitenként dolgozik: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u-HU" sz="3600" i="1" dirty="0" err="1">
                <a:solidFill>
                  <a:srgbClr val="FF0000"/>
                </a:solidFill>
              </a:rPr>
              <a:t>c</a:t>
            </a:r>
            <a:r>
              <a:rPr lang="hu-HU" sz="3600" i="1" baseline="-25000" dirty="0" err="1">
                <a:solidFill>
                  <a:srgbClr val="FF0000"/>
                </a:solidFill>
              </a:rPr>
              <a:t>i</a:t>
            </a:r>
            <a:r>
              <a:rPr lang="hu-HU" sz="3600" dirty="0">
                <a:solidFill>
                  <a:srgbClr val="FF0000"/>
                </a:solidFill>
              </a:rPr>
              <a:t>=</a:t>
            </a:r>
            <a:r>
              <a:rPr lang="hu-HU" sz="3600" i="1" dirty="0">
                <a:solidFill>
                  <a:srgbClr val="FF0000"/>
                </a:solidFill>
              </a:rPr>
              <a:t>p</a:t>
            </a:r>
            <a:r>
              <a:rPr lang="hu-HU" sz="3600" i="1" baseline="-25000" dirty="0">
                <a:solidFill>
                  <a:srgbClr val="FF0000"/>
                </a:solidFill>
              </a:rPr>
              <a:t>i</a:t>
            </a:r>
            <a:r>
              <a:rPr lang="hu-HU" sz="3600" dirty="0">
                <a:solidFill>
                  <a:srgbClr val="FF0000"/>
                </a:solidFill>
              </a:rPr>
              <a:t> XOR </a:t>
            </a:r>
            <a:r>
              <a:rPr lang="hu-HU" sz="3600" i="1" dirty="0">
                <a:solidFill>
                  <a:srgbClr val="FF0000"/>
                </a:solidFill>
              </a:rPr>
              <a:t>k</a:t>
            </a:r>
            <a:r>
              <a:rPr lang="hu-HU" sz="3600" i="1" baseline="-25000" dirty="0">
                <a:solidFill>
                  <a:srgbClr val="FF0000"/>
                </a:solidFill>
              </a:rPr>
              <a:t>i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Ahol </a:t>
            </a:r>
            <a:r>
              <a:rPr lang="hu-HU" sz="2000" i="1" dirty="0">
                <a:solidFill>
                  <a:srgbClr val="FF0000"/>
                </a:solidFill>
              </a:rPr>
              <a:t>p</a:t>
            </a:r>
            <a:r>
              <a:rPr lang="hu-HU" sz="2000" i="1" baseline="-25000" dirty="0">
                <a:solidFill>
                  <a:srgbClr val="FF0000"/>
                </a:solidFill>
              </a:rPr>
              <a:t>i</a:t>
            </a:r>
            <a:r>
              <a:rPr lang="hu-HU" sz="2000" dirty="0"/>
              <a:t> = a nyílt szöveg </a:t>
            </a:r>
            <a:r>
              <a:rPr lang="hu-HU" sz="2000" dirty="0" err="1"/>
              <a:t>i-dik</a:t>
            </a:r>
            <a:r>
              <a:rPr lang="hu-HU" sz="2000" dirty="0"/>
              <a:t> bitje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3600" dirty="0"/>
              <a:t>        </a:t>
            </a:r>
            <a:r>
              <a:rPr lang="hu-HU" sz="2000" i="1" dirty="0">
                <a:solidFill>
                  <a:srgbClr val="FF0000"/>
                </a:solidFill>
              </a:rPr>
              <a:t>k</a:t>
            </a:r>
            <a:r>
              <a:rPr lang="hu-HU" sz="2000" i="1" baseline="-25000" dirty="0">
                <a:solidFill>
                  <a:srgbClr val="FF0000"/>
                </a:solidFill>
              </a:rPr>
              <a:t>i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/>
              <a:t>= a kulcs </a:t>
            </a:r>
            <a:r>
              <a:rPr lang="hu-HU" sz="2000" dirty="0" err="1"/>
              <a:t>i-dik</a:t>
            </a:r>
            <a:r>
              <a:rPr lang="hu-HU" sz="2000" dirty="0"/>
              <a:t> bitje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3600" dirty="0"/>
              <a:t>        </a:t>
            </a:r>
            <a:r>
              <a:rPr lang="hu-HU" sz="2000" i="1" dirty="0" err="1">
                <a:solidFill>
                  <a:srgbClr val="FF0000"/>
                </a:solidFill>
              </a:rPr>
              <a:t>c</a:t>
            </a:r>
            <a:r>
              <a:rPr lang="hu-HU" sz="2000" i="1" baseline="-25000" dirty="0" err="1">
                <a:solidFill>
                  <a:srgbClr val="FF0000"/>
                </a:solidFill>
              </a:rPr>
              <a:t>i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/>
              <a:t>= a titkosított szöveg </a:t>
            </a:r>
            <a:r>
              <a:rPr lang="hu-HU" sz="2000" dirty="0" err="1"/>
              <a:t>i-dik</a:t>
            </a:r>
            <a:r>
              <a:rPr lang="hu-HU" sz="2000" dirty="0"/>
              <a:t> bitje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000" i="1" dirty="0">
                <a:solidFill>
                  <a:srgbClr val="FFFF00"/>
                </a:solidFill>
              </a:rPr>
              <a:t>	   </a:t>
            </a:r>
            <a:r>
              <a:rPr lang="hu-HU" sz="2000" i="1" dirty="0">
                <a:solidFill>
                  <a:srgbClr val="FF0000"/>
                </a:solidFill>
              </a:rPr>
              <a:t>XOR</a:t>
            </a:r>
            <a:r>
              <a:rPr lang="hu-HU" sz="2000" dirty="0"/>
              <a:t> = a kizáró vagy művelet,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/>
              <a:t>			0 XOR 1 = </a:t>
            </a:r>
            <a:r>
              <a:rPr lang="hu-HU" sz="2000" dirty="0" err="1"/>
              <a:t>1</a:t>
            </a:r>
            <a:r>
              <a:rPr lang="hu-HU" sz="2000" dirty="0"/>
              <a:t> XOR 0 = 1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/>
              <a:t>			0 XOR 0 = 1 XOR 1 = </a:t>
            </a:r>
            <a:r>
              <a:rPr lang="hu-HU" sz="2000" dirty="0" smtClean="0"/>
              <a:t>0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hlinkClick r:id="rId4"/>
              </a:rPr>
              <a:t>http://www.youtube.com/watch?v=8z1XCIxqy1M</a:t>
            </a:r>
            <a:r>
              <a:rPr lang="hu-HU" sz="2000" dirty="0" smtClean="0"/>
              <a:t> (AT&amp;T)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								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36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A XOR művelet kedvező tulajdonságai</a:t>
            </a:r>
            <a:endParaRPr lang="en-US" sz="400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B07-75B5-46F8-B6F3-6C245FA7664B}" type="slidenum">
              <a:rPr lang="en-US"/>
              <a:pPr/>
              <a:t>23</a:t>
            </a:fld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u-HU" sz="2800" dirty="0"/>
              <a:t>XOR = „kizáró vagy”  ( 1 XOR 1 = 0 miatt )</a:t>
            </a:r>
          </a:p>
          <a:p>
            <a:pPr>
              <a:lnSpc>
                <a:spcPct val="110000"/>
              </a:lnSpc>
            </a:pPr>
            <a:r>
              <a:rPr lang="hu-HU" sz="2800" dirty="0" smtClean="0"/>
              <a:t>Jelölni </a:t>
            </a:r>
            <a:r>
              <a:rPr lang="hu-HU" sz="2800" dirty="0"/>
              <a:t>szokták még így: </a:t>
            </a:r>
            <a:r>
              <a:rPr lang="en-AU" sz="2800" dirty="0">
                <a:sym typeface="Symbol" pitchFamily="18" charset="2"/>
              </a:rPr>
              <a:t></a:t>
            </a:r>
            <a:endParaRPr lang="hu-HU" sz="2800" dirty="0">
              <a:sym typeface="MT Extra" pitchFamily="18" charset="2"/>
            </a:endParaRPr>
          </a:p>
          <a:p>
            <a:pPr>
              <a:lnSpc>
                <a:spcPct val="110000"/>
              </a:lnSpc>
            </a:pPr>
            <a:r>
              <a:rPr lang="hu-HU" sz="2800" dirty="0">
                <a:sym typeface="MT Extra" pitchFamily="18" charset="2"/>
              </a:rPr>
              <a:t>Tulajdonságai: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hu-HU" sz="2800" dirty="0">
                <a:sym typeface="MT Extra" pitchFamily="18" charset="2"/>
              </a:rPr>
              <a:t>	x XOR y = </a:t>
            </a:r>
            <a:r>
              <a:rPr lang="hu-HU" sz="2800" dirty="0" err="1">
                <a:sym typeface="MT Extra" pitchFamily="18" charset="2"/>
              </a:rPr>
              <a:t>y</a:t>
            </a:r>
            <a:r>
              <a:rPr lang="hu-HU" sz="2800" dirty="0">
                <a:sym typeface="MT Extra" pitchFamily="18" charset="2"/>
              </a:rPr>
              <a:t> XOR x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hu-HU" sz="2800" dirty="0">
                <a:sym typeface="MT Extra" pitchFamily="18" charset="2"/>
              </a:rPr>
              <a:t>   	x XOR (y XOR z) = (x XOR y) XOR z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hu-HU" sz="2800" dirty="0">
                <a:sym typeface="MT Extra" pitchFamily="18" charset="2"/>
              </a:rPr>
              <a:t>   	x XOR x = 0</a:t>
            </a:r>
            <a:br>
              <a:rPr lang="hu-HU" sz="2800" dirty="0">
                <a:sym typeface="MT Extra" pitchFamily="18" charset="2"/>
              </a:rPr>
            </a:br>
            <a:r>
              <a:rPr lang="hu-HU" sz="2800" dirty="0">
                <a:sym typeface="MT Extra" pitchFamily="18" charset="2"/>
              </a:rPr>
              <a:t>x XOR 0 = x</a:t>
            </a:r>
          </a:p>
          <a:p>
            <a:pPr>
              <a:lnSpc>
                <a:spcPct val="110000"/>
              </a:lnSpc>
            </a:pPr>
            <a:r>
              <a:rPr lang="hu-HU" sz="2800" dirty="0">
                <a:sym typeface="MT Extra" pitchFamily="18" charset="2"/>
              </a:rPr>
              <a:t>Ezért </a:t>
            </a:r>
            <a:r>
              <a:rPr lang="hu-HU" sz="2800" b="1" dirty="0">
                <a:sym typeface="MT Extra" pitchFamily="18" charset="2"/>
              </a:rPr>
              <a:t>(x XOR y) XOR y = x</a:t>
            </a:r>
            <a:r>
              <a:rPr lang="hu-HU" sz="2800" dirty="0">
                <a:sym typeface="MT Extra" pitchFamily="18" charset="2"/>
              </a:rPr>
              <a:t>, vagyis ha kétszer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hu-HU" sz="2800" dirty="0">
                <a:sym typeface="MT Extra" pitchFamily="18" charset="2"/>
              </a:rPr>
              <a:t>	végezzük el a </a:t>
            </a:r>
            <a:r>
              <a:rPr lang="hu-HU" sz="2800" dirty="0" err="1">
                <a:sym typeface="MT Extra" pitchFamily="18" charset="2"/>
              </a:rPr>
              <a:t>XOR-olást</a:t>
            </a:r>
            <a:r>
              <a:rPr lang="hu-HU" sz="2800" dirty="0">
                <a:sym typeface="MT Extra" pitchFamily="18" charset="2"/>
              </a:rPr>
              <a:t> ugyanazzal az y-nal, visszakapjuk az eredeti x-et.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hu-HU" sz="2800" dirty="0">
                <a:solidFill>
                  <a:srgbClr val="FF0000"/>
                </a:solidFill>
                <a:sym typeface="MT Extra" pitchFamily="18" charset="2"/>
              </a:rPr>
              <a:t>A megfejtés és a titkosítás algoritmusa </a:t>
            </a:r>
            <a:r>
              <a:rPr lang="hu-HU" sz="2800" dirty="0" smtClean="0">
                <a:solidFill>
                  <a:srgbClr val="FF0000"/>
                </a:solidFill>
                <a:sym typeface="MT Extra" pitchFamily="18" charset="2"/>
              </a:rPr>
              <a:t>megegyezik.</a:t>
            </a:r>
            <a:endParaRPr lang="hu-HU" sz="2800" dirty="0">
              <a:solidFill>
                <a:srgbClr val="FFFF00"/>
              </a:solidFill>
              <a:sym typeface="MT Extra" pitchFamily="18" charset="2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endParaRPr lang="en-US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E66C-47D7-4DA7-BEF2-8E7417A61299}" type="slidenum">
              <a:rPr lang="en-US"/>
              <a:pPr/>
              <a:t>24</a:t>
            </a:fld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 b="1" dirty="0"/>
              <a:t>Nyílt szöveg: 	 00	10	11	01 	10</a:t>
            </a:r>
          </a:p>
          <a:p>
            <a:pPr>
              <a:buFont typeface="Wingdings" pitchFamily="2" charset="2"/>
              <a:buNone/>
            </a:pPr>
            <a:r>
              <a:rPr lang="hu-HU" dirty="0"/>
              <a:t>Kulcs:            	 10	11 	01 	10 	11</a:t>
            </a:r>
          </a:p>
          <a:p>
            <a:pPr>
              <a:buFont typeface="Wingdings" pitchFamily="2" charset="2"/>
              <a:buNone/>
            </a:pPr>
            <a:r>
              <a:rPr lang="hu-HU" b="1" dirty="0" err="1">
                <a:solidFill>
                  <a:srgbClr val="FF0000"/>
                </a:solidFill>
              </a:rPr>
              <a:t>Titk</a:t>
            </a:r>
            <a:r>
              <a:rPr lang="hu-HU" b="1" dirty="0">
                <a:solidFill>
                  <a:srgbClr val="FF0000"/>
                </a:solidFill>
              </a:rPr>
              <a:t>. szöveg:	 </a:t>
            </a:r>
            <a:r>
              <a:rPr lang="hu-HU" b="1" dirty="0" smtClean="0">
                <a:solidFill>
                  <a:srgbClr val="FF0000"/>
                </a:solidFill>
              </a:rPr>
              <a:t>10  </a:t>
            </a:r>
            <a:r>
              <a:rPr lang="hu-HU" b="1" dirty="0">
                <a:solidFill>
                  <a:srgbClr val="FF0000"/>
                </a:solidFill>
              </a:rPr>
              <a:t>	01 	10 	11	01</a:t>
            </a:r>
          </a:p>
          <a:p>
            <a:pPr>
              <a:buFont typeface="Wingdings" pitchFamily="2" charset="2"/>
              <a:buNone/>
            </a:pPr>
            <a:r>
              <a:rPr lang="hu-HU" dirty="0"/>
              <a:t>Kulcs:            	 10	11 	01 	10 	11</a:t>
            </a:r>
          </a:p>
          <a:p>
            <a:pPr>
              <a:buFont typeface="Wingdings" pitchFamily="2" charset="2"/>
              <a:buNone/>
            </a:pPr>
            <a:r>
              <a:rPr lang="hu-HU" b="1" dirty="0"/>
              <a:t>Nyílt szöveg: 	 00	10	11	01 	10</a:t>
            </a:r>
          </a:p>
          <a:p>
            <a:pPr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Egyszeri hozzáadásos titkosító </a:t>
            </a:r>
            <a:r>
              <a:rPr lang="hu-HU" sz="4000" dirty="0" smtClean="0"/>
              <a:t>I.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/>
              <a:t>(</a:t>
            </a:r>
            <a:r>
              <a:rPr lang="hu-HU" sz="4000" dirty="0" err="1"/>
              <a:t>one-time</a:t>
            </a:r>
            <a:r>
              <a:rPr lang="hu-HU" sz="4000" dirty="0"/>
              <a:t> pad)</a:t>
            </a:r>
            <a:endParaRPr lang="en-AU" sz="400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6D9-2D37-42E5-A308-E33016A67EB0}" type="slidenum">
              <a:rPr lang="en-US"/>
              <a:pPr/>
              <a:t>25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hu-HU" sz="2800" dirty="0" smtClean="0"/>
              <a:t>Ha a </a:t>
            </a:r>
            <a:r>
              <a:rPr lang="hu-HU" sz="2800" dirty="0"/>
              <a:t>kulcs </a:t>
            </a:r>
            <a:r>
              <a:rPr lang="hu-HU" sz="2800" b="1" dirty="0"/>
              <a:t>valóban véletlen </a:t>
            </a:r>
            <a:r>
              <a:rPr lang="hu-HU" sz="2800" dirty="0"/>
              <a:t>és </a:t>
            </a:r>
            <a:r>
              <a:rPr lang="hu-HU" sz="2800" b="1" dirty="0"/>
              <a:t>ugyanolyan hosszú</a:t>
            </a:r>
            <a:r>
              <a:rPr lang="hu-HU" sz="2800" dirty="0"/>
              <a:t>, </a:t>
            </a:r>
            <a:r>
              <a:rPr lang="hu-HU" sz="2800" b="1" dirty="0"/>
              <a:t>mint a nyílt </a:t>
            </a:r>
            <a:r>
              <a:rPr lang="hu-HU" sz="2800" b="1" dirty="0" smtClean="0"/>
              <a:t>szöveg</a:t>
            </a:r>
            <a:r>
              <a:rPr lang="hu-HU" sz="2800" dirty="0" smtClean="0"/>
              <a:t>, </a:t>
            </a:r>
            <a:r>
              <a:rPr lang="hu-HU" sz="2800" dirty="0"/>
              <a:t>a titkosító nem törhető fel (=feltétlenül biztonságos</a:t>
            </a:r>
            <a:r>
              <a:rPr lang="hu-HU" sz="2800" dirty="0" smtClean="0"/>
              <a:t>).</a:t>
            </a:r>
            <a:endParaRPr lang="hu-HU" sz="2800" dirty="0"/>
          </a:p>
          <a:p>
            <a:pPr>
              <a:lnSpc>
                <a:spcPct val="140000"/>
              </a:lnSpc>
            </a:pPr>
            <a:r>
              <a:rPr lang="hu-HU" sz="2800" dirty="0"/>
              <a:t>Ezt a két </a:t>
            </a:r>
            <a:r>
              <a:rPr lang="hu-HU" sz="2800" dirty="0" smtClean="0"/>
              <a:t>feltételt </a:t>
            </a:r>
            <a:r>
              <a:rPr lang="hu-HU" sz="2800" dirty="0"/>
              <a:t>azonban </a:t>
            </a:r>
            <a:r>
              <a:rPr lang="hu-HU" sz="2800" b="1" dirty="0">
                <a:solidFill>
                  <a:srgbClr val="FF0000"/>
                </a:solidFill>
              </a:rPr>
              <a:t>szigorúan be kell tartani</a:t>
            </a:r>
            <a:r>
              <a:rPr lang="hu-HU" sz="2800" dirty="0"/>
              <a:t>,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sz="2800" dirty="0"/>
              <a:t>	például </a:t>
            </a:r>
            <a:r>
              <a:rPr lang="hu-HU" sz="2800" b="1" dirty="0"/>
              <a:t>nem szabad ugyanazzal a kulccsal még egyszer üzenetet titkosítani </a:t>
            </a:r>
            <a:r>
              <a:rPr lang="hu-HU" sz="2800" dirty="0"/>
              <a:t>(innen az egyszeri név</a:t>
            </a:r>
            <a:r>
              <a:rPr lang="hu-HU" sz="2800" dirty="0" smtClean="0"/>
              <a:t>).</a:t>
            </a:r>
            <a:endParaRPr lang="en-AU" sz="2800" dirty="0"/>
          </a:p>
          <a:p>
            <a:pPr>
              <a:lnSpc>
                <a:spcPct val="140000"/>
              </a:lnSpc>
            </a:pPr>
            <a:r>
              <a:rPr lang="hu-HU" sz="2800" dirty="0"/>
              <a:t>Ezt hívják egyszeri hozzáadásos módszernek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sz="2800" dirty="0"/>
              <a:t>	</a:t>
            </a:r>
            <a:r>
              <a:rPr lang="hu-HU" sz="2800" b="1" dirty="0" err="1">
                <a:solidFill>
                  <a:srgbClr val="FF0000"/>
                </a:solidFill>
              </a:rPr>
              <a:t>One-Time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Pad: OTP.</a:t>
            </a:r>
            <a:endParaRPr lang="hu-HU" sz="2800" b="1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hu-HU" sz="2800" dirty="0" smtClean="0"/>
              <a:t>Az </a:t>
            </a:r>
            <a:r>
              <a:rPr lang="hu-HU" sz="2800" dirty="0"/>
              <a:t>OTP azért </a:t>
            </a:r>
            <a:r>
              <a:rPr lang="hu-HU" sz="2800" dirty="0" smtClean="0"/>
              <a:t>feltörhetetlen, </a:t>
            </a:r>
            <a:r>
              <a:rPr lang="hu-HU" sz="2800" dirty="0"/>
              <a:t>mert a titkosított szövegnek nincs statisztikai kapcsolata a nyílt </a:t>
            </a:r>
            <a:r>
              <a:rPr lang="hu-HU" sz="2800" dirty="0" smtClean="0"/>
              <a:t>szöveggel.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Egyszeri hozzáadásos titkosító </a:t>
            </a:r>
            <a:r>
              <a:rPr lang="hu-HU" sz="4000" dirty="0" smtClean="0"/>
              <a:t>II.</a:t>
            </a:r>
            <a:endParaRPr lang="en-AU" sz="400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6197-E2EB-4D53-92CE-B9496192B84F}" type="slidenum">
              <a:rPr lang="en-US"/>
              <a:pPr/>
              <a:t>26</a:t>
            </a:fld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hu-HU" sz="2800" dirty="0" smtClean="0"/>
              <a:t>Mivel minden nyílt-titkos </a:t>
            </a:r>
            <a:r>
              <a:rPr lang="hu-HU" sz="2800" dirty="0"/>
              <a:t>szövegpárhoz létezik </a:t>
            </a:r>
            <a:br>
              <a:rPr lang="hu-HU" sz="2800" dirty="0"/>
            </a:br>
            <a:r>
              <a:rPr lang="hu-HU" sz="2800" dirty="0"/>
              <a:t>(pontosan) egy </a:t>
            </a:r>
            <a:r>
              <a:rPr lang="hu-HU" sz="2800" dirty="0" smtClean="0"/>
              <a:t>kulcs, </a:t>
            </a:r>
            <a:r>
              <a:rPr lang="hu-HU" sz="2800" dirty="0"/>
              <a:t>amivel </a:t>
            </a:r>
            <a:r>
              <a:rPr lang="hu-HU" sz="2800" dirty="0" err="1" smtClean="0"/>
              <a:t>titkosíthattuk</a:t>
            </a:r>
            <a:r>
              <a:rPr lang="hu-HU" sz="2800" dirty="0" smtClean="0"/>
              <a:t>.</a:t>
            </a:r>
            <a:endParaRPr lang="hu-HU" sz="2800" dirty="0"/>
          </a:p>
          <a:p>
            <a:pPr>
              <a:lnSpc>
                <a:spcPct val="140000"/>
              </a:lnSpc>
            </a:pPr>
            <a:r>
              <a:rPr lang="hu-HU" sz="2800" dirty="0" smtClean="0"/>
              <a:t>Ha a kulcsot </a:t>
            </a:r>
            <a:r>
              <a:rPr lang="hu-HU" sz="2800" dirty="0"/>
              <a:t>valóban véletlenszerűen </a:t>
            </a:r>
            <a:r>
              <a:rPr lang="hu-HU" sz="2800" dirty="0" smtClean="0"/>
              <a:t>választottuk,</a:t>
            </a:r>
            <a:endParaRPr lang="en-US" sz="2800" dirty="0"/>
          </a:p>
          <a:p>
            <a:pPr>
              <a:lnSpc>
                <a:spcPct val="140000"/>
              </a:lnSpc>
            </a:pPr>
            <a:r>
              <a:rPr lang="hu-HU" sz="2800" b="1" dirty="0">
                <a:solidFill>
                  <a:srgbClr val="FF0000"/>
                </a:solidFill>
              </a:rPr>
              <a:t>n</a:t>
            </a:r>
            <a:r>
              <a:rPr lang="hu-HU" sz="2800" b="1" dirty="0" smtClean="0">
                <a:solidFill>
                  <a:srgbClr val="FF0000"/>
                </a:solidFill>
              </a:rPr>
              <a:t>incs rá </a:t>
            </a:r>
            <a:r>
              <a:rPr lang="hu-HU" sz="2800" b="1" dirty="0">
                <a:solidFill>
                  <a:srgbClr val="FF0000"/>
                </a:solidFill>
              </a:rPr>
              <a:t>mód, hogy kitaláljuk melyik kulcs az igazi</a:t>
            </a:r>
            <a:r>
              <a:rPr lang="hu-HU" sz="2800" dirty="0"/>
              <a:t>, hiszen minden elképzelhető értelmes </a:t>
            </a:r>
            <a:r>
              <a:rPr lang="hu-HU" sz="2800" dirty="0" smtClean="0"/>
              <a:t>nyílt szöveghez </a:t>
            </a:r>
            <a:r>
              <a:rPr lang="hu-HU" sz="2800" dirty="0"/>
              <a:t>van egy kulcsunk</a:t>
            </a:r>
            <a:r>
              <a:rPr lang="hu-HU" sz="2800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hu-HU" sz="2800" dirty="0" smtClean="0"/>
              <a:t>A gyakorlatban </a:t>
            </a:r>
            <a:r>
              <a:rPr lang="hu-HU" sz="2800" dirty="0"/>
              <a:t>két nehéz probléma van vele: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sz="2800" dirty="0"/>
              <a:t>	- valóban véletlen </a:t>
            </a:r>
            <a:r>
              <a:rPr lang="hu-HU" sz="2800" dirty="0" smtClean="0"/>
              <a:t>kulcsgenerálás,</a:t>
            </a:r>
            <a:endParaRPr lang="hu-HU" sz="2800" dirty="0"/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sz="2800" dirty="0"/>
              <a:t>	- a kulcselosztás és tárolás </a:t>
            </a:r>
            <a:r>
              <a:rPr lang="hu-HU" sz="2800" dirty="0" smtClean="0"/>
              <a:t>problémája.</a:t>
            </a:r>
            <a:endParaRPr lang="hu-HU" sz="2800" dirty="0"/>
          </a:p>
          <a:p>
            <a:endParaRPr lang="en-AU" sz="2800" dirty="0">
              <a:solidFill>
                <a:srgbClr val="FFFF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Alkalmazása</a:t>
            </a:r>
            <a:endParaRPr lang="en-A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6A8A-59EC-4DC7-8903-B226EF609625}" type="slidenum">
              <a:rPr lang="en-US"/>
              <a:pPr/>
              <a:t>27</a:t>
            </a:fld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Ezek a gyakorlati problémák alkalmazását erősen korlátozzák.</a:t>
            </a:r>
          </a:p>
          <a:p>
            <a:r>
              <a:rPr lang="hu-HU" dirty="0"/>
              <a:t>Csak alacsony sávszélesség és nagyon nagy biztonsági igény </a:t>
            </a:r>
            <a:r>
              <a:rPr lang="hu-HU" dirty="0" smtClean="0"/>
              <a:t>esetén,</a:t>
            </a:r>
            <a:endParaRPr lang="hu-HU" dirty="0"/>
          </a:p>
          <a:p>
            <a:r>
              <a:rPr lang="hu-HU" dirty="0" smtClean="0"/>
              <a:t>pl.: </a:t>
            </a:r>
            <a:r>
              <a:rPr lang="hu-HU" dirty="0"/>
              <a:t>Amerikai – szovjet </a:t>
            </a:r>
            <a:r>
              <a:rPr lang="hu-HU" dirty="0" smtClean="0"/>
              <a:t>diplomácia:</a:t>
            </a:r>
            <a:br>
              <a:rPr lang="hu-HU" dirty="0" smtClean="0"/>
            </a:br>
            <a:r>
              <a:rPr lang="hu-HU" dirty="0" smtClean="0">
                <a:hlinkClick r:id="rId4"/>
              </a:rPr>
              <a:t>SIGSALY</a:t>
            </a:r>
            <a:r>
              <a:rPr lang="hu-HU" dirty="0" smtClean="0"/>
              <a:t> – </a:t>
            </a:r>
            <a:r>
              <a:rPr lang="hu-HU" dirty="0" err="1" smtClean="0"/>
              <a:t>IIVH-s</a:t>
            </a:r>
            <a:r>
              <a:rPr lang="hu-HU" dirty="0" smtClean="0"/>
              <a:t> telefonos titkosítás.</a:t>
            </a:r>
            <a:endParaRPr lang="hu-HU" dirty="0"/>
          </a:p>
          <a:p>
            <a:r>
              <a:rPr lang="hu-HU" dirty="0"/>
              <a:t>Kémek tájékoztatása:</a:t>
            </a:r>
            <a:br>
              <a:rPr lang="hu-HU" dirty="0"/>
            </a:br>
            <a:r>
              <a:rPr lang="hu-HU" dirty="0" err="1"/>
              <a:t>Numbers</a:t>
            </a:r>
            <a:r>
              <a:rPr lang="hu-HU" dirty="0"/>
              <a:t> </a:t>
            </a:r>
            <a:r>
              <a:rPr lang="hu-HU" dirty="0" err="1"/>
              <a:t>Station-ök</a:t>
            </a:r>
            <a:r>
              <a:rPr lang="hu-HU" dirty="0"/>
              <a:t> </a:t>
            </a:r>
            <a:r>
              <a:rPr lang="hu-HU" dirty="0" smtClean="0"/>
              <a:t> (számokat </a:t>
            </a:r>
            <a:r>
              <a:rPr lang="hu-HU" dirty="0"/>
              <a:t>sugárzó rádióadók</a:t>
            </a:r>
            <a:r>
              <a:rPr lang="hu-HU" dirty="0" smtClean="0"/>
              <a:t>), lásd:</a:t>
            </a:r>
            <a:endParaRPr lang="hu-HU" dirty="0"/>
          </a:p>
          <a:p>
            <a:r>
              <a:rPr lang="hu-HU" sz="2800" dirty="0" smtClean="0">
                <a:hlinkClick r:id="rId5"/>
              </a:rPr>
              <a:t>http</a:t>
            </a:r>
            <a:r>
              <a:rPr lang="hu-HU" sz="2800" dirty="0">
                <a:hlinkClick r:id="rId5"/>
              </a:rPr>
              <a:t>://</a:t>
            </a:r>
            <a:r>
              <a:rPr lang="hu-HU" sz="2800" dirty="0" smtClean="0">
                <a:hlinkClick r:id="rId5"/>
              </a:rPr>
              <a:t>en.wikipedia.org/wiki/Numbers_station</a:t>
            </a:r>
            <a:r>
              <a:rPr lang="hu-HU" sz="2800" dirty="0" smtClean="0"/>
              <a:t>.</a:t>
            </a:r>
            <a:endParaRPr lang="hu-HU" dirty="0"/>
          </a:p>
          <a:p>
            <a:pPr>
              <a:buFont typeface="Wingdings" pitchFamily="2" charset="2"/>
              <a:buNone/>
            </a:pPr>
            <a:endParaRPr lang="en-A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dirty="0" smtClean="0"/>
              <a:t>Titkos kulcsú kriptográfia I.</a:t>
            </a:r>
            <a:br>
              <a:rPr lang="hu-HU" sz="4000" dirty="0" smtClean="0"/>
            </a:br>
            <a:r>
              <a:rPr lang="hu-HU" sz="4000" dirty="0" smtClean="0"/>
              <a:t>(</a:t>
            </a:r>
            <a:r>
              <a:rPr lang="en-AU" sz="4000" dirty="0" smtClean="0"/>
              <a:t>Private-Key Cryptography</a:t>
            </a:r>
            <a:r>
              <a:rPr lang="hu-HU" sz="4000" dirty="0" smtClean="0"/>
              <a:t>)</a:t>
            </a:r>
            <a:endParaRPr lang="en-AU" sz="4000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hu-HU" sz="2600" dirty="0" smtClean="0"/>
              <a:t>A hagyományos: </a:t>
            </a:r>
            <a:r>
              <a:rPr lang="hu-HU" sz="2600" b="1" dirty="0" smtClean="0">
                <a:solidFill>
                  <a:srgbClr val="FF0000"/>
                </a:solidFill>
              </a:rPr>
              <a:t>szimmetrikus/titkos/egykulcsú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kriptográfiában </a:t>
            </a:r>
            <a:r>
              <a:rPr lang="hu-HU" sz="2600" b="1" dirty="0" smtClean="0">
                <a:solidFill>
                  <a:srgbClr val="FF0000"/>
                </a:solidFill>
              </a:rPr>
              <a:t>egy</a:t>
            </a:r>
            <a:r>
              <a:rPr lang="hu-HU" sz="2600" dirty="0" smtClean="0"/>
              <a:t> titkosító/megfejtő </a:t>
            </a:r>
            <a:r>
              <a:rPr lang="hu-HU" sz="2600" b="1" dirty="0" smtClean="0">
                <a:solidFill>
                  <a:srgbClr val="FF0000"/>
                </a:solidFill>
              </a:rPr>
              <a:t>kulcs van.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hu-HU" sz="2600" dirty="0" smtClean="0"/>
              <a:t>Ha nem is szó szerint egyezik meg a kettő, a titkosító és a megfejtő kulcs, egymásból könnyen kiszámítható.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hu-HU" sz="2600" dirty="0" smtClean="0"/>
              <a:t>A kulcsot csak a feladó és a címzett ismeri.</a:t>
            </a:r>
            <a:endParaRPr lang="en-AU" sz="26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hu-HU" sz="2600" dirty="0" smtClean="0"/>
              <a:t>A kulcs titokban tartásán  alapszik a biztonság.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dirty="0" smtClean="0"/>
              <a:t>Titkos kulcsú kriptográfia II.</a:t>
            </a:r>
            <a:br>
              <a:rPr lang="hu-HU" sz="4000" dirty="0" smtClean="0"/>
            </a:br>
            <a:r>
              <a:rPr lang="hu-HU" sz="4000" dirty="0" smtClean="0"/>
              <a:t>(</a:t>
            </a:r>
            <a:r>
              <a:rPr lang="en-AU" sz="4000" dirty="0" smtClean="0"/>
              <a:t>Private-Key Cryptography</a:t>
            </a:r>
            <a:r>
              <a:rPr lang="hu-HU" sz="4000" dirty="0" smtClean="0"/>
              <a:t>)</a:t>
            </a:r>
            <a:endParaRPr lang="en-AU" sz="4000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29</a:t>
            </a:fld>
            <a:endParaRPr lang="hu-H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hu-HU" sz="2600" dirty="0" smtClean="0"/>
              <a:t>A feleknek </a:t>
            </a:r>
            <a:r>
              <a:rPr lang="hu-HU" sz="2600" b="1" dirty="0" smtClean="0"/>
              <a:t>előzetesen kommunikálni kell </a:t>
            </a:r>
            <a:r>
              <a:rPr lang="hu-HU" sz="2600" dirty="0" smtClean="0"/>
              <a:t>egymással a titkos kulcsot,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hu-HU" sz="2600" dirty="0" smtClean="0"/>
              <a:t>amely </a:t>
            </a:r>
            <a:r>
              <a:rPr lang="hu-HU" sz="2600" b="1" dirty="0" smtClean="0"/>
              <a:t>szimmetrikus</a:t>
            </a:r>
            <a:r>
              <a:rPr lang="hu-HU" sz="2600" dirty="0" smtClean="0"/>
              <a:t>, és a felek szerepe is egyenrangú: mindketten tudnak titkosítani és megfejteni is.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hu-HU" sz="2600" dirty="0" smtClean="0"/>
              <a:t>Ezért </a:t>
            </a:r>
            <a:r>
              <a:rPr lang="hu-HU" sz="2600" b="1" dirty="0" smtClean="0"/>
              <a:t>nem védi a feladót a címzettel szemben </a:t>
            </a:r>
            <a:r>
              <a:rPr lang="hu-HU" sz="2600" dirty="0" smtClean="0"/>
              <a:t>attól, hogy a címzett a kapott üzenetet meghamísítva azt állítsa, hogy az a feladótól jött.</a:t>
            </a:r>
            <a:endParaRPr lang="en-AU" sz="2600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7158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kriptográfia?</a:t>
            </a:r>
            <a:endParaRPr lang="en-A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28CD-11F9-446A-9FDE-875D8DA7FCFC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 i="1" dirty="0"/>
              <a:t>Kriptográfia: a szó görög eredetű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 i="1" dirty="0"/>
              <a:t>(kriptos = eltitkolt, elrejtett + graphein= írni)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</a:t>
            </a:r>
            <a:r>
              <a:rPr lang="hu-HU" sz="2800" dirty="0"/>
              <a:t>70-es évekig csak a üzenetek titkosításának módszereit értették alatta.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 smtClean="0"/>
              <a:t>Ma is ez az elsődleges, de </a:t>
            </a:r>
            <a:r>
              <a:rPr lang="hu-HU" sz="2800" dirty="0"/>
              <a:t>jelentése kibővült: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800" b="1" dirty="0"/>
              <a:t>Az információvédelem algoritmikus </a:t>
            </a:r>
            <a:endParaRPr lang="hu-HU" sz="28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800" b="1" dirty="0" smtClean="0"/>
              <a:t>(</a:t>
            </a:r>
            <a:r>
              <a:rPr lang="hu-HU" sz="2800" b="1" dirty="0"/>
              <a:t>nem fizikai, </a:t>
            </a:r>
            <a:r>
              <a:rPr lang="hu-HU" sz="2800" b="1" dirty="0" smtClean="0"/>
              <a:t>ügyviteli) oldala.</a:t>
            </a:r>
            <a:endParaRPr lang="hu-HU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A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30</a:t>
            </a:fld>
            <a:endParaRPr lang="hu-H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800" dirty="0" smtClean="0"/>
              <a:t>Talán a legjelentősebb találmány a kriptográfia </a:t>
            </a:r>
            <a:r>
              <a:rPr lang="en-AU" sz="2800" dirty="0" smtClean="0"/>
              <a:t>3000 </a:t>
            </a:r>
            <a:r>
              <a:rPr lang="hu-HU" sz="2800" dirty="0" smtClean="0"/>
              <a:t>éves történetében 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800" b="1" dirty="0" smtClean="0"/>
              <a:t>Mindenkinek két kulcsa van: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400" dirty="0" smtClean="0"/>
              <a:t>egy </a:t>
            </a:r>
            <a:r>
              <a:rPr lang="hu-HU" sz="2400" b="1" dirty="0" smtClean="0"/>
              <a:t>nyilvános (</a:t>
            </a:r>
            <a:r>
              <a:rPr lang="en-US" sz="2400" b="1" dirty="0" smtClean="0"/>
              <a:t>Public</a:t>
            </a:r>
            <a:r>
              <a:rPr lang="hu-HU" sz="2400" b="1" dirty="0" smtClean="0"/>
              <a:t> Key)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400" dirty="0" smtClean="0"/>
              <a:t>egy </a:t>
            </a:r>
            <a:r>
              <a:rPr lang="hu-HU" sz="2400" b="1" dirty="0" smtClean="0"/>
              <a:t>magán</a:t>
            </a:r>
            <a:r>
              <a:rPr lang="hu-HU" sz="2400" dirty="0" smtClean="0"/>
              <a:t> </a:t>
            </a:r>
            <a:r>
              <a:rPr lang="hu-HU" sz="2400" b="1" dirty="0" smtClean="0"/>
              <a:t>(</a:t>
            </a:r>
            <a:r>
              <a:rPr lang="en-US" sz="2400" b="1" dirty="0" smtClean="0"/>
              <a:t>Private</a:t>
            </a:r>
            <a:r>
              <a:rPr lang="hu-HU" sz="2400" b="1" dirty="0" smtClean="0"/>
              <a:t> </a:t>
            </a:r>
            <a:r>
              <a:rPr lang="en-US" sz="2400" b="1" dirty="0" smtClean="0"/>
              <a:t>Key</a:t>
            </a:r>
            <a:r>
              <a:rPr lang="hu-HU" sz="2400" b="1" dirty="0" smtClean="0"/>
              <a:t>)  </a:t>
            </a:r>
            <a:r>
              <a:rPr lang="hu-HU" sz="2400" dirty="0" smtClean="0"/>
              <a:t>/néhol: </a:t>
            </a:r>
            <a:r>
              <a:rPr lang="hu-HU" sz="2400" b="1" dirty="0" smtClean="0"/>
              <a:t>saját kulcs</a:t>
            </a:r>
            <a:r>
              <a:rPr lang="hu-HU" sz="2400" dirty="0" smtClean="0"/>
              <a:t> v. </a:t>
            </a:r>
            <a:r>
              <a:rPr lang="hu-HU" sz="2400" b="1" dirty="0" smtClean="0"/>
              <a:t>titkos kulcs</a:t>
            </a:r>
            <a:r>
              <a:rPr lang="hu-HU" sz="2400" dirty="0" smtClean="0"/>
              <a:t>/.</a:t>
            </a:r>
            <a:endParaRPr lang="en-AU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A </a:t>
            </a:r>
            <a:r>
              <a:rPr lang="hu-HU" sz="2800" dirty="0" smtClean="0">
                <a:solidFill>
                  <a:srgbClr val="FF0000"/>
                </a:solidFill>
              </a:rPr>
              <a:t>(címzett)</a:t>
            </a:r>
            <a:r>
              <a:rPr lang="hu-HU" sz="2800" b="1" dirty="0" smtClean="0">
                <a:solidFill>
                  <a:srgbClr val="FF0000"/>
                </a:solidFill>
              </a:rPr>
              <a:t> nyilvános kulcsával lehet titkosítani,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800" dirty="0" smtClean="0"/>
              <a:t>de az üzenetet </a:t>
            </a:r>
            <a:r>
              <a:rPr lang="hu-HU" sz="2800" b="1" dirty="0" smtClean="0">
                <a:solidFill>
                  <a:srgbClr val="FF0000"/>
                </a:solidFill>
              </a:rPr>
              <a:t>csak a</a:t>
            </a:r>
            <a:r>
              <a:rPr lang="hu-HU" sz="2800" dirty="0" smtClean="0">
                <a:solidFill>
                  <a:srgbClr val="FF0000"/>
                </a:solidFill>
              </a:rPr>
              <a:t> (címzett) </a:t>
            </a:r>
            <a:r>
              <a:rPr lang="hu-HU" sz="2800" b="1" dirty="0" smtClean="0">
                <a:solidFill>
                  <a:srgbClr val="FF0000"/>
                </a:solidFill>
              </a:rPr>
              <a:t>magánkulcsával lehet megfejteni.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u-HU" sz="2800" dirty="0" smtClean="0"/>
              <a:t>Így például maga a küldő sem tudja visszafejteni az üzenetet, ha mondjuk elfelejtette, hogy mit titkosított.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black">
          <a:xfrm>
            <a:off x="755576" y="116632"/>
            <a:ext cx="705678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hu-H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Nyilvános kulcsú kriptográfia I.</a:t>
            </a:r>
            <a:br>
              <a:rPr lang="hu-H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(Public</a:t>
            </a:r>
            <a:r>
              <a:rPr lang="en-A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-Key Cryptography</a:t>
            </a: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A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hu-HU" sz="2800" dirty="0" smtClean="0"/>
              <a:t>A számelmélet számítási szempontból </a:t>
            </a:r>
            <a:br>
              <a:rPr lang="hu-HU" sz="2800" dirty="0" smtClean="0"/>
            </a:br>
            <a:r>
              <a:rPr lang="hu-HU" sz="2800" dirty="0" smtClean="0"/>
              <a:t>,,egyik irányban nehéz </a:t>
            </a:r>
            <a:r>
              <a:rPr lang="hu-HU" sz="2800" dirty="0"/>
              <a:t>– </a:t>
            </a:r>
            <a:r>
              <a:rPr lang="hu-HU" sz="2800" dirty="0" smtClean="0"/>
              <a:t>másik irányban könnyű’’ problémáin alapszanak. Pl.:</a:t>
            </a:r>
          </a:p>
          <a:p>
            <a:pPr lvl="1">
              <a:lnSpc>
                <a:spcPct val="110000"/>
              </a:lnSpc>
              <a:defRPr/>
            </a:pPr>
            <a:r>
              <a:rPr lang="hu-HU" b="1" dirty="0" err="1" smtClean="0"/>
              <a:t>Faktorizáció</a:t>
            </a:r>
            <a:r>
              <a:rPr lang="hu-HU" b="1" dirty="0" smtClean="0"/>
              <a:t>:</a:t>
            </a:r>
          </a:p>
          <a:p>
            <a:pPr lvl="2">
              <a:lnSpc>
                <a:spcPct val="110000"/>
              </a:lnSpc>
              <a:defRPr/>
            </a:pPr>
            <a:r>
              <a:rPr lang="hu-HU" dirty="0">
                <a:solidFill>
                  <a:srgbClr val="00B0F0"/>
                </a:solidFill>
              </a:rPr>
              <a:t>e</a:t>
            </a:r>
            <a:r>
              <a:rPr lang="hu-HU" dirty="0" smtClean="0">
                <a:solidFill>
                  <a:srgbClr val="00B0F0"/>
                </a:solidFill>
              </a:rPr>
              <a:t>gyik irány:</a:t>
            </a:r>
            <a:r>
              <a:rPr lang="hu-HU" dirty="0" smtClean="0"/>
              <a:t> szorozni könnyű,</a:t>
            </a:r>
          </a:p>
          <a:p>
            <a:pPr lvl="2">
              <a:lnSpc>
                <a:spcPct val="110000"/>
              </a:lnSpc>
              <a:defRPr/>
            </a:pPr>
            <a:r>
              <a:rPr lang="hu-HU" dirty="0">
                <a:solidFill>
                  <a:srgbClr val="00B0F0"/>
                </a:solidFill>
              </a:rPr>
              <a:t>m</a:t>
            </a:r>
            <a:r>
              <a:rPr lang="hu-HU" dirty="0" smtClean="0">
                <a:solidFill>
                  <a:srgbClr val="00B0F0"/>
                </a:solidFill>
              </a:rPr>
              <a:t>ásik irány:</a:t>
            </a:r>
            <a:r>
              <a:rPr lang="hu-HU" dirty="0" smtClean="0"/>
              <a:t> </a:t>
            </a:r>
            <a:r>
              <a:rPr lang="hu-HU" dirty="0" err="1" smtClean="0"/>
              <a:t>faktorizálni</a:t>
            </a:r>
            <a:r>
              <a:rPr lang="hu-HU" dirty="0" smtClean="0"/>
              <a:t> (prímtényezőkre bontani) nehéz.</a:t>
            </a:r>
          </a:p>
          <a:p>
            <a:pPr lvl="1">
              <a:lnSpc>
                <a:spcPct val="110000"/>
              </a:lnSpc>
              <a:defRPr/>
            </a:pPr>
            <a:r>
              <a:rPr lang="hu-HU" b="1" dirty="0"/>
              <a:t>D</a:t>
            </a:r>
            <a:r>
              <a:rPr lang="hu-HU" b="1" dirty="0" smtClean="0"/>
              <a:t>iszkrét logaritmus:</a:t>
            </a:r>
            <a:r>
              <a:rPr lang="hu-HU" dirty="0" smtClean="0"/>
              <a:t> moduláris számítások,</a:t>
            </a:r>
          </a:p>
          <a:p>
            <a:pPr lvl="1">
              <a:lnSpc>
                <a:spcPct val="110000"/>
              </a:lnSpc>
              <a:defRPr/>
            </a:pPr>
            <a:r>
              <a:rPr lang="hu-HU" b="1" dirty="0" smtClean="0"/>
              <a:t>ECC</a:t>
            </a:r>
            <a:r>
              <a:rPr lang="hu-HU" dirty="0" smtClean="0"/>
              <a:t> – </a:t>
            </a:r>
            <a:r>
              <a:rPr lang="hu-HU" b="1" dirty="0" err="1" smtClean="0"/>
              <a:t>Elliptic</a:t>
            </a:r>
            <a:r>
              <a:rPr lang="hu-HU" b="1" dirty="0" smtClean="0"/>
              <a:t> </a:t>
            </a:r>
            <a:r>
              <a:rPr lang="hu-HU" b="1" dirty="0" err="1" smtClean="0"/>
              <a:t>Curve</a:t>
            </a:r>
            <a:r>
              <a:rPr lang="hu-HU" b="1" dirty="0" smtClean="0"/>
              <a:t> </a:t>
            </a:r>
            <a:r>
              <a:rPr lang="hu-HU" b="1" dirty="0" err="1" smtClean="0"/>
              <a:t>Cryptography</a:t>
            </a:r>
            <a:r>
              <a:rPr lang="hu-HU" b="1" dirty="0" smtClean="0"/>
              <a:t>:</a:t>
            </a:r>
            <a:br>
              <a:rPr lang="hu-HU" b="1" dirty="0" smtClean="0"/>
            </a:br>
            <a:r>
              <a:rPr lang="hu-HU" b="1" dirty="0" smtClean="0"/>
              <a:t>	</a:t>
            </a:r>
            <a:r>
              <a:rPr lang="hu-HU" dirty="0" smtClean="0"/>
              <a:t>hasonló</a:t>
            </a:r>
            <a:r>
              <a:rPr lang="hu-HU" b="1" dirty="0" smtClean="0"/>
              <a:t> </a:t>
            </a:r>
            <a:r>
              <a:rPr lang="hu-HU" dirty="0" smtClean="0"/>
              <a:t>számítások </a:t>
            </a:r>
            <a:r>
              <a:rPr lang="hu-HU" dirty="0"/>
              <a:t>elliptikus görbék </a:t>
            </a:r>
            <a:r>
              <a:rPr lang="hu-HU" dirty="0" smtClean="0"/>
              <a:t>felett.</a:t>
            </a:r>
          </a:p>
          <a:p>
            <a:pPr lvl="1">
              <a:lnSpc>
                <a:spcPct val="110000"/>
              </a:lnSpc>
              <a:defRPr/>
            </a:pPr>
            <a:r>
              <a:rPr lang="hu-HU" sz="2800" dirty="0" smtClean="0"/>
              <a:t>Kiegészíti és nem helyettesíti a titkos kulcsú kriptográfiát.</a:t>
            </a:r>
            <a:endParaRPr lang="en-AU" sz="2800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black">
          <a:xfrm>
            <a:off x="827584" y="116632"/>
            <a:ext cx="6984776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Nyilvános kulcsú kriptográfia </a:t>
            </a:r>
            <a:r>
              <a:rPr lang="hu-H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II.</a:t>
            </a: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(Public</a:t>
            </a:r>
            <a:r>
              <a:rPr lang="en-A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-Key Cryptography</a:t>
            </a: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A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4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32</a:t>
            </a:fld>
            <a:endParaRPr lang="hu-HU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19524" y="1484784"/>
            <a:ext cx="8072955" cy="482453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hu-HU" sz="2800" b="1" dirty="0" smtClean="0"/>
              <a:t>A nyilvános kulcsot nyilvánosságra lehet hozni,</a:t>
            </a:r>
            <a:r>
              <a:rPr lang="hu-HU" sz="2800" dirty="0" smtClean="0"/>
              <a:t> </a:t>
            </a:r>
            <a:br>
              <a:rPr lang="hu-HU" sz="2800" dirty="0" smtClean="0"/>
            </a:br>
            <a:r>
              <a:rPr lang="hu-HU" sz="2800" dirty="0" smtClean="0"/>
              <a:t>és legalább a küldő számára nyilvánosságra kell hozni, (de ez nem igényli, hogy titkos kommunikáció legyen).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u-HU" sz="2800" dirty="0" smtClean="0"/>
              <a:t>Bárki lehet feladó, aki a nyilvános kulcsot megkapja, </a:t>
            </a:r>
            <a:r>
              <a:rPr lang="hu-HU" sz="2800" b="1" dirty="0" smtClean="0"/>
              <a:t>de bárki generálhat nyilvános-magán kulcspárt is</a:t>
            </a:r>
            <a:r>
              <a:rPr lang="hu-HU" sz="2800" dirty="0" smtClean="0"/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Ezért a nyilvános kulcsok hitelessége a módszer 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2800" b="1" dirty="0" smtClean="0">
                <a:solidFill>
                  <a:srgbClr val="FF0000"/>
                </a:solidFill>
              </a:rPr>
              <a:t>Achilles-sarka: nehogy egy a támadótól kapott 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2800" b="1" dirty="0" smtClean="0">
                <a:solidFill>
                  <a:srgbClr val="FF0000"/>
                </a:solidFill>
              </a:rPr>
              <a:t>„ál nyilvános kulccsal” 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2800" dirty="0" smtClean="0"/>
              <a:t>(vagy inkább nyilvános álkulccsal ? </a:t>
            </a:r>
            <a:r>
              <a:rPr lang="hu-HU" sz="2800" dirty="0" smtClean="0">
                <a:sym typeface="Wingdings" pitchFamily="2" charset="2"/>
              </a:rPr>
              <a:t>)</a:t>
            </a:r>
          </a:p>
          <a:p>
            <a:pPr marL="0" indent="0" algn="ctr" eaLnBrk="1" hangingPunct="1">
              <a:lnSpc>
                <a:spcPct val="110000"/>
              </a:lnSpc>
              <a:buNone/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éppen a támadónak titkosítsunk!!!</a:t>
            </a:r>
          </a:p>
          <a:p>
            <a:pPr>
              <a:lnSpc>
                <a:spcPct val="110000"/>
              </a:lnSpc>
              <a:defRPr/>
            </a:pPr>
            <a:r>
              <a:rPr lang="hu-HU" sz="2800" dirty="0"/>
              <a:t>Erről szól a </a:t>
            </a:r>
            <a:r>
              <a:rPr lang="hu-HU" sz="2800" dirty="0" err="1"/>
              <a:t>tanúsítványkezlés</a:t>
            </a:r>
            <a:r>
              <a:rPr lang="hu-HU" sz="2800" dirty="0"/>
              <a:t> és hitelesítés-szolgáltatás.</a:t>
            </a:r>
          </a:p>
          <a:p>
            <a:pPr>
              <a:lnSpc>
                <a:spcPct val="110000"/>
              </a:lnSpc>
              <a:defRPr/>
            </a:pPr>
            <a:r>
              <a:rPr lang="hu-HU" sz="2800" dirty="0" smtClean="0"/>
              <a:t>A </a:t>
            </a:r>
            <a:r>
              <a:rPr lang="hu-HU" sz="2800" b="1" dirty="0" smtClean="0"/>
              <a:t>tanúsítvány</a:t>
            </a:r>
            <a:r>
              <a:rPr lang="hu-HU" sz="2800" dirty="0" smtClean="0"/>
              <a:t> azt igazolja, hogy a </a:t>
            </a:r>
            <a:r>
              <a:rPr lang="hu-HU" sz="2800" b="1" dirty="0" smtClean="0"/>
              <a:t>benne foglalt nyilvános kulcs hiteles</a:t>
            </a:r>
            <a:r>
              <a:rPr lang="hu-HU" sz="2800" dirty="0" smtClean="0"/>
              <a:t>, azaz valóban a tanúsítvány alanyához tartozik.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black">
          <a:xfrm>
            <a:off x="827584" y="116632"/>
            <a:ext cx="6984776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Nyilvános kulcsú kriptográfia </a:t>
            </a:r>
            <a:r>
              <a:rPr lang="hu-H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III.</a:t>
            </a: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(Public</a:t>
            </a:r>
            <a:r>
              <a:rPr lang="en-A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-Key Cryptography</a:t>
            </a:r>
            <a:r>
              <a:rPr lang="hu-H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A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/>
              <a:t>Miért jó a nyilvános kulcsú kriptográfia?</a:t>
            </a:r>
            <a:endParaRPr lang="en-AU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33</a:t>
            </a:fld>
            <a:endParaRPr lang="hu-H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hu-HU" dirty="0" smtClean="0"/>
              <a:t>A titkos kulcsú kriptográfia két alapproblémájára ad választ: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u-HU" b="1" dirty="0" smtClean="0"/>
              <a:t>kulcselosztás,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u-HU" b="1" dirty="0" smtClean="0"/>
              <a:t>elektronikus aláírások 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u-HU" dirty="0" smtClean="0"/>
              <a:t>Az első </a:t>
            </a:r>
            <a:r>
              <a:rPr lang="hu-HU" b="1" dirty="0" smtClean="0">
                <a:solidFill>
                  <a:srgbClr val="FF0000"/>
                </a:solidFill>
              </a:rPr>
              <a:t>nyilvános</a:t>
            </a:r>
            <a:r>
              <a:rPr lang="hu-HU" dirty="0" smtClean="0"/>
              <a:t> publikációja:</a:t>
            </a:r>
            <a:br>
              <a:rPr lang="hu-HU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Whitfield </a:t>
            </a:r>
            <a:r>
              <a:rPr lang="en-US" b="1" dirty="0" err="1" smtClean="0">
                <a:solidFill>
                  <a:srgbClr val="FF0000"/>
                </a:solidFill>
              </a:rPr>
              <a:t>Diffie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és</a:t>
            </a:r>
            <a:r>
              <a:rPr lang="en-US" b="1" dirty="0" smtClean="0">
                <a:solidFill>
                  <a:srgbClr val="FF0000"/>
                </a:solidFill>
              </a:rPr>
              <a:t> Martin Hellman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(S</a:t>
            </a:r>
            <a:r>
              <a:rPr lang="en-US" dirty="0" err="1" smtClean="0"/>
              <a:t>tanford</a:t>
            </a:r>
            <a:r>
              <a:rPr lang="hu-HU" dirty="0" smtClean="0"/>
              <a:t>), </a:t>
            </a:r>
            <a:r>
              <a:rPr lang="en-US" dirty="0" smtClean="0"/>
              <a:t>1976</a:t>
            </a:r>
            <a:r>
              <a:rPr lang="hu-HU" dirty="0" smtClean="0"/>
              <a:t>.</a:t>
            </a:r>
            <a:endParaRPr lang="en-US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hu-HU" dirty="0" smtClean="0"/>
              <a:t>Ismert volt, bár titokban tartották 1999-ig:</a:t>
            </a:r>
            <a:br>
              <a:rPr lang="hu-HU" dirty="0" smtClean="0"/>
            </a:br>
            <a:r>
              <a:rPr lang="hu-HU" dirty="0" smtClean="0"/>
              <a:t>James Ellis (UK), 1970.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hu-HU" dirty="0" smtClean="0"/>
              <a:t>Sőt, állítólag az NSA már a 60-as évek közepén ismerte.</a:t>
            </a:r>
            <a:endParaRPr lang="en-AU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/>
              <a:t>Kétkulcsú vagyis aszimmetrikus I.</a:t>
            </a:r>
            <a:endParaRPr lang="en-AU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34</a:t>
            </a:fld>
            <a:endParaRPr lang="hu-HU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hu-HU" sz="2800" dirty="0" smtClean="0"/>
              <a:t>Nyílt kulcsú/két kulcsú/aszimmetrikus titkosításnak is nevezik.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hu-HU" sz="2800" dirty="0" smtClean="0"/>
              <a:t>A kulcsok szerepe</a:t>
            </a:r>
            <a:r>
              <a:rPr lang="en-AU" sz="2800" dirty="0" smtClean="0"/>
              <a:t>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hu-HU" sz="2400" dirty="0" smtClean="0"/>
              <a:t>A nyilvános kulcsot </a:t>
            </a:r>
            <a:r>
              <a:rPr lang="hu-HU" sz="2400" b="1" dirty="0" smtClean="0">
                <a:solidFill>
                  <a:srgbClr val="FF0000"/>
                </a:solidFill>
              </a:rPr>
              <a:t>titkosításra</a:t>
            </a:r>
            <a:r>
              <a:rPr lang="hu-HU" sz="2400" dirty="0" smtClean="0"/>
              <a:t> és a magánkulccsal készített </a:t>
            </a:r>
            <a:r>
              <a:rPr lang="hu-HU" sz="2400" b="1" dirty="0" smtClean="0">
                <a:solidFill>
                  <a:srgbClr val="FF0000"/>
                </a:solidFill>
              </a:rPr>
              <a:t>aláírás ellenőrzésére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lehet használni 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hu-HU" sz="2400" dirty="0" smtClean="0"/>
              <a:t>A magánkulccsal (amit csak a címzett ismer) csak </a:t>
            </a:r>
            <a:r>
              <a:rPr lang="hu-HU" sz="2400" b="1" dirty="0" smtClean="0">
                <a:solidFill>
                  <a:srgbClr val="FF0000"/>
                </a:solidFill>
              </a:rPr>
              <a:t>megfejteni</a:t>
            </a:r>
            <a:r>
              <a:rPr lang="hu-HU" sz="2400" dirty="0" smtClean="0"/>
              <a:t> lehet,  és </a:t>
            </a:r>
            <a:r>
              <a:rPr lang="hu-HU" sz="2400" b="1" dirty="0" smtClean="0">
                <a:solidFill>
                  <a:srgbClr val="FF0000"/>
                </a:solidFill>
              </a:rPr>
              <a:t>aláírást készíteni,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természetesen másik irányú titkos vagy nem titkos üzenetküldéshez.</a:t>
            </a:r>
            <a:endParaRPr lang="en-AU" sz="2400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/>
              <a:t>Kétkulcsú vagyis aszimmetrikus II.</a:t>
            </a:r>
            <a:endParaRPr lang="en-AU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35</a:t>
            </a:fld>
            <a:endParaRPr lang="hu-HU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hu-HU" b="1" dirty="0" smtClean="0"/>
              <a:t>A felek szerepe </a:t>
            </a:r>
            <a:r>
              <a:rPr lang="hu-HU" b="1" dirty="0" smtClean="0">
                <a:solidFill>
                  <a:srgbClr val="FF0000"/>
                </a:solidFill>
              </a:rPr>
              <a:t>aszimmetrikus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A nyilvános kulcs tulajdonosa (a feladó)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hu-HU" b="1" dirty="0" smtClean="0">
                <a:solidFill>
                  <a:srgbClr val="FF0000"/>
                </a:solidFill>
              </a:rPr>
              <a:t>csak titkosítani és aláírást ellenőrizni tud,</a:t>
            </a:r>
            <a:r>
              <a:rPr lang="hu-HU" dirty="0" smtClean="0">
                <a:solidFill>
                  <a:srgbClr val="FFFF66"/>
                </a:solidFill>
              </a:rPr>
              <a:t>, </a:t>
            </a:r>
            <a:r>
              <a:rPr lang="en-AU" dirty="0" smtClean="0">
                <a:solidFill>
                  <a:srgbClr val="FFFF66"/>
                </a:solidFill>
              </a:rPr>
              <a:t> </a:t>
            </a:r>
            <a:r>
              <a:rPr lang="hu-HU" dirty="0" smtClean="0">
                <a:solidFill>
                  <a:srgbClr val="FFFF66"/>
                </a:solidFill>
              </a:rPr>
              <a:t>,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hu-HU" b="1" dirty="0" smtClean="0">
                <a:solidFill>
                  <a:srgbClr val="FF0000"/>
                </a:solidFill>
              </a:rPr>
              <a:t>megfejteni vagy aláírni nem.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hu-HU" sz="2400" dirty="0" smtClean="0"/>
              <a:t>Ezért az aláíráshoz a saját magánkulcs kell, az üzenet titkosításához pedig a címzett (valóban a címzett!) nyilvános kulcsát kell ismerni. </a:t>
            </a:r>
            <a:br>
              <a:rPr lang="hu-HU" sz="2400" dirty="0" smtClean="0"/>
            </a:br>
            <a:r>
              <a:rPr lang="hu-HU" sz="2400" b="1" dirty="0" smtClean="0"/>
              <a:t>A hitelesítés és titkosítás egymástól független funkciók.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8502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dirty="0" smtClean="0"/>
              <a:t>A nyilvános kulcsú titkosítás vázlata</a:t>
            </a:r>
            <a:endParaRPr lang="en-AU" sz="4000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36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 cstate="print"/>
          <a:srcRect t="3580" b="53693"/>
          <a:stretch>
            <a:fillRect/>
          </a:stretch>
        </p:blipFill>
        <p:spPr bwMode="auto">
          <a:xfrm>
            <a:off x="762000" y="1700808"/>
            <a:ext cx="77692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516216" y="5949280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Az ábra  forrása  a 4. hivatkozás.</a:t>
            </a:r>
            <a:endParaRPr lang="hu-HU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 két kulcs viszonya</a:t>
            </a:r>
            <a:endParaRPr lang="en-AU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37</a:t>
            </a:fld>
            <a:endParaRPr lang="hu-HU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u-HU" sz="2200" dirty="0" smtClean="0"/>
              <a:t>Feltételek a nyilvános kulcsú titkosítás működéséhez: </a:t>
            </a:r>
          </a:p>
          <a:p>
            <a:pPr lvl="1" eaLnBrk="1" hangingPunct="1">
              <a:defRPr/>
            </a:pPr>
            <a:r>
              <a:rPr lang="hu-HU" sz="2200" dirty="0" smtClean="0"/>
              <a:t>A nyilvános kulcs ismeretében hatékonyan lehet titkosítani.</a:t>
            </a:r>
          </a:p>
          <a:p>
            <a:pPr lvl="1" eaLnBrk="1" hangingPunct="1">
              <a:defRPr/>
            </a:pPr>
            <a:r>
              <a:rPr lang="hu-HU" sz="2200" dirty="0" smtClean="0"/>
              <a:t>A magánkulcs ismeretében hatékonyan lehet üzenetet megfejteni.</a:t>
            </a:r>
            <a:endParaRPr lang="en-AU" sz="2200" dirty="0" smtClean="0"/>
          </a:p>
          <a:p>
            <a:pPr lvl="1" eaLnBrk="1" hangingPunct="1">
              <a:defRPr/>
            </a:pPr>
            <a:r>
              <a:rPr lang="hu-HU" sz="2200" b="1" dirty="0" smtClean="0"/>
              <a:t>Jelenlegi algoritmusainkkal reménytelenül sok ideig tart a nyilvános kulcsból a magánkulcsot  kiszámítani,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(a titkosító/megfejtő algoritmus ismeretét persze feltételezzük).</a:t>
            </a:r>
          </a:p>
          <a:p>
            <a:pPr lvl="1" eaLnBrk="1" hangingPunct="1">
              <a:defRPr/>
            </a:pPr>
            <a:r>
              <a:rPr lang="hu-HU" sz="2200" b="1" dirty="0" smtClean="0"/>
              <a:t>A magánkulcs ismerete nélkül szintén reménytelen számítási feladat az üzenet megfejtése. </a:t>
            </a:r>
          </a:p>
          <a:p>
            <a:pPr lvl="1" eaLnBrk="1" hangingPunct="1">
              <a:defRPr/>
            </a:pPr>
            <a:r>
              <a:rPr lang="hu-HU" sz="2200" dirty="0" smtClean="0"/>
              <a:t>Hatékonyan tudunk véletlen nyilvános-magán kulcspárokat generálni.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Aláírás és ellenőrzése</a:t>
            </a:r>
            <a:endParaRPr lang="en-AU" dirty="0" smtClean="0"/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38</a:t>
            </a:fld>
            <a:endParaRPr lang="hu-HU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hu-HU" sz="2400" dirty="0" smtClean="0"/>
              <a:t>Néhány algoritmusnál (pl.: RSA) hasznos, hogy</a:t>
            </a:r>
          </a:p>
          <a:p>
            <a:pPr lvl="1" eaLnBrk="1" hangingPunct="1">
              <a:defRPr/>
            </a:pPr>
            <a:r>
              <a:rPr lang="hu-HU" dirty="0" smtClean="0"/>
              <a:t>a magánkulccsal is lehet kódolni, ami csak a nyilvános kulccsal alakítható vissza,</a:t>
            </a:r>
          </a:p>
          <a:p>
            <a:pPr lvl="1" eaLnBrk="1" hangingPunct="1">
              <a:defRPr/>
            </a:pPr>
            <a:r>
              <a:rPr lang="hu-HU" dirty="0"/>
              <a:t>a</a:t>
            </a:r>
            <a:r>
              <a:rPr lang="hu-HU" dirty="0" smtClean="0"/>
              <a:t>zaz a kulcsok alkalmazásának sorrendje felcserélhető.</a:t>
            </a:r>
          </a:p>
          <a:p>
            <a:pPr lvl="1" eaLnBrk="1" hangingPunct="1">
              <a:defRPr/>
            </a:pPr>
            <a:r>
              <a:rPr lang="hu-HU" dirty="0" smtClean="0"/>
              <a:t>Az így kapott üzenet persze nem lesz titkos, de</a:t>
            </a:r>
          </a:p>
          <a:p>
            <a:pPr lvl="1" eaLnBrk="1" hangingPunct="1">
              <a:defRPr/>
            </a:pPr>
            <a:r>
              <a:rPr lang="hu-HU" dirty="0"/>
              <a:t>e</a:t>
            </a:r>
            <a:r>
              <a:rPr lang="hu-HU" dirty="0" smtClean="0"/>
              <a:t>zen alapulhat az elektronikus aláírás:</a:t>
            </a:r>
          </a:p>
          <a:p>
            <a:pPr lvl="1" eaLnBrk="1" hangingPunct="1">
              <a:defRPr/>
            </a:pPr>
            <a:r>
              <a:rPr lang="hu-HU" dirty="0" smtClean="0"/>
              <a:t>A nyilvános kulccsal való visszaalakíthatóság garantálja, hogy </a:t>
            </a:r>
            <a:r>
              <a:rPr lang="hu-HU" b="1" dirty="0" smtClean="0"/>
              <a:t>az aláírás, csak a használt nyilvános kulcs magánkulcs párjával készülhetett.</a:t>
            </a:r>
          </a:p>
          <a:p>
            <a:pPr lvl="1" eaLnBrk="1" hangingPunct="1">
              <a:defRPr/>
            </a:pPr>
            <a:r>
              <a:rPr lang="hu-HU" dirty="0" smtClean="0"/>
              <a:t>És ezt - a hiteles(!) nyilvános kulcs birtokában - bárki könnyen ellenőrizheti.</a:t>
            </a:r>
          </a:p>
          <a:p>
            <a:pPr lvl="1" eaLnBrk="1" hangingPunct="1">
              <a:defRPr/>
            </a:pPr>
            <a:r>
              <a:rPr lang="hu-HU" dirty="0" smtClean="0"/>
              <a:t>Amennyiben a feladó az aláíráshoz használt magánkulcsát valóban titokban tartja, az aláírt üzenet csak tőle származhat.</a:t>
            </a:r>
            <a:endParaRPr lang="en-AU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873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dirty="0" smtClean="0"/>
              <a:t>Nyilvános kulcsú titkosítás és aláírás</a:t>
            </a:r>
            <a:endParaRPr lang="en-AU" sz="4000" dirty="0" smtClean="0"/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39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 cstate="print"/>
          <a:srcRect t="13898" b="18529"/>
          <a:stretch>
            <a:fillRect/>
          </a:stretch>
        </p:blipFill>
        <p:spPr bwMode="auto">
          <a:xfrm>
            <a:off x="533400" y="1484784"/>
            <a:ext cx="8043863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07950" y="5517232"/>
            <a:ext cx="892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>
                <a:latin typeface="+mj-lt"/>
              </a:rPr>
              <a:t>PR = </a:t>
            </a:r>
            <a:r>
              <a:rPr lang="hu-HU" sz="2400" dirty="0" err="1">
                <a:latin typeface="+mj-lt"/>
              </a:rPr>
              <a:t>private</a:t>
            </a:r>
            <a:r>
              <a:rPr lang="hu-HU" sz="2400" dirty="0">
                <a:latin typeface="+mj-lt"/>
              </a:rPr>
              <a:t>, magánkulcs, PU = </a:t>
            </a:r>
            <a:r>
              <a:rPr lang="hu-HU" sz="2400" dirty="0" err="1">
                <a:latin typeface="+mj-lt"/>
              </a:rPr>
              <a:t>public</a:t>
            </a:r>
            <a:r>
              <a:rPr lang="hu-HU" sz="2400" dirty="0">
                <a:latin typeface="+mj-lt"/>
              </a:rPr>
              <a:t>, nyilvános kulcs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64088" y="5949280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Az ábra a 4. hivatkozás  ábrájának átdolgozásával készült.</a:t>
            </a:r>
            <a:endParaRPr lang="hu-HU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Kriptoanalízis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07B-04B8-4E6A-B381-24191E5C8582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hu-HU" b="1" dirty="0" smtClean="0"/>
              <a:t>	Kriptoanalízis</a:t>
            </a:r>
            <a:r>
              <a:rPr lang="hu-HU" dirty="0"/>
              <a:t>: kriptográfiai rendszerek elemzése, és feltörésének kutatása</a:t>
            </a:r>
            <a:r>
              <a:rPr lang="hu-HU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>
              <a:buFont typeface="Wingdings" pitchFamily="2" charset="2"/>
              <a:buNone/>
            </a:pPr>
            <a:endParaRPr lang="hu-HU" dirty="0" smtClean="0"/>
          </a:p>
          <a:p>
            <a:pPr>
              <a:buFont typeface="Wingdings" pitchFamily="2" charset="2"/>
              <a:buNone/>
            </a:pPr>
            <a:endParaRPr lang="hu-HU" dirty="0" smtClean="0"/>
          </a:p>
          <a:p>
            <a:pPr>
              <a:buFont typeface="Wingdings" pitchFamily="2" charset="2"/>
              <a:buNone/>
            </a:pPr>
            <a:endParaRPr lang="hu-HU" dirty="0" smtClean="0"/>
          </a:p>
          <a:p>
            <a:pPr>
              <a:buFont typeface="Wingdings" pitchFamily="2" charset="2"/>
              <a:buNone/>
            </a:pPr>
            <a:endParaRPr lang="hu-HU" dirty="0" smtClean="0"/>
          </a:p>
          <a:p>
            <a:pPr>
              <a:buFont typeface="Wingdings" pitchFamily="2" charset="2"/>
              <a:buNone/>
            </a:pPr>
            <a:r>
              <a:rPr lang="hu-HU" sz="28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hu-HU" sz="2800" i="1" dirty="0"/>
          </a:p>
          <a:p>
            <a:pPr>
              <a:buFont typeface="Wingdings" pitchFamily="2" charset="2"/>
              <a:buNone/>
            </a:pPr>
            <a:r>
              <a:rPr lang="hu-HU" sz="2800" i="1" dirty="0" smtClean="0"/>
              <a:t>Hagyományosan a titkosított üzenet megfejtése a kulcs ismerete nélkül, vagy a kulcs visszafejtése, nyílt-titkosított üzenetpárokból.</a:t>
            </a:r>
            <a:endParaRPr lang="hu-HU" sz="2800" i="1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pic>
        <p:nvPicPr>
          <p:cNvPr id="5" name="Kép 4" descr="Crypto_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92896"/>
            <a:ext cx="3405197" cy="210647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691680" y="4653136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hlinkClick r:id="rId4"/>
              </a:rPr>
              <a:t>http://</a:t>
            </a:r>
            <a:r>
              <a:rPr lang="hu-HU" sz="1200" dirty="0" smtClean="0">
                <a:hlinkClick r:id="rId4"/>
              </a:rPr>
              <a:t>www.privacylover.com/encryption/german-privacy-foundation-releases-cryptostick</a:t>
            </a:r>
            <a:r>
              <a:rPr lang="hu-HU" sz="1000" dirty="0" smtClean="0"/>
              <a:t>/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legfontosabb szimmetrikus titkosítók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3BFD-A6F9-47A0-B2F9-6CB4836C8A9F}" type="slidenum">
              <a:rPr lang="en-US" smtClean="0"/>
              <a:pPr>
                <a:defRPr/>
              </a:pPr>
              <a:t>40</a:t>
            </a:fld>
            <a:endParaRPr lang="en-US" sz="1400" smtClean="0">
              <a:latin typeface="Time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</a:t>
            </a:r>
            <a:r>
              <a:rPr lang="hu-HU" dirty="0" smtClean="0"/>
              <a:t> (Régi szabvány, 56 bites kulccsal, </a:t>
            </a:r>
            <a:r>
              <a:rPr lang="hu-HU" dirty="0" err="1" smtClean="0"/>
              <a:t>brute-force</a:t>
            </a:r>
            <a:r>
              <a:rPr lang="hu-HU" dirty="0" smtClean="0"/>
              <a:t> törhető</a:t>
            </a:r>
            <a:r>
              <a:rPr lang="en-US" dirty="0" smtClean="0"/>
              <a:t>.</a:t>
            </a:r>
            <a:r>
              <a:rPr lang="hu-HU" dirty="0" smtClean="0"/>
              <a:t>) </a:t>
            </a:r>
            <a:endParaRPr lang="en-US" dirty="0" smtClean="0"/>
          </a:p>
          <a:p>
            <a:pPr eaLnBrk="1" hangingPunct="1"/>
            <a:r>
              <a:rPr lang="en-US" dirty="0" smtClean="0"/>
              <a:t>3DES</a:t>
            </a:r>
            <a:r>
              <a:rPr lang="hu-HU" dirty="0" smtClean="0"/>
              <a:t>  (112 bites effektív kulcs, lassú</a:t>
            </a:r>
            <a:r>
              <a:rPr lang="en-US" dirty="0" smtClean="0"/>
              <a:t>.</a:t>
            </a:r>
            <a:r>
              <a:rPr lang="hu-HU" dirty="0" smtClean="0"/>
              <a:t>)</a:t>
            </a:r>
            <a:endParaRPr lang="en-US" dirty="0" smtClean="0"/>
          </a:p>
          <a:p>
            <a:pPr eaLnBrk="1" hangingPunct="1"/>
            <a:r>
              <a:rPr lang="hu-HU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hu-HU" dirty="0" smtClean="0"/>
              <a:t> (A jelenlegi szabvány, 128/192/256 bites kulccsal, megbízható</a:t>
            </a:r>
            <a:r>
              <a:rPr lang="en-US" dirty="0" smtClean="0"/>
              <a:t>.</a:t>
            </a:r>
            <a:r>
              <a:rPr lang="hu-HU" dirty="0" smtClean="0"/>
              <a:t>)</a:t>
            </a:r>
            <a:endParaRPr lang="en-US" dirty="0" smtClean="0"/>
          </a:p>
          <a:p>
            <a:pPr eaLnBrk="1" hangingPunct="1"/>
            <a:r>
              <a:rPr lang="hu-HU" dirty="0" smtClean="0"/>
              <a:t>Alternatívák: </a:t>
            </a:r>
            <a:r>
              <a:rPr lang="hu-HU" b="1" dirty="0" err="1" smtClean="0"/>
              <a:t>Twofish</a:t>
            </a:r>
            <a:r>
              <a:rPr lang="hu-HU" dirty="0" smtClean="0"/>
              <a:t>, </a:t>
            </a:r>
            <a:r>
              <a:rPr lang="hu-HU" b="1" dirty="0" err="1" smtClean="0"/>
              <a:t>Serpent</a:t>
            </a:r>
            <a:r>
              <a:rPr lang="hu-HU" b="1" dirty="0" smtClean="0"/>
              <a:t>, RC6</a:t>
            </a:r>
            <a:r>
              <a:rPr lang="en-US" b="1" dirty="0" smtClean="0"/>
              <a:t>.</a:t>
            </a:r>
            <a:endParaRPr lang="hu-HU" b="1" dirty="0" smtClean="0"/>
          </a:p>
          <a:p>
            <a:pPr eaLnBrk="1" hangingPunct="1"/>
            <a:r>
              <a:rPr lang="hu-HU" dirty="0" smtClean="0"/>
              <a:t>Régebbi, kevésbé megbízható/elterjedt algoritmusok: </a:t>
            </a:r>
            <a:r>
              <a:rPr lang="en-US" dirty="0" smtClean="0"/>
              <a:t>RC4</a:t>
            </a:r>
            <a:r>
              <a:rPr lang="hu-HU" dirty="0" smtClean="0"/>
              <a:t>, </a:t>
            </a:r>
            <a:r>
              <a:rPr lang="en-US" dirty="0" smtClean="0"/>
              <a:t>RC5</a:t>
            </a:r>
            <a:r>
              <a:rPr lang="hu-HU" dirty="0" smtClean="0"/>
              <a:t>, </a:t>
            </a:r>
            <a:r>
              <a:rPr lang="en-US" dirty="0" smtClean="0"/>
              <a:t>CAST</a:t>
            </a:r>
            <a:r>
              <a:rPr lang="hu-HU" dirty="0" smtClean="0"/>
              <a:t>, </a:t>
            </a:r>
            <a:r>
              <a:rPr lang="en-US" dirty="0" smtClean="0"/>
              <a:t>SAFER</a:t>
            </a:r>
            <a:r>
              <a:rPr lang="hu-HU" dirty="0" smtClean="0"/>
              <a:t>,</a:t>
            </a:r>
            <a:r>
              <a:rPr lang="en-US" dirty="0" smtClean="0"/>
              <a:t> IDEA</a:t>
            </a:r>
            <a:r>
              <a:rPr lang="hu-HU" dirty="0" smtClean="0"/>
              <a:t>, </a:t>
            </a:r>
            <a:r>
              <a:rPr lang="en-US" dirty="0" smtClean="0"/>
              <a:t>Blowfish.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Legfontosabb PKI algoritmusok</a:t>
            </a: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707BD-5B43-46D4-BDAA-E4FB91D3CF33}" type="slidenum">
              <a:rPr lang="en-US" smtClean="0"/>
              <a:pPr>
                <a:defRPr/>
              </a:pPr>
              <a:t>41</a:t>
            </a:fld>
            <a:endParaRPr lang="en-US" sz="1400" smtClean="0">
              <a:latin typeface="Time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r>
              <a:rPr lang="hu-HU" dirty="0" smtClean="0"/>
              <a:t> kulcscsere</a:t>
            </a:r>
            <a:endParaRPr lang="en-US" dirty="0" smtClean="0"/>
          </a:p>
          <a:p>
            <a:pPr eaLnBrk="1" hangingPunct="1"/>
            <a:r>
              <a:rPr lang="en-US" b="1" dirty="0" smtClean="0"/>
              <a:t>RSA</a:t>
            </a:r>
          </a:p>
          <a:p>
            <a:pPr eaLnBrk="1" hangingPunct="1"/>
            <a:r>
              <a:rPr lang="en-US" dirty="0" smtClean="0"/>
              <a:t>El </a:t>
            </a:r>
            <a:r>
              <a:rPr lang="en-US" dirty="0" err="1" smtClean="0"/>
              <a:t>Gamal</a:t>
            </a:r>
            <a:endParaRPr lang="en-US" dirty="0" smtClean="0"/>
          </a:p>
          <a:p>
            <a:pPr eaLnBrk="1" hangingPunct="1"/>
            <a:r>
              <a:rPr lang="en-US" dirty="0" smtClean="0"/>
              <a:t>Elliptic Curve Cryptography (</a:t>
            </a:r>
            <a:r>
              <a:rPr lang="en-US" b="1" dirty="0" smtClean="0"/>
              <a:t>ECC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Azonos biztonsági szintet kisebb kulcsméretek mellett tudnak biztosítani.</a:t>
            </a:r>
          </a:p>
          <a:p>
            <a:pPr eaLnBrk="1" hangingPunct="1"/>
            <a:r>
              <a:rPr lang="hu-HU" b="1" dirty="0" smtClean="0"/>
              <a:t>DSA</a:t>
            </a:r>
            <a:r>
              <a:rPr lang="hu-HU" dirty="0" smtClean="0"/>
              <a:t> (Digital </a:t>
            </a:r>
            <a:r>
              <a:rPr lang="hu-HU" dirty="0" err="1" smtClean="0"/>
              <a:t>Signature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r>
              <a:rPr lang="hu-HU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Csak</a:t>
            </a:r>
            <a:r>
              <a:rPr lang="en-US" dirty="0" smtClean="0"/>
              <a:t> al</a:t>
            </a:r>
            <a:r>
              <a:rPr lang="hu-HU" dirty="0" err="1" smtClean="0"/>
              <a:t>áíráshoz</a:t>
            </a:r>
            <a:r>
              <a:rPr lang="hu-HU" dirty="0" smtClean="0"/>
              <a:t>, a DSS (Digital </a:t>
            </a:r>
            <a:r>
              <a:rPr lang="hu-HU" dirty="0" err="1" smtClean="0"/>
              <a:t>Signature</a:t>
            </a:r>
            <a:r>
              <a:rPr lang="hu-HU" dirty="0" smtClean="0"/>
              <a:t> Standard) algoritmusa.</a:t>
            </a:r>
            <a:endParaRPr lang="en-US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Legfontosabb h</a:t>
            </a:r>
            <a:r>
              <a:rPr lang="en-US" dirty="0" smtClean="0"/>
              <a:t>ash </a:t>
            </a:r>
            <a:r>
              <a:rPr lang="hu-HU" dirty="0" smtClean="0"/>
              <a:t>algoritmusok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ECE9A-EDE3-4B85-A1B7-BDBF23751F74}" type="slidenum">
              <a:rPr lang="en-US" smtClean="0"/>
              <a:pPr>
                <a:defRPr/>
              </a:pPr>
              <a:t>42</a:t>
            </a:fld>
            <a:endParaRPr lang="en-US" sz="1400" smtClean="0">
              <a:latin typeface="Times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MD5</a:t>
            </a:r>
            <a:r>
              <a:rPr lang="hu-HU" dirty="0" smtClean="0"/>
              <a:t> (régi, 128 bit)</a:t>
            </a:r>
            <a:endParaRPr lang="en-US" dirty="0" smtClean="0"/>
          </a:p>
          <a:p>
            <a:pPr lvl="1" eaLnBrk="1" hangingPunct="1"/>
            <a:r>
              <a:rPr lang="hu-HU" b="1" dirty="0" smtClean="0">
                <a:solidFill>
                  <a:srgbClr val="FF0000"/>
                </a:solidFill>
              </a:rPr>
              <a:t>Két azonos md5hash-ű üzenet könnyen generálható!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hu-HU" dirty="0" smtClean="0"/>
              <a:t>Integritás ellenőrzésére, még ma is a legelterjedtebb.</a:t>
            </a:r>
            <a:endParaRPr lang="en-US" dirty="0" smtClean="0"/>
          </a:p>
          <a:p>
            <a:pPr eaLnBrk="1" hangingPunct="1"/>
            <a:r>
              <a:rPr lang="en-US" dirty="0" smtClean="0"/>
              <a:t>SHA-1</a:t>
            </a:r>
            <a:r>
              <a:rPr lang="hu-HU" dirty="0" smtClean="0"/>
              <a:t>, RIPMD (mára ezek is elavultak)</a:t>
            </a:r>
          </a:p>
          <a:p>
            <a:pPr eaLnBrk="1" hangingPunct="1"/>
            <a:r>
              <a:rPr lang="hu-HU" b="1" dirty="0" smtClean="0">
                <a:solidFill>
                  <a:srgbClr val="FF0000"/>
                </a:solidFill>
              </a:rPr>
              <a:t>SHA-2</a:t>
            </a:r>
            <a:r>
              <a:rPr lang="hu-HU" dirty="0" smtClean="0"/>
              <a:t>: pontosabban </a:t>
            </a:r>
            <a:r>
              <a:rPr lang="hu-HU" b="1" dirty="0" smtClean="0"/>
              <a:t>SHA-224, SHA-256, SHA-384, SHA-512,  </a:t>
            </a:r>
            <a:r>
              <a:rPr lang="hu-HU" dirty="0" smtClean="0"/>
              <a:t>megbízható</a:t>
            </a:r>
          </a:p>
          <a:p>
            <a:pPr eaLnBrk="1" hangingPunct="1"/>
            <a:r>
              <a:rPr lang="hu-HU" b="1" dirty="0" smtClean="0">
                <a:solidFill>
                  <a:srgbClr val="FF0000"/>
                </a:solidFill>
              </a:rPr>
              <a:t>SHA-3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Keccak</a:t>
            </a:r>
            <a:r>
              <a:rPr lang="hu-HU" dirty="0" smtClean="0"/>
              <a:t>, NIST </a:t>
            </a:r>
            <a:r>
              <a:rPr lang="hu-HU" dirty="0" err="1" smtClean="0"/>
              <a:t>hash</a:t>
            </a:r>
            <a:r>
              <a:rPr lang="hu-HU" dirty="0" smtClean="0"/>
              <a:t> pályázat nyertese: 2012. október)</a:t>
            </a:r>
          </a:p>
          <a:p>
            <a:r>
              <a:rPr lang="hu-HU" b="1" dirty="0" smtClean="0"/>
              <a:t>WHIRLPOOL</a:t>
            </a:r>
            <a:r>
              <a:rPr lang="hu-HU" dirty="0" smtClean="0"/>
              <a:t> (EU, NESSIE projekt)</a:t>
            </a:r>
          </a:p>
          <a:p>
            <a:r>
              <a:rPr lang="en-US" dirty="0" smtClean="0"/>
              <a:t>HAVAL</a:t>
            </a:r>
            <a:endParaRPr lang="hu-HU" dirty="0" smtClean="0"/>
          </a:p>
          <a:p>
            <a:r>
              <a:rPr lang="en-US" dirty="0" smtClean="0"/>
              <a:t>RIPEMD-160</a:t>
            </a:r>
            <a:endParaRPr lang="en-US" dirty="0"/>
          </a:p>
          <a:p>
            <a:pPr eaLnBrk="1" hangingPunct="1"/>
            <a:endParaRPr lang="hu-HU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43</a:t>
            </a:fld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 smtClean="0"/>
              <a:t>A kriptográfia olyan, mint egy atomreaktor:</a:t>
            </a:r>
          </a:p>
          <a:p>
            <a:pPr>
              <a:lnSpc>
                <a:spcPct val="120000"/>
              </a:lnSpc>
            </a:pPr>
            <a:r>
              <a:rPr lang="hu-HU" dirty="0"/>
              <a:t>i</a:t>
            </a:r>
            <a:r>
              <a:rPr lang="hu-HU" dirty="0" smtClean="0"/>
              <a:t>szonyatosan erős, de nagyon vigyázni kell vele, hogy helyesen működjön,</a:t>
            </a:r>
          </a:p>
          <a:p>
            <a:pPr>
              <a:lnSpc>
                <a:spcPct val="120000"/>
              </a:lnSpc>
            </a:pPr>
            <a:r>
              <a:rPr lang="hu-HU" dirty="0"/>
              <a:t>b</a:t>
            </a:r>
            <a:r>
              <a:rPr lang="hu-HU" dirty="0" smtClean="0"/>
              <a:t>ár használni és megérteni könnyű az algoritmusokat,</a:t>
            </a:r>
          </a:p>
          <a:p>
            <a:pPr>
              <a:lnSpc>
                <a:spcPct val="120000"/>
              </a:lnSpc>
            </a:pPr>
            <a:r>
              <a:rPr lang="hu-HU" dirty="0"/>
              <a:t>a</a:t>
            </a:r>
            <a:r>
              <a:rPr lang="hu-HU" dirty="0" smtClean="0"/>
              <a:t>z implementálásuk nehéz és nagy felkészültséget igénylő feladat.</a:t>
            </a:r>
          </a:p>
          <a:p>
            <a:pPr>
              <a:lnSpc>
                <a:spcPct val="120000"/>
              </a:lnSpc>
            </a:pPr>
            <a:r>
              <a:rPr lang="hu-HU" b="1" dirty="0" smtClean="0">
                <a:solidFill>
                  <a:srgbClr val="FF0000"/>
                </a:solidFill>
              </a:rPr>
              <a:t>Soha ne találj ki saját algoritmust vagy protokollt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hu-HU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hu-HU" dirty="0" smtClean="0"/>
              <a:t>Adattovábbításra: </a:t>
            </a:r>
            <a:r>
              <a:rPr lang="hu-HU" b="1" dirty="0" smtClean="0"/>
              <a:t>TLS(SSL)</a:t>
            </a:r>
            <a:r>
              <a:rPr lang="hu-HU" dirty="0" smtClean="0"/>
              <a:t>, tároláshoz: </a:t>
            </a:r>
            <a:r>
              <a:rPr lang="hu-HU" b="1" dirty="0" smtClean="0"/>
              <a:t>GPG(PGP).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Hivatkozások</a:t>
            </a:r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44</a:t>
            </a:fld>
            <a:endParaRPr lang="hu-HU" dirty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hu-HU" sz="2400" dirty="0" smtClean="0"/>
              <a:t>Virrasztó Tamás: Titkosítás és adatrejtés: Biztonságos kommunikáció és algoritmikus adatvédelem, </a:t>
            </a:r>
            <a:r>
              <a:rPr lang="hu-HU" sz="2400" dirty="0" err="1" smtClean="0"/>
              <a:t>NetAcademia</a:t>
            </a:r>
            <a:r>
              <a:rPr lang="hu-HU" sz="2400" dirty="0" smtClean="0"/>
              <a:t> Kft., Budapest, 2004.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sz="2400" dirty="0" smtClean="0"/>
              <a:t>Papp Pál, Szabó Tamás: A kriptográfiai biztonság megközelítési módjai, </a:t>
            </a:r>
            <a:r>
              <a:rPr lang="hu-HU" sz="2400" i="1" dirty="0" err="1" smtClean="0"/>
              <a:t>Alk</a:t>
            </a:r>
            <a:r>
              <a:rPr lang="hu-HU" sz="2400" i="1" dirty="0" smtClean="0"/>
              <a:t>. </a:t>
            </a:r>
            <a:r>
              <a:rPr lang="hu-HU" sz="2400" i="1" dirty="0" err="1" smtClean="0"/>
              <a:t>Mat</a:t>
            </a:r>
            <a:r>
              <a:rPr lang="hu-HU" sz="2400" i="1" dirty="0" smtClean="0"/>
              <a:t>. Lapok</a:t>
            </a:r>
            <a:r>
              <a:rPr lang="hu-HU" sz="2400" dirty="0" smtClean="0"/>
              <a:t>, </a:t>
            </a:r>
            <a:r>
              <a:rPr lang="hu-HU" sz="2400" b="1" dirty="0" smtClean="0"/>
              <a:t>23</a:t>
            </a:r>
            <a:r>
              <a:rPr lang="hu-HU" sz="2400" dirty="0" smtClean="0"/>
              <a:t>(2006) 207-294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sz="2400" dirty="0" smtClean="0"/>
              <a:t>William </a:t>
            </a:r>
            <a:r>
              <a:rPr lang="hu-HU" sz="2400" dirty="0" err="1" smtClean="0"/>
              <a:t>Stallings</a:t>
            </a:r>
            <a:r>
              <a:rPr lang="hu-HU" sz="2400" dirty="0" smtClean="0"/>
              <a:t>: </a:t>
            </a:r>
            <a:r>
              <a:rPr lang="hu-HU" sz="2400" dirty="0" err="1" smtClean="0"/>
              <a:t>Cryptography</a:t>
            </a:r>
            <a:r>
              <a:rPr lang="hu-HU" sz="2400" dirty="0" smtClean="0"/>
              <a:t> and Network </a:t>
            </a:r>
            <a:r>
              <a:rPr lang="hu-HU" sz="2400" dirty="0" err="1" smtClean="0"/>
              <a:t>Security</a:t>
            </a:r>
            <a:r>
              <a:rPr lang="hu-HU" sz="2400" dirty="0" smtClean="0"/>
              <a:t>, 4th </a:t>
            </a:r>
            <a:r>
              <a:rPr lang="hu-HU" sz="2400" dirty="0" err="1" smtClean="0"/>
              <a:t>Edition</a:t>
            </a:r>
            <a:r>
              <a:rPr lang="hu-HU" sz="2400" dirty="0" smtClean="0"/>
              <a:t>, </a:t>
            </a:r>
            <a:r>
              <a:rPr lang="hu-HU" sz="2400" dirty="0" err="1" smtClean="0"/>
              <a:t>Prentice</a:t>
            </a:r>
            <a:r>
              <a:rPr lang="hu-HU" sz="2400" dirty="0" smtClean="0"/>
              <a:t> Hall, 2006.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err="1" smtClean="0"/>
              <a:t>Lawrie</a:t>
            </a:r>
            <a:r>
              <a:rPr lang="hu-HU" sz="2400" dirty="0" smtClean="0"/>
              <a:t> Brown előadás fóliái W. </a:t>
            </a:r>
            <a:r>
              <a:rPr lang="hu-HU" sz="2400" dirty="0" err="1"/>
              <a:t>Stallings</a:t>
            </a:r>
            <a:r>
              <a:rPr lang="hu-HU" sz="2400" dirty="0"/>
              <a:t>: </a:t>
            </a:r>
            <a:r>
              <a:rPr lang="hu-HU" sz="2400" dirty="0" err="1"/>
              <a:t>Cryptography</a:t>
            </a:r>
            <a:r>
              <a:rPr lang="hu-HU" sz="2400" dirty="0"/>
              <a:t> and Network </a:t>
            </a:r>
            <a:r>
              <a:rPr lang="hu-HU" sz="2400" dirty="0" err="1" smtClean="0"/>
              <a:t>Security</a:t>
            </a:r>
            <a:r>
              <a:rPr lang="hu-HU" sz="2400" dirty="0"/>
              <a:t> </a:t>
            </a:r>
            <a:r>
              <a:rPr lang="hu-HU" sz="2400" dirty="0" smtClean="0"/>
              <a:t>c. könyvéhez, hivatalos oktatói segédanyag,</a:t>
            </a:r>
            <a:br>
              <a:rPr lang="hu-HU" sz="2400" dirty="0" smtClean="0"/>
            </a:br>
            <a:r>
              <a:rPr lang="hu-HU" sz="2400" dirty="0" smtClean="0"/>
              <a:t>http://williamstallings.com/Crypto/Crypto4e-inst.html</a:t>
            </a:r>
            <a:endParaRPr lang="hu-HU" sz="2400" dirty="0"/>
          </a:p>
          <a:p>
            <a:pPr eaLnBrk="1" hangingPunct="1"/>
            <a:endParaRPr lang="hu-HU" sz="2400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308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hu-HU" sz="3600" dirty="0" smtClean="0"/>
              <a:t>A kriptográfia által támogatott</a:t>
            </a:r>
            <a:br>
              <a:rPr lang="hu-HU" sz="3600" dirty="0" smtClean="0"/>
            </a:br>
            <a:r>
              <a:rPr lang="hu-HU" sz="3600" dirty="0" smtClean="0"/>
              <a:t>biztonsági célok / szolgáltatások</a:t>
            </a:r>
            <a:endParaRPr lang="en-AU" sz="360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4DA8-5640-4DD0-B060-D9C417E6E85D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81000" indent="-381000">
              <a:buFont typeface="Wingdings" pitchFamily="2" charset="2"/>
              <a:buAutoNum type="arabicPeriod"/>
            </a:pPr>
            <a:r>
              <a:rPr lang="hu-HU" sz="2800" b="1" dirty="0" smtClean="0"/>
              <a:t> Bizalmasság</a:t>
            </a:r>
            <a:r>
              <a:rPr lang="hu-HU" sz="2800" dirty="0" smtClean="0"/>
              <a:t> (</a:t>
            </a:r>
            <a:r>
              <a:rPr lang="hu-HU" sz="2800" dirty="0" err="1" smtClean="0"/>
              <a:t>Confidentiality</a:t>
            </a:r>
            <a:r>
              <a:rPr lang="hu-HU" sz="2800" dirty="0" smtClean="0"/>
              <a:t>)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hu-HU" sz="2800" b="1" dirty="0" smtClean="0"/>
              <a:t> Sértetlenség</a:t>
            </a:r>
            <a:r>
              <a:rPr lang="hu-HU" sz="2800" dirty="0" smtClean="0"/>
              <a:t>  (Integrity)</a:t>
            </a:r>
          </a:p>
          <a:p>
            <a:pPr marL="381000" indent="-381000">
              <a:buNone/>
            </a:pPr>
            <a:r>
              <a:rPr lang="hu-HU" sz="2800" dirty="0" smtClean="0"/>
              <a:t>     </a:t>
            </a:r>
            <a:r>
              <a:rPr lang="hu-HU" sz="2800" strike="sngStrike" dirty="0" smtClean="0">
                <a:solidFill>
                  <a:schemeClr val="bg2">
                    <a:lumMod val="50000"/>
                  </a:schemeClr>
                </a:solidFill>
              </a:rPr>
              <a:t>rendelkezésre állás</a:t>
            </a: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 (Availability) </a:t>
            </a:r>
            <a:b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csak közvetve</a:t>
            </a:r>
          </a:p>
          <a:p>
            <a:pPr marL="381000" indent="-381000">
              <a:buNone/>
            </a:pPr>
            <a:endParaRPr lang="hu-HU" sz="2800" dirty="0"/>
          </a:p>
          <a:p>
            <a:pPr marL="542925" indent="-542925">
              <a:buFont typeface="+mj-lt"/>
              <a:buAutoNum type="arabicPeriod" startAt="3"/>
            </a:pPr>
            <a:r>
              <a:rPr lang="hu-HU" sz="2800" b="1" dirty="0" smtClean="0"/>
              <a:t>Hitelesség* </a:t>
            </a:r>
            <a:r>
              <a:rPr lang="hu-HU" sz="2800" dirty="0" smtClean="0"/>
              <a:t>(</a:t>
            </a:r>
            <a:r>
              <a:rPr lang="hu-HU" sz="2800" dirty="0" err="1" smtClean="0"/>
              <a:t>Authenticity</a:t>
            </a:r>
            <a:r>
              <a:rPr lang="hu-HU" sz="2800" dirty="0" smtClean="0"/>
              <a:t>)</a:t>
            </a:r>
          </a:p>
          <a:p>
            <a:pPr marL="542925" indent="-542925">
              <a:buFont typeface="+mj-lt"/>
              <a:buAutoNum type="arabicPeriod" startAt="3"/>
            </a:pPr>
            <a:r>
              <a:rPr lang="hu-HU" sz="2800" b="1" dirty="0" smtClean="0"/>
              <a:t>Letagadhatatlanság* </a:t>
            </a:r>
            <a:r>
              <a:rPr lang="hu-HU" sz="2800" dirty="0" smtClean="0"/>
              <a:t>(</a:t>
            </a:r>
            <a:r>
              <a:rPr lang="hu-HU" sz="2800" dirty="0" err="1" smtClean="0"/>
              <a:t>Non-repudiation</a:t>
            </a:r>
            <a:r>
              <a:rPr lang="hu-HU" sz="2800" dirty="0" smtClean="0"/>
              <a:t>)</a:t>
            </a:r>
          </a:p>
          <a:p>
            <a:pPr marL="542925" indent="-542925">
              <a:buNone/>
            </a:pPr>
            <a:r>
              <a:rPr lang="hu-HU" sz="2400" dirty="0" smtClean="0"/>
              <a:t>	Ezek bizonyos szempontból a sértetlenség részei.</a:t>
            </a:r>
            <a:endParaRPr lang="hu-HU" sz="2400" b="1" dirty="0" smtClean="0"/>
          </a:p>
          <a:p>
            <a:pPr marL="542925" indent="-542925">
              <a:buFont typeface="+mj-lt"/>
              <a:buAutoNum type="arabicPeriod" startAt="5"/>
            </a:pPr>
            <a:r>
              <a:rPr lang="hu-HU" sz="2800" b="1" dirty="0" smtClean="0"/>
              <a:t>Anonimitás </a:t>
            </a:r>
            <a:r>
              <a:rPr lang="hu-HU" sz="2800" dirty="0" smtClean="0"/>
              <a:t>(Anonimity), </a:t>
            </a:r>
            <a:r>
              <a:rPr lang="hu-HU" sz="2400" dirty="0" smtClean="0"/>
              <a:t>pl.: e-szavazás, </a:t>
            </a:r>
            <a:r>
              <a:rPr lang="hu-HU" sz="2400" dirty="0" err="1" smtClean="0"/>
              <a:t>kripto-valuták</a:t>
            </a:r>
            <a:r>
              <a:rPr lang="hu-HU" sz="2400" dirty="0" smtClean="0"/>
              <a:t>.</a:t>
            </a:r>
            <a:br>
              <a:rPr lang="hu-HU" sz="2400" dirty="0" smtClean="0"/>
            </a:br>
            <a:r>
              <a:rPr lang="hu-HU" sz="2400" dirty="0" smtClean="0"/>
              <a:t>Ezek pedig valamennyire a bizalmasság körébe sorolhatók.</a:t>
            </a:r>
            <a:endParaRPr lang="hu-HU" sz="2400" b="1" dirty="0" smtClean="0"/>
          </a:p>
          <a:p>
            <a:pPr marL="542925" indent="-542925">
              <a:buFont typeface="+mj-lt"/>
              <a:buAutoNum type="arabicPeriod" startAt="5"/>
            </a:pPr>
            <a:endParaRPr lang="hu-HU" sz="2400" dirty="0" smtClean="0"/>
          </a:p>
          <a:p>
            <a:pPr marL="542925" indent="-542925">
              <a:buNone/>
            </a:pPr>
            <a:endParaRPr lang="hu-HU" sz="2800" dirty="0" smtClean="0"/>
          </a:p>
          <a:p>
            <a:pPr marL="381000" indent="-381000">
              <a:buNone/>
            </a:pPr>
            <a:endParaRPr lang="hu-HU" sz="2800" b="1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sp>
        <p:nvSpPr>
          <p:cNvPr id="5" name="Háromszög 4"/>
          <p:cNvSpPr/>
          <p:nvPr/>
        </p:nvSpPr>
        <p:spPr>
          <a:xfrm>
            <a:off x="7308304" y="242088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96336" y="184482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097216" y="2780928"/>
            <a:ext cx="37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100392" y="2852936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hu-H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Kriptográfia </a:t>
            </a:r>
            <a:r>
              <a:rPr lang="hu-HU" dirty="0" smtClean="0"/>
              <a:t>és </a:t>
            </a:r>
            <a:r>
              <a:rPr lang="hu-HU" dirty="0"/>
              <a:t>szteganográfia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987D-137E-489D-9894-49B625A3FC78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hu-HU" sz="2800" b="1" dirty="0" smtClean="0"/>
              <a:t>	</a:t>
            </a:r>
            <a:r>
              <a:rPr lang="hu-HU" b="1" dirty="0" smtClean="0"/>
              <a:t>Szteganográfia </a:t>
            </a:r>
            <a:r>
              <a:rPr lang="hu-HU" dirty="0" smtClean="0"/>
              <a:t>(</a:t>
            </a:r>
            <a:r>
              <a:rPr lang="hu-HU" dirty="0"/>
              <a:t>adatrejtés, data hiding) </a:t>
            </a:r>
            <a:endParaRPr lang="hu-HU" dirty="0" smtClean="0"/>
          </a:p>
          <a:p>
            <a:pPr>
              <a:buFont typeface="Wingdings" pitchFamily="2" charset="2"/>
              <a:buNone/>
            </a:pP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az üzenetek </a:t>
            </a:r>
            <a:r>
              <a:rPr lang="hu-HU" sz="2800" dirty="0"/>
              <a:t>elrejtése, tipikusan az üzenetnél nagyobb adathalmazban úgy, hogy az </a:t>
            </a:r>
            <a:r>
              <a:rPr lang="hu-HU" sz="2800" b="1" dirty="0"/>
              <a:t>üzenetátadás ténye is rejtve marad</a:t>
            </a:r>
            <a:r>
              <a:rPr lang="hu-HU" sz="2800" dirty="0"/>
              <a:t> a külső megfigyelő számára</a:t>
            </a:r>
            <a:r>
              <a:rPr lang="hu-HU" sz="2800" dirty="0" smtClean="0"/>
              <a:t>.  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	Például:</a:t>
            </a:r>
          </a:p>
          <a:p>
            <a:r>
              <a:rPr lang="hu-HU" sz="2800" dirty="0" smtClean="0"/>
              <a:t>Csak UV fényben olvasható speciális tinták.</a:t>
            </a:r>
          </a:p>
          <a:p>
            <a:r>
              <a:rPr lang="hu-HU" sz="2800" dirty="0" smtClean="0"/>
              <a:t>A citromlével (vagy más átlátszó szerves vegyülettel) készített felirat csak hő hatására válik olvashatóvá.</a:t>
            </a:r>
          </a:p>
          <a:p>
            <a:r>
              <a:rPr lang="hu-HU" sz="2800" dirty="0" smtClean="0"/>
              <a:t>Morze-kód elrejtése a futár pulóverének kötésmintájába. </a:t>
            </a:r>
          </a:p>
          <a:p>
            <a:pPr>
              <a:buNone/>
            </a:pPr>
            <a:endParaRPr lang="hu-HU" sz="2800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Adatrejtés képekben</a:t>
            </a:r>
            <a:endParaRPr lang="hu-HU" dirty="0"/>
          </a:p>
        </p:txBody>
      </p:sp>
      <p:sp>
        <p:nvSpPr>
          <p:cNvPr id="7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277E-1ACA-4B2F-96EF-CA2E09E94595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1546853"/>
            <a:ext cx="7772400" cy="864096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 smtClean="0"/>
              <a:t>A színeket leíró bájtok alacsony helyiértékű bitjeiben (szabad szemmel nem látható)</a:t>
            </a:r>
            <a:endParaRPr lang="hu-HU" sz="2800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pic>
        <p:nvPicPr>
          <p:cNvPr id="6" name="Kép 5" descr="File_Stenography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340000"/>
            <a:ext cx="2880000" cy="2880000"/>
          </a:xfrm>
          <a:prstGeom prst="rect">
            <a:avLst/>
          </a:prstGeom>
        </p:spPr>
      </p:pic>
      <p:pic>
        <p:nvPicPr>
          <p:cNvPr id="8" name="Kép 7" descr="StenographyRecove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340000"/>
            <a:ext cx="2880000" cy="2880000"/>
          </a:xfrm>
          <a:prstGeom prst="rect">
            <a:avLst/>
          </a:prstGeom>
        </p:spPr>
      </p:pic>
      <p:sp>
        <p:nvSpPr>
          <p:cNvPr id="12" name="Tartalom helye 2"/>
          <p:cNvSpPr txBox="1">
            <a:spLocks/>
          </p:cNvSpPr>
          <p:nvPr/>
        </p:nvSpPr>
        <p:spPr bwMode="auto">
          <a:xfrm>
            <a:off x="1187624" y="5733256"/>
            <a:ext cx="7239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baloldali képben a jobboldali van elrejtve. 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39552" y="533346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hlinkClick r:id="rId5"/>
              </a:rPr>
              <a:t>http://upload.wikimedia.org/wikipedia/commons/a/a8/</a:t>
            </a:r>
            <a:br>
              <a:rPr lang="hu-HU" sz="1200" dirty="0" smtClean="0">
                <a:hlinkClick r:id="rId5"/>
              </a:rPr>
            </a:br>
            <a:r>
              <a:rPr lang="hu-HU" sz="1200" dirty="0" err="1" smtClean="0">
                <a:hlinkClick r:id="rId5"/>
              </a:rPr>
              <a:t>Steganography</a:t>
            </a:r>
            <a:r>
              <a:rPr lang="hu-HU" sz="1200" dirty="0" smtClean="0">
                <a:hlinkClick r:id="rId5"/>
              </a:rPr>
              <a:t>_</a:t>
            </a:r>
            <a:r>
              <a:rPr lang="hu-HU" sz="1200" dirty="0" err="1" smtClean="0">
                <a:hlinkClick r:id="rId5"/>
              </a:rPr>
              <a:t>original.png</a:t>
            </a:r>
            <a:r>
              <a:rPr lang="hu-HU" sz="1200" dirty="0" smtClean="0"/>
              <a:t>, </a:t>
            </a:r>
            <a:r>
              <a:rPr lang="hu-HU" sz="1200" dirty="0" err="1" smtClean="0">
                <a:hlinkClick r:id="rId6"/>
              </a:rPr>
              <a:t>Steganography</a:t>
            </a:r>
            <a:r>
              <a:rPr lang="hu-HU" sz="1200" dirty="0" smtClean="0">
                <a:hlinkClick r:id="rId6"/>
              </a:rPr>
              <a:t>_</a:t>
            </a:r>
            <a:r>
              <a:rPr lang="hu-HU" sz="1200" dirty="0" err="1" smtClean="0">
                <a:hlinkClick r:id="rId6"/>
              </a:rPr>
              <a:t>recovered.png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A szimmetrikus (avagy klasszikus)</a:t>
            </a:r>
            <a:br>
              <a:rPr lang="hu-HU" sz="4000" dirty="0"/>
            </a:br>
            <a:r>
              <a:rPr lang="hu-HU" sz="4000" dirty="0"/>
              <a:t> titkosítás modellje</a:t>
            </a:r>
            <a:endParaRPr lang="en-AU" sz="400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21B8-BB70-47A3-B36E-67EC701EBF09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  <p:pic>
        <p:nvPicPr>
          <p:cNvPr id="94213" name="Picture 5" descr="szimmod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700027" cy="417646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547665" y="1988840"/>
            <a:ext cx="266429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Titkos kulcs, melyen a feladó és a címzett osztozik</a:t>
            </a:r>
            <a:endParaRPr lang="hu-HU" sz="16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198834" y="1945392"/>
            <a:ext cx="266429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Titkos kulcs, melyen a feladó és a címzett osztozik</a:t>
            </a:r>
            <a:endParaRPr lang="hu-HU" sz="16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3933699" y="3464703"/>
            <a:ext cx="129614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Titkosított </a:t>
            </a:r>
          </a:p>
          <a:p>
            <a:pPr algn="ctr"/>
            <a:r>
              <a:rPr lang="hu-HU" sz="1600" b="1" dirty="0" smtClean="0"/>
              <a:t>szöveg</a:t>
            </a:r>
            <a:endParaRPr lang="hu-HU" sz="16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15112" y="4797152"/>
            <a:ext cx="992593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Nyílt </a:t>
            </a:r>
          </a:p>
          <a:p>
            <a:pPr algn="ctr"/>
            <a:r>
              <a:rPr lang="hu-HU" sz="1600" b="1" dirty="0" smtClean="0"/>
              <a:t>szöveg</a:t>
            </a:r>
            <a:endParaRPr lang="hu-HU" sz="16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380313" y="4797152"/>
            <a:ext cx="992593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Nyílt </a:t>
            </a:r>
          </a:p>
          <a:p>
            <a:pPr algn="ctr"/>
            <a:r>
              <a:rPr lang="hu-HU" sz="1600" b="1" dirty="0" smtClean="0"/>
              <a:t>szöveg</a:t>
            </a:r>
            <a:endParaRPr lang="hu-HU" sz="16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907705" y="4941168"/>
            <a:ext cx="194421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Titkosító algoritmus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364089" y="4941168"/>
            <a:ext cx="194421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Megfejtő algoritmus</a:t>
            </a:r>
          </a:p>
          <a:p>
            <a:pPr algn="ctr"/>
            <a:endParaRPr lang="hu-HU" sz="1600" b="1" dirty="0" smtClean="0"/>
          </a:p>
        </p:txBody>
      </p:sp>
      <p:sp>
        <p:nvSpPr>
          <p:cNvPr id="15" name="Szövegdoboz 14"/>
          <p:cNvSpPr txBox="1"/>
          <p:nvPr/>
        </p:nvSpPr>
        <p:spPr>
          <a:xfrm>
            <a:off x="5364088" y="5949280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Az ábra a 4. hivatkozás  ábrájának átdolgozásával készült.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Titkosítási alapfogalmak </a:t>
            </a:r>
            <a:r>
              <a:rPr lang="hu-HU" dirty="0" smtClean="0"/>
              <a:t>I.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2BE1-1C79-459D-AC40-A24CFF368680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sz="2800" b="1" dirty="0"/>
              <a:t>nyílt szöveg</a:t>
            </a:r>
            <a:r>
              <a:rPr lang="hu-HU" sz="2800" dirty="0"/>
              <a:t> (</a:t>
            </a:r>
            <a:r>
              <a:rPr lang="hu-HU" sz="2800" dirty="0" err="1"/>
              <a:t>plaintext</a:t>
            </a:r>
            <a:r>
              <a:rPr lang="hu-HU" sz="2800" dirty="0"/>
              <a:t>): az eredeti érthető üzenet, melyet védeni szeretnénk</a:t>
            </a:r>
          </a:p>
          <a:p>
            <a:pPr>
              <a:lnSpc>
                <a:spcPct val="120000"/>
              </a:lnSpc>
            </a:pPr>
            <a:endParaRPr lang="hu-HU" sz="2800" dirty="0"/>
          </a:p>
          <a:p>
            <a:pPr>
              <a:lnSpc>
                <a:spcPct val="120000"/>
              </a:lnSpc>
            </a:pPr>
            <a:r>
              <a:rPr lang="hu-HU" sz="2800" b="1" dirty="0"/>
              <a:t>titkosított (rejtjelezett) szöveg</a:t>
            </a:r>
            <a:r>
              <a:rPr lang="hu-HU" sz="2800" dirty="0"/>
              <a:t> (</a:t>
            </a:r>
            <a:r>
              <a:rPr lang="hu-HU" sz="2800" dirty="0" err="1"/>
              <a:t>ciphertext</a:t>
            </a:r>
            <a:r>
              <a:rPr lang="hu-HU" sz="2800" dirty="0"/>
              <a:t>): a titkosítással átalakított üzenet</a:t>
            </a:r>
          </a:p>
          <a:p>
            <a:pPr>
              <a:lnSpc>
                <a:spcPct val="120000"/>
              </a:lnSpc>
            </a:pPr>
            <a:endParaRPr lang="hu-HU" sz="2800" dirty="0"/>
          </a:p>
          <a:p>
            <a:pPr>
              <a:lnSpc>
                <a:spcPct val="120000"/>
              </a:lnSpc>
            </a:pPr>
            <a:r>
              <a:rPr lang="hu-HU" sz="2800" b="1" dirty="0"/>
              <a:t>kulcs</a:t>
            </a:r>
            <a:r>
              <a:rPr lang="hu-HU" sz="2800" dirty="0"/>
              <a:t> (</a:t>
            </a:r>
            <a:r>
              <a:rPr lang="hu-HU" sz="2800" dirty="0" err="1"/>
              <a:t>key</a:t>
            </a:r>
            <a:r>
              <a:rPr lang="hu-HU" sz="2800" dirty="0"/>
              <a:t>) a titkosításhoz/megfejtéshez használt kritikus információ. 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(A szimmetrikus kulcsú titkosítás biztonsága azon alapszik, hogy a kulcsot csak a feladó és a címzett ismeri</a:t>
            </a:r>
            <a:r>
              <a:rPr lang="hu-HU" sz="2800" dirty="0" smtClean="0"/>
              <a:t>).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Adatbiztonság a méréstechnológiában – 2. előadás – </a:t>
            </a:r>
            <a:r>
              <a:rPr lang="hu-HU" dirty="0" smtClean="0">
                <a:latin typeface="Century Gothic" pitchFamily="34" charset="0"/>
              </a:rPr>
              <a:t>Kriptográfia</a:t>
            </a:r>
            <a:endParaRPr lang="hu-H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amop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0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1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2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3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4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5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6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7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8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9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0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1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2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3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4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5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6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7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8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9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0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1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2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3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6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7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8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9.xml><?xml version="1.0" encoding="utf-8"?>
<a:themeOverride xmlns:a="http://schemas.openxmlformats.org/drawingml/2006/main">
  <a:clrScheme name="Részvé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1941</Words>
  <Application>Microsoft Office PowerPoint</Application>
  <PresentationFormat>Diavetítés a képernyőre (4:3 oldalarány)</PresentationFormat>
  <Paragraphs>425</Paragraphs>
  <Slides>44</Slides>
  <Notes>41</Notes>
  <HiddenSlides>6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7</vt:i4>
      </vt:variant>
      <vt:variant>
        <vt:lpstr>Diacímek</vt:lpstr>
      </vt:variant>
      <vt:variant>
        <vt:i4>44</vt:i4>
      </vt:variant>
    </vt:vector>
  </HeadingPairs>
  <TitlesOfParts>
    <vt:vector size="61" baseType="lpstr">
      <vt:lpstr>Arial</vt:lpstr>
      <vt:lpstr>Times-Roman</vt:lpstr>
      <vt:lpstr>MT Extra</vt:lpstr>
      <vt:lpstr>Symbol</vt:lpstr>
      <vt:lpstr>Calibri</vt:lpstr>
      <vt:lpstr>Century Gothic</vt:lpstr>
      <vt:lpstr>Wingdings</vt:lpstr>
      <vt:lpstr>Helvetica</vt:lpstr>
      <vt:lpstr>Times</vt:lpstr>
      <vt:lpstr>Wingdings 2</vt:lpstr>
      <vt:lpstr>1_Részvény</vt:lpstr>
      <vt:lpstr>2_Részvény</vt:lpstr>
      <vt:lpstr>3_Részvény</vt:lpstr>
      <vt:lpstr>4_Részvény</vt:lpstr>
      <vt:lpstr>Részvény</vt:lpstr>
      <vt:lpstr>5_Részvény</vt:lpstr>
      <vt:lpstr>tamop</vt:lpstr>
      <vt:lpstr>PowerPoint bemutató</vt:lpstr>
      <vt:lpstr>Kriptográfia</vt:lpstr>
      <vt:lpstr>Mi a kriptográfia?</vt:lpstr>
      <vt:lpstr>Kriptoanalízis</vt:lpstr>
      <vt:lpstr>A kriptográfia által támogatott biztonsági célok / szolgáltatások</vt:lpstr>
      <vt:lpstr>Kriptográfia és szteganográfia</vt:lpstr>
      <vt:lpstr>Adatrejtés képekben</vt:lpstr>
      <vt:lpstr>A szimmetrikus (avagy klasszikus)  titkosítás modellje</vt:lpstr>
      <vt:lpstr>Titkosítási alapfogalmak I.</vt:lpstr>
      <vt:lpstr>Titkosítási alapfogalmak II.</vt:lpstr>
      <vt:lpstr>Passzív támadás</vt:lpstr>
      <vt:lpstr>Aktív támadás</vt:lpstr>
      <vt:lpstr>Kerchoffs elv I.</vt:lpstr>
      <vt:lpstr>Kerchoffs elv II.</vt:lpstr>
      <vt:lpstr>Kriptoanalízis</vt:lpstr>
      <vt:lpstr>A biztonság fogalma</vt:lpstr>
      <vt:lpstr>Mennyire biztonságos? I.</vt:lpstr>
      <vt:lpstr>Mennyire biztonságos? II. </vt:lpstr>
      <vt:lpstr>A teljes kipróbálás (brute force) a gyakorlatban megvalósíthatatlan lehet</vt:lpstr>
      <vt:lpstr>A hamis biztonság csapdája</vt:lpstr>
      <vt:lpstr>Van-e feltörhetetlen titkosítás?</vt:lpstr>
      <vt:lpstr>AVernam-titkosító</vt:lpstr>
      <vt:lpstr>A XOR művelet kedvező tulajdonságai</vt:lpstr>
      <vt:lpstr>Példa</vt:lpstr>
      <vt:lpstr>Egyszeri hozzáadásos titkosító I. (one-time pad)</vt:lpstr>
      <vt:lpstr>Egyszeri hozzáadásos titkosító II.</vt:lpstr>
      <vt:lpstr>Alkalmazása</vt:lpstr>
      <vt:lpstr>Titkos kulcsú kriptográfia I. (Private-Key Cryptography)</vt:lpstr>
      <vt:lpstr>Titkos kulcsú kriptográfia II. (Private-Key Cryptography)</vt:lpstr>
      <vt:lpstr>PowerPoint bemutató</vt:lpstr>
      <vt:lpstr>PowerPoint bemutató</vt:lpstr>
      <vt:lpstr>PowerPoint bemutató</vt:lpstr>
      <vt:lpstr>Miért jó a nyilvános kulcsú kriptográfia?</vt:lpstr>
      <vt:lpstr>Kétkulcsú vagyis aszimmetrikus I.</vt:lpstr>
      <vt:lpstr>Kétkulcsú vagyis aszimmetrikus II.</vt:lpstr>
      <vt:lpstr>A nyilvános kulcsú titkosítás vázlata</vt:lpstr>
      <vt:lpstr>A két kulcs viszonya</vt:lpstr>
      <vt:lpstr>Aláírás és ellenőrzése</vt:lpstr>
      <vt:lpstr>Nyilvános kulcsú titkosítás és aláírás</vt:lpstr>
      <vt:lpstr>A legfontosabb szimmetrikus titkosítók</vt:lpstr>
      <vt:lpstr>Legfontosabb PKI algoritmusok</vt:lpstr>
      <vt:lpstr>Legfontosabb hash algoritmusok</vt:lpstr>
      <vt:lpstr>Összefoglalás</vt:lpstr>
      <vt:lpstr>Hivatkozások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2011-03-18T07:57:01Z</dcterms:created>
  <dcterms:modified xsi:type="dcterms:W3CDTF">2015-01-14T15:14:57Z</dcterms:modified>
</cp:coreProperties>
</file>