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</p:sldMasterIdLst>
  <p:notesMasterIdLst>
    <p:notesMasterId r:id="rId36"/>
  </p:notesMasterIdLst>
  <p:handoutMasterIdLst>
    <p:handoutMasterId r:id="rId37"/>
  </p:handoutMasterIdLst>
  <p:sldIdLst>
    <p:sldId id="327" r:id="rId3"/>
    <p:sldId id="257" r:id="rId4"/>
    <p:sldId id="259" r:id="rId5"/>
    <p:sldId id="271" r:id="rId6"/>
    <p:sldId id="272" r:id="rId7"/>
    <p:sldId id="273" r:id="rId8"/>
    <p:sldId id="326" r:id="rId9"/>
    <p:sldId id="274" r:id="rId10"/>
    <p:sldId id="275" r:id="rId11"/>
    <p:sldId id="290" r:id="rId12"/>
    <p:sldId id="307" r:id="rId13"/>
    <p:sldId id="325" r:id="rId14"/>
    <p:sldId id="301" r:id="rId15"/>
    <p:sldId id="303" r:id="rId16"/>
    <p:sldId id="304" r:id="rId17"/>
    <p:sldId id="306" r:id="rId18"/>
    <p:sldId id="318" r:id="rId19"/>
    <p:sldId id="324" r:id="rId20"/>
    <p:sldId id="308" r:id="rId21"/>
    <p:sldId id="309" r:id="rId22"/>
    <p:sldId id="323" r:id="rId23"/>
    <p:sldId id="320" r:id="rId24"/>
    <p:sldId id="319" r:id="rId25"/>
    <p:sldId id="321" r:id="rId26"/>
    <p:sldId id="276" r:id="rId27"/>
    <p:sldId id="277" r:id="rId28"/>
    <p:sldId id="278" r:id="rId29"/>
    <p:sldId id="279" r:id="rId30"/>
    <p:sldId id="280" r:id="rId31"/>
    <p:sldId id="294" r:id="rId32"/>
    <p:sldId id="291" r:id="rId33"/>
    <p:sldId id="299" r:id="rId34"/>
    <p:sldId id="300" r:id="rId35"/>
  </p:sldIdLst>
  <p:sldSz cx="9144000" cy="6858000" type="screen4x3"/>
  <p:notesSz cx="6783388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246" autoAdjust="0"/>
    <p:restoredTop sz="81065" autoAdjust="0"/>
  </p:normalViewPr>
  <p:slideViewPr>
    <p:cSldViewPr>
      <p:cViewPr>
        <p:scale>
          <a:sx n="75" d="100"/>
          <a:sy n="75" d="100"/>
        </p:scale>
        <p:origin x="-2112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3127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2351" y="0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r">
              <a:defRPr sz="1200"/>
            </a:lvl1pPr>
          </a:lstStyle>
          <a:p>
            <a:fld id="{DA633DFC-7A65-426D-9627-4161DDEC35C4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2351" y="9428583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r">
              <a:defRPr sz="1200"/>
            </a:lvl1pPr>
          </a:lstStyle>
          <a:p>
            <a:fld id="{810BA6BB-9007-447A-9F26-479AF1FC7EA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0638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2351" y="0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r">
              <a:defRPr sz="1200"/>
            </a:lvl1pPr>
          </a:lstStyle>
          <a:p>
            <a:fld id="{0CD1F0B2-5EBD-4815-B7C4-649D49E14B9C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2" tIns="45676" rIns="91352" bIns="45676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8339" y="4715154"/>
            <a:ext cx="5426710" cy="4466987"/>
          </a:xfrm>
          <a:prstGeom prst="rect">
            <a:avLst/>
          </a:prstGeom>
        </p:spPr>
        <p:txBody>
          <a:bodyPr vert="horz" lIns="91352" tIns="45676" rIns="91352" bIns="45676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2351" y="9428583"/>
            <a:ext cx="2939468" cy="496332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r">
              <a:defRPr sz="1200"/>
            </a:lvl1pPr>
          </a:lstStyle>
          <a:p>
            <a:fld id="{7834E46C-7655-4686-AD69-9C870FE893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380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6139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ábrák forrása:</a:t>
            </a:r>
          </a:p>
          <a:p>
            <a:endParaRPr lang="hu-HU" dirty="0" smtClean="0"/>
          </a:p>
          <a:p>
            <a:r>
              <a:rPr lang="hu-HU" dirty="0" smtClean="0"/>
              <a:t>http://commons.wikimedia.org/wiki/File%3AEToken_6_models.jpg</a:t>
            </a:r>
            <a:br>
              <a:rPr lang="hu-HU" dirty="0" smtClean="0"/>
            </a:br>
            <a:r>
              <a:rPr lang="hu-HU" dirty="0" err="1" smtClean="0"/>
              <a:t>By</a:t>
            </a:r>
            <a:r>
              <a:rPr lang="hu-HU" dirty="0" smtClean="0"/>
              <a:t> Aladdin (</a:t>
            </a:r>
            <a:r>
              <a:rPr lang="hu-HU" dirty="0" err="1" smtClean="0"/>
              <a:t>Aladdin</a:t>
            </a:r>
            <a:r>
              <a:rPr lang="hu-HU" dirty="0" smtClean="0"/>
              <a:t> (http://www.aladdin.ru)) [CC-BY-SA-3.0 (http://creativecommons.org/licenses/by-sa/3.0)], </a:t>
            </a:r>
            <a:r>
              <a:rPr lang="hu-HU" dirty="0" err="1" smtClean="0"/>
              <a:t>via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http://commons.wikimedia.org/wiki/File%3ACryptoCard_two_factor.jpg</a:t>
            </a:r>
            <a:br>
              <a:rPr lang="hu-HU" dirty="0" smtClean="0"/>
            </a:b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Brian</a:t>
            </a:r>
            <a:r>
              <a:rPr lang="hu-HU" dirty="0" smtClean="0"/>
              <a:t> Ronald (</a:t>
            </a:r>
            <a:r>
              <a:rPr lang="hu-HU" dirty="0" err="1" smtClean="0"/>
              <a:t>Photographed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uploader</a:t>
            </a:r>
            <a:r>
              <a:rPr lang="hu-HU" dirty="0" smtClean="0"/>
              <a:t>) [GFDL (http://www.gnu.org/copyleft/fdl.html) </a:t>
            </a:r>
            <a:r>
              <a:rPr lang="hu-HU" dirty="0" err="1" smtClean="0"/>
              <a:t>or</a:t>
            </a:r>
            <a:r>
              <a:rPr lang="hu-HU" dirty="0" smtClean="0"/>
              <a:t> CC-BY-SA-3.0-2.5-2.0-1.0 (http://creativecommons.org/licenses/by-sa/3.0)], </a:t>
            </a:r>
            <a:r>
              <a:rPr lang="hu-HU" dirty="0" err="1" smtClean="0"/>
              <a:t>via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http://commons.wikimedia.org/wiki/File%3AOTPC300_OCRA_by_Feitian.jpg</a:t>
            </a:r>
            <a:br>
              <a:rPr lang="hu-HU" dirty="0" smtClean="0"/>
            </a:br>
            <a:r>
              <a:rPr lang="hu-HU" dirty="0" err="1" smtClean="0"/>
              <a:t>By</a:t>
            </a:r>
            <a:r>
              <a:rPr lang="hu-HU" dirty="0" smtClean="0"/>
              <a:t> NickyLarson29 (</a:t>
            </a:r>
            <a:r>
              <a:rPr lang="hu-HU" dirty="0" err="1" smtClean="0"/>
              <a:t>Own</a:t>
            </a:r>
            <a:r>
              <a:rPr lang="hu-HU" dirty="0" smtClean="0"/>
              <a:t> </a:t>
            </a:r>
            <a:r>
              <a:rPr lang="hu-HU" dirty="0" err="1" smtClean="0"/>
              <a:t>work</a:t>
            </a:r>
            <a:r>
              <a:rPr lang="hu-HU" dirty="0" smtClean="0"/>
              <a:t>) [CC-BY-SA-3.0 (http://creativecommons.org/licenses/by-sa/3.0)], </a:t>
            </a:r>
            <a:r>
              <a:rPr lang="hu-HU" dirty="0" err="1" smtClean="0"/>
              <a:t>via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Wikimedia</a:t>
            </a:r>
            <a:r>
              <a:rPr lang="hu-HU" dirty="0" smtClean="0"/>
              <a:t> </a:t>
            </a:r>
            <a:r>
              <a:rPr lang="hu-HU" dirty="0" err="1" smtClean="0"/>
              <a:t>Commons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kép forrása: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http://commons.wikimedia.org/wiki/File%3APhysical_security_access_control_with_a_fingerprint_scanner.jpg</a:t>
            </a:r>
            <a:br>
              <a:rPr lang="en-US" dirty="0" smtClean="0"/>
            </a:br>
            <a:r>
              <a:rPr lang="en-US" dirty="0" smtClean="0"/>
              <a:t>By Lgate74 (Own work) [CC-BY-3.0 (http://creativecommons.org/licenses/by/3.0)], via Wikimedia Commons from Wikimedia Commons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28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30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 userDrawn="1"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hu-HU" sz="2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-16</a:t>
            </a:r>
            <a:r>
              <a:rPr kumimoji="0" lang="hu-HU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Adatbiztonság a méréstechnológiában</a:t>
            </a:r>
            <a:b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</a:b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képzők képzése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Szerző: Dr. Németh L. Zoltán</a:t>
            </a:r>
            <a:endParaRPr kumimoji="0" lang="hu-H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églalap 14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7" name="Téglalap 6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79512" y="2250738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3600" dirty="0" smtClean="0">
                <a:latin typeface="+mj-lt"/>
              </a:rPr>
              <a:t>Előadó neve</a:t>
            </a:r>
            <a:endParaRPr lang="hu-HU" sz="3600" dirty="0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  <p:sp>
        <p:nvSpPr>
          <p:cNvPr id="18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1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2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2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églalap 22"/>
          <p:cNvSpPr/>
          <p:nvPr userDrawn="1"/>
        </p:nvSpPr>
        <p:spPr>
          <a:xfrm>
            <a:off x="62931" y="1916832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4" name="Téglalap 23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5" name="Téglalap 24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6" name="Szövegdoboz 25"/>
          <p:cNvSpPr txBox="1"/>
          <p:nvPr userDrawn="1"/>
        </p:nvSpPr>
        <p:spPr>
          <a:xfrm>
            <a:off x="179512" y="2250738"/>
            <a:ext cx="87849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dirty="0" smtClean="0">
                <a:latin typeface="+mj-lt"/>
              </a:rPr>
              <a:t>YYYY. MM. DD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4000" dirty="0" smtClean="0">
                <a:latin typeface="+mj-lt"/>
              </a:rPr>
              <a:t>Előadás címe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3600" dirty="0" smtClean="0">
                <a:latin typeface="+mj-lt"/>
              </a:rPr>
              <a:t>Előadó neve</a:t>
            </a:r>
            <a:endParaRPr lang="hu-HU" sz="3600" dirty="0">
              <a:latin typeface="+mj-lt"/>
            </a:endParaRPr>
          </a:p>
        </p:txBody>
      </p:sp>
      <p:sp>
        <p:nvSpPr>
          <p:cNvPr id="2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" name="Csoportba foglalás 22"/>
          <p:cNvGrpSpPr/>
          <p:nvPr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/>
        </p:nvSpPr>
        <p:spPr>
          <a:xfrm>
            <a:off x="5292080" y="3117660"/>
            <a:ext cx="3851920" cy="792088"/>
          </a:xfrm>
          <a:prstGeom prst="rect">
            <a:avLst/>
          </a:prstGeom>
        </p:spPr>
        <p:txBody>
          <a:bodyPr bIns="91440" anchor="ctr" anchorCtr="0">
            <a:normAutofit fontScale="85000" lnSpcReduction="10000"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églalap 20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8" name="Cím 7"/>
          <p:cNvSpPr txBox="1">
            <a:spLocks/>
          </p:cNvSpPr>
          <p:nvPr userDrawn="1"/>
        </p:nvSpPr>
        <p:spPr>
          <a:xfrm>
            <a:off x="4716016" y="4653136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2" name="Téglalap 11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3" name="Téglalap 12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5" name="Téglalap 14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9" name="Téglalap 8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3" name="Csoportba foglalás 22"/>
          <p:cNvGrpSpPr/>
          <p:nvPr userDrawn="1"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Cím 7"/>
          <p:cNvSpPr txBox="1">
            <a:spLocks/>
          </p:cNvSpPr>
          <p:nvPr userDrawn="1"/>
        </p:nvSpPr>
        <p:spPr>
          <a:xfrm>
            <a:off x="4644008" y="3117660"/>
            <a:ext cx="4968552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Szerző(k)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14" name="Téglalap 13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Téglalap 17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  <p:sp>
        <p:nvSpPr>
          <p:cNvPr id="7" name="Téglalap 6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2" name="Téglalap 11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3" name="Téglalap 12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5" name="Téglalap 14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9" name="Téglalap 8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  <p:sp>
        <p:nvSpPr>
          <p:cNvPr id="14" name="Téglalap 13"/>
          <p:cNvSpPr/>
          <p:nvPr userDrawn="1"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 userDrawn="1"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 userDrawn="1"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dirty="0" smtClean="0"/>
              <a:t>Kurzus címe – x. Előadás – </a:t>
            </a:r>
            <a:r>
              <a:rPr lang="hu-HU" dirty="0" err="1" smtClean="0"/>
              <a:t>Előadás</a:t>
            </a:r>
            <a:r>
              <a:rPr lang="hu-HU" dirty="0" smtClean="0"/>
              <a:t> címe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1B277E-1ACA-4B2F-96EF-CA2E09E94595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hu-HU" smtClean="0"/>
              <a:t>Kurzus címe – x. Előadás – Előadás címe</a:t>
            </a:r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s/ref=ntt_athr_dp_sr_1?_encoding=UTF8&amp;field-author=Mark%20Burnett&amp;ie=UTF8&amp;search-alias=books&amp;sort=relevancerank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xkcd.com/936/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graphs.net/6-most-damaging-password-hacks.html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1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Mi történik tehát?</a:t>
            </a:r>
            <a:br>
              <a:rPr lang="hu-HU" sz="3200" dirty="0" smtClean="0"/>
            </a:br>
            <a:r>
              <a:rPr lang="hu-HU" sz="3200" dirty="0" smtClean="0"/>
              <a:t>2013 legrosszabb jelszavai: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2808312"/>
          </a:xfrm>
        </p:spPr>
        <p:txBody>
          <a:bodyPr numCol="2"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123456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err="1" smtClean="0"/>
              <a:t>password</a:t>
            </a:r>
            <a:r>
              <a:rPr lang="hu-HU" dirty="0" smtClean="0"/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12345678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err="1" smtClean="0"/>
              <a:t>qwerty</a:t>
            </a:r>
            <a:r>
              <a:rPr lang="hu-HU" dirty="0" smtClean="0"/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abc123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hu-HU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123456789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111111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smtClean="0"/>
              <a:t>1234567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dirty="0" err="1" smtClean="0"/>
              <a:t>iloveyou</a:t>
            </a:r>
            <a:r>
              <a:rPr lang="hu-HU" dirty="0" smtClean="0"/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hu-HU" b="1" dirty="0" smtClean="0"/>
              <a:t>adobe</a:t>
            </a:r>
            <a:r>
              <a:rPr lang="hu-HU" dirty="0" smtClean="0"/>
              <a:t>123  </a:t>
            </a:r>
          </a:p>
          <a:p>
            <a:pPr>
              <a:lnSpc>
                <a:spcPct val="120000"/>
              </a:lnSpc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043608" y="4645585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/>
              <a:t>A 10. csak azért került a listára, mert a cégtől 2.9 millió felhasználó személyes adatait vitték el 2013 októberében.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Még néhány nyilvánvalóan gyenge jelszó I.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bármilyen szótárban megtalálható szó,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nevek (családi-, kereszt-, </a:t>
            </a:r>
            <a:r>
              <a:rPr lang="hu-HU" dirty="0" err="1" smtClean="0"/>
              <a:t>bece-</a:t>
            </a:r>
            <a:r>
              <a:rPr lang="hu-HU" dirty="0" smtClean="0"/>
              <a:t>, állat- és földrajzi nevek, hősök, fantázianevek, stb.),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számítástechnikai kifejezések, parancsok, </a:t>
            </a:r>
            <a:r>
              <a:rPr lang="hu-HU" dirty="0" err="1" smtClean="0"/>
              <a:t>webhelyek</a:t>
            </a:r>
            <a:r>
              <a:rPr lang="hu-HU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vállalatra, termékeire, szlogenjeire utaló szavak,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születési dátumok és más személyes adatok, lakcím, házszám, telefonszám, rendszám, stb.,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Még néhány nyilvánvalóan gyenge jelszó II.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ábécé szerinti vagy billentyűzeten elhelyezkedő minták,</a:t>
            </a:r>
            <a:endParaRPr lang="en-US" dirty="0" smtClean="0"/>
          </a:p>
          <a:p>
            <a:pPr lvl="1">
              <a:lnSpc>
                <a:spcPct val="120000"/>
              </a:lnSpc>
              <a:buNone/>
            </a:pPr>
            <a:r>
              <a:rPr lang="hu-HU" dirty="0" smtClean="0"/>
              <a:t>pl.:  </a:t>
            </a:r>
            <a:r>
              <a:rPr lang="en-US" dirty="0" err="1" smtClean="0"/>
              <a:t>aaabbb</a:t>
            </a:r>
            <a:r>
              <a:rPr lang="en-US" dirty="0" smtClean="0"/>
              <a:t>, qwerty, </a:t>
            </a:r>
            <a:r>
              <a:rPr lang="en-US" dirty="0" err="1" smtClean="0"/>
              <a:t>zyxwvuts</a:t>
            </a:r>
            <a:r>
              <a:rPr lang="en-US" dirty="0" smtClean="0"/>
              <a:t>, 123321, </a:t>
            </a:r>
            <a:r>
              <a:rPr lang="hu-HU" dirty="0" smtClean="0"/>
              <a:t>stb.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fentiek bármelyike visszafelé írva,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fentiek bármelyike egy számjeggyel megtoldva az elején vagy a végén, pl.: 1Szeged, Szeged1.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hu-HU" dirty="0" smtClean="0"/>
          </a:p>
          <a:p>
            <a:pPr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  <p:extLst>
      <p:ext uri="{BB962C8B-B14F-4D97-AF65-F5344CB8AC3E}">
        <p14:creationId xmlns:p14="http://schemas.microsoft.com/office/powerpoint/2010/main" val="6502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err="1" smtClean="0"/>
              <a:t>Password</a:t>
            </a:r>
            <a:r>
              <a:rPr lang="hu-HU" sz="3200" dirty="0" smtClean="0"/>
              <a:t> </a:t>
            </a:r>
            <a:r>
              <a:rPr lang="hu-HU" sz="3200" dirty="0" err="1" smtClean="0"/>
              <a:t>breach</a:t>
            </a:r>
            <a:r>
              <a:rPr lang="hu-HU" sz="3200" dirty="0" smtClean="0"/>
              <a:t> </a:t>
            </a:r>
            <a:r>
              <a:rPr lang="hu-HU" sz="3200" dirty="0" err="1" smtClean="0"/>
              <a:t>statistics</a:t>
            </a:r>
            <a:r>
              <a:rPr lang="hu-HU" sz="3200" dirty="0" smtClean="0"/>
              <a:t> –</a:t>
            </a:r>
            <a:br>
              <a:rPr lang="hu-HU" sz="3200" dirty="0" smtClean="0"/>
            </a:br>
            <a:r>
              <a:rPr lang="hu-HU" sz="3200" dirty="0" smtClean="0"/>
              <a:t>Statisztika kiszivárogtatott jelszavakról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hu-HU" sz="2400" i="1" dirty="0" smtClean="0"/>
              <a:t>Néhány szomorú példa:</a:t>
            </a:r>
          </a:p>
          <a:p>
            <a:pPr algn="ctr">
              <a:buNone/>
            </a:pPr>
            <a:r>
              <a:rPr lang="hu-HU" sz="2400" dirty="0" smtClean="0">
                <a:solidFill>
                  <a:srgbClr val="0070C0"/>
                </a:solidFill>
              </a:rPr>
              <a:t>Cég,  Kompromittálódott  felhasználói adtatok,  Év</a:t>
            </a:r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dirty="0" smtClean="0"/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2780928"/>
            <a:ext cx="8676456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hu-HU" sz="2400" dirty="0" smtClean="0"/>
              <a:t>Adobe, </a:t>
            </a:r>
            <a:r>
              <a:rPr lang="hu-HU" sz="2400" b="1" dirty="0" smtClean="0"/>
              <a:t>130 millió</a:t>
            </a:r>
            <a:r>
              <a:rPr lang="hu-HU" sz="2400" dirty="0" smtClean="0"/>
              <a:t>, 2013</a:t>
            </a:r>
          </a:p>
          <a:p>
            <a:r>
              <a:rPr lang="hu-HU" sz="2400" dirty="0" err="1" smtClean="0"/>
              <a:t>Target</a:t>
            </a:r>
            <a:r>
              <a:rPr lang="hu-HU" sz="2400" dirty="0" smtClean="0"/>
              <a:t>, </a:t>
            </a:r>
            <a:r>
              <a:rPr lang="hu-HU" sz="2400" b="1" dirty="0" smtClean="0"/>
              <a:t>110 millió</a:t>
            </a:r>
            <a:r>
              <a:rPr lang="hu-HU" sz="2400" dirty="0" smtClean="0"/>
              <a:t>, 2013 (hitelkártyaszámok is!)</a:t>
            </a:r>
          </a:p>
          <a:p>
            <a:r>
              <a:rPr lang="hu-HU" sz="2400" dirty="0" err="1" smtClean="0"/>
              <a:t>Sonny</a:t>
            </a:r>
            <a:r>
              <a:rPr lang="hu-HU" sz="2400" dirty="0" smtClean="0"/>
              <a:t>,</a:t>
            </a:r>
            <a:r>
              <a:rPr lang="hu-HU" sz="2400" b="1" dirty="0" smtClean="0"/>
              <a:t>100 millió</a:t>
            </a:r>
            <a:r>
              <a:rPr lang="hu-HU" sz="2400" dirty="0" smtClean="0"/>
              <a:t>, 2011 </a:t>
            </a:r>
          </a:p>
          <a:p>
            <a:r>
              <a:rPr lang="hu-HU" sz="2400" dirty="0" err="1" smtClean="0"/>
              <a:t>Evernote</a:t>
            </a:r>
            <a:r>
              <a:rPr lang="hu-HU" sz="2400" dirty="0" smtClean="0"/>
              <a:t>, </a:t>
            </a:r>
            <a:r>
              <a:rPr lang="hu-HU" sz="2400" b="1" dirty="0" smtClean="0"/>
              <a:t>50 millió</a:t>
            </a:r>
            <a:r>
              <a:rPr lang="hu-HU" sz="2400" dirty="0" smtClean="0"/>
              <a:t>, 2013</a:t>
            </a:r>
          </a:p>
          <a:p>
            <a:r>
              <a:rPr lang="hu-HU" sz="2400" dirty="0" err="1" smtClean="0"/>
              <a:t>RockYou</a:t>
            </a:r>
            <a:r>
              <a:rPr lang="hu-HU" sz="2400" dirty="0" smtClean="0"/>
              <a:t>, </a:t>
            </a:r>
            <a:r>
              <a:rPr lang="hu-HU" sz="2400" b="1" dirty="0" smtClean="0"/>
              <a:t>32.6 millió</a:t>
            </a:r>
            <a:r>
              <a:rPr lang="hu-HU" sz="2400" dirty="0" smtClean="0"/>
              <a:t>, 2009</a:t>
            </a:r>
          </a:p>
          <a:p>
            <a:r>
              <a:rPr lang="hu-HU" sz="2400" dirty="0" err="1" smtClean="0"/>
              <a:t>Last.FM</a:t>
            </a:r>
            <a:r>
              <a:rPr lang="hu-HU" sz="2400" dirty="0" smtClean="0"/>
              <a:t> , </a:t>
            </a:r>
            <a:r>
              <a:rPr lang="hu-HU" sz="2400" b="1" dirty="0" smtClean="0"/>
              <a:t>17.3 millió</a:t>
            </a:r>
            <a:r>
              <a:rPr lang="hu-HU" sz="2400" dirty="0" smtClean="0"/>
              <a:t>, 2012</a:t>
            </a:r>
          </a:p>
          <a:p>
            <a:r>
              <a:rPr lang="hu-HU" sz="2400" dirty="0" err="1" smtClean="0"/>
              <a:t>Facebook</a:t>
            </a:r>
            <a:r>
              <a:rPr lang="hu-HU" sz="2400" dirty="0" smtClean="0"/>
              <a:t>, </a:t>
            </a:r>
            <a:r>
              <a:rPr lang="hu-HU" sz="2400" b="1" dirty="0" smtClean="0"/>
              <a:t>6</a:t>
            </a:r>
            <a:r>
              <a:rPr lang="hu-HU" sz="2400" dirty="0" smtClean="0"/>
              <a:t> </a:t>
            </a:r>
            <a:r>
              <a:rPr lang="hu-HU" sz="2400" b="1" dirty="0" smtClean="0"/>
              <a:t>millió</a:t>
            </a:r>
            <a:r>
              <a:rPr lang="hu-HU" sz="2400" dirty="0" smtClean="0"/>
              <a:t>, 2013</a:t>
            </a:r>
          </a:p>
          <a:p>
            <a:r>
              <a:rPr lang="hu-HU" sz="2400" dirty="0" err="1" smtClean="0"/>
              <a:t>LinkedIn</a:t>
            </a:r>
            <a:r>
              <a:rPr lang="hu-HU" sz="2400" dirty="0" smtClean="0"/>
              <a:t>, </a:t>
            </a:r>
            <a:r>
              <a:rPr lang="hu-HU" sz="2400" b="1" dirty="0" smtClean="0"/>
              <a:t>6.5</a:t>
            </a:r>
            <a:r>
              <a:rPr lang="hu-HU" sz="2400" dirty="0" smtClean="0"/>
              <a:t> </a:t>
            </a:r>
            <a:r>
              <a:rPr lang="hu-HU" sz="2400" b="1" dirty="0" smtClean="0"/>
              <a:t>millió</a:t>
            </a:r>
            <a:r>
              <a:rPr lang="hu-HU" sz="2400" dirty="0" smtClean="0"/>
              <a:t>, 2012</a:t>
            </a:r>
          </a:p>
          <a:p>
            <a:r>
              <a:rPr lang="hu-HU" sz="2400" dirty="0" err="1" smtClean="0"/>
              <a:t>Ubuntu</a:t>
            </a:r>
            <a:r>
              <a:rPr lang="hu-HU" sz="2400" dirty="0" smtClean="0"/>
              <a:t> Forum, </a:t>
            </a:r>
            <a:r>
              <a:rPr lang="hu-HU" sz="2400" b="1" dirty="0" smtClean="0"/>
              <a:t>1.8 m</a:t>
            </a:r>
            <a:r>
              <a:rPr lang="hu-HU" sz="2400" dirty="0" smtClean="0"/>
              <a:t>, 2013</a:t>
            </a:r>
          </a:p>
          <a:p>
            <a:r>
              <a:rPr lang="hu-HU" sz="2400" dirty="0" err="1" smtClean="0"/>
              <a:t>eHarmony</a:t>
            </a:r>
            <a:r>
              <a:rPr lang="hu-HU" sz="2400" dirty="0" smtClean="0"/>
              <a:t>, </a:t>
            </a:r>
            <a:r>
              <a:rPr lang="hu-HU" sz="2400" b="1" dirty="0" smtClean="0"/>
              <a:t>1.5 millió</a:t>
            </a:r>
            <a:r>
              <a:rPr lang="hu-HU" sz="2400" dirty="0" smtClean="0"/>
              <a:t>, 2012</a:t>
            </a:r>
          </a:p>
          <a:p>
            <a:r>
              <a:rPr lang="hu-HU" sz="2400" dirty="0" err="1" smtClean="0"/>
              <a:t>Gawker</a:t>
            </a:r>
            <a:r>
              <a:rPr lang="hu-HU" sz="2400" dirty="0" smtClean="0"/>
              <a:t>, </a:t>
            </a:r>
            <a:r>
              <a:rPr lang="hu-HU" sz="2400" b="1" dirty="0" smtClean="0"/>
              <a:t>1.25 millió</a:t>
            </a:r>
            <a:r>
              <a:rPr lang="hu-HU" sz="2400" dirty="0" smtClean="0"/>
              <a:t>, 2010</a:t>
            </a:r>
          </a:p>
          <a:p>
            <a:r>
              <a:rPr lang="hu-HU" sz="2400" dirty="0" err="1" smtClean="0"/>
              <a:t>Druppal.org</a:t>
            </a:r>
            <a:r>
              <a:rPr lang="hu-HU" sz="2400" dirty="0" smtClean="0"/>
              <a:t>, </a:t>
            </a:r>
            <a:r>
              <a:rPr lang="hu-HU" sz="2400" b="1" dirty="0" smtClean="0"/>
              <a:t>1</a:t>
            </a:r>
            <a:r>
              <a:rPr lang="hu-HU" sz="2400" dirty="0" smtClean="0"/>
              <a:t> </a:t>
            </a:r>
            <a:r>
              <a:rPr lang="hu-HU" sz="2400" b="1" dirty="0" smtClean="0"/>
              <a:t>millió</a:t>
            </a:r>
            <a:r>
              <a:rPr lang="hu-HU" sz="2400" dirty="0" smtClean="0"/>
              <a:t>, 2013</a:t>
            </a:r>
          </a:p>
          <a:p>
            <a:r>
              <a:rPr lang="hu-HU" sz="2400" dirty="0" smtClean="0"/>
              <a:t>Yahoo, </a:t>
            </a:r>
            <a:r>
              <a:rPr lang="hu-HU" sz="2400" b="1" dirty="0" smtClean="0"/>
              <a:t>0.45</a:t>
            </a:r>
            <a:r>
              <a:rPr lang="hu-HU" sz="2400" dirty="0" smtClean="0"/>
              <a:t> </a:t>
            </a:r>
            <a:r>
              <a:rPr lang="hu-HU" sz="2400" b="1" dirty="0" smtClean="0"/>
              <a:t>millió</a:t>
            </a:r>
            <a:r>
              <a:rPr lang="hu-HU" sz="2400" dirty="0" smtClean="0"/>
              <a:t>, 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Feltört jelszóadatbázisok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hackereknek legalább </a:t>
            </a:r>
            <a:r>
              <a:rPr lang="hu-HU" b="1" dirty="0" smtClean="0"/>
              <a:t>100 milliós nagyságrendben</a:t>
            </a:r>
            <a:r>
              <a:rPr lang="hu-HU" dirty="0" smtClean="0"/>
              <a:t> állnak rendelkezésre feltört jelszavak.</a:t>
            </a:r>
          </a:p>
          <a:p>
            <a:r>
              <a:rPr lang="hu-HU" dirty="0" smtClean="0"/>
              <a:t>Pl.: jelenleg (2014. áprilisában) 13 dollárért könnyen lehet kapni 241 millió darabot.</a:t>
            </a:r>
          </a:p>
          <a:p>
            <a:r>
              <a:rPr lang="hu-HU" dirty="0" smtClean="0"/>
              <a:t>Tehát nem az a kérdés, hogy a jelszavad benne van-e a leggyakoribb 500-ban, hanem, hogy benne van-e a leggyakoribb </a:t>
            </a:r>
            <a:r>
              <a:rPr lang="hu-HU" dirty="0" smtClean="0">
                <a:solidFill>
                  <a:srgbClr val="FF0000"/>
                </a:solidFill>
              </a:rPr>
              <a:t>240 millió jelszóban</a:t>
            </a:r>
            <a:r>
              <a:rPr lang="hu-HU" dirty="0" smtClean="0"/>
              <a:t>?</a:t>
            </a:r>
          </a:p>
          <a:p>
            <a:r>
              <a:rPr lang="hu-HU" dirty="0" smtClean="0"/>
              <a:t>És akkor még nem beszéltünk a képzési szabályokról, melyekkel az adatbázisok variálhatók.</a:t>
            </a:r>
          </a:p>
          <a:p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De nem csak ez a baj I.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 fontScale="92500"/>
          </a:bodyPr>
          <a:lstStyle/>
          <a:p>
            <a:r>
              <a:rPr lang="hu-HU" dirty="0" smtClean="0"/>
              <a:t>Az üzemeltetők jelszóházirendekkel kényszerítik rá a hallgatókat, hogy a jelszavak valamilyen minimális komplexitással rendelkezzenek, pl.:</a:t>
            </a:r>
          </a:p>
          <a:p>
            <a:pPr lvl="1"/>
            <a:r>
              <a:rPr lang="hu-HU" dirty="0" smtClean="0"/>
              <a:t>A jelszó hossza legalább 8 karakter és tartalmaz</a:t>
            </a:r>
          </a:p>
          <a:p>
            <a:pPr lvl="2"/>
            <a:r>
              <a:rPr lang="hu-HU" sz="2400" dirty="0" smtClean="0"/>
              <a:t>kisbetűt</a:t>
            </a:r>
          </a:p>
          <a:p>
            <a:pPr lvl="2"/>
            <a:r>
              <a:rPr lang="hu-HU" sz="2400" dirty="0" smtClean="0"/>
              <a:t>nagybetűt</a:t>
            </a:r>
          </a:p>
          <a:p>
            <a:pPr lvl="2"/>
            <a:r>
              <a:rPr lang="hu-HU" sz="2400" dirty="0" smtClean="0"/>
              <a:t>számot</a:t>
            </a:r>
          </a:p>
          <a:p>
            <a:pPr lvl="2"/>
            <a:r>
              <a:rPr lang="hu-HU" sz="2400" dirty="0" smtClean="0"/>
              <a:t>egyéb írásjelet: ~!@#$%^&amp;*_-=`|\(){}[]:;"'&lt;&gt;,.?/</a:t>
            </a:r>
          </a:p>
          <a:p>
            <a:pPr lvl="1"/>
            <a:r>
              <a:rPr lang="hu-HU" dirty="0" smtClean="0"/>
              <a:t>De a legtöbb felhasználó a feltételeket teljesítő </a:t>
            </a:r>
            <a:r>
              <a:rPr lang="hu-HU" b="1" dirty="0" smtClean="0">
                <a:solidFill>
                  <a:srgbClr val="FF0000"/>
                </a:solidFill>
              </a:rPr>
              <a:t>legegyszerűbb minták </a:t>
            </a:r>
            <a:r>
              <a:rPr lang="hu-HU" dirty="0" smtClean="0"/>
              <a:t>egyike szerint választ, </a:t>
            </a:r>
            <a:br>
              <a:rPr lang="hu-HU" dirty="0" smtClean="0"/>
            </a:br>
            <a:r>
              <a:rPr lang="hu-HU" dirty="0" smtClean="0"/>
              <a:t>pl.: „</a:t>
            </a:r>
            <a:r>
              <a:rPr lang="hu-HU" b="1" dirty="0" smtClean="0"/>
              <a:t>Asdfgh</a:t>
            </a:r>
            <a:r>
              <a:rPr lang="hu-HU" b="1" dirty="0" smtClean="0">
                <a:solidFill>
                  <a:srgbClr val="FF0000"/>
                </a:solidFill>
              </a:rPr>
              <a:t>1</a:t>
            </a:r>
            <a:r>
              <a:rPr lang="hu-HU" b="1" dirty="0" smtClean="0">
                <a:solidFill>
                  <a:srgbClr val="7030A0"/>
                </a:solidFill>
              </a:rPr>
              <a:t>!</a:t>
            </a:r>
            <a:r>
              <a:rPr lang="hu-HU" dirty="0" smtClean="0"/>
              <a:t>”,  „</a:t>
            </a:r>
            <a:r>
              <a:rPr lang="hu-HU" b="1" dirty="0" smtClean="0"/>
              <a:t>Szeged</a:t>
            </a:r>
            <a:r>
              <a:rPr lang="hu-HU" b="1" dirty="0" smtClean="0">
                <a:solidFill>
                  <a:srgbClr val="7030A0"/>
                </a:solidFill>
              </a:rPr>
              <a:t>-</a:t>
            </a:r>
            <a:r>
              <a:rPr lang="hu-HU" b="1" dirty="0" smtClean="0">
                <a:solidFill>
                  <a:srgbClr val="FF0000"/>
                </a:solidFill>
              </a:rPr>
              <a:t>2</a:t>
            </a:r>
            <a:r>
              <a:rPr lang="hu-HU" b="1" dirty="0" smtClean="0"/>
              <a:t>”, „</a:t>
            </a:r>
            <a:r>
              <a:rPr lang="hu-HU" b="1" dirty="0" smtClean="0">
                <a:solidFill>
                  <a:srgbClr val="7030A0"/>
                </a:solidFill>
              </a:rPr>
              <a:t>#</a:t>
            </a:r>
            <a:r>
              <a:rPr lang="hu-HU" b="1" dirty="0" smtClean="0"/>
              <a:t>Alma</a:t>
            </a:r>
            <a:r>
              <a:rPr lang="hu-HU" b="1" dirty="0" smtClean="0">
                <a:solidFill>
                  <a:srgbClr val="FF0000"/>
                </a:solidFill>
              </a:rPr>
              <a:t>12</a:t>
            </a:r>
            <a:r>
              <a:rPr lang="hu-HU" b="1" dirty="0" smtClean="0">
                <a:solidFill>
                  <a:srgbClr val="7030A0"/>
                </a:solidFill>
              </a:rPr>
              <a:t>#</a:t>
            </a:r>
            <a:r>
              <a:rPr lang="hu-HU" b="1" dirty="0" smtClean="0"/>
              <a:t>”</a:t>
            </a:r>
            <a:r>
              <a:rPr lang="hu-HU" dirty="0" smtClean="0"/>
              <a:t>.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De nem csak ez a baj II.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Ha a jelszóházirend még szigorúbb, </a:t>
            </a:r>
          </a:p>
          <a:p>
            <a:r>
              <a:rPr lang="hu-HU" dirty="0" smtClean="0"/>
              <a:t>Például megköti, hogy </a:t>
            </a:r>
          </a:p>
          <a:p>
            <a:pPr lvl="1"/>
            <a:r>
              <a:rPr lang="hu-HU" dirty="0" smtClean="0"/>
              <a:t>legalább hány (&gt;=2) különleges karakter legyen, </a:t>
            </a:r>
          </a:p>
          <a:p>
            <a:pPr lvl="1"/>
            <a:r>
              <a:rPr lang="hu-HU" dirty="0" smtClean="0"/>
              <a:t>de azok ne a jelszó elején vagy végén </a:t>
            </a:r>
          </a:p>
          <a:p>
            <a:pPr lvl="1">
              <a:buNone/>
            </a:pPr>
            <a:r>
              <a:rPr lang="hu-HU" dirty="0" smtClean="0"/>
              <a:t>	helyezkedjenek el</a:t>
            </a:r>
          </a:p>
          <a:p>
            <a:pPr lvl="1"/>
            <a:r>
              <a:rPr lang="hu-HU" dirty="0" smtClean="0"/>
              <a:t>és még a jelszó egyetlen, legalább hárombetűs része</a:t>
            </a:r>
            <a:br>
              <a:rPr lang="hu-HU" dirty="0" smtClean="0"/>
            </a:br>
            <a:r>
              <a:rPr lang="hu-HU" dirty="0" smtClean="0"/>
              <a:t>se  legyen gyenge</a:t>
            </a:r>
          </a:p>
          <a:p>
            <a:pPr lvl="1"/>
            <a:r>
              <a:rPr lang="hu-HU" dirty="0" err="1" smtClean="0"/>
              <a:t>stb</a:t>
            </a:r>
            <a:r>
              <a:rPr lang="hu-HU" dirty="0" smtClean="0"/>
              <a:t>, stb. …</a:t>
            </a:r>
          </a:p>
          <a:p>
            <a:r>
              <a:rPr lang="hu-HU" sz="2400" dirty="0" smtClean="0"/>
              <a:t>Akkor lehet, hogy a rendszergazda elképzeléseinek megfelelő, de különben használhatatlan rendszert kapunk,</a:t>
            </a:r>
          </a:p>
          <a:p>
            <a:r>
              <a:rPr lang="hu-HU" sz="2400" b="1" i="1" dirty="0" smtClean="0">
                <a:solidFill>
                  <a:srgbClr val="0070C0"/>
                </a:solidFill>
              </a:rPr>
              <a:t>mely egyébként különben erős jelszavakat is kiszűr.</a:t>
            </a:r>
          </a:p>
          <a:p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Példa: a ,,tökéletes” jelszó I.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hu-HU" dirty="0" smtClean="0"/>
              <a:t>M.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Burnett, </a:t>
            </a:r>
            <a:r>
              <a:rPr lang="hu-HU" dirty="0" smtClean="0"/>
              <a:t>D.</a:t>
            </a:r>
            <a:r>
              <a:rPr lang="en-US" dirty="0" smtClean="0"/>
              <a:t> </a:t>
            </a:r>
            <a:r>
              <a:rPr lang="en-US" dirty="0" err="1" smtClean="0"/>
              <a:t>Kleiman</a:t>
            </a:r>
            <a:r>
              <a:rPr lang="en-US" dirty="0" smtClean="0"/>
              <a:t> </a:t>
            </a:r>
            <a:r>
              <a:rPr lang="hu-HU" dirty="0" smtClean="0"/>
              <a:t> </a:t>
            </a:r>
            <a:r>
              <a:rPr lang="en-US" i="1" dirty="0" smtClean="0"/>
              <a:t>Perfect Passwords</a:t>
            </a:r>
            <a:r>
              <a:rPr lang="hu-HU" i="1" dirty="0" smtClean="0"/>
              <a:t> </a:t>
            </a:r>
            <a:r>
              <a:rPr lang="hu-HU" dirty="0" smtClean="0"/>
              <a:t>könyve szerint</a:t>
            </a:r>
            <a:br>
              <a:rPr lang="hu-HU" dirty="0" smtClean="0"/>
            </a:br>
            <a:r>
              <a:rPr lang="hu-HU" dirty="0" smtClean="0"/>
              <a:t>tartalmaz </a:t>
            </a:r>
          </a:p>
          <a:p>
            <a:pPr marL="777240" lvl="1" indent="-457200">
              <a:buFont typeface="+mj-lt"/>
              <a:buAutoNum type="arabicPeriod"/>
            </a:pPr>
            <a:r>
              <a:rPr lang="hu-HU" b="1" dirty="0" smtClean="0"/>
              <a:t>nagybetűt </a:t>
            </a:r>
            <a:r>
              <a:rPr lang="hu-HU" dirty="0" smtClean="0"/>
              <a:t>(ABC),</a:t>
            </a:r>
          </a:p>
          <a:p>
            <a:pPr marL="777240" lvl="1" indent="-457200">
              <a:buFont typeface="+mj-lt"/>
              <a:buAutoNum type="arabicPeriod"/>
            </a:pPr>
            <a:r>
              <a:rPr lang="hu-HU" b="1" dirty="0" smtClean="0"/>
              <a:t>kisbetűt</a:t>
            </a:r>
            <a:r>
              <a:rPr lang="en-US" dirty="0" smtClean="0"/>
              <a:t> (def...)</a:t>
            </a:r>
            <a:r>
              <a:rPr lang="hu-HU" dirty="0" smtClean="0"/>
              <a:t>,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hu-HU" b="1" dirty="0" smtClean="0"/>
              <a:t>számot</a:t>
            </a:r>
            <a:r>
              <a:rPr lang="en-US" dirty="0" smtClean="0"/>
              <a:t>(123...)</a:t>
            </a:r>
            <a:r>
              <a:rPr lang="hu-HU" dirty="0" smtClean="0"/>
              <a:t>,</a:t>
            </a:r>
            <a:endParaRPr lang="en-US" dirty="0" smtClean="0"/>
          </a:p>
          <a:p>
            <a:pPr marL="777240" lvl="1" indent="-457200">
              <a:buFont typeface="+mj-lt"/>
              <a:buAutoNum type="arabicPeriod"/>
            </a:pPr>
            <a:r>
              <a:rPr lang="hu-HU" b="1" dirty="0" smtClean="0"/>
              <a:t>szóközt</a:t>
            </a:r>
            <a:r>
              <a:rPr lang="en-US" dirty="0" smtClean="0"/>
              <a:t> (" ")</a:t>
            </a:r>
            <a:r>
              <a:rPr lang="hu-HU" dirty="0" smtClean="0"/>
              <a:t>,</a:t>
            </a:r>
            <a:endParaRPr lang="en-US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Példa: a ,,tökéletes” jelszó II.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marL="777240" lvl="1" indent="-457200">
              <a:buFont typeface="+mj-lt"/>
              <a:buAutoNum type="arabicPeriod" startAt="5"/>
            </a:pPr>
            <a:r>
              <a:rPr lang="hu-HU" b="1" dirty="0" smtClean="0"/>
              <a:t>írásjelet</a:t>
            </a:r>
            <a:r>
              <a:rPr lang="hu-HU" dirty="0" smtClean="0"/>
              <a:t> </a:t>
            </a:r>
            <a:r>
              <a:rPr lang="en-US" dirty="0" smtClean="0"/>
              <a:t>(.,:;-!?</a:t>
            </a:r>
            <a:r>
              <a:rPr lang="hu-HU" dirty="0" smtClean="0"/>
              <a:t>, melyet mondatokban rendszeresen használunk</a:t>
            </a:r>
            <a:r>
              <a:rPr lang="en-US" dirty="0" smtClean="0"/>
              <a:t>)</a:t>
            </a:r>
            <a:r>
              <a:rPr lang="hu-HU" dirty="0" smtClean="0"/>
              <a:t>,</a:t>
            </a:r>
            <a:endParaRPr lang="en-US" dirty="0" smtClean="0"/>
          </a:p>
          <a:p>
            <a:pPr marL="777240" lvl="1" indent="-457200">
              <a:buFont typeface="+mj-lt"/>
              <a:buAutoNum type="arabicPeriod" startAt="5"/>
            </a:pPr>
            <a:r>
              <a:rPr lang="hu-HU" b="1" dirty="0" smtClean="0"/>
              <a:t>speciális karaktert</a:t>
            </a:r>
            <a:r>
              <a:rPr lang="hu-HU" dirty="0" smtClean="0"/>
              <a:t> </a:t>
            </a:r>
            <a:r>
              <a:rPr lang="en-US" dirty="0" smtClean="0"/>
              <a:t>(@&amp;+=&gt;$#*^~ </a:t>
            </a:r>
            <a:r>
              <a:rPr lang="hu-HU" dirty="0" smtClean="0"/>
              <a:t>, melyet mondatokban nem használunk</a:t>
            </a:r>
            <a:r>
              <a:rPr lang="en-US" dirty="0" smtClean="0"/>
              <a:t>)</a:t>
            </a:r>
            <a:r>
              <a:rPr lang="hu-HU" dirty="0" smtClean="0"/>
              <a:t>,</a:t>
            </a:r>
            <a:endParaRPr lang="en-US" dirty="0" smtClean="0"/>
          </a:p>
          <a:p>
            <a:pPr marL="777240" lvl="1" indent="-457200">
              <a:buFont typeface="+mj-lt"/>
              <a:buAutoNum type="arabicPeriod" startAt="5"/>
            </a:pPr>
            <a:r>
              <a:rPr lang="hu-HU" b="1" dirty="0" smtClean="0"/>
              <a:t>szándékos félregépelést </a:t>
            </a:r>
            <a:r>
              <a:rPr lang="en-US" dirty="0" smtClean="0"/>
              <a:t>(</a:t>
            </a:r>
            <a:r>
              <a:rPr lang="hu-HU" dirty="0" smtClean="0"/>
              <a:t>azaz olyan szót, melyet nem találunk meg a szótárakban, pl.: „</a:t>
            </a:r>
            <a:r>
              <a:rPr lang="hu-HU" dirty="0" err="1" smtClean="0"/>
              <a:t>qtya</a:t>
            </a:r>
            <a:r>
              <a:rPr lang="hu-HU" dirty="0" smtClean="0"/>
              <a:t>”, „</a:t>
            </a:r>
            <a:r>
              <a:rPr lang="hu-HU" dirty="0" err="1" smtClean="0"/>
              <a:t>macsqa</a:t>
            </a:r>
            <a:r>
              <a:rPr lang="hu-HU" dirty="0" smtClean="0"/>
              <a:t>”),</a:t>
            </a:r>
            <a:endParaRPr lang="en-US" dirty="0" smtClean="0"/>
          </a:p>
          <a:p>
            <a:pPr marL="777240" lvl="1" indent="-457200">
              <a:buFont typeface="+mj-lt"/>
              <a:buAutoNum type="arabicPeriod" startAt="5"/>
            </a:pPr>
            <a:r>
              <a:rPr lang="hu-HU" b="1" dirty="0" smtClean="0"/>
              <a:t>legalább 15 karakter hosszú</a:t>
            </a:r>
            <a:r>
              <a:rPr lang="hu-HU" dirty="0" smtClean="0"/>
              <a:t>, de minél hosszabb, annál jobb.</a:t>
            </a:r>
            <a:endParaRPr lang="en-US" dirty="0" smtClean="0"/>
          </a:p>
          <a:p>
            <a:pPr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  <p:extLst>
      <p:ext uri="{BB962C8B-B14F-4D97-AF65-F5344CB8AC3E}">
        <p14:creationId xmlns:p14="http://schemas.microsoft.com/office/powerpoint/2010/main" val="109609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baj a mintákkal?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tanított, tipikus minták csak minimális védelmet</a:t>
            </a:r>
          </a:p>
          <a:p>
            <a:pPr>
              <a:buNone/>
            </a:pPr>
            <a:r>
              <a:rPr lang="hu-HU" dirty="0" smtClean="0"/>
              <a:t>	jelentenek, mert </a:t>
            </a:r>
            <a:r>
              <a:rPr lang="hu-HU" b="1" dirty="0" smtClean="0"/>
              <a:t>könnyen megtippelhetők</a:t>
            </a:r>
            <a:r>
              <a:rPr lang="hu-HU" dirty="0" smtClean="0"/>
              <a:t>. Pl.:</a:t>
            </a:r>
          </a:p>
          <a:p>
            <a:r>
              <a:rPr lang="hu-HU" dirty="0" smtClean="0"/>
              <a:t>csak az első vagy az utolsó betű nagybetű,</a:t>
            </a:r>
          </a:p>
          <a:p>
            <a:r>
              <a:rPr lang="hu-HU" dirty="0" smtClean="0"/>
              <a:t>szó + szám + különleges karakter,</a:t>
            </a:r>
          </a:p>
          <a:p>
            <a:r>
              <a:rPr lang="hu-HU" dirty="0" smtClean="0"/>
              <a:t>szó + különleges karakter + szám,</a:t>
            </a:r>
          </a:p>
          <a:p>
            <a:r>
              <a:rPr lang="hu-HU" dirty="0" smtClean="0"/>
              <a:t># + szó + #,</a:t>
            </a:r>
            <a:endParaRPr lang="hu-HU" i="1" dirty="0" smtClean="0"/>
          </a:p>
          <a:p>
            <a:r>
              <a:rPr lang="en-US" i="1" dirty="0" smtClean="0"/>
              <a:t>1337</a:t>
            </a:r>
            <a:r>
              <a:rPr lang="en-US" dirty="0" smtClean="0"/>
              <a:t>: </a:t>
            </a:r>
            <a:r>
              <a:rPr lang="hu-HU" dirty="0" smtClean="0"/>
              <a:t>O -&gt; 0,  S -&gt; 5, A-&gt;4, T -&gt; 7 … helyettesítések.</a:t>
            </a:r>
          </a:p>
          <a:p>
            <a:r>
              <a:rPr lang="hu-HU" dirty="0" smtClean="0"/>
              <a:t>Ezen kívül a minták szintén könnyen elfelejthetők.</a:t>
            </a:r>
          </a:p>
          <a:p>
            <a:r>
              <a:rPr lang="hu-HU" dirty="0" smtClean="0"/>
              <a:t>Lásd: ,,</a:t>
            </a:r>
            <a:r>
              <a:rPr lang="hu-HU" dirty="0" err="1" smtClean="0"/>
              <a:t>Correct</a:t>
            </a:r>
            <a:r>
              <a:rPr lang="hu-HU" dirty="0" smtClean="0"/>
              <a:t> </a:t>
            </a:r>
            <a:r>
              <a:rPr lang="hu-HU" dirty="0" err="1" smtClean="0"/>
              <a:t>horse</a:t>
            </a:r>
            <a:r>
              <a:rPr lang="hu-HU" dirty="0" smtClean="0"/>
              <a:t> </a:t>
            </a:r>
            <a:r>
              <a:rPr lang="hu-HU" dirty="0" err="1" smtClean="0"/>
              <a:t>battery</a:t>
            </a:r>
            <a:r>
              <a:rPr lang="hu-HU" dirty="0" smtClean="0"/>
              <a:t> </a:t>
            </a:r>
            <a:r>
              <a:rPr lang="hu-HU" dirty="0" err="1" smtClean="0"/>
              <a:t>staple</a:t>
            </a:r>
            <a:r>
              <a:rPr lang="hu-HU" dirty="0" smtClean="0"/>
              <a:t>”:</a:t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dirty="0" smtClean="0">
                <a:hlinkClick r:id="rId2"/>
              </a:rPr>
              <a:t>http://xkcd.com/936/</a:t>
            </a:r>
            <a:r>
              <a:rPr lang="hu-HU" dirty="0" smtClean="0"/>
              <a:t> .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457200" y="1844824"/>
            <a:ext cx="8363272" cy="1470025"/>
          </a:xfrm>
        </p:spPr>
        <p:txBody>
          <a:bodyPr/>
          <a:lstStyle/>
          <a:p>
            <a:r>
              <a:rPr lang="hu-HU" dirty="0" smtClean="0"/>
              <a:t>Felhasználók hitelesítése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Mindezek ellenére</a:t>
            </a:r>
            <a:br>
              <a:rPr lang="hu-HU" dirty="0" smtClean="0"/>
            </a:br>
            <a:r>
              <a:rPr lang="hu-HU" dirty="0" smtClean="0"/>
              <a:t>néhány ötlet, jó tanács 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A jelszavak erősségét </a:t>
            </a:r>
            <a:r>
              <a:rPr lang="hu-HU" b="1" dirty="0" smtClean="0"/>
              <a:t>felhasználásuk szerint</a:t>
            </a:r>
            <a:r>
              <a:rPr lang="hu-HU" dirty="0" smtClean="0"/>
              <a:t> válasszuk meg, pl.: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Csak hitelesítésre kell?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Ki tárolja?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Hogyan?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Adatokat titkosítunk vele ?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Ki elől?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Mennyi időre?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Mindezek ellenére</a:t>
            </a:r>
            <a:br>
              <a:rPr lang="hu-HU" dirty="0" smtClean="0"/>
            </a:br>
            <a:r>
              <a:rPr lang="hu-HU" dirty="0" smtClean="0"/>
              <a:t>néhány ötlet, jó tanács II.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hu-HU" dirty="0" smtClean="0"/>
              <a:t>Számoljunk a következmények súlyosságával: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Mi van, ha feltörik? (nyílt szövegként, csak a </a:t>
            </a:r>
            <a:r>
              <a:rPr lang="hu-HU" dirty="0" err="1" smtClean="0"/>
              <a:t>hasht</a:t>
            </a:r>
            <a:r>
              <a:rPr lang="hu-HU" dirty="0" smtClean="0"/>
              <a:t>)</a:t>
            </a:r>
          </a:p>
          <a:p>
            <a:pPr lvl="2">
              <a:lnSpc>
                <a:spcPct val="110000"/>
              </a:lnSpc>
            </a:pPr>
            <a:r>
              <a:rPr lang="hu-HU" b="1" dirty="0" smtClean="0"/>
              <a:t>Mi van, ha elfelejtjük?</a:t>
            </a:r>
          </a:p>
          <a:p>
            <a:pPr lvl="2">
              <a:lnSpc>
                <a:spcPct val="110000"/>
              </a:lnSpc>
            </a:pPr>
            <a:r>
              <a:rPr lang="hu-HU" dirty="0" smtClean="0"/>
              <a:t>Van-e lehetőség ekkor  az adatok/hozzáférés visszaállítására? Tudunk-e erről előre biztonságosan gondoskodni?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  <p:extLst>
      <p:ext uri="{BB962C8B-B14F-4D97-AF65-F5344CB8AC3E}">
        <p14:creationId xmlns:p14="http://schemas.microsoft.com/office/powerpoint/2010/main" val="12233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Mindezek ellenére</a:t>
            </a:r>
            <a:br>
              <a:rPr lang="hu-HU" dirty="0" smtClean="0"/>
            </a:br>
            <a:r>
              <a:rPr lang="hu-HU" dirty="0" smtClean="0"/>
              <a:t>néhány ötlet, jó tanács III.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22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u-HU" sz="2100" dirty="0" smtClean="0"/>
              <a:t>Rendben, használjunk </a:t>
            </a:r>
            <a:r>
              <a:rPr lang="hu-HU" sz="2100" b="1" dirty="0" smtClean="0"/>
              <a:t>mintákat</a:t>
            </a:r>
            <a:r>
              <a:rPr lang="hu-HU" sz="2100" dirty="0" smtClean="0"/>
              <a:t>,</a:t>
            </a:r>
          </a:p>
          <a:p>
            <a:r>
              <a:rPr lang="hu-HU" sz="2100" dirty="0" smtClean="0"/>
              <a:t>de ezek legyenek </a:t>
            </a:r>
            <a:r>
              <a:rPr lang="hu-HU" sz="2100" b="1" dirty="0" smtClean="0"/>
              <a:t>egyediek</a:t>
            </a:r>
            <a:r>
              <a:rPr lang="hu-HU" sz="2100" dirty="0" smtClean="0"/>
              <a:t>.</a:t>
            </a:r>
          </a:p>
          <a:p>
            <a:r>
              <a:rPr lang="hu-HU" sz="2100" b="1" dirty="0" smtClean="0"/>
              <a:t>Több elemből </a:t>
            </a:r>
            <a:r>
              <a:rPr lang="hu-HU" sz="2100" dirty="0" smtClean="0"/>
              <a:t>építsük őket.</a:t>
            </a:r>
          </a:p>
          <a:p>
            <a:r>
              <a:rPr lang="hu-HU" sz="2100" dirty="0" smtClean="0"/>
              <a:t>Saját ötletekkel,</a:t>
            </a:r>
          </a:p>
          <a:p>
            <a:r>
              <a:rPr lang="hu-HU" sz="2100" dirty="0" smtClean="0"/>
              <a:t>de azért ne bízzunk túlságosan bennük.</a:t>
            </a:r>
          </a:p>
          <a:p>
            <a:r>
              <a:rPr lang="hu-HU" sz="2100" dirty="0" smtClean="0"/>
              <a:t>Ha több helyen használjuk ugyanazt vagy hasonló mintát, akkor elég hamar megfejthető a ,,titkunk”.</a:t>
            </a:r>
          </a:p>
          <a:p>
            <a:r>
              <a:rPr lang="hu-HU" sz="2100" dirty="0" smtClean="0"/>
              <a:t>A </a:t>
            </a:r>
            <a:r>
              <a:rPr lang="hu-HU" sz="2100" b="1" dirty="0" smtClean="0"/>
              <a:t>gyakori csere </a:t>
            </a:r>
            <a:r>
              <a:rPr lang="hu-HU" sz="2100" dirty="0" smtClean="0"/>
              <a:t>fontosabb lehet az erősségnél.</a:t>
            </a:r>
          </a:p>
          <a:p>
            <a:r>
              <a:rPr lang="hu-HU" sz="2100" dirty="0" smtClean="0"/>
              <a:t>Megfontolandó a </a:t>
            </a:r>
            <a:r>
              <a:rPr lang="hu-HU" sz="2100" b="1" dirty="0" smtClean="0"/>
              <a:t>jelszótárolók</a:t>
            </a:r>
            <a:r>
              <a:rPr lang="hu-HU" sz="2100" dirty="0" smtClean="0"/>
              <a:t> </a:t>
            </a:r>
            <a:r>
              <a:rPr lang="hu-HU" sz="2100" dirty="0"/>
              <a:t>és </a:t>
            </a:r>
            <a:r>
              <a:rPr lang="hu-HU" sz="2100" b="1" dirty="0"/>
              <a:t>hosszú, véletlen jelszavak alkalmazása</a:t>
            </a:r>
            <a:r>
              <a:rPr lang="hu-HU" sz="2100" dirty="0"/>
              <a:t>. </a:t>
            </a:r>
            <a:r>
              <a:rPr lang="en-US" sz="2100" dirty="0" smtClean="0"/>
              <a:t>P</a:t>
            </a:r>
            <a:r>
              <a:rPr lang="hu-HU" sz="2100" dirty="0" smtClean="0"/>
              <a:t>l.: </a:t>
            </a:r>
            <a:r>
              <a:rPr lang="hu-HU" sz="2100" dirty="0" err="1" smtClean="0"/>
              <a:t>Keepass</a:t>
            </a:r>
            <a:r>
              <a:rPr lang="hu-HU" sz="2100" dirty="0" smtClean="0"/>
              <a:t>, </a:t>
            </a:r>
            <a:r>
              <a:rPr lang="hu-HU" sz="2100" dirty="0" err="1" smtClean="0"/>
              <a:t>Lastpass</a:t>
            </a:r>
            <a:r>
              <a:rPr lang="hu-HU" sz="2100" dirty="0" smtClean="0"/>
              <a:t>, stb. 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hu-HU" sz="2100" dirty="0" smtClean="0"/>
              <a:t>– </a:t>
            </a:r>
            <a:r>
              <a:rPr lang="hu-HU" sz="2100" dirty="0"/>
              <a:t>De ne </a:t>
            </a:r>
            <a:r>
              <a:rPr lang="en-US" sz="2100" dirty="0" smtClean="0"/>
              <a:t>a </a:t>
            </a:r>
            <a:r>
              <a:rPr lang="hu-HU" sz="2100" dirty="0" smtClean="0"/>
              <a:t>böngészőben </a:t>
            </a:r>
            <a:r>
              <a:rPr lang="hu-HU" sz="2100" dirty="0"/>
              <a:t>és ne a weben</a:t>
            </a:r>
            <a:r>
              <a:rPr lang="en-US" sz="2100" dirty="0" smtClean="0"/>
              <a:t>!</a:t>
            </a:r>
            <a:r>
              <a:rPr lang="hu-HU" sz="2100" dirty="0" smtClean="0"/>
              <a:t> </a:t>
            </a:r>
            <a:r>
              <a:rPr lang="en-US" sz="2100" dirty="0" smtClean="0"/>
              <a:t> </a:t>
            </a:r>
            <a:endParaRPr lang="hu-HU" sz="2100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400" dirty="0" smtClean="0"/>
              <a:t>Néhány nekem tetsző mintaelem (szubjektív) I.</a:t>
            </a:r>
            <a:endParaRPr lang="hu-HU" sz="3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23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dirty="0" smtClean="0"/>
              <a:t>Önmagukban nem, de mintákhoz használhatók:</a:t>
            </a:r>
          </a:p>
          <a:p>
            <a:r>
              <a:rPr lang="hu-HU" dirty="0" smtClean="0"/>
              <a:t>4-6 viszonylag ritka szó (</a:t>
            </a:r>
            <a:r>
              <a:rPr lang="hu-HU" dirty="0" err="1" smtClean="0"/>
              <a:t>Correct</a:t>
            </a:r>
            <a:r>
              <a:rPr lang="hu-HU" dirty="0" smtClean="0"/>
              <a:t> </a:t>
            </a:r>
            <a:r>
              <a:rPr lang="hu-HU" dirty="0" err="1" smtClean="0"/>
              <a:t>horse</a:t>
            </a:r>
            <a:r>
              <a:rPr lang="hu-HU" dirty="0" smtClean="0"/>
              <a:t> …), persze inkább magyarul!</a:t>
            </a:r>
          </a:p>
          <a:p>
            <a:r>
              <a:rPr lang="hu-HU" dirty="0" smtClean="0"/>
              <a:t>Betű „lerajzolva” a numerikus billentyűzeten</a:t>
            </a:r>
            <a:br>
              <a:rPr lang="hu-HU" dirty="0" smtClean="0"/>
            </a:br>
            <a:r>
              <a:rPr lang="hu-HU" dirty="0" smtClean="0"/>
              <a:t>pl.: „X” = 917</a:t>
            </a:r>
            <a:r>
              <a:rPr lang="en-US" dirty="0" smtClean="0"/>
              <a:t>3</a:t>
            </a:r>
            <a:r>
              <a:rPr lang="hu-HU" dirty="0" smtClean="0"/>
              <a:t>, „F” = 717946, „G” = 971365.</a:t>
            </a:r>
          </a:p>
          <a:p>
            <a:r>
              <a:rPr lang="hu-HU" dirty="0" smtClean="0"/>
              <a:t>Szám vagy </a:t>
            </a:r>
            <a:r>
              <a:rPr lang="hu-HU" dirty="0" err="1" smtClean="0"/>
              <a:t>spec</a:t>
            </a:r>
            <a:r>
              <a:rPr lang="hu-HU" dirty="0" smtClean="0"/>
              <a:t>. karakter szó közepébe írása:</a:t>
            </a:r>
            <a:br>
              <a:rPr lang="hu-HU" dirty="0" smtClean="0"/>
            </a:br>
            <a:r>
              <a:rPr lang="hu-HU" dirty="0" smtClean="0"/>
              <a:t>pl.: al14ma, e/le/fant.</a:t>
            </a:r>
          </a:p>
          <a:p>
            <a:r>
              <a:rPr lang="hu-HU" dirty="0" smtClean="0"/>
              <a:t>Vicces, rímelő (saját!) mondatok, kifejezések:</a:t>
            </a:r>
          </a:p>
          <a:p>
            <a:pPr>
              <a:buNone/>
            </a:pPr>
            <a:r>
              <a:rPr lang="hu-HU" dirty="0" smtClean="0"/>
              <a:t>	,,nem*tartós*tejet*tartó*</a:t>
            </a:r>
            <a:r>
              <a:rPr lang="hu-HU" dirty="0" err="1" smtClean="0"/>
              <a:t>tartóstej</a:t>
            </a:r>
            <a:r>
              <a:rPr lang="hu-HU" dirty="0" smtClean="0"/>
              <a:t>*</a:t>
            </a:r>
            <a:r>
              <a:rPr lang="hu-HU" dirty="0" err="1" smtClean="0"/>
              <a:t>tartó</a:t>
            </a:r>
            <a:r>
              <a:rPr lang="hu-HU" dirty="0" smtClean="0"/>
              <a:t>*tejtartó”</a:t>
            </a:r>
          </a:p>
          <a:p>
            <a:pPr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400" dirty="0" smtClean="0"/>
              <a:t>Néhány nekem tetsző mintaelem (szubjektív) II.</a:t>
            </a:r>
            <a:endParaRPr lang="hu-HU" sz="3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24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1, 2, 3, helyett ezek szorzata mondjuk 19-cel </a:t>
            </a:r>
          </a:p>
          <a:p>
            <a:pPr>
              <a:buNone/>
            </a:pPr>
            <a:r>
              <a:rPr lang="hu-HU" dirty="0" smtClean="0"/>
              <a:t>	19, 38, 57,  stb.</a:t>
            </a:r>
          </a:p>
          <a:p>
            <a:r>
              <a:rPr lang="hu-HU" dirty="0" smtClean="0"/>
              <a:t>Egy, csak általad használt, </a:t>
            </a:r>
            <a:r>
              <a:rPr lang="hu-HU" dirty="0" err="1" smtClean="0"/>
              <a:t>betű-szám-különleges</a:t>
            </a:r>
            <a:r>
              <a:rPr lang="hu-HU" dirty="0" smtClean="0"/>
              <a:t> jel</a:t>
            </a:r>
          </a:p>
          <a:p>
            <a:pPr>
              <a:buNone/>
            </a:pPr>
            <a:r>
              <a:rPr lang="hu-HU" dirty="0" smtClean="0"/>
              <a:t>	kombináció, melyet minden jelszóhoz hozzáadsz.</a:t>
            </a:r>
          </a:p>
          <a:p>
            <a:r>
              <a:rPr lang="hu-HU" dirty="0" smtClean="0"/>
              <a:t>A nem fontos webhelyek nevének szabály szerinti leképezése. Pl.:</a:t>
            </a:r>
          </a:p>
          <a:p>
            <a:pPr lvl="1"/>
            <a:r>
              <a:rPr lang="hu-HU" dirty="0" smtClean="0"/>
              <a:t>a webhely első betűinek magánhangzói ‘$’ a darabszámuk, majd a mássalhangzói nagybetűvel ‘$’ a darabszámuk és utána még a saját állandó minta</a:t>
            </a:r>
            <a:br>
              <a:rPr lang="hu-HU" dirty="0" smtClean="0"/>
            </a:br>
            <a:r>
              <a:rPr lang="hu-HU" dirty="0" smtClean="0"/>
              <a:t>Pl.:  </a:t>
            </a:r>
            <a:r>
              <a:rPr lang="hu-HU" dirty="0" err="1" smtClean="0"/>
              <a:t>HackThis</a:t>
            </a:r>
            <a:r>
              <a:rPr lang="hu-HU" dirty="0" smtClean="0"/>
              <a:t> -&gt; ai$2HCKTHS$6 …</a:t>
            </a:r>
            <a:br>
              <a:rPr lang="hu-HU" dirty="0" smtClean="0"/>
            </a:br>
            <a:r>
              <a:rPr lang="hu-HU" dirty="0" smtClean="0"/>
              <a:t>	  CSAW -&gt;  a$1CSW$3…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Tulajdon alapú </a:t>
            </a:r>
            <a:r>
              <a:rPr lang="hu-HU" dirty="0" smtClean="0"/>
              <a:t>hitelesítés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25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hu-HU" sz="2000" b="1" dirty="0" smtClean="0"/>
              <a:t>Van valami nálad</a:t>
            </a:r>
            <a:r>
              <a:rPr lang="hu-HU" sz="2000" dirty="0" smtClean="0"/>
              <a:t>, ami hitelesít:</a:t>
            </a:r>
          </a:p>
          <a:p>
            <a:pPr>
              <a:lnSpc>
                <a:spcPct val="120000"/>
              </a:lnSpc>
            </a:pPr>
            <a:r>
              <a:rPr lang="hu-HU" sz="2000" dirty="0" smtClean="0"/>
              <a:t>hagyományos kulcs</a:t>
            </a:r>
          </a:p>
          <a:p>
            <a:pPr>
              <a:lnSpc>
                <a:spcPct val="120000"/>
              </a:lnSpc>
            </a:pPr>
            <a:r>
              <a:rPr lang="hu-HU" sz="2000" dirty="0" smtClean="0"/>
              <a:t>beléptető kártya: hagyományos (plasztik), </a:t>
            </a:r>
            <a:r>
              <a:rPr lang="hu-HU" sz="2000" dirty="0" err="1" smtClean="0"/>
              <a:t>mágnescsíkos</a:t>
            </a:r>
            <a:r>
              <a:rPr lang="hu-HU" sz="2000" dirty="0" smtClean="0"/>
              <a:t>, memóriachipes, közelítő (RFID v. </a:t>
            </a:r>
            <a:r>
              <a:rPr lang="hu-HU" sz="2000" dirty="0" err="1" smtClean="0"/>
              <a:t>Proximity</a:t>
            </a:r>
            <a:r>
              <a:rPr lang="hu-HU" sz="2000" dirty="0" smtClean="0"/>
              <a:t> </a:t>
            </a:r>
            <a:r>
              <a:rPr lang="hu-HU" sz="2000" dirty="0" err="1" smtClean="0"/>
              <a:t>Card</a:t>
            </a:r>
            <a:r>
              <a:rPr lang="hu-HU" sz="20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hu-HU" sz="2000" dirty="0" smtClean="0"/>
              <a:t>kriptográfiai </a:t>
            </a:r>
            <a:r>
              <a:rPr lang="hu-HU" sz="2000" dirty="0" err="1" smtClean="0"/>
              <a:t>tokenek</a:t>
            </a:r>
            <a:r>
              <a:rPr lang="hu-HU" sz="2000" dirty="0" smtClean="0"/>
              <a:t> (USB Key, </a:t>
            </a:r>
            <a:r>
              <a:rPr lang="hu-HU" sz="2000" dirty="0" err="1" smtClean="0"/>
              <a:t>Smartcard</a:t>
            </a:r>
            <a:r>
              <a:rPr lang="hu-HU" sz="20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hu-HU" sz="2000" dirty="0" smtClean="0"/>
              <a:t>egyszer használatos jelszavak (</a:t>
            </a:r>
            <a:r>
              <a:rPr lang="hu-HU" sz="2000" dirty="0" err="1" smtClean="0"/>
              <a:t>One</a:t>
            </a:r>
            <a:r>
              <a:rPr lang="hu-HU" sz="2000" dirty="0" smtClean="0"/>
              <a:t> Time </a:t>
            </a:r>
            <a:r>
              <a:rPr lang="hu-HU" sz="2000" dirty="0" err="1" smtClean="0"/>
              <a:t>Passwords</a:t>
            </a:r>
            <a:r>
              <a:rPr lang="hu-HU" sz="2000" dirty="0" smtClean="0"/>
              <a:t>, OTP) mobiltelefonon vagy </a:t>
            </a:r>
            <a:r>
              <a:rPr lang="hu-HU" sz="2000" dirty="0" err="1" smtClean="0"/>
              <a:t>-eszközön</a:t>
            </a:r>
            <a:r>
              <a:rPr lang="hu-HU" sz="2000" dirty="0" smtClean="0"/>
              <a:t> kapva</a:t>
            </a:r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  <p:pic>
        <p:nvPicPr>
          <p:cNvPr id="6" name="Kép 5" descr="EToken_6_mode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3466" y="4699615"/>
            <a:ext cx="1712925" cy="1327517"/>
          </a:xfrm>
          <a:prstGeom prst="rect">
            <a:avLst/>
          </a:prstGeom>
        </p:spPr>
      </p:pic>
      <p:pic>
        <p:nvPicPr>
          <p:cNvPr id="7" name="Kép 6" descr="CryptoCard_two_fact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23080" y="4700616"/>
            <a:ext cx="2201897" cy="1483528"/>
          </a:xfrm>
          <a:prstGeom prst="rect">
            <a:avLst/>
          </a:prstGeom>
        </p:spPr>
      </p:pic>
      <p:pic>
        <p:nvPicPr>
          <p:cNvPr id="9" name="Kép 8" descr="OTPC300_OCRA_by_Feitia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221" y="4705668"/>
            <a:ext cx="1190215" cy="1531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tulajdon alapú hitelesítés értékelése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26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b="1" dirty="0" smtClean="0"/>
              <a:t>Előnyei</a:t>
            </a:r>
            <a:r>
              <a:rPr lang="hu-HU" dirty="0" smtClean="0"/>
              <a:t>:</a:t>
            </a:r>
          </a:p>
          <a:p>
            <a:r>
              <a:rPr lang="hu-HU" dirty="0" smtClean="0"/>
              <a:t>Megfelelően hosszú biztonsági kód választható.</a:t>
            </a:r>
          </a:p>
          <a:p>
            <a:r>
              <a:rPr lang="hu-HU" dirty="0" smtClean="0"/>
              <a:t>Magából az eszközből a kód kinyerése meggátolható (</a:t>
            </a:r>
            <a:r>
              <a:rPr lang="hu-HU" dirty="0" err="1" smtClean="0"/>
              <a:t>Tamper</a:t>
            </a:r>
            <a:r>
              <a:rPr lang="hu-HU" dirty="0" smtClean="0"/>
              <a:t> </a:t>
            </a:r>
            <a:r>
              <a:rPr lang="hu-HU" dirty="0" err="1" smtClean="0"/>
              <a:t>Resistence</a:t>
            </a:r>
            <a:r>
              <a:rPr lang="hu-HU" dirty="0" smtClean="0"/>
              <a:t>).</a:t>
            </a:r>
          </a:p>
          <a:p>
            <a:pPr>
              <a:buNone/>
            </a:pPr>
            <a:r>
              <a:rPr lang="hu-HU" b="1" dirty="0" smtClean="0"/>
              <a:t>Hátrányai</a:t>
            </a:r>
            <a:r>
              <a:rPr lang="hu-HU" dirty="0" smtClean="0"/>
              <a:t>:</a:t>
            </a:r>
          </a:p>
          <a:p>
            <a:r>
              <a:rPr lang="hu-HU" dirty="0" smtClean="0"/>
              <a:t>Speciális hardver/szoftver kell hozzá, az alkalmazásokba integrálni kell.</a:t>
            </a:r>
          </a:p>
          <a:p>
            <a:r>
              <a:rPr lang="hu-HU" dirty="0" smtClean="0"/>
              <a:t>Maga az eszköz: </a:t>
            </a:r>
          </a:p>
          <a:p>
            <a:pPr lvl="1"/>
            <a:r>
              <a:rPr lang="hu-HU" dirty="0" smtClean="0"/>
              <a:t>ellopható,</a:t>
            </a:r>
          </a:p>
          <a:p>
            <a:pPr lvl="1"/>
            <a:r>
              <a:rPr lang="hu-HU" dirty="0" smtClean="0"/>
              <a:t>átadható,</a:t>
            </a:r>
          </a:p>
          <a:p>
            <a:pPr lvl="1"/>
            <a:r>
              <a:rPr lang="hu-HU" dirty="0" smtClean="0"/>
              <a:t>elhagyható (pótlása idő, pénz),</a:t>
            </a:r>
          </a:p>
          <a:p>
            <a:pPr lvl="1"/>
            <a:r>
              <a:rPr lang="hu-HU" dirty="0" smtClean="0"/>
              <a:t>otthon hagyható.</a:t>
            </a:r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 smtClean="0"/>
              <a:t>Tulajdonság alapú </a:t>
            </a:r>
            <a:r>
              <a:rPr lang="hu-HU" sz="3200" dirty="0" smtClean="0"/>
              <a:t>hitelesítés (</a:t>
            </a:r>
            <a:r>
              <a:rPr lang="hu-HU" sz="3200" dirty="0" err="1" smtClean="0"/>
              <a:t>biometrikus</a:t>
            </a:r>
            <a:r>
              <a:rPr lang="hu-HU" sz="3200" dirty="0" smtClean="0"/>
              <a:t> azonosítás)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27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pPr lvl="1"/>
            <a:r>
              <a:rPr lang="hu-HU" dirty="0" smtClean="0"/>
              <a:t>ujjlenyomat</a:t>
            </a:r>
          </a:p>
          <a:p>
            <a:pPr lvl="1"/>
            <a:r>
              <a:rPr lang="hu-HU" dirty="0" smtClean="0"/>
              <a:t>ujj- és kézgeometria </a:t>
            </a:r>
          </a:p>
          <a:p>
            <a:pPr lvl="1"/>
            <a:r>
              <a:rPr lang="hu-HU" dirty="0" smtClean="0"/>
              <a:t>kézerezet</a:t>
            </a:r>
          </a:p>
          <a:p>
            <a:pPr lvl="1"/>
            <a:r>
              <a:rPr lang="hu-HU" dirty="0" smtClean="0"/>
              <a:t>arc, </a:t>
            </a:r>
            <a:r>
              <a:rPr lang="hu-HU" dirty="0" err="1" smtClean="0"/>
              <a:t>arcthermogram</a:t>
            </a:r>
            <a:endParaRPr lang="hu-HU" dirty="0" smtClean="0"/>
          </a:p>
          <a:p>
            <a:pPr lvl="1"/>
            <a:r>
              <a:rPr lang="hu-HU" dirty="0" smtClean="0"/>
              <a:t>retina (recehártya- erezet)</a:t>
            </a:r>
          </a:p>
          <a:p>
            <a:pPr lvl="1"/>
            <a:r>
              <a:rPr lang="hu-HU" dirty="0" smtClean="0"/>
              <a:t>írisz (szivárványhártya)</a:t>
            </a:r>
          </a:p>
          <a:p>
            <a:pPr lvl="1"/>
            <a:r>
              <a:rPr lang="hu-HU" dirty="0" smtClean="0"/>
              <a:t>szag</a:t>
            </a:r>
          </a:p>
          <a:p>
            <a:pPr lvl="1"/>
            <a:r>
              <a:rPr lang="hu-HU" dirty="0" smtClean="0"/>
              <a:t>DNS</a:t>
            </a:r>
          </a:p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r>
              <a:rPr lang="hu-HU" i="1" dirty="0" smtClean="0"/>
              <a:t>Viselkedés alapú:</a:t>
            </a:r>
          </a:p>
          <a:p>
            <a:pPr lvl="1"/>
            <a:r>
              <a:rPr lang="hu-HU" dirty="0" smtClean="0"/>
              <a:t>aláírás-dinamika</a:t>
            </a:r>
          </a:p>
          <a:p>
            <a:pPr lvl="1"/>
            <a:r>
              <a:rPr lang="hu-HU" dirty="0" smtClean="0"/>
              <a:t>hanganalízis</a:t>
            </a:r>
          </a:p>
          <a:p>
            <a:pPr lvl="1"/>
            <a:r>
              <a:rPr lang="hu-HU" dirty="0" smtClean="0"/>
              <a:t>gépelési minta</a:t>
            </a:r>
          </a:p>
          <a:p>
            <a:pPr lvl="1"/>
            <a:r>
              <a:rPr lang="hu-HU" dirty="0" smtClean="0"/>
              <a:t>járásmód</a:t>
            </a:r>
            <a:br>
              <a:rPr lang="hu-HU" dirty="0" smtClean="0"/>
            </a:br>
            <a:endParaRPr lang="hu-HU" dirty="0" smtClean="0"/>
          </a:p>
          <a:p>
            <a:pPr lvl="1"/>
            <a:r>
              <a:rPr lang="hu-HU" dirty="0" err="1" smtClean="0"/>
              <a:t>multimodális</a:t>
            </a:r>
            <a:r>
              <a:rPr lang="hu-HU" dirty="0" smtClean="0"/>
              <a:t> (több módszer együtt)</a:t>
            </a:r>
          </a:p>
          <a:p>
            <a:pPr lvl="1"/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Biometrikus</a:t>
            </a:r>
            <a:r>
              <a:rPr lang="hu-HU" dirty="0" smtClean="0"/>
              <a:t> azonosító eszközök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28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484784"/>
            <a:ext cx="3022210" cy="457095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259632" y="6093296"/>
            <a:ext cx="7056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http://commons.wikimedia.org/wiki/File%3APhysical_security_access_control_with_a_fingerprint_scanner.jpg</a:t>
            </a:r>
            <a:endParaRPr lang="hu-H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biometrikus</a:t>
            </a:r>
            <a:r>
              <a:rPr lang="hu-HU" dirty="0" smtClean="0"/>
              <a:t> azonosítás hibái 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29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b="1" dirty="0" smtClean="0"/>
              <a:t>FRR</a:t>
            </a:r>
            <a:r>
              <a:rPr lang="hu-HU" sz="2400" dirty="0" smtClean="0"/>
              <a:t> (</a:t>
            </a:r>
            <a:r>
              <a:rPr lang="hu-HU" sz="2400" dirty="0" err="1" smtClean="0"/>
              <a:t>False</a:t>
            </a:r>
            <a:r>
              <a:rPr lang="hu-HU" sz="2400" dirty="0" smtClean="0"/>
              <a:t> </a:t>
            </a:r>
            <a:r>
              <a:rPr lang="hu-HU" sz="2400" dirty="0" err="1" smtClean="0"/>
              <a:t>reject</a:t>
            </a:r>
            <a:r>
              <a:rPr lang="hu-HU" sz="2400" dirty="0" smtClean="0"/>
              <a:t> </a:t>
            </a:r>
            <a:r>
              <a:rPr lang="hu-HU" sz="2400" dirty="0" err="1" smtClean="0"/>
              <a:t>rate</a:t>
            </a:r>
            <a:r>
              <a:rPr lang="hu-HU" sz="2400" dirty="0" smtClean="0"/>
              <a:t> - Hibás visszautasítási ráta):  Jogosult felhasználó visszautasítása,</a:t>
            </a:r>
          </a:p>
          <a:p>
            <a:pPr>
              <a:buNone/>
            </a:pPr>
            <a:r>
              <a:rPr lang="hu-HU" sz="2400" dirty="0" smtClean="0"/>
              <a:t>		a használhatóságot veszélyezteti.</a:t>
            </a:r>
          </a:p>
          <a:p>
            <a:r>
              <a:rPr lang="hu-HU" sz="2400" b="1" dirty="0" smtClean="0"/>
              <a:t>FAR</a:t>
            </a:r>
            <a:r>
              <a:rPr lang="hu-HU" sz="2400" dirty="0" smtClean="0"/>
              <a:t> (</a:t>
            </a:r>
            <a:r>
              <a:rPr lang="hu-HU" sz="2400" dirty="0" err="1" smtClean="0"/>
              <a:t>False</a:t>
            </a:r>
            <a:r>
              <a:rPr lang="hu-HU" sz="2400" dirty="0" smtClean="0"/>
              <a:t> </a:t>
            </a:r>
            <a:r>
              <a:rPr lang="hu-HU" sz="2400" dirty="0" err="1" smtClean="0"/>
              <a:t>accept</a:t>
            </a:r>
            <a:r>
              <a:rPr lang="hu-HU" sz="2400" dirty="0" smtClean="0"/>
              <a:t> </a:t>
            </a:r>
            <a:r>
              <a:rPr lang="hu-HU" sz="2400" dirty="0" err="1" smtClean="0"/>
              <a:t>rate</a:t>
            </a:r>
            <a:r>
              <a:rPr lang="hu-HU" sz="2400" dirty="0" smtClean="0"/>
              <a:t> - Hibás elfogadási ráta):  Illetéktelen felhasználó engedélyezése,</a:t>
            </a:r>
          </a:p>
          <a:p>
            <a:pPr>
              <a:buNone/>
            </a:pPr>
            <a:r>
              <a:rPr lang="hu-HU" sz="2400" dirty="0" smtClean="0"/>
              <a:t>		a biztonságot veszélyezteti.</a:t>
            </a:r>
          </a:p>
          <a:p>
            <a:r>
              <a:rPr lang="hu-HU" sz="2400" b="1" dirty="0" smtClean="0"/>
              <a:t>CER</a:t>
            </a:r>
            <a:r>
              <a:rPr lang="hu-HU" sz="2400" dirty="0" smtClean="0"/>
              <a:t> (</a:t>
            </a:r>
            <a:r>
              <a:rPr lang="hu-HU" sz="2400" dirty="0" err="1" smtClean="0"/>
              <a:t>Crossover</a:t>
            </a:r>
            <a:r>
              <a:rPr lang="hu-HU" sz="2400" dirty="0" smtClean="0"/>
              <a:t> </a:t>
            </a:r>
            <a:r>
              <a:rPr lang="hu-HU" sz="2400" dirty="0" err="1" smtClean="0"/>
              <a:t>Error</a:t>
            </a:r>
            <a:r>
              <a:rPr lang="hu-HU" sz="2400" dirty="0" smtClean="0"/>
              <a:t> </a:t>
            </a:r>
            <a:r>
              <a:rPr lang="hu-HU" sz="2400" dirty="0" err="1" smtClean="0"/>
              <a:t>Rate</a:t>
            </a:r>
            <a:r>
              <a:rPr lang="hu-HU" sz="2400" dirty="0" smtClean="0"/>
              <a:t> - Metszésponti hibaarány): Az FFR és FAR megegyező értéke, melyet az érzékenység állításával tudunk elérni.</a:t>
            </a:r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Hozzáférés-vezérlés </a:t>
            </a:r>
            <a:br>
              <a:rPr lang="hu-HU" sz="3200" dirty="0" smtClean="0"/>
            </a:br>
            <a:r>
              <a:rPr lang="hu-HU" sz="3200" dirty="0" smtClean="0"/>
              <a:t>(Access </a:t>
            </a:r>
            <a:r>
              <a:rPr lang="hu-HU" sz="3200" dirty="0" err="1" smtClean="0"/>
              <a:t>Control</a:t>
            </a:r>
            <a:r>
              <a:rPr lang="hu-HU" sz="3200" dirty="0" smtClean="0"/>
              <a:t>)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Abban a pillanatban, amikor egy rendszert nem csak egyetlen felhasználó használ, felmerül annak az igénye, hogy a felhasználókat jogosultságuk szerint megkülönböztessük, a különböző rendszer-elemekhez , erőforrásokhoz való hozzáférésüket szabályozzuk.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hozzáférés-vezérlés ennek lehetőségét biztosítja az üzemeltetők számára.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Röviden:  </a:t>
            </a:r>
            <a:r>
              <a:rPr lang="hu-HU" b="1" dirty="0" smtClean="0"/>
              <a:t>KI?</a:t>
            </a:r>
            <a:r>
              <a:rPr lang="hu-HU" dirty="0" smtClean="0"/>
              <a:t> </a:t>
            </a:r>
            <a:r>
              <a:rPr lang="hu-HU" b="1" dirty="0" smtClean="0"/>
              <a:t>MIHEZ?</a:t>
            </a:r>
            <a:r>
              <a:rPr lang="hu-HU" dirty="0" smtClean="0"/>
              <a:t> </a:t>
            </a:r>
            <a:r>
              <a:rPr lang="hu-HU" b="1" dirty="0" smtClean="0"/>
              <a:t>HOGYAN?</a:t>
            </a:r>
            <a:r>
              <a:rPr lang="hu-HU" dirty="0" smtClean="0"/>
              <a:t> férhet hozzá.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biometrikus</a:t>
            </a:r>
            <a:r>
              <a:rPr lang="hu-HU" dirty="0" smtClean="0"/>
              <a:t> azonosítás hibái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30</a:t>
            </a:fld>
            <a:endParaRPr lang="hu-HU"/>
          </a:p>
        </p:txBody>
      </p:sp>
      <p:pic>
        <p:nvPicPr>
          <p:cNvPr id="7" name="Tartalom helye 6" descr="far_frr_en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700808"/>
            <a:ext cx="7772400" cy="4318992"/>
          </a:xfrm>
        </p:spPr>
      </p:pic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  <p:sp>
        <p:nvSpPr>
          <p:cNvPr id="8" name="Téglalap 7"/>
          <p:cNvSpPr/>
          <p:nvPr/>
        </p:nvSpPr>
        <p:spPr>
          <a:xfrm>
            <a:off x="2843808" y="5949280"/>
            <a:ext cx="3672408" cy="251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 smtClean="0"/>
              <a:t>http://www.biometria.sk/en/principles-of-biometrics.html</a:t>
            </a:r>
            <a:endParaRPr lang="hu-HU" sz="10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4383472" y="3802415"/>
            <a:ext cx="72008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</a:rPr>
              <a:t>CER</a:t>
            </a:r>
            <a:endParaRPr lang="hu-H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</a:t>
            </a:r>
            <a:r>
              <a:rPr lang="hu-HU" sz="3200" dirty="0" err="1" smtClean="0"/>
              <a:t>biometrikus</a:t>
            </a:r>
            <a:r>
              <a:rPr lang="hu-HU" sz="3200" dirty="0" smtClean="0"/>
              <a:t> azonosítás értékelése</a:t>
            </a:r>
            <a:endParaRPr lang="hu-HU" sz="32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31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hu-HU" b="1" dirty="0" smtClean="0"/>
              <a:t>Előnyei</a:t>
            </a:r>
            <a:r>
              <a:rPr lang="hu-H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Nem lopható el, nem ruházható át.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Más módszerekkel kombinálva igen </a:t>
            </a:r>
            <a:br>
              <a:rPr lang="hu-HU" dirty="0" smtClean="0"/>
            </a:br>
            <a:r>
              <a:rPr lang="hu-HU" dirty="0" smtClean="0"/>
              <a:t>magas biztonsági szint érhető el. </a:t>
            </a:r>
          </a:p>
          <a:p>
            <a:pPr>
              <a:lnSpc>
                <a:spcPct val="120000"/>
              </a:lnSpc>
              <a:buNone/>
            </a:pPr>
            <a:r>
              <a:rPr lang="hu-HU" b="1" dirty="0" smtClean="0"/>
              <a:t>Hátrányai</a:t>
            </a:r>
            <a:r>
              <a:rPr lang="hu-H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Hamisítható (gumiujj, felvett minták).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háttéradatbázist és a kommunikációs csatornát kiemelten kell védeni.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Az alkalmazhatóság korlátai (ikrek, fogyatékkal élők, betegségek, változó azonosítók).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Felhasználói elutasítás (pl.: szembe világítás, vérvétel, privát szféra védelme).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Lassú lehet a feldolgozás.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valóban biztonságos technológiák ma még igen költségesek.</a:t>
            </a:r>
          </a:p>
          <a:p>
            <a:pPr>
              <a:lnSpc>
                <a:spcPct val="120000"/>
              </a:lnSpc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32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b="1" dirty="0" smtClean="0"/>
              <a:t>hozzáférés-vezérlés</a:t>
            </a:r>
            <a:r>
              <a:rPr lang="hu-HU" dirty="0" smtClean="0"/>
              <a:t> az informatikai biztonság egyik alapköve.</a:t>
            </a:r>
          </a:p>
          <a:p>
            <a:r>
              <a:rPr lang="hu-HU" dirty="0" smtClean="0"/>
              <a:t>Általában az első védelmi vonal,</a:t>
            </a:r>
          </a:p>
          <a:p>
            <a:r>
              <a:rPr lang="hu-HU" dirty="0" smtClean="0"/>
              <a:t>mely a jogosulatlan hozzáférést igyekszik megakadályozni.</a:t>
            </a:r>
          </a:p>
          <a:p>
            <a:r>
              <a:rPr lang="hu-HU" dirty="0" smtClean="0"/>
              <a:t>A felhasználók hitelesítése </a:t>
            </a:r>
            <a:r>
              <a:rPr lang="hu-HU" b="1" dirty="0" smtClean="0"/>
              <a:t>nem könnyű </a:t>
            </a:r>
            <a:r>
              <a:rPr lang="hu-HU" dirty="0" smtClean="0"/>
              <a:t>feladat,</a:t>
            </a:r>
          </a:p>
          <a:p>
            <a:r>
              <a:rPr lang="hu-HU" dirty="0" smtClean="0"/>
              <a:t>ahogy a matematikában, erre sincs királyi út.  </a:t>
            </a: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Hivatkozások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33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6 Most Damaging Password Hacks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hlinkClick r:id="rId2"/>
              </a:rPr>
              <a:t>http://graphs.net/6-most-damaging-password-hacks.html</a:t>
            </a:r>
            <a:endParaRPr lang="hu-HU" dirty="0" smtClean="0"/>
          </a:p>
          <a:p>
            <a:pPr marL="514350" indent="-514350">
              <a:buFont typeface="+mj-lt"/>
              <a:buAutoNum type="arabicPeriod"/>
            </a:pPr>
            <a:r>
              <a:rPr lang="hu-HU" dirty="0" err="1" smtClean="0"/>
              <a:t>Krasznay</a:t>
            </a:r>
            <a:r>
              <a:rPr lang="hu-HU" dirty="0" smtClean="0"/>
              <a:t> Csaba, </a:t>
            </a:r>
            <a:r>
              <a:rPr lang="hu-HU" i="1" dirty="0" smtClean="0"/>
              <a:t>Hozzáférés ellenőrzés</a:t>
            </a:r>
            <a:r>
              <a:rPr lang="hu-HU" dirty="0" smtClean="0"/>
              <a:t>, előadás az Eötvös Loránd Tudományegyetemen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W</a:t>
            </a:r>
            <a:r>
              <a:rPr lang="hu-HU" dirty="0"/>
              <a:t>. A. </a:t>
            </a:r>
            <a:r>
              <a:rPr lang="hu-HU" dirty="0" err="1"/>
              <a:t>Conklin</a:t>
            </a:r>
            <a:r>
              <a:rPr lang="hu-HU" dirty="0"/>
              <a:t>, G. White, D. Williams, </a:t>
            </a:r>
            <a:r>
              <a:rPr lang="hu-HU" dirty="0" err="1"/>
              <a:t>Ch</a:t>
            </a:r>
            <a:r>
              <a:rPr lang="hu-HU" dirty="0"/>
              <a:t>. </a:t>
            </a:r>
            <a:r>
              <a:rPr lang="hu-HU" dirty="0" err="1"/>
              <a:t>Cothren</a:t>
            </a:r>
            <a:r>
              <a:rPr lang="hu-HU" dirty="0"/>
              <a:t>, R. Davis,  </a:t>
            </a:r>
            <a:r>
              <a:rPr lang="en-US" i="1" dirty="0" err="1" smtClean="0"/>
              <a:t>CompTIA</a:t>
            </a:r>
            <a:r>
              <a:rPr lang="en-US" i="1" dirty="0" smtClean="0"/>
              <a:t> </a:t>
            </a:r>
            <a:r>
              <a:rPr lang="en-US" i="1" dirty="0"/>
              <a:t>Security+ All-in-One Exam Guide</a:t>
            </a:r>
            <a:r>
              <a:rPr lang="hu-HU" dirty="0"/>
              <a:t>, </a:t>
            </a:r>
            <a:r>
              <a:rPr lang="en-US" dirty="0"/>
              <a:t>McGraw-Hill Osborne</a:t>
            </a:r>
            <a:r>
              <a:rPr lang="hu-HU" dirty="0"/>
              <a:t>, </a:t>
            </a:r>
            <a:r>
              <a:rPr lang="en-US" dirty="0"/>
              <a:t>2011</a:t>
            </a:r>
            <a:r>
              <a:rPr lang="hu-H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M. Walker, </a:t>
            </a:r>
            <a:r>
              <a:rPr lang="en-US" i="1" dirty="0"/>
              <a:t>CEH Certified Ethical Hacker All-in-One Exam Guide</a:t>
            </a:r>
            <a:r>
              <a:rPr lang="hu-HU" dirty="0"/>
              <a:t>, </a:t>
            </a:r>
            <a:r>
              <a:rPr lang="en-US" dirty="0"/>
              <a:t>McGraw-Hill Osborne</a:t>
            </a:r>
            <a:r>
              <a:rPr lang="hu-HU" dirty="0"/>
              <a:t>, </a:t>
            </a:r>
            <a:r>
              <a:rPr lang="en-US" dirty="0" smtClean="0"/>
              <a:t>2011</a:t>
            </a:r>
            <a:r>
              <a:rPr lang="hu-HU" dirty="0" smtClean="0"/>
              <a:t>.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hozzáférés-vezérlés lépései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err="1" smtClean="0"/>
              <a:t>Identification</a:t>
            </a:r>
            <a:r>
              <a:rPr lang="hu-HU" dirty="0" smtClean="0"/>
              <a:t>  (azonosítás): ,,Ki vagy?”</a:t>
            </a:r>
          </a:p>
          <a:p>
            <a:r>
              <a:rPr lang="hu-HU" b="1" dirty="0" err="1" smtClean="0"/>
              <a:t>Authentication</a:t>
            </a:r>
            <a:r>
              <a:rPr lang="hu-HU" dirty="0" smtClean="0"/>
              <a:t>  (hitelesítés): ,,Valóban az vagy-e?</a:t>
            </a:r>
          </a:p>
          <a:p>
            <a:r>
              <a:rPr lang="hu-HU" b="1" dirty="0" err="1" smtClean="0"/>
              <a:t>Authorization</a:t>
            </a:r>
            <a:r>
              <a:rPr lang="hu-HU" dirty="0" smtClean="0"/>
              <a:t>  (felhatalmazás/feljogosítás): jogosultságok megadása és felügyelete.</a:t>
            </a:r>
          </a:p>
          <a:p>
            <a:pPr>
              <a:buNone/>
            </a:pPr>
            <a:r>
              <a:rPr lang="hu-HU" dirty="0" smtClean="0"/>
              <a:t>	,,Van-e jogod hozzá?”</a:t>
            </a:r>
          </a:p>
          <a:p>
            <a:r>
              <a:rPr lang="hu-HU" b="1" dirty="0" smtClean="0"/>
              <a:t>Accounting</a:t>
            </a:r>
            <a:r>
              <a:rPr lang="hu-HU" dirty="0" smtClean="0"/>
              <a:t>  (könyvelés/elszámolás): </a:t>
            </a:r>
            <a:br>
              <a:rPr lang="hu-HU" dirty="0" smtClean="0"/>
            </a:br>
            <a:r>
              <a:rPr lang="hu-HU" dirty="0" smtClean="0"/>
              <a:t>a hozzáférés naplózása biztonsági audithoz vagy akár pénzbeli elszámoláshoz is.</a:t>
            </a:r>
            <a:br>
              <a:rPr lang="hu-HU" dirty="0" smtClean="0"/>
            </a:br>
            <a:r>
              <a:rPr lang="hu-HU" dirty="0" smtClean="0"/>
              <a:t>,,Mi történt (vagy fog történni)?”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Azonosítás (</a:t>
            </a:r>
            <a:r>
              <a:rPr lang="hu-HU" dirty="0" err="1" smtClean="0"/>
              <a:t>Identification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szubjektumok megkülönböztetésére:</a:t>
            </a:r>
            <a:endParaRPr lang="hu-HU" b="1" dirty="0" smtClean="0"/>
          </a:p>
          <a:p>
            <a:r>
              <a:rPr lang="hu-HU" b="1" dirty="0" smtClean="0"/>
              <a:t>Azonosítókkal </a:t>
            </a:r>
            <a:r>
              <a:rPr lang="hu-HU" dirty="0" smtClean="0"/>
              <a:t>(</a:t>
            </a:r>
            <a:r>
              <a:rPr lang="hu-HU" dirty="0" err="1" smtClean="0"/>
              <a:t>identifiers</a:t>
            </a:r>
            <a:r>
              <a:rPr lang="hu-HU" dirty="0" smtClean="0"/>
              <a:t>), pl.: felhasználónév, </a:t>
            </a:r>
            <a:r>
              <a:rPr lang="hu-HU" dirty="0" err="1" smtClean="0"/>
              <a:t>process</a:t>
            </a:r>
            <a:r>
              <a:rPr lang="hu-HU" dirty="0" smtClean="0"/>
              <a:t> </a:t>
            </a:r>
            <a:r>
              <a:rPr lang="hu-HU" dirty="0" err="1" smtClean="0"/>
              <a:t>id</a:t>
            </a:r>
            <a:r>
              <a:rPr lang="hu-HU" dirty="0" smtClean="0"/>
              <a:t>,  UID, SID.</a:t>
            </a:r>
          </a:p>
          <a:p>
            <a:r>
              <a:rPr lang="hu-HU" dirty="0" smtClean="0"/>
              <a:t>Szabványos formátumúak.</a:t>
            </a:r>
          </a:p>
          <a:p>
            <a:r>
              <a:rPr lang="hu-HU" dirty="0" smtClean="0"/>
              <a:t>Ellenőrzésük egyszerű.</a:t>
            </a:r>
          </a:p>
          <a:p>
            <a:r>
              <a:rPr lang="hu-HU" b="1" dirty="0" smtClean="0"/>
              <a:t>Egyedieknek kell lenniük</a:t>
            </a:r>
            <a:r>
              <a:rPr lang="hu-HU" dirty="0" smtClean="0"/>
              <a:t>, az elszámoltathatóság érdekében.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Hitelesítés (</a:t>
            </a:r>
            <a:r>
              <a:rPr lang="hu-HU" dirty="0" err="1" smtClean="0"/>
              <a:t>Authentication</a:t>
            </a:r>
            <a:r>
              <a:rPr lang="hu-HU" dirty="0" smtClean="0"/>
              <a:t>) 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 folyamat, melyben a szubjektum (pl. felhasználó)  igazolja,  hogy valóban az, akinek mondja magát.</a:t>
            </a:r>
          </a:p>
          <a:p>
            <a:r>
              <a:rPr lang="hu-HU" dirty="0" smtClean="0"/>
              <a:t>Ehhez valamilyen csak őt igazoló adatokat </a:t>
            </a:r>
            <a:r>
              <a:rPr lang="hu-HU" b="1" dirty="0" err="1" smtClean="0"/>
              <a:t>credentials</a:t>
            </a:r>
            <a:r>
              <a:rPr lang="hu-HU" dirty="0" smtClean="0"/>
              <a:t> kell megadnia. 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Hitelesítés (</a:t>
            </a:r>
            <a:r>
              <a:rPr lang="hu-HU" dirty="0" err="1" smtClean="0"/>
              <a:t>Authentication</a:t>
            </a:r>
            <a:r>
              <a:rPr lang="hu-HU" dirty="0" smtClean="0"/>
              <a:t>) II.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hitelesítés típusai (faktorai):</a:t>
            </a:r>
          </a:p>
          <a:p>
            <a:pPr marL="788670" lvl="1" indent="-514350">
              <a:buFont typeface="+mj-lt"/>
              <a:buAutoNum type="arabicPeriod"/>
            </a:pPr>
            <a:r>
              <a:rPr lang="hu-HU" b="1" dirty="0" smtClean="0"/>
              <a:t>Tudás</a:t>
            </a:r>
            <a:r>
              <a:rPr lang="hu-HU" dirty="0" smtClean="0"/>
              <a:t> alapú: ‘</a:t>
            </a:r>
            <a:r>
              <a:rPr lang="hu-HU" dirty="0" err="1" smtClean="0"/>
              <a:t>Something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b="1" dirty="0" err="1" smtClean="0"/>
              <a:t>know</a:t>
            </a:r>
            <a:r>
              <a:rPr lang="hu-HU" dirty="0" smtClean="0"/>
              <a:t>’</a:t>
            </a:r>
          </a:p>
          <a:p>
            <a:pPr marL="788670" lvl="1" indent="-514350">
              <a:buFont typeface="+mj-lt"/>
              <a:buAutoNum type="arabicPeriod"/>
            </a:pPr>
            <a:r>
              <a:rPr lang="hu-HU" b="1" dirty="0" smtClean="0"/>
              <a:t>Tulajdon</a:t>
            </a:r>
            <a:r>
              <a:rPr lang="hu-HU" dirty="0" smtClean="0"/>
              <a:t> alapú: ‘</a:t>
            </a:r>
            <a:r>
              <a:rPr lang="hu-HU" dirty="0" err="1" smtClean="0"/>
              <a:t>Something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b="1" dirty="0" err="1" smtClean="0"/>
              <a:t>have</a:t>
            </a:r>
            <a:r>
              <a:rPr lang="hu-HU" dirty="0" smtClean="0"/>
              <a:t>’</a:t>
            </a:r>
          </a:p>
          <a:p>
            <a:pPr marL="788670" lvl="1" indent="-514350">
              <a:buFont typeface="+mj-lt"/>
              <a:buAutoNum type="arabicPeriod"/>
            </a:pPr>
            <a:r>
              <a:rPr lang="hu-HU" b="1" dirty="0" smtClean="0"/>
              <a:t>Tulajdonság</a:t>
            </a:r>
            <a:r>
              <a:rPr lang="hu-HU" dirty="0" smtClean="0"/>
              <a:t> alapú: ‘</a:t>
            </a:r>
            <a:r>
              <a:rPr lang="hu-HU" dirty="0" err="1" smtClean="0"/>
              <a:t>Something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b="1" dirty="0" err="1" smtClean="0"/>
              <a:t>are</a:t>
            </a:r>
            <a:r>
              <a:rPr lang="hu-HU" dirty="0" smtClean="0"/>
              <a:t>’</a:t>
            </a:r>
          </a:p>
          <a:p>
            <a:r>
              <a:rPr lang="hu-HU" dirty="0" smtClean="0"/>
              <a:t>Erős hitelesítés (Strong </a:t>
            </a:r>
            <a:r>
              <a:rPr lang="hu-HU" dirty="0" err="1" smtClean="0"/>
              <a:t>Authentication</a:t>
            </a:r>
            <a:r>
              <a:rPr lang="hu-HU" dirty="0" smtClean="0"/>
              <a:t>)  legalább </a:t>
            </a:r>
            <a:r>
              <a:rPr lang="hu-HU" b="1" dirty="0" smtClean="0"/>
              <a:t>2</a:t>
            </a:r>
            <a:r>
              <a:rPr lang="hu-HU" dirty="0" smtClean="0"/>
              <a:t> </a:t>
            </a:r>
            <a:r>
              <a:rPr lang="hu-HU" b="1" dirty="0" smtClean="0"/>
              <a:t>fajta</a:t>
            </a:r>
            <a:r>
              <a:rPr lang="hu-HU" dirty="0" smtClean="0"/>
              <a:t> típus független alkalmazása.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  <p:extLst>
      <p:ext uri="{BB962C8B-B14F-4D97-AF65-F5344CB8AC3E}">
        <p14:creationId xmlns:p14="http://schemas.microsoft.com/office/powerpoint/2010/main" val="40751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Tudás alapú </a:t>
            </a:r>
            <a:r>
              <a:rPr lang="hu-HU" dirty="0" smtClean="0"/>
              <a:t>hitelesítés</a:t>
            </a:r>
            <a:endParaRPr lang="hu-HU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 smtClean="0"/>
              <a:t>PIN kódok, számkombinációk (pl.: széf)</a:t>
            </a:r>
          </a:p>
          <a:p>
            <a:r>
              <a:rPr lang="hu-HU" sz="2400" dirty="0" smtClean="0"/>
              <a:t>Jelszavak</a:t>
            </a:r>
          </a:p>
          <a:p>
            <a:r>
              <a:rPr lang="hu-HU" sz="2400" dirty="0" smtClean="0"/>
              <a:t>Jelmondatok (</a:t>
            </a:r>
            <a:r>
              <a:rPr lang="hu-HU" sz="2400" dirty="0" err="1" smtClean="0"/>
              <a:t>Passphrases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Előnyük:</a:t>
            </a:r>
          </a:p>
          <a:p>
            <a:pPr lvl="1"/>
            <a:r>
              <a:rPr lang="hu-HU" dirty="0" smtClean="0"/>
              <a:t>könnyen implementálhatók,</a:t>
            </a:r>
          </a:p>
          <a:p>
            <a:pPr lvl="1"/>
            <a:r>
              <a:rPr lang="hu-HU" dirty="0" smtClean="0"/>
              <a:t>egyszerűen cserélhetők .</a:t>
            </a:r>
          </a:p>
          <a:p>
            <a:r>
              <a:rPr lang="hu-HU" sz="2400" dirty="0" smtClean="0"/>
              <a:t>Hátrányuk:</a:t>
            </a:r>
          </a:p>
          <a:p>
            <a:pPr lvl="1"/>
            <a:r>
              <a:rPr lang="hu-HU" dirty="0" smtClean="0"/>
              <a:t>nem vagyunk képesek megfelelő erősségű jelszavakat választani és azokra emlékezni,</a:t>
            </a:r>
          </a:p>
          <a:p>
            <a:pPr lvl="1"/>
            <a:r>
              <a:rPr lang="hu-HU" dirty="0"/>
              <a:t>e</a:t>
            </a:r>
            <a:r>
              <a:rPr lang="hu-HU" dirty="0" smtClean="0"/>
              <a:t>lleshetők, átadhatók, több helyen használhatók.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Mi a baj a jelszavakkal?</a:t>
            </a:r>
            <a:endParaRPr lang="hu-HU" sz="36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B277E-1ACA-4B2F-96EF-CA2E09E94595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71475" indent="-7938">
              <a:lnSpc>
                <a:spcPct val="140000"/>
              </a:lnSpc>
              <a:buNone/>
            </a:pPr>
            <a:r>
              <a:rPr lang="hu-HU" dirty="0" smtClean="0"/>
              <a:t>Szimmetrikus titkosításhoz 128, 192 vagy 256 bites kulcsokat használunk. Néhány ehhez illeszkedő,</a:t>
            </a:r>
          </a:p>
          <a:p>
            <a:pPr marL="371475" indent="-7938">
              <a:lnSpc>
                <a:spcPct val="140000"/>
              </a:lnSpc>
              <a:buNone/>
            </a:pPr>
            <a:r>
              <a:rPr lang="hu-HU" i="1" dirty="0" smtClean="0"/>
              <a:t>kb.128 bit entrópiájú,</a:t>
            </a:r>
            <a:r>
              <a:rPr lang="hu-HU" dirty="0" smtClean="0"/>
              <a:t> így biztosan erős jelszó:</a:t>
            </a:r>
          </a:p>
          <a:p>
            <a:pPr lvl="1">
              <a:lnSpc>
                <a:spcPct val="140000"/>
              </a:lnSpc>
            </a:pPr>
            <a:r>
              <a:rPr lang="hu-HU" b="1" dirty="0" smtClean="0"/>
              <a:t>c6q6NEPINj2e0Lgh5LjfhP2cpG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(26 db betű-szám</a:t>
            </a:r>
            <a:r>
              <a:rPr lang="hu-HU" b="1" dirty="0" smtClean="0"/>
              <a:t>)</a:t>
            </a:r>
          </a:p>
          <a:p>
            <a:pPr lvl="1">
              <a:lnSpc>
                <a:spcPct val="140000"/>
              </a:lnSpc>
            </a:pPr>
            <a:r>
              <a:rPr lang="hu-HU" b="1" dirty="0" smtClean="0"/>
              <a:t>&lt;</a:t>
            </a:r>
            <a:r>
              <a:rPr lang="hu-HU" b="1" dirty="0" err="1" smtClean="0"/>
              <a:t>jp</a:t>
            </a:r>
            <a:r>
              <a:rPr lang="hu-HU" b="1" dirty="0" smtClean="0"/>
              <a:t>;MC@{^$&amp;;j8*$&lt;U}]</a:t>
            </a:r>
            <a:r>
              <a:rPr lang="hu-HU" dirty="0" smtClean="0"/>
              <a:t>  </a:t>
            </a:r>
            <a:br>
              <a:rPr lang="hu-HU" dirty="0" smtClean="0"/>
            </a:br>
            <a:r>
              <a:rPr lang="hu-HU" dirty="0" smtClean="0"/>
              <a:t>(20 db nyomtatható ASCII karakter) </a:t>
            </a:r>
          </a:p>
          <a:p>
            <a:pPr lvl="1">
              <a:lnSpc>
                <a:spcPct val="140000"/>
              </a:lnSpc>
            </a:pPr>
            <a:r>
              <a:rPr lang="hu-HU" b="1" dirty="0" err="1" smtClean="0"/>
              <a:t>victual</a:t>
            </a:r>
            <a:r>
              <a:rPr lang="hu-HU" b="1" dirty="0" smtClean="0"/>
              <a:t> </a:t>
            </a:r>
            <a:r>
              <a:rPr lang="hu-HU" b="1" dirty="0" err="1" smtClean="0"/>
              <a:t>train</a:t>
            </a:r>
            <a:r>
              <a:rPr lang="hu-HU" b="1" dirty="0" smtClean="0"/>
              <a:t> </a:t>
            </a:r>
            <a:r>
              <a:rPr lang="hu-HU" b="1" dirty="0" err="1" smtClean="0"/>
              <a:t>disprove</a:t>
            </a:r>
            <a:r>
              <a:rPr lang="hu-HU" b="1" dirty="0" smtClean="0"/>
              <a:t> pizza </a:t>
            </a:r>
            <a:r>
              <a:rPr lang="hu-HU" b="1" dirty="0" err="1" smtClean="0"/>
              <a:t>amaranth</a:t>
            </a:r>
            <a:r>
              <a:rPr lang="hu-HU" b="1" dirty="0" smtClean="0"/>
              <a:t> </a:t>
            </a:r>
            <a:r>
              <a:rPr lang="hu-HU" b="1" dirty="0" err="1" smtClean="0"/>
              <a:t>stuff</a:t>
            </a:r>
            <a:r>
              <a:rPr lang="hu-HU" b="1" dirty="0" smtClean="0"/>
              <a:t> </a:t>
            </a:r>
            <a:r>
              <a:rPr lang="hu-HU" b="1" dirty="0" err="1" smtClean="0"/>
              <a:t>insular</a:t>
            </a:r>
            <a:r>
              <a:rPr lang="hu-HU" b="1" dirty="0" smtClean="0"/>
              <a:t> </a:t>
            </a:r>
            <a:r>
              <a:rPr lang="hu-HU" b="1" dirty="0" err="1" smtClean="0"/>
              <a:t>starlike</a:t>
            </a:r>
            <a:r>
              <a:rPr lang="hu-HU" b="1" dirty="0" smtClean="0"/>
              <a:t> 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(8</a:t>
            </a:r>
            <a:r>
              <a:rPr lang="en-US" dirty="0" smtClean="0"/>
              <a:t>-9</a:t>
            </a:r>
            <a:r>
              <a:rPr lang="hu-HU" dirty="0" smtClean="0"/>
              <a:t> véletlen szó egy 27500 szavas nagyszótárból)</a:t>
            </a:r>
            <a:br>
              <a:rPr lang="hu-HU" dirty="0" smtClean="0"/>
            </a:br>
            <a:endParaRPr lang="hu-HU" sz="1300" dirty="0" smtClean="0"/>
          </a:p>
          <a:p>
            <a:pPr lvl="1" algn="ctr">
              <a:lnSpc>
                <a:spcPct val="140000"/>
              </a:lnSpc>
              <a:buNone/>
            </a:pPr>
            <a:r>
              <a:rPr lang="hu-HU" sz="2800" b="1" dirty="0" smtClean="0"/>
              <a:t>Ki tud ilyeneket megjegyezni?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300" dirty="0" smtClean="0"/>
              <a:t>Adatbiztonság a méréstechnológiában – 4. előadás – Hozzáférés-vezérlés és hitelesítés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mop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3580</TotalTime>
  <Words>1611</Words>
  <Application>Microsoft Office PowerPoint</Application>
  <PresentationFormat>Diavetítés a képernyőre (4:3 oldalarány)</PresentationFormat>
  <Paragraphs>307</Paragraphs>
  <Slides>33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33</vt:i4>
      </vt:variant>
    </vt:vector>
  </HeadingPairs>
  <TitlesOfParts>
    <vt:vector size="35" baseType="lpstr">
      <vt:lpstr>Részvény</vt:lpstr>
      <vt:lpstr>tamop</vt:lpstr>
      <vt:lpstr>PowerPoint bemutató</vt:lpstr>
      <vt:lpstr>Felhasználók hitelesítése</vt:lpstr>
      <vt:lpstr>Hozzáférés-vezérlés  (Access Control)</vt:lpstr>
      <vt:lpstr>A hozzáférés-vezérlés lépései</vt:lpstr>
      <vt:lpstr>Azonosítás (Identification)</vt:lpstr>
      <vt:lpstr>Hitelesítés (Authentication) I.</vt:lpstr>
      <vt:lpstr>Hitelesítés (Authentication) II.</vt:lpstr>
      <vt:lpstr>Tudás alapú hitelesítés</vt:lpstr>
      <vt:lpstr>Mi a baj a jelszavakkal?</vt:lpstr>
      <vt:lpstr>Mi történik tehát? 2013 legrosszabb jelszavai:</vt:lpstr>
      <vt:lpstr>Még néhány nyilvánvalóan gyenge jelszó I.</vt:lpstr>
      <vt:lpstr>Még néhány nyilvánvalóan gyenge jelszó II.</vt:lpstr>
      <vt:lpstr>Password breach statistics – Statisztika kiszivárogtatott jelszavakról</vt:lpstr>
      <vt:lpstr>Feltört jelszóadatbázisok</vt:lpstr>
      <vt:lpstr>De nem csak ez a baj I.</vt:lpstr>
      <vt:lpstr>De nem csak ez a baj II.</vt:lpstr>
      <vt:lpstr>Példa: a ,,tökéletes” jelszó I.</vt:lpstr>
      <vt:lpstr>Példa: a ,,tökéletes” jelszó II.</vt:lpstr>
      <vt:lpstr>Mi a baj a mintákkal?</vt:lpstr>
      <vt:lpstr>Mindezek ellenére néhány ötlet, jó tanács I.</vt:lpstr>
      <vt:lpstr>Mindezek ellenére néhány ötlet, jó tanács II.</vt:lpstr>
      <vt:lpstr>Mindezek ellenére néhány ötlet, jó tanács III.</vt:lpstr>
      <vt:lpstr>Néhány nekem tetsző mintaelem (szubjektív) I.</vt:lpstr>
      <vt:lpstr>Néhány nekem tetsző mintaelem (szubjektív) II.</vt:lpstr>
      <vt:lpstr>Tulajdon alapú hitelesítés</vt:lpstr>
      <vt:lpstr>A tulajdon alapú hitelesítés értékelése</vt:lpstr>
      <vt:lpstr>Tulajdonság alapú hitelesítés (biometrikus azonosítás)</vt:lpstr>
      <vt:lpstr>Biometrikus azonosító eszközök</vt:lpstr>
      <vt:lpstr>A biometrikus azonosítás hibái I.</vt:lpstr>
      <vt:lpstr>A biometrikus azonosítás hibái</vt:lpstr>
      <vt:lpstr>A biometrikus azonosítás értékelése</vt:lpstr>
      <vt:lpstr>Összefoglalás</vt:lpstr>
      <vt:lpstr>Hivatkozások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marilyn</dc:creator>
  <cp:lastModifiedBy>guest</cp:lastModifiedBy>
  <cp:revision>256</cp:revision>
  <cp:lastPrinted>2014-08-01T13:50:12Z</cp:lastPrinted>
  <dcterms:created xsi:type="dcterms:W3CDTF">2013-10-16T20:21:12Z</dcterms:created>
  <dcterms:modified xsi:type="dcterms:W3CDTF">2015-01-14T15:14:59Z</dcterms:modified>
</cp:coreProperties>
</file>