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40"/>
  </p:notesMasterIdLst>
  <p:handoutMasterIdLst>
    <p:handoutMasterId r:id="rId41"/>
  </p:handoutMasterIdLst>
  <p:sldIdLst>
    <p:sldId id="341" r:id="rId3"/>
    <p:sldId id="334" r:id="rId4"/>
    <p:sldId id="259" r:id="rId5"/>
    <p:sldId id="270" r:id="rId6"/>
    <p:sldId id="290" r:id="rId7"/>
    <p:sldId id="300" r:id="rId8"/>
    <p:sldId id="291" r:id="rId9"/>
    <p:sldId id="338" r:id="rId10"/>
    <p:sldId id="293" r:id="rId11"/>
    <p:sldId id="292" r:id="rId12"/>
    <p:sldId id="301" r:id="rId13"/>
    <p:sldId id="304" r:id="rId14"/>
    <p:sldId id="302" r:id="rId15"/>
    <p:sldId id="303" r:id="rId16"/>
    <p:sldId id="339" r:id="rId17"/>
    <p:sldId id="305" r:id="rId18"/>
    <p:sldId id="340" r:id="rId19"/>
    <p:sldId id="306" r:id="rId20"/>
    <p:sldId id="307" r:id="rId21"/>
    <p:sldId id="308" r:id="rId22"/>
    <p:sldId id="337" r:id="rId23"/>
    <p:sldId id="309" r:id="rId24"/>
    <p:sldId id="336" r:id="rId25"/>
    <p:sldId id="294" r:id="rId26"/>
    <p:sldId id="299" r:id="rId27"/>
    <p:sldId id="297" r:id="rId28"/>
    <p:sldId id="295" r:id="rId29"/>
    <p:sldId id="296" r:id="rId30"/>
    <p:sldId id="298" r:id="rId31"/>
    <p:sldId id="310" r:id="rId32"/>
    <p:sldId id="315" r:id="rId33"/>
    <p:sldId id="311" r:id="rId34"/>
    <p:sldId id="316" r:id="rId35"/>
    <p:sldId id="312" r:id="rId36"/>
    <p:sldId id="313" r:id="rId37"/>
    <p:sldId id="314" r:id="rId38"/>
    <p:sldId id="317" r:id="rId39"/>
  </p:sldIdLst>
  <p:sldSz cx="9144000" cy="6858000" type="screen4x3"/>
  <p:notesSz cx="6783388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4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3127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33DFC-7A65-426D-9627-4161DDEC35C4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BA6BB-9007-447A-9F26-479AF1FC7EA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7852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1F0B2-5EBD-4815-B7C4-649D49E14B9C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8339" y="4715153"/>
            <a:ext cx="542671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4E46C-7655-4686-AD69-9C870FE893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1486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863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863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140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89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8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 userDrawn="1"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15-16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Adatbiztonság a méréstechnológiában</a:t>
            </a:r>
            <a:b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</a:b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képzők képzése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Szerző: Dr. Németh L. Zoltán</a:t>
            </a:r>
            <a:endParaRPr kumimoji="0" lang="hu-H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églalap 14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7" name="Téglalap 6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59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79512" y="2250738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3600" dirty="0" smtClean="0">
                <a:latin typeface="+mj-lt"/>
              </a:rPr>
              <a:t>Előadó neve</a:t>
            </a:r>
            <a:endParaRPr lang="hu-HU" sz="3600" dirty="0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  <p:sp>
        <p:nvSpPr>
          <p:cNvPr id="18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1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2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2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églalap 22"/>
          <p:cNvSpPr/>
          <p:nvPr userDrawn="1"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4" name="Téglalap 23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5" name="Téglalap 24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6" name="Szövegdoboz 25"/>
          <p:cNvSpPr txBox="1"/>
          <p:nvPr userDrawn="1"/>
        </p:nvSpPr>
        <p:spPr>
          <a:xfrm>
            <a:off x="179512" y="2250738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3600" dirty="0" smtClean="0">
                <a:latin typeface="+mj-lt"/>
              </a:rPr>
              <a:t>Előadó neve</a:t>
            </a:r>
            <a:endParaRPr lang="hu-HU" sz="3600" dirty="0">
              <a:latin typeface="+mj-lt"/>
            </a:endParaRPr>
          </a:p>
        </p:txBody>
      </p:sp>
      <p:sp>
        <p:nvSpPr>
          <p:cNvPr id="2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 userDrawn="1"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86967"/>
            <a:ext cx="8229600" cy="1470025"/>
          </a:xfrm>
        </p:spPr>
        <p:txBody>
          <a:bodyPr anchor="ctr">
            <a:normAutofit/>
          </a:bodyPr>
          <a:lstStyle>
            <a:lvl1pPr algn="ctr">
              <a:defRPr lang="en-US" sz="3600" baseline="0" dirty="0">
                <a:solidFill>
                  <a:srgbClr val="FFFFFF"/>
                </a:solidFill>
              </a:defRPr>
            </a:lvl1pPr>
          </a:lstStyle>
          <a:p>
            <a:r>
              <a:rPr lang="hu-HU" dirty="0" smtClean="0"/>
              <a:t>Üzemeltetés-biztonság,</a:t>
            </a:r>
            <a:br>
              <a:rPr lang="hu-HU" dirty="0" smtClean="0"/>
            </a:b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" name="Csoportba foglalás 22"/>
          <p:cNvGrpSpPr/>
          <p:nvPr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/>
        </p:nvSpPr>
        <p:spPr>
          <a:xfrm>
            <a:off x="4644008" y="3117660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églalap 20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8" name="Cím 7"/>
          <p:cNvSpPr txBox="1">
            <a:spLocks/>
          </p:cNvSpPr>
          <p:nvPr userDrawn="1"/>
        </p:nvSpPr>
        <p:spPr>
          <a:xfrm>
            <a:off x="5292080" y="3140968"/>
            <a:ext cx="3851920" cy="792088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Janurik</a:t>
            </a: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Viktor,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2" name="Téglalap 11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3" name="Téglalap 12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5" name="Téglalap 14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9" name="Téglalap 8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3" name="Csoportba foglalás 22"/>
          <p:cNvGrpSpPr/>
          <p:nvPr userDrawn="1"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ím 7"/>
          <p:cNvSpPr txBox="1">
            <a:spLocks/>
          </p:cNvSpPr>
          <p:nvPr userDrawn="1"/>
        </p:nvSpPr>
        <p:spPr>
          <a:xfrm>
            <a:off x="4644008" y="3117660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4" name="Téglalap 13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7" name="Téglalap 6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5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3" name="Téglalap 12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5" name="Téglalap 14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9" name="Téglalap 8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4" name="Téglalap 13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3" r:id="rId11"/>
    <p:sldLayoutId id="214748367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ats.hu/virdata/DeadPirate/" TargetMode="Externa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NneIyKuL0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o.com/web/about/security/intelligence/opsecurity.html" TargetMode="External"/><Relationship Id="rId2" Type="http://schemas.openxmlformats.org/officeDocument/2006/relationships/hyperlink" Target="http://www.biztonsagosinternet.hu/tippek/a-social-engineering-rol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5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Példák IV.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WARNING! VIRUS ALERT! </a:t>
            </a:r>
          </a:p>
          <a:p>
            <a:pPr marL="273050" indent="-273050">
              <a:buNone/>
            </a:pPr>
            <a:r>
              <a:rPr lang="hu-HU" dirty="0" smtClean="0"/>
              <a:t>	Weboldalunk online </a:t>
            </a:r>
            <a:r>
              <a:rPr lang="hu-HU" dirty="0" err="1" smtClean="0"/>
              <a:t>scannere</a:t>
            </a:r>
            <a:r>
              <a:rPr lang="hu-HU" dirty="0" smtClean="0"/>
              <a:t> az Ön számítógépén </a:t>
            </a:r>
            <a:r>
              <a:rPr lang="hu-HU" b="1" dirty="0" smtClean="0">
                <a:solidFill>
                  <a:srgbClr val="FF0000"/>
                </a:solidFill>
              </a:rPr>
              <a:t>DeadPirate.32W</a:t>
            </a:r>
            <a:r>
              <a:rPr lang="hu-HU" dirty="0" smtClean="0"/>
              <a:t> vírust azonosított. A fertőzött fájlok az alábbiak:</a:t>
            </a:r>
          </a:p>
          <a:p>
            <a:pPr marL="273050" indent="-273050">
              <a:buNone/>
            </a:pPr>
            <a:r>
              <a:rPr lang="hu-HU" dirty="0" smtClean="0"/>
              <a:t>	….  [az </a:t>
            </a:r>
            <a:r>
              <a:rPr lang="hu-HU" dirty="0" err="1" smtClean="0"/>
              <a:t>oprendszer</a:t>
            </a:r>
            <a:r>
              <a:rPr lang="hu-HU" dirty="0" smtClean="0"/>
              <a:t> jól ismert fájljai]</a:t>
            </a:r>
            <a:br>
              <a:rPr lang="hu-HU" dirty="0" smtClean="0"/>
            </a:br>
            <a:r>
              <a:rPr lang="hu-HU" dirty="0" smtClean="0"/>
              <a:t>A kártevő rendkívül veszélyes előre nem ismert aktiválási idejétől számítva körülbelül </a:t>
            </a:r>
            <a:r>
              <a:rPr lang="hu-HU" dirty="0" smtClean="0">
                <a:solidFill>
                  <a:srgbClr val="0070C0"/>
                </a:solidFill>
              </a:rPr>
              <a:t>5 percen belül </a:t>
            </a:r>
            <a:r>
              <a:rPr lang="hu-HU" dirty="0" smtClean="0"/>
              <a:t>képes a számítógépén és a csatolt meghajtókon az </a:t>
            </a:r>
            <a:r>
              <a:rPr lang="hu-HU" dirty="0" smtClean="0">
                <a:solidFill>
                  <a:srgbClr val="0070C0"/>
                </a:solidFill>
              </a:rPr>
              <a:t>összes adatot visszavonhatatlanul megsemmisíteni</a:t>
            </a:r>
            <a:r>
              <a:rPr lang="hu-HU" dirty="0" smtClean="0"/>
              <a:t>. Kérjük haladéktalanul futassa az a </a:t>
            </a:r>
          </a:p>
          <a:p>
            <a:pPr marL="273050" indent="-273050" algn="ctr">
              <a:buNone/>
            </a:pPr>
            <a:r>
              <a:rPr lang="hu-HU" i="1" dirty="0" smtClean="0"/>
              <a:t>AV_</a:t>
            </a:r>
            <a:r>
              <a:rPr lang="hu-HU" i="1" dirty="0" err="1" smtClean="0"/>
              <a:t>Soft</a:t>
            </a:r>
            <a:r>
              <a:rPr lang="hu-HU" i="1" dirty="0" smtClean="0"/>
              <a:t>_</a:t>
            </a:r>
            <a:r>
              <a:rPr lang="hu-HU" i="1" dirty="0" err="1" smtClean="0"/>
              <a:t>DeadPirateRemover</a:t>
            </a:r>
            <a:r>
              <a:rPr lang="hu-HU" i="1" dirty="0" smtClean="0"/>
              <a:t>_2-34.exe</a:t>
            </a:r>
            <a:r>
              <a:rPr lang="hu-HU" dirty="0" smtClean="0"/>
              <a:t> </a:t>
            </a:r>
          </a:p>
          <a:p>
            <a:pPr marL="273050" indent="-273050" algn="ctr">
              <a:buNone/>
            </a:pPr>
            <a:r>
              <a:rPr lang="hu-HU" dirty="0" smtClean="0"/>
              <a:t>	programot a kártevő eltávolításához. A vírus működéséről részletes információt a </a:t>
            </a:r>
            <a:r>
              <a:rPr lang="hu-HU" dirty="0" err="1" smtClean="0">
                <a:solidFill>
                  <a:srgbClr val="0070C0"/>
                </a:solidFill>
                <a:hlinkClick r:id="rId2"/>
              </a:rPr>
              <a:t>www.avats.hu</a:t>
            </a:r>
            <a:r>
              <a:rPr lang="hu-HU" dirty="0" smtClean="0">
                <a:solidFill>
                  <a:srgbClr val="0070C0"/>
                </a:solidFill>
                <a:hlinkClick r:id="rId2"/>
              </a:rPr>
              <a:t>/</a:t>
            </a:r>
            <a:r>
              <a:rPr lang="hu-HU" dirty="0" err="1" smtClean="0">
                <a:solidFill>
                  <a:srgbClr val="0070C0"/>
                </a:solidFill>
                <a:hlinkClick r:id="rId2"/>
              </a:rPr>
              <a:t>virdata</a:t>
            </a:r>
            <a:r>
              <a:rPr lang="hu-HU" dirty="0" smtClean="0">
                <a:solidFill>
                  <a:srgbClr val="0070C0"/>
                </a:solidFill>
                <a:hlinkClick r:id="rId2"/>
              </a:rPr>
              <a:t>/</a:t>
            </a:r>
            <a:r>
              <a:rPr lang="hu-HU" dirty="0" err="1" smtClean="0">
                <a:solidFill>
                  <a:srgbClr val="0070C0"/>
                </a:solidFill>
                <a:hlinkClick r:id="rId2"/>
              </a:rPr>
              <a:t>DeadPirate</a:t>
            </a:r>
            <a:r>
              <a:rPr lang="hu-HU" dirty="0" smtClean="0">
                <a:solidFill>
                  <a:srgbClr val="0070C0"/>
                </a:solidFill>
                <a:hlinkClick r:id="rId2"/>
              </a:rPr>
              <a:t>/</a:t>
            </a:r>
            <a:r>
              <a:rPr lang="hu-HU" dirty="0" smtClean="0">
                <a:solidFill>
                  <a:srgbClr val="0070C0"/>
                </a:solidFill>
              </a:rPr>
              <a:t> </a:t>
            </a:r>
          </a:p>
          <a:p>
            <a:pPr marL="273050" indent="-273050">
              <a:buNone/>
            </a:pPr>
            <a:r>
              <a:rPr lang="hu-HU" dirty="0" smtClean="0"/>
              <a:t>	oldalon talál.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 folyamata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Felderítés (hírszerzés /nyílt/ forrásokból)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Megfelelő célszemély(</a:t>
            </a:r>
            <a:r>
              <a:rPr lang="hu-HU" dirty="0" err="1" smtClean="0"/>
              <a:t>ek</a:t>
            </a:r>
            <a:r>
              <a:rPr lang="hu-HU" dirty="0" smtClean="0"/>
              <a:t>) kiválasztása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Megtévesztés - a bizalom megszerzése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megszerzett bizalom kihasználása,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mellyel további információk nyerhetők,</a:t>
            </a:r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és kezdődhet az egész elölről </a:t>
            </a:r>
          </a:p>
          <a:p>
            <a:pPr marL="0" indent="0" algn="ctr">
              <a:buNone/>
            </a:pPr>
            <a:r>
              <a:rPr lang="hu-HU" dirty="0" smtClean="0"/>
              <a:t>egy magasabb szinten.</a:t>
            </a:r>
            <a:br>
              <a:rPr lang="hu-HU" dirty="0" smtClean="0"/>
            </a:b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emberi viselkedés néhány kihasználható tulajdonsága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Reciprocitás</a:t>
            </a:r>
            <a:r>
              <a:rPr lang="hu-HU" dirty="0" smtClean="0"/>
              <a:t> (</a:t>
            </a:r>
            <a:r>
              <a:rPr lang="hu-HU" dirty="0" err="1" smtClean="0"/>
              <a:t>Reciprocity</a:t>
            </a:r>
            <a:r>
              <a:rPr lang="hu-HU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Elkötelezettség és következetesség </a:t>
            </a:r>
            <a:r>
              <a:rPr lang="hu-HU" dirty="0" smtClean="0"/>
              <a:t>(</a:t>
            </a:r>
            <a:r>
              <a:rPr lang="hu-HU" dirty="0" err="1" smtClean="0"/>
              <a:t>Consistency</a:t>
            </a:r>
            <a:r>
              <a:rPr lang="hu-H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Társadalmi igazodás </a:t>
            </a:r>
            <a:r>
              <a:rPr lang="hu-HU" dirty="0" smtClean="0"/>
              <a:t>(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Proof</a:t>
            </a:r>
            <a:r>
              <a:rPr lang="hu-H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Tetszés </a:t>
            </a:r>
            <a:r>
              <a:rPr lang="hu-HU" dirty="0" smtClean="0"/>
              <a:t>(</a:t>
            </a:r>
            <a:r>
              <a:rPr lang="hu-HU" dirty="0" err="1" smtClean="0"/>
              <a:t>Liking</a:t>
            </a:r>
            <a:r>
              <a:rPr lang="hu-H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Tekintély </a:t>
            </a:r>
            <a:r>
              <a:rPr lang="hu-HU" dirty="0" smtClean="0"/>
              <a:t>(</a:t>
            </a:r>
            <a:r>
              <a:rPr lang="hu-HU" dirty="0" err="1" smtClean="0"/>
              <a:t>Authority</a:t>
            </a:r>
            <a:r>
              <a:rPr lang="hu-H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Hiány </a:t>
            </a:r>
            <a:r>
              <a:rPr lang="hu-HU" dirty="0" smtClean="0"/>
              <a:t>(</a:t>
            </a:r>
            <a:r>
              <a:rPr lang="hu-HU" dirty="0" err="1" smtClean="0"/>
              <a:t>Scarcity</a:t>
            </a:r>
            <a:r>
              <a:rPr lang="hu-HU" dirty="0" smtClean="0"/>
              <a:t>)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	Dr. Robert </a:t>
            </a:r>
            <a:r>
              <a:rPr lang="hu-HU" dirty="0" err="1" smtClean="0"/>
              <a:t>Cialdini</a:t>
            </a:r>
            <a:r>
              <a:rPr lang="hu-HU" dirty="0" smtClean="0"/>
              <a:t> : „Hatás – A befolyásolás lélektana” című könyve alapján </a:t>
            </a:r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Reciprocitás </a:t>
            </a:r>
            <a:r>
              <a:rPr lang="hu-HU" dirty="0" smtClean="0"/>
              <a:t>(</a:t>
            </a:r>
            <a:r>
              <a:rPr lang="hu-HU" dirty="0" err="1" smtClean="0"/>
              <a:t>Reciprocity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Ha valaki szívességet tesz nekünk törekszünk viszonozni,</a:t>
            </a:r>
          </a:p>
          <a:p>
            <a:r>
              <a:rPr lang="hu-HU" dirty="0" smtClean="0"/>
              <a:t>még ha nem is kértük és nincs is rá szükségünk,</a:t>
            </a:r>
          </a:p>
          <a:p>
            <a:r>
              <a:rPr lang="hu-HU" dirty="0" smtClean="0"/>
              <a:t>ezért kapunk az adománygyűjtőktől apró ajándékokat.</a:t>
            </a:r>
          </a:p>
          <a:p>
            <a:r>
              <a:rPr lang="hu-HU" dirty="0" smtClean="0"/>
              <a:t>Működik tárgyalásnál is:</a:t>
            </a:r>
          </a:p>
          <a:p>
            <a:pPr lvl="1"/>
            <a:r>
              <a:rPr lang="hu-HU" dirty="0" smtClean="0"/>
              <a:t>Engedtem valamit [lehet, hogy nekem jelentéktelen], cserébe azt kérem, hogy …</a:t>
            </a:r>
          </a:p>
          <a:p>
            <a:pPr lvl="1"/>
            <a:r>
              <a:rPr lang="hu-HU" dirty="0" smtClean="0"/>
              <a:t>Ha sikerül alkudni, a vevő elégedettebb, még ha eleve irreális volt is az ár. </a:t>
            </a:r>
          </a:p>
          <a:p>
            <a:r>
              <a:rPr lang="hu-HU" dirty="0" smtClean="0"/>
              <a:t>De nem ritka, hogy a támadó először valamit valóban segít, pl. a szoftvert beállítani, mielőtt például a 	jelszót elkérné.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/>
              <a:t>Elkötelezettség és következetesség</a:t>
            </a:r>
            <a:r>
              <a:rPr lang="hu-HU" sz="3200" dirty="0" smtClean="0"/>
              <a:t> (</a:t>
            </a:r>
            <a:r>
              <a:rPr lang="hu-HU" sz="3200" dirty="0" err="1" smtClean="0"/>
              <a:t>Consistency</a:t>
            </a:r>
            <a:r>
              <a:rPr lang="hu-HU" sz="3200" dirty="0" smtClean="0"/>
              <a:t>) I.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Erénynek tartjuk, ha elveink vannak, ha viselkedésünk, állásfoglalásunk egy kérdésben nem változik.</a:t>
            </a:r>
          </a:p>
          <a:p>
            <a:r>
              <a:rPr lang="hu-HU" dirty="0" smtClean="0"/>
              <a:t>Kitűzünk egy cél és mindent megteszünk, hogy igazoljuk döntésünket,</a:t>
            </a:r>
          </a:p>
          <a:p>
            <a:r>
              <a:rPr lang="hu-HU" dirty="0" smtClean="0"/>
              <a:t>még ha az eredeti motiváció vagy a körülmények meg is változnak közben.</a:t>
            </a:r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/>
              <a:t>Elkötelezettség és következetesség</a:t>
            </a:r>
            <a:r>
              <a:rPr lang="hu-HU" sz="3200" dirty="0" smtClean="0"/>
              <a:t> (</a:t>
            </a:r>
            <a:r>
              <a:rPr lang="hu-HU" sz="3200" dirty="0" err="1" smtClean="0"/>
              <a:t>Consistency</a:t>
            </a:r>
            <a:r>
              <a:rPr lang="hu-HU" sz="3200" dirty="0" smtClean="0"/>
              <a:t>) II.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,,De hiszen kéthete a kérdőíven azt nyilatkozta, hogy fontosnak tartja a kóbor állatok megmentését…”</a:t>
            </a:r>
          </a:p>
          <a:p>
            <a:r>
              <a:rPr lang="hu-HU" dirty="0" smtClean="0"/>
              <a:t>Az ügynökök is sokszor ,,csak” egy tájékozódó kérdőívvel kezdik …</a:t>
            </a:r>
          </a:p>
          <a:p>
            <a:r>
              <a:rPr lang="hu-HU" dirty="0" smtClean="0"/>
              <a:t>Az autókereskedő az utolsó pillanatban emeli meg az árat, mert tudja, hogy addigra a vevő már elköteleződött amellett, hogy ezt a kocsit szeretné, és nem fogja csak az ár miatt az alkut felmondani.</a:t>
            </a:r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18803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400" dirty="0" smtClean="0"/>
              <a:t>Társadalmi igazodás (</a:t>
            </a:r>
            <a:r>
              <a:rPr lang="hu-HU" sz="3400" dirty="0" err="1" smtClean="0"/>
              <a:t>Social</a:t>
            </a:r>
            <a:r>
              <a:rPr lang="hu-HU" sz="3400" dirty="0" smtClean="0"/>
              <a:t> </a:t>
            </a:r>
            <a:r>
              <a:rPr lang="hu-HU" sz="3400" dirty="0" err="1" smtClean="0"/>
              <a:t>Proof</a:t>
            </a:r>
            <a:r>
              <a:rPr lang="hu-HU" sz="3400" dirty="0" smtClean="0"/>
              <a:t>) I.</a:t>
            </a:r>
            <a:endParaRPr lang="hu-HU" sz="34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Mindannyian igyekszünk beilleszkedni a társadalomba.</a:t>
            </a:r>
          </a:p>
          <a:p>
            <a:r>
              <a:rPr lang="hu-HU" dirty="0" smtClean="0"/>
              <a:t>Igyekszünk úgy viselkedni, mint a többiek a környezetünkben.</a:t>
            </a:r>
          </a:p>
          <a:p>
            <a:r>
              <a:rPr lang="hu-HU" dirty="0" smtClean="0"/>
              <a:t>Nevetünk, legalább is mosolygunk, ha a környezetünkben mindenki nevet, még ha nem is értjük a viccet.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400" dirty="0" smtClean="0"/>
              <a:t>Társadalmi igazodás (</a:t>
            </a:r>
            <a:r>
              <a:rPr lang="hu-HU" sz="3400" dirty="0" err="1" smtClean="0"/>
              <a:t>Social</a:t>
            </a:r>
            <a:r>
              <a:rPr lang="hu-HU" sz="3400" dirty="0" smtClean="0"/>
              <a:t> </a:t>
            </a:r>
            <a:r>
              <a:rPr lang="hu-HU" sz="3400" dirty="0" err="1" smtClean="0"/>
              <a:t>Proof</a:t>
            </a:r>
            <a:r>
              <a:rPr lang="hu-HU" sz="3400" dirty="0" smtClean="0"/>
              <a:t>) II.</a:t>
            </a:r>
            <a:endParaRPr lang="hu-HU" sz="34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931224" cy="4318992"/>
          </a:xfrm>
        </p:spPr>
        <p:txBody>
          <a:bodyPr>
            <a:normAutofit/>
          </a:bodyPr>
          <a:lstStyle/>
          <a:p>
            <a:r>
              <a:rPr lang="hu-HU" dirty="0" smtClean="0"/>
              <a:t>Szerintem a legviccesebb kandi kamera tréfa:</a:t>
            </a:r>
            <a:br>
              <a:rPr lang="hu-HU" dirty="0" smtClean="0"/>
            </a:br>
            <a:r>
              <a:rPr lang="hu-HU" sz="2400" dirty="0" smtClean="0">
                <a:hlinkClick r:id="rId3"/>
              </a:rPr>
              <a:t>http://www.youtube.com/watch?v=nNneIyKuL0w</a:t>
            </a:r>
            <a:endParaRPr lang="hu-HU" dirty="0" smtClean="0"/>
          </a:p>
          <a:p>
            <a:r>
              <a:rPr lang="hu-HU" i="1" dirty="0" smtClean="0"/>
              <a:t>,,Nem akarja beírni a jelszavát a jelszó-erősségmérő kalkulátoromba?! De hisz eddig ezzel senkinek nem volt problémája! Nézze, Kovács Béla 6.7 pontot kapott, a főnöke viszont csak 4.4-et (he-he), a magáé biztosan jobb lesz.”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5731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Tetszés (</a:t>
            </a:r>
            <a:r>
              <a:rPr lang="hu-HU" dirty="0" err="1" smtClean="0"/>
              <a:t>Liking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Rokonszenv és hízelgés.</a:t>
            </a:r>
          </a:p>
          <a:p>
            <a:r>
              <a:rPr lang="hu-HU" dirty="0" smtClean="0"/>
              <a:t>Szívesebben működünk együtt olyasvalakivel, aki kedvel bennünket.</a:t>
            </a:r>
          </a:p>
          <a:p>
            <a:r>
              <a:rPr lang="hu-HU" dirty="0" smtClean="0"/>
              <a:t>Nyilvánvalóan az is számít, hogy az illető nekünk mennyire szimpatikus, csinos, jóképű, megnyerő modorú, stb.</a:t>
            </a:r>
          </a:p>
          <a:p>
            <a:r>
              <a:rPr lang="hu-HU" dirty="0" smtClean="0"/>
              <a:t>De megítélésünket könnyen igazítjuk pozitív irányba néhány hízelgő szó hallatán.</a:t>
            </a:r>
          </a:p>
          <a:p>
            <a:r>
              <a:rPr lang="hu-HU" dirty="0" smtClean="0"/>
              <a:t>Még az se kell, hogy különösebb értelme legyen: pl. „</a:t>
            </a:r>
            <a:r>
              <a:rPr lang="hu-HU" i="1" dirty="0" smtClean="0"/>
              <a:t>Olyan remek termeted van!”</a:t>
            </a:r>
          </a:p>
          <a:p>
            <a:r>
              <a:rPr lang="hu-HU" dirty="0" smtClean="0"/>
              <a:t>,,</a:t>
            </a:r>
            <a:r>
              <a:rPr lang="hu-HU" i="1" dirty="0" smtClean="0"/>
              <a:t>Azért téged kérlek,  mert ezt Te tudod a legjobban megcsinálni …”</a:t>
            </a:r>
            <a:endParaRPr lang="hu-HU" i="1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Tekintély (</a:t>
            </a:r>
            <a:r>
              <a:rPr lang="hu-HU" dirty="0" err="1" smtClean="0"/>
              <a:t>Authority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Szívesebben engedelmeskedünk valakinek, aki tekintélyes, köztiszteletben álló,</a:t>
            </a:r>
          </a:p>
          <a:p>
            <a:r>
              <a:rPr lang="hu-HU" dirty="0" smtClean="0"/>
              <a:t>de még a személye is mellékes, ha valakitől megbízatása van az adott feladatra:</a:t>
            </a:r>
          </a:p>
          <a:p>
            <a:r>
              <a:rPr lang="hu-HU" dirty="0" smtClean="0"/>
              <a:t>igazgató, osztályvezető, rendőr, nyomozó, ellenőr, hivatali tisztviselő, orvos, jogász, stb. </a:t>
            </a:r>
          </a:p>
          <a:p>
            <a:r>
              <a:rPr lang="hu-HU" dirty="0" smtClean="0"/>
              <a:t>Ha a támadó különleges felhatalmazással rendelkezik, ,,szabályokon felül áll”, ezért rendkívüli dolgokat is kérhet.</a:t>
            </a:r>
          </a:p>
          <a:p>
            <a:r>
              <a:rPr lang="hu-HU" dirty="0" smtClean="0"/>
              <a:t>Ki meri mondjuk egy partner „vezérigazgató”  személyigazolványát elkérni?</a:t>
            </a:r>
          </a:p>
          <a:p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Pszichológiai manipuláció</a:t>
            </a:r>
            <a:br>
              <a:rPr lang="hu-HU" dirty="0" smtClean="0"/>
            </a:br>
            <a:r>
              <a:rPr lang="hu-HU" dirty="0" smtClean="0"/>
              <a:t>(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)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Hiány (</a:t>
            </a:r>
            <a:r>
              <a:rPr lang="hu-HU" dirty="0" err="1" smtClean="0"/>
              <a:t>Scarcity</a:t>
            </a:r>
            <a:r>
              <a:rPr lang="hu-HU" dirty="0" smtClean="0"/>
              <a:t>) I.	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dirty="0" smtClean="0"/>
              <a:t>A hiány keresletet generál.</a:t>
            </a:r>
          </a:p>
          <a:p>
            <a:r>
              <a:rPr lang="hu-HU" dirty="0" smtClean="0"/>
              <a:t>,,Csak ma”, ,,csak most”, ,,csak Neked”, ,,limitált széria”, ,,most még bevezető áron, korlátozott ideig kapható”, stb.</a:t>
            </a:r>
          </a:p>
          <a:p>
            <a:r>
              <a:rPr lang="hu-HU" dirty="0" smtClean="0"/>
              <a:t>Minél ritkább valami, annál értékesebbnek tűnik.</a:t>
            </a:r>
          </a:p>
          <a:p>
            <a:r>
              <a:rPr lang="hu-HU" dirty="0" smtClean="0"/>
              <a:t>Mi pedig nem szeretnénk egy jó „vissza nem térő” lehetőséget elszalasztani.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Hiány (</a:t>
            </a:r>
            <a:r>
              <a:rPr lang="hu-HU" dirty="0" err="1" smtClean="0"/>
              <a:t>Scarcity</a:t>
            </a:r>
            <a:r>
              <a:rPr lang="hu-HU" dirty="0" smtClean="0"/>
              <a:t>) II.	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dirty="0" smtClean="0"/>
              <a:t>Lehet időhiány is:</a:t>
            </a:r>
          </a:p>
          <a:p>
            <a:r>
              <a:rPr lang="hu-HU" dirty="0" smtClean="0"/>
              <a:t> ,,</a:t>
            </a:r>
            <a:r>
              <a:rPr lang="hu-HU" i="1" dirty="0" smtClean="0"/>
              <a:t>Sajnos csak ma 2-ig vagyok itt, legközelebb majd két hét múlva, ha nem ad rá felhatalmazást, hogy megoldjam a problémát, majd magyarázza meg a főnökének addigra.</a:t>
            </a:r>
            <a:r>
              <a:rPr lang="hu-HU" dirty="0" smtClean="0"/>
              <a:t>”</a:t>
            </a:r>
          </a:p>
          <a:p>
            <a:r>
              <a:rPr lang="hu-HU" dirty="0" smtClean="0"/>
              <a:t>,,</a:t>
            </a:r>
            <a:r>
              <a:rPr lang="hu-HU" i="1" dirty="0" smtClean="0"/>
              <a:t>Éppen egész nap tárgyalok, ezért nem tud visszahívni a szokásos  mellékemen.”</a:t>
            </a:r>
          </a:p>
          <a:p>
            <a:pPr>
              <a:buNone/>
            </a:pP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883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 technikák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err="1" smtClean="0"/>
              <a:t>Pretexting</a:t>
            </a:r>
            <a:r>
              <a:rPr lang="hu-HU" b="1" dirty="0" smtClean="0"/>
              <a:t>:</a:t>
            </a:r>
            <a:r>
              <a:rPr lang="hu-HU" dirty="0" smtClean="0"/>
              <a:t> kitalált szituáció, előre készülve a várható kérdésekre.</a:t>
            </a:r>
          </a:p>
          <a:p>
            <a:r>
              <a:rPr lang="hu-HU" b="1" dirty="0" err="1" smtClean="0"/>
              <a:t>Phishing</a:t>
            </a:r>
            <a:r>
              <a:rPr lang="hu-HU" b="1" dirty="0" smtClean="0"/>
              <a:t>:</a:t>
            </a:r>
            <a:r>
              <a:rPr lang="hu-HU" dirty="0" smtClean="0"/>
              <a:t> adathalász e-mailezés.</a:t>
            </a:r>
          </a:p>
          <a:p>
            <a:r>
              <a:rPr lang="hu-HU" b="1" dirty="0" err="1" smtClean="0"/>
              <a:t>Vishing</a:t>
            </a:r>
            <a:r>
              <a:rPr lang="hu-HU" b="1" dirty="0" smtClean="0"/>
              <a:t>:</a:t>
            </a:r>
            <a:r>
              <a:rPr lang="hu-HU" dirty="0" smtClean="0"/>
              <a:t> interaktív üzenetrögzítőn (IVR) keresztül.</a:t>
            </a:r>
          </a:p>
          <a:p>
            <a:r>
              <a:rPr lang="hu-HU" b="1" dirty="0" err="1" smtClean="0"/>
              <a:t>Spear</a:t>
            </a:r>
            <a:r>
              <a:rPr lang="hu-HU" dirty="0" smtClean="0"/>
              <a:t> </a:t>
            </a:r>
            <a:r>
              <a:rPr lang="hu-HU" b="1" dirty="0" err="1" smtClean="0"/>
              <a:t>Phishing</a:t>
            </a:r>
            <a:r>
              <a:rPr lang="hu-HU" dirty="0" smtClean="0"/>
              <a:t> (szigonyozás): jól definiált célcsoport támadása.</a:t>
            </a:r>
          </a:p>
          <a:p>
            <a:r>
              <a:rPr lang="hu-HU" b="1" dirty="0" err="1" smtClean="0"/>
              <a:t>Whaling</a:t>
            </a:r>
            <a:r>
              <a:rPr lang="hu-HU" dirty="0" smtClean="0"/>
              <a:t> (bálnavadászat): ugyanez a felsővezetőkre.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22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 technikák 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err="1" smtClean="0"/>
              <a:t>Pharming</a:t>
            </a:r>
            <a:r>
              <a:rPr lang="hu-HU" dirty="0" smtClean="0"/>
              <a:t>: átirányítás hamisított weblapra</a:t>
            </a:r>
            <a:r>
              <a:rPr lang="hu-HU" dirty="0"/>
              <a:t>.</a:t>
            </a:r>
            <a:endParaRPr lang="hu-HU" dirty="0" smtClean="0"/>
          </a:p>
          <a:p>
            <a:r>
              <a:rPr lang="hu-HU" b="1" dirty="0" err="1" smtClean="0"/>
              <a:t>Baiting</a:t>
            </a:r>
            <a:r>
              <a:rPr lang="hu-HU" dirty="0" smtClean="0"/>
              <a:t> (csalizás):  kártékony kódot tartalmazó </a:t>
            </a:r>
            <a:r>
              <a:rPr lang="hu-HU" dirty="0" err="1" smtClean="0"/>
              <a:t>pendrive</a:t>
            </a:r>
            <a:r>
              <a:rPr lang="hu-HU" dirty="0" smtClean="0"/>
              <a:t> vagy CD ,,elhagyása”.</a:t>
            </a:r>
          </a:p>
          <a:p>
            <a:r>
              <a:rPr lang="hu-HU" b="1" dirty="0" err="1" smtClean="0"/>
              <a:t>Tailgating</a:t>
            </a:r>
            <a:r>
              <a:rPr lang="hu-HU" dirty="0" smtClean="0"/>
              <a:t> </a:t>
            </a:r>
            <a:r>
              <a:rPr lang="hu-HU" b="1" dirty="0" smtClean="0"/>
              <a:t>~ </a:t>
            </a:r>
            <a:r>
              <a:rPr lang="hu-HU" b="1" dirty="0" err="1" smtClean="0"/>
              <a:t>Piggybacking</a:t>
            </a:r>
            <a:r>
              <a:rPr lang="hu-HU" dirty="0" smtClean="0"/>
              <a:t>: besurranás valakit követve.</a:t>
            </a:r>
          </a:p>
          <a:p>
            <a:r>
              <a:rPr lang="hu-HU" b="1" dirty="0" err="1" smtClean="0"/>
              <a:t>Shoulder</a:t>
            </a:r>
            <a:r>
              <a:rPr lang="hu-HU" b="1" dirty="0" smtClean="0"/>
              <a:t> Surfing: </a:t>
            </a:r>
            <a:r>
              <a:rPr lang="hu-HU" dirty="0" smtClean="0"/>
              <a:t>jelszó ellesése ,,váll felett”.</a:t>
            </a:r>
          </a:p>
          <a:p>
            <a:r>
              <a:rPr lang="hu-HU" b="1" dirty="0" err="1" smtClean="0"/>
              <a:t>Dumpster</a:t>
            </a:r>
            <a:r>
              <a:rPr lang="hu-HU" b="1" dirty="0" smtClean="0"/>
              <a:t> </a:t>
            </a:r>
            <a:r>
              <a:rPr lang="hu-HU" b="1" dirty="0" err="1" smtClean="0"/>
              <a:t>Diving</a:t>
            </a:r>
            <a:r>
              <a:rPr lang="hu-HU" b="1" dirty="0" smtClean="0"/>
              <a:t>: </a:t>
            </a:r>
            <a:r>
              <a:rPr lang="hu-HU" dirty="0" smtClean="0"/>
              <a:t>kukabúvárkodás.</a:t>
            </a:r>
          </a:p>
          <a:p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23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467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6350" indent="-6350" algn="just">
              <a:buNone/>
            </a:pPr>
            <a:r>
              <a:rPr lang="hu-HU" dirty="0" smtClean="0"/>
              <a:t>Üdvözlöm, Kiss Éva vagyok, a … bank Telefonos Bankkártya Ügyfélszolgálati Csoportjának munkatára. Azért hívom, mert az új visszaélés-ellenes szabályzat értelmében </a:t>
            </a:r>
            <a:r>
              <a:rPr lang="hu-HU" b="1" dirty="0" smtClean="0"/>
              <a:t>a külföldre irányuló nagy összegű tranzakciók hitelességét telefonon is ellenőriznünk kell</a:t>
            </a:r>
            <a:r>
              <a:rPr lang="hu-HU" dirty="0" smtClean="0"/>
              <a:t>. </a:t>
            </a:r>
          </a:p>
          <a:p>
            <a:pPr marL="6350" indent="-6350" algn="just">
              <a:buNone/>
            </a:pPr>
            <a:r>
              <a:rPr lang="hu-HU" dirty="0" smtClean="0"/>
              <a:t>A rendszerben azt látom, hogy az Ön folyószámlájáról 2014. április 15-én 112Euro összegű átutalást indítottak Carlos P. </a:t>
            </a:r>
            <a:r>
              <a:rPr lang="hu-HU" dirty="0" err="1" smtClean="0"/>
              <a:t>Ramíreznek</a:t>
            </a:r>
            <a:r>
              <a:rPr lang="hu-HU" dirty="0" smtClean="0"/>
              <a:t> a  </a:t>
            </a:r>
            <a:r>
              <a:rPr lang="hu-HU" dirty="0" err="1" smtClean="0"/>
              <a:t>Central</a:t>
            </a:r>
            <a:r>
              <a:rPr lang="hu-HU" dirty="0" smtClean="0"/>
              <a:t> Bank of </a:t>
            </a:r>
            <a:r>
              <a:rPr lang="hu-HU" dirty="0" err="1" smtClean="0"/>
              <a:t>Nicaraguanál</a:t>
            </a:r>
            <a:r>
              <a:rPr lang="hu-HU" dirty="0" smtClean="0"/>
              <a:t> vezetett bankszámlájára …</a:t>
            </a:r>
          </a:p>
          <a:p>
            <a:pPr marL="6350" indent="-6350" algn="just">
              <a:buNone/>
            </a:pPr>
            <a:r>
              <a:rPr lang="hu-HU" dirty="0" smtClean="0"/>
              <a:t>… a tranzakció törléséhez azonban be kell kérjek néhány adatot / át kell kapcsoljam a telefonos azonosító rendszerünkbe …</a:t>
            </a:r>
          </a:p>
          <a:p>
            <a:pPr marL="6350" indent="-6350"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24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dirty="0" smtClean="0"/>
              <a:t>	… tehát biztos hogy nem maga indította az átutalást? Nem tudom, hogy történhetett nézett az utóbbi időben külföldi weboldalakat? Vagy nyitott meg ismeretlen feladótól levelet? Vagy használta a </a:t>
            </a:r>
            <a:r>
              <a:rPr lang="hu-HU" dirty="0" err="1" smtClean="0"/>
              <a:t>Facebookot</a:t>
            </a:r>
            <a:r>
              <a:rPr lang="hu-HU" dirty="0" smtClean="0"/>
              <a:t>? Sajnos az utóbbi időben egyre több ilyen eset történik ….  </a:t>
            </a:r>
          </a:p>
          <a:p>
            <a:pPr>
              <a:buNone/>
            </a:pPr>
            <a:r>
              <a:rPr lang="hu-HU" dirty="0" smtClean="0"/>
              <a:t>	… nekem is ma még 13 átutalást kell ellenőriznem, és szinte mindegyiket vissza szokták vonni, igaz volt egy a múlthéten ami valós volt, meg sajnos olyan is, amikor nem tudtam időben telefonon elérni a tulajdonost…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25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</a:t>
            </a:r>
            <a:r>
              <a:rPr lang="hu-HU" dirty="0" err="1" smtClean="0"/>
              <a:t>III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	… ha nem hisz nekem, természetesen visszahívhat a … telefonszámon, de kérem mindenképpen tegye meg, mert különben a rendszer automatikusan indítja az átutalást …</a:t>
            </a:r>
          </a:p>
          <a:p>
            <a:pPr>
              <a:buNone/>
            </a:pPr>
            <a:r>
              <a:rPr lang="hu-HU" dirty="0" smtClean="0"/>
              <a:t>	… meg tudom mondani a születési dátumát, lakcímét, anyja nevét, a bankszámlaszámának első 8 számjegyét vagy a bankkártyájának az utolsó 4 számjegyét …</a:t>
            </a:r>
            <a:br>
              <a:rPr lang="hu-HU" dirty="0" smtClean="0"/>
            </a:br>
            <a:r>
              <a:rPr lang="hu-HU" dirty="0" smtClean="0"/>
              <a:t>[</a:t>
            </a:r>
            <a:r>
              <a:rPr lang="hu-HU" i="1" dirty="0" smtClean="0"/>
              <a:t>ezek viszonylag könnyen hozzáférhetők információk</a:t>
            </a:r>
            <a:r>
              <a:rPr lang="hu-HU" dirty="0" smtClean="0"/>
              <a:t>]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26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</a:t>
            </a:r>
            <a:r>
              <a:rPr lang="hu-HU" dirty="0" err="1" smtClean="0"/>
              <a:t>IV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350" indent="-6350">
              <a:buNone/>
            </a:pPr>
            <a:r>
              <a:rPr lang="hu-HU" dirty="0" smtClean="0"/>
              <a:t>… de természetesen felhívhatja a normál ügyfélszolgálatunkat is, csak az ott dolgozó kollégáknak nincs jogosultságuk a már </a:t>
            </a:r>
            <a:r>
              <a:rPr lang="hu-HU" dirty="0" err="1" smtClean="0"/>
              <a:t>validált</a:t>
            </a:r>
            <a:r>
              <a:rPr lang="hu-HU" dirty="0" smtClean="0"/>
              <a:t> tranzakciók  díjmentes törlésére …</a:t>
            </a:r>
          </a:p>
          <a:p>
            <a:pPr marL="6350" indent="-6350">
              <a:buNone/>
            </a:pPr>
            <a:r>
              <a:rPr lang="hu-HU" dirty="0" smtClean="0"/>
              <a:t>… értse meg azonosítás nélkül sajnos semmilyen módosítást nem végezhetek, egyszerűen meg sem jelenik az ügyfél megbízásainak módosítás menüpont. Akkor átkapcsolhatom a telefonos azonosításhoz?</a:t>
            </a:r>
          </a:p>
          <a:p>
            <a:pPr marL="6350" indent="-6350">
              <a:buNone/>
            </a:pPr>
            <a:r>
              <a:rPr lang="hu-HU" dirty="0" smtClean="0"/>
              <a:t>… nekem pedig le, kell zárnom az ellenőrzést, mert a nemzetközi TFH megállapodás értelmében 12 órán belül teljesítenünk kell minden megbízást…  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27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V.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…várjon, próbálok segíteni, ezt meg tudom nézni, még 12 perc 50 másodperc van az automatikus indításig. Sajnos nem tudom biztosra ígérni, hogy addig a normál ügyfélszolgálatot el tudja érni, ilyenkor délután nagyon sokan szoktak lenni…</a:t>
            </a:r>
          </a:p>
          <a:p>
            <a:pPr>
              <a:buNone/>
            </a:pPr>
            <a:r>
              <a:rPr lang="hu-HU" dirty="0" smtClean="0"/>
              <a:t>…és ha a tranzakció elindul, akkor csak a nemzetközi egyezmények alapján tudjuk a pénzt visszakérni, ami egyrészt hónapokat vehet igénybe, másrészt igazából sokszor a külföldi bank jóindulatán is múlik. Akkor is én fogom keresni, de majd személyesen kell befáradnia valamelyik bankfiókunkba…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28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Pretext</a:t>
            </a:r>
            <a:r>
              <a:rPr lang="hu-HU" dirty="0" smtClean="0"/>
              <a:t> példa </a:t>
            </a:r>
            <a:r>
              <a:rPr lang="hu-HU" dirty="0" err="1" smtClean="0"/>
              <a:t>VI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	… igen a weblapunkon az áll, hogy a bank nem kér telefonon vagy e-mailben személyes azonosító adatokat, de a </a:t>
            </a:r>
            <a:r>
              <a:rPr lang="hu-HU" dirty="0" err="1" smtClean="0"/>
              <a:t>telebankhoz</a:t>
            </a:r>
            <a:r>
              <a:rPr lang="hu-HU" dirty="0" smtClean="0"/>
              <a:t> mindig kell azonosítás … 	</a:t>
            </a:r>
          </a:p>
          <a:p>
            <a:pPr>
              <a:buNone/>
            </a:pPr>
            <a:r>
              <a:rPr lang="hu-HU" dirty="0" smtClean="0"/>
              <a:t>	… értse meg, nekem nincs jogosultságom Öntől azonosítás nélkül semmilyen megbízást elfogadni, a rendszer nem engedi, én hiába hiszek magának …</a:t>
            </a:r>
          </a:p>
          <a:p>
            <a:pPr>
              <a:buNone/>
            </a:pPr>
            <a:r>
              <a:rPr lang="hu-HU" dirty="0" smtClean="0"/>
              <a:t>	… én nem akarom befolyásolni, végül is a döntés az Öné…</a:t>
            </a:r>
          </a:p>
          <a:p>
            <a:pPr>
              <a:buNone/>
            </a:pPr>
            <a:r>
              <a:rPr lang="hu-HU" dirty="0" smtClean="0"/>
              <a:t>	… én csak vázoltam a lehetőségeket …</a:t>
            </a:r>
          </a:p>
          <a:p>
            <a:pPr>
              <a:buNone/>
            </a:pPr>
            <a:r>
              <a:rPr lang="hu-HU" dirty="0" smtClean="0"/>
              <a:t>	… akkor végül mi legyen? Tudjuk törölni a tranzakciót ?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8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29</a:t>
            </a:fld>
            <a:endParaRPr lang="hu-HU"/>
          </a:p>
        </p:txBody>
      </p:sp>
      <p:sp>
        <p:nvSpPr>
          <p:cNvPr id="9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err="1" smtClean="0"/>
              <a:t>Social</a:t>
            </a:r>
            <a:r>
              <a:rPr lang="hu-HU" sz="3200" dirty="0" smtClean="0"/>
              <a:t> </a:t>
            </a:r>
            <a:r>
              <a:rPr lang="hu-HU" sz="3200" dirty="0" err="1" smtClean="0"/>
              <a:t>Engineering</a:t>
            </a:r>
            <a:r>
              <a:rPr lang="hu-HU" sz="3200" dirty="0" smtClean="0"/>
              <a:t> </a:t>
            </a:r>
            <a:br>
              <a:rPr lang="hu-HU" sz="3200" dirty="0" smtClean="0"/>
            </a:br>
            <a:r>
              <a:rPr lang="hu-HU" sz="3200" dirty="0" smtClean="0"/>
              <a:t>(Emberek megtévesztése)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,, </a:t>
            </a:r>
            <a:r>
              <a:rPr lang="hu-HU" sz="2800" dirty="0" smtClean="0"/>
              <a:t>A vállaltok dollármilliókat költenek tűzfalakra és biztonságos távoli elérést nyújtó eszközökre, de ez mind kidobott pénz, mert ezek egyike se veszi figyelembe a leggyengébb szemet a biztonsági láncban: </a:t>
            </a:r>
            <a:r>
              <a:rPr lang="hu-HU" sz="2800" b="1" dirty="0" smtClean="0"/>
              <a:t>az embert</a:t>
            </a:r>
            <a:r>
              <a:rPr lang="hu-HU" sz="2800" dirty="0" smtClean="0"/>
              <a:t>, aki használja, igazgatja és működteti a számítógép rendszereket.”</a:t>
            </a:r>
          </a:p>
          <a:p>
            <a:pPr>
              <a:buNone/>
            </a:pPr>
            <a:endParaRPr lang="hu-HU" sz="2800" dirty="0" smtClean="0"/>
          </a:p>
          <a:p>
            <a:pPr algn="r">
              <a:buNone/>
            </a:pPr>
            <a:r>
              <a:rPr lang="hu-HU" sz="2800" dirty="0" smtClean="0"/>
              <a:t>Kevin </a:t>
            </a:r>
            <a:r>
              <a:rPr lang="hu-HU" sz="2800" dirty="0" err="1" smtClean="0"/>
              <a:t>Mitnik</a:t>
            </a:r>
            <a:r>
              <a:rPr lang="hu-HU" sz="2800" dirty="0" smtClean="0"/>
              <a:t> – a legendás hacker</a:t>
            </a:r>
          </a:p>
        </p:txBody>
      </p:sp>
      <p:sp>
        <p:nvSpPr>
          <p:cNvPr id="8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9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Védekezés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N</a:t>
            </a:r>
            <a:r>
              <a:rPr lang="hu-HU" dirty="0" smtClean="0"/>
              <a:t>em intézhetjük el annyival, hogy a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 csak néhány magyarul alig érthető </a:t>
            </a:r>
            <a:r>
              <a:rPr lang="hu-HU" dirty="0" err="1" smtClean="0"/>
              <a:t>phising</a:t>
            </a:r>
            <a:r>
              <a:rPr lang="hu-HU" dirty="0" smtClean="0"/>
              <a:t> e-mail, aminek mi biztosan nem dőlünk be.</a:t>
            </a:r>
          </a:p>
          <a:p>
            <a:r>
              <a:rPr lang="hu-HU" dirty="0" smtClean="0"/>
              <a:t>Ismerjük el, hogy gondosan kitervelt és személyre szabott támadással sajnos minket is meg tudnak vezetni.</a:t>
            </a:r>
          </a:p>
          <a:p>
            <a:r>
              <a:rPr lang="hu-HU" dirty="0" smtClean="0"/>
              <a:t>Az élet néha produkál szokatlan vagy képtelennek tűnő helyzeteket, melyektől egy támadást nem könnyű megkülönböztetni.</a:t>
            </a:r>
          </a:p>
          <a:p>
            <a:r>
              <a:rPr lang="hu-HU" dirty="0" smtClean="0"/>
              <a:t>Ezért a védekezés semmi esetre sem könnyű.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30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Mégis, mi az ami segíthet?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Legyenek elveink: </a:t>
            </a:r>
            <a:br>
              <a:rPr lang="hu-HU" sz="2800" dirty="0" smtClean="0"/>
            </a:br>
            <a:r>
              <a:rPr lang="hu-HU" sz="2800" dirty="0" smtClean="0"/>
              <a:t>„</a:t>
            </a:r>
            <a:r>
              <a:rPr lang="hu-HU" sz="2800" i="1" dirty="0" smtClean="0"/>
              <a:t>Elnézést, de ügyfeleink személyes adatait</a:t>
            </a:r>
            <a:br>
              <a:rPr lang="hu-HU" sz="2800" i="1" dirty="0" smtClean="0"/>
            </a:br>
            <a:r>
              <a:rPr lang="hu-HU" sz="2800" i="1" dirty="0" smtClean="0"/>
              <a:t>telefonon senkinek sem adhatom ki.</a:t>
            </a:r>
            <a:r>
              <a:rPr lang="hu-HU" sz="2800" dirty="0" smtClean="0"/>
              <a:t>”</a:t>
            </a:r>
          </a:p>
          <a:p>
            <a:r>
              <a:rPr lang="hu-HU" sz="2800" dirty="0" smtClean="0"/>
              <a:t>Egy jó biztonsági szabályzat ebben sokat segíthet,</a:t>
            </a:r>
          </a:p>
          <a:p>
            <a:r>
              <a:rPr lang="hu-HU" sz="2800" dirty="0" smtClean="0"/>
              <a:t>és hivatkozási alapnak is jó szolgálatot tesz.</a:t>
            </a:r>
          </a:p>
          <a:p>
            <a:r>
              <a:rPr lang="hu-HU" sz="2800" dirty="0" smtClean="0"/>
              <a:t>Ugyanakkor nem lehet mindent a szabályzatban rögzíteni.</a:t>
            </a:r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endParaRPr lang="hu-HU" sz="2800" dirty="0" smtClean="0"/>
          </a:p>
          <a:p>
            <a:endParaRPr lang="hu-HU" sz="2800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31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Mégis, mi az ami segíthet? 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adatok biztonsági osztályozása (titkos, érzékeny, nem osztályozott). </a:t>
            </a:r>
          </a:p>
          <a:p>
            <a:r>
              <a:rPr lang="hu-HU" dirty="0" smtClean="0"/>
              <a:t>Biztonságtudatosság, képzés.</a:t>
            </a:r>
          </a:p>
          <a:p>
            <a:r>
              <a:rPr lang="hu-HU" dirty="0" smtClean="0"/>
              <a:t>Ne csak manipulálható szenvedő alanyok legyünk, kérdezzünk vissza.</a:t>
            </a:r>
          </a:p>
          <a:p>
            <a:r>
              <a:rPr lang="hu-HU" dirty="0" smtClean="0"/>
              <a:t>Próbáljunk olyan kérdést feltenni, amire a támadó nem készülhetett fel előre .</a:t>
            </a:r>
          </a:p>
          <a:p>
            <a:r>
              <a:rPr lang="hu-HU" dirty="0" smtClean="0"/>
              <a:t>Józan ész és higgadtság,</a:t>
            </a:r>
            <a:br>
              <a:rPr lang="hu-HU" dirty="0" smtClean="0"/>
            </a:br>
            <a:r>
              <a:rPr lang="hu-HU" dirty="0" smtClean="0"/>
              <a:t>mert legtöbbször az érzelmeinken keresztül akarnak manipulálni.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32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Mégis, mi az ami segíthet? III.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Ha éberek vagyunk felismerhetjük a támadás szokásos jegyeit.</a:t>
            </a:r>
          </a:p>
          <a:p>
            <a:r>
              <a:rPr lang="hu-HU" dirty="0" smtClean="0"/>
              <a:t>Valahol megszólal bennük egy belső hang, hogy ,,ez nekem gyanús”.</a:t>
            </a:r>
          </a:p>
          <a:p>
            <a:r>
              <a:rPr lang="hu-HU" dirty="0" smtClean="0"/>
              <a:t>Csakhogy a támadó azt akarja elhitetni velünk, hogy nincs más megoldás, csak amit ő javasol.</a:t>
            </a:r>
          </a:p>
          <a:p>
            <a:r>
              <a:rPr lang="hu-HU" b="1" dirty="0" smtClean="0"/>
              <a:t>De van más megoldás!!!</a:t>
            </a:r>
          </a:p>
          <a:p>
            <a:r>
              <a:rPr lang="hu-HU" dirty="0" smtClean="0"/>
              <a:t>Az igazi biztonság a lehetőségekről szól,</a:t>
            </a:r>
          </a:p>
          <a:p>
            <a:r>
              <a:rPr lang="hu-HU" dirty="0" smtClean="0"/>
              <a:t>csak ne legyünk lusták megkeresni,</a:t>
            </a:r>
          </a:p>
          <a:p>
            <a:r>
              <a:rPr lang="hu-HU" dirty="0" smtClean="0"/>
              <a:t>mert a biztonságnak ára van, erőfeszítésben is.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33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Van más megoldás!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Azon járjon az agyunk, hogy pl. </a:t>
            </a:r>
          </a:p>
          <a:p>
            <a:pPr>
              <a:buNone/>
            </a:pPr>
            <a:r>
              <a:rPr lang="hu-HU" dirty="0" smtClean="0"/>
              <a:t>	,,Rendben, lehet, hogy igaza van, és mégis ő a legnagyobb partnerünk vezérigazgatója, de hogyan tudnám ezt ellenőrizni?”</a:t>
            </a:r>
          </a:p>
          <a:p>
            <a:pPr>
              <a:buNone/>
            </a:pPr>
            <a:r>
              <a:rPr lang="hu-HU" dirty="0" smtClean="0"/>
              <a:t>	Pl. elkérem a névjegykártyáját és felívom a titkárnőjét, hogy itt van-e épp nálunk. </a:t>
            </a:r>
          </a:p>
          <a:p>
            <a:r>
              <a:rPr lang="hu-HU" dirty="0" smtClean="0"/>
              <a:t>Pl. „Leöntöttem az életrajzom kávéval”</a:t>
            </a:r>
            <a:r>
              <a:rPr lang="hu-HU" dirty="0" err="1" smtClean="0"/>
              <a:t>-ra</a:t>
            </a:r>
            <a:r>
              <a:rPr lang="hu-HU" dirty="0" smtClean="0"/>
              <a:t>:</a:t>
            </a:r>
          </a:p>
          <a:p>
            <a:pPr marL="273050" indent="-1588">
              <a:buNone/>
            </a:pPr>
            <a:r>
              <a:rPr lang="hu-HU" dirty="0" smtClean="0"/>
              <a:t>,,</a:t>
            </a:r>
            <a:r>
              <a:rPr lang="hu-HU" i="1" dirty="0" smtClean="0"/>
              <a:t>Értem. Én ugyan nem csatlakoztathatok idegen eszközt a számítógépembe, de mindjárt</a:t>
            </a:r>
            <a:br>
              <a:rPr lang="hu-HU" i="1" dirty="0" smtClean="0"/>
            </a:br>
            <a:r>
              <a:rPr lang="hu-HU" i="1" dirty="0" smtClean="0"/>
              <a:t>felhívom a biztonsági felelőst, és ő ki fogja tudni nyomtatni.”</a:t>
            </a:r>
          </a:p>
          <a:p>
            <a:pPr marL="273050" indent="-1588">
              <a:buNone/>
            </a:pPr>
            <a:endParaRPr lang="hu-HU" dirty="0" smtClean="0"/>
          </a:p>
          <a:p>
            <a:pPr marL="1588" indent="-1588"/>
            <a:endParaRPr lang="hu-HU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34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Van más megoldás ! </a:t>
            </a:r>
            <a:r>
              <a:rPr lang="hu-HU" b="1" dirty="0" err="1" smtClean="0"/>
              <a:t>II</a:t>
            </a:r>
            <a:r>
              <a:rPr lang="hu-HU" b="1" dirty="0" smtClean="0"/>
              <a:t>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273050" indent="-273050">
              <a:buNone/>
            </a:pPr>
            <a:r>
              <a:rPr lang="hu-HU" dirty="0" smtClean="0"/>
              <a:t>	A ,,bankátutalásosra”:</a:t>
            </a:r>
          </a:p>
          <a:p>
            <a:pPr marL="273050" indent="-273050">
              <a:buNone/>
            </a:pPr>
            <a:r>
              <a:rPr lang="hu-HU" dirty="0" smtClean="0"/>
              <a:t>	,,</a:t>
            </a:r>
            <a:r>
              <a:rPr lang="hu-HU" i="1" dirty="0" smtClean="0"/>
              <a:t>Nézze kérem, összefoglalva: mégis csak maga hívott fel engem, azt állítja, hogy a bankomtól van, de a bankszámlaszámomat nem tudja megmondani, se azt, hogy melyik fiókban mikor nyitottam a számlát, és ennek ellenére a </a:t>
            </a:r>
            <a:r>
              <a:rPr lang="hu-HU" i="1" dirty="0" err="1" smtClean="0"/>
              <a:t>telebank</a:t>
            </a:r>
            <a:r>
              <a:rPr lang="hu-HU" i="1" dirty="0" smtClean="0"/>
              <a:t> azonosítómat és a PIN kódomat szeretné, mégpedig itt és most azonnal. Ez az egész nekem felettébb gyanús, ezért engedje meg, hogy független forrásból ellenőrizzem állításainak valódiságát.</a:t>
            </a:r>
          </a:p>
          <a:p>
            <a:pPr marL="273050" indent="-273050">
              <a:buNone/>
            </a:pPr>
            <a:r>
              <a:rPr lang="hu-HU" i="1" dirty="0" smtClean="0"/>
              <a:t>	Egy félórán belül vissza fogom hívni, kérem intézze el, hogy az átutalás addig ne történjen meg. Köszönöm.”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35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 igen komoly veszélyforrás.</a:t>
            </a:r>
          </a:p>
          <a:p>
            <a:r>
              <a:rPr lang="hu-HU" dirty="0" smtClean="0"/>
              <a:t>Esetenként bűncselekmény, azon túl hogy természeti törvény, hogy hazudni nem szabad.</a:t>
            </a:r>
          </a:p>
          <a:p>
            <a:r>
              <a:rPr lang="hu-HU" dirty="0" smtClean="0"/>
              <a:t>Egymásba vetett bizalmunkkal él vissza aki ilyet tesz.</a:t>
            </a:r>
          </a:p>
          <a:p>
            <a:r>
              <a:rPr lang="hu-HU" dirty="0" smtClean="0"/>
              <a:t>Igen nehéz védekezni ellene,</a:t>
            </a:r>
          </a:p>
          <a:p>
            <a:r>
              <a:rPr lang="hu-HU" dirty="0" smtClean="0"/>
              <a:t>bár beszélnek ,,emberi tűzfalról”, sajnos, mindig könnyű találni valakit, aki könnyebben manipulálható.</a:t>
            </a:r>
          </a:p>
          <a:p>
            <a:r>
              <a:rPr lang="hu-HU" dirty="0" smtClean="0"/>
              <a:t>Csak a tudatosítás hatékony ellene, ismerni kell, hogy</a:t>
            </a:r>
          </a:p>
          <a:p>
            <a:pPr lvl="1"/>
            <a:r>
              <a:rPr lang="hu-HU" dirty="0" smtClean="0"/>
              <a:t>felkészüljünk a támadásokra, </a:t>
            </a:r>
          </a:p>
          <a:p>
            <a:pPr lvl="1"/>
            <a:r>
              <a:rPr lang="hu-HU" dirty="0" smtClean="0"/>
              <a:t>felismerjük őket, és </a:t>
            </a:r>
          </a:p>
          <a:p>
            <a:pPr lvl="1"/>
            <a:r>
              <a:rPr lang="hu-HU" dirty="0" smtClean="0"/>
              <a:t>ellent tudjunk állni. </a:t>
            </a:r>
            <a:endParaRPr lang="hu-HU" dirty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36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Hivatkozások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000" dirty="0"/>
              <a:t>W. Owen </a:t>
            </a:r>
            <a:r>
              <a:rPr lang="hu-HU" sz="2000" dirty="0" err="1" smtClean="0"/>
              <a:t>Redwood</a:t>
            </a:r>
            <a:r>
              <a:rPr lang="hu-HU" sz="2000" dirty="0" smtClean="0"/>
              <a:t>, </a:t>
            </a:r>
            <a:r>
              <a:rPr lang="hu-HU" sz="2000" dirty="0" err="1" smtClean="0"/>
              <a:t>Offensive</a:t>
            </a:r>
            <a:r>
              <a:rPr lang="hu-HU" sz="2000" dirty="0" smtClean="0"/>
              <a:t> </a:t>
            </a:r>
            <a:r>
              <a:rPr lang="hu-HU" sz="2000" dirty="0" err="1" smtClean="0"/>
              <a:t>Security</a:t>
            </a:r>
            <a:r>
              <a:rPr lang="hu-HU" sz="2000" dirty="0" smtClean="0"/>
              <a:t>  (</a:t>
            </a:r>
            <a:r>
              <a:rPr lang="hu-HU" sz="2000" dirty="0" err="1"/>
              <a:t>Course</a:t>
            </a:r>
            <a:r>
              <a:rPr lang="hu-HU" sz="2000" dirty="0"/>
              <a:t> </a:t>
            </a:r>
            <a:r>
              <a:rPr lang="hu-HU" sz="2000" dirty="0" err="1"/>
              <a:t>Lecture</a:t>
            </a:r>
            <a:r>
              <a:rPr lang="hu-HU" sz="2000" dirty="0"/>
              <a:t> </a:t>
            </a:r>
            <a:r>
              <a:rPr lang="hu-HU" sz="2000" dirty="0" err="1"/>
              <a:t>Videos</a:t>
            </a:r>
            <a:r>
              <a:rPr lang="hu-HU" sz="2000" dirty="0"/>
              <a:t> / </a:t>
            </a:r>
            <a:r>
              <a:rPr lang="hu-HU" sz="2000" dirty="0" err="1" smtClean="0"/>
              <a:t>Slides</a:t>
            </a:r>
            <a:r>
              <a:rPr lang="hu-HU" sz="2000" dirty="0" smtClean="0"/>
              <a:t>), </a:t>
            </a:r>
            <a:r>
              <a:rPr lang="en-US" sz="2000" dirty="0"/>
              <a:t>Florida State University Computer Science </a:t>
            </a:r>
            <a:r>
              <a:rPr lang="en-US" sz="2000" dirty="0" smtClean="0"/>
              <a:t>Department</a:t>
            </a:r>
            <a:r>
              <a:rPr lang="hu-HU" sz="2000" dirty="0" smtClean="0"/>
              <a:t>, 2013.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err="1" smtClean="0"/>
              <a:t>Social</a:t>
            </a:r>
            <a:r>
              <a:rPr lang="hu-HU" sz="2000" dirty="0" smtClean="0"/>
              <a:t> </a:t>
            </a:r>
            <a:r>
              <a:rPr lang="hu-HU" sz="2000" dirty="0" err="1" smtClean="0"/>
              <a:t>Engineering</a:t>
            </a:r>
            <a:r>
              <a:rPr lang="hu-HU" sz="2000" dirty="0" smtClean="0"/>
              <a:t>, </a:t>
            </a:r>
            <a:r>
              <a:rPr lang="hu-HU" sz="2000" dirty="0" err="1" smtClean="0"/>
              <a:t>biztonságointernet.hu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www.biztonsagosinternet.hu/tippek/a-social-engineering-rol</a:t>
            </a:r>
            <a:endParaRPr lang="hu-HU" sz="2000" dirty="0"/>
          </a:p>
          <a:p>
            <a:pPr marL="514350" indent="-514350">
              <a:buFont typeface="+mj-lt"/>
              <a:buAutoNum type="arabicPeriod"/>
            </a:pPr>
            <a:r>
              <a:rPr lang="hu-HU" sz="2000" dirty="0" err="1" smtClean="0"/>
              <a:t>Krasznay</a:t>
            </a:r>
            <a:r>
              <a:rPr lang="hu-HU" sz="2000" dirty="0" smtClean="0"/>
              <a:t> Csaba, </a:t>
            </a:r>
            <a:r>
              <a:rPr lang="en-US" sz="2000" dirty="0" smtClean="0"/>
              <a:t>Human </a:t>
            </a:r>
            <a:r>
              <a:rPr lang="en-US" sz="2000" dirty="0"/>
              <a:t>security awareness – IT </a:t>
            </a:r>
            <a:r>
              <a:rPr lang="en-US" sz="2000" dirty="0" err="1"/>
              <a:t>vagy</a:t>
            </a:r>
            <a:r>
              <a:rPr lang="en-US" sz="2000" dirty="0"/>
              <a:t> HR </a:t>
            </a:r>
            <a:r>
              <a:rPr lang="en-US" sz="2000" dirty="0" err="1" smtClean="0"/>
              <a:t>feladat</a:t>
            </a:r>
            <a:r>
              <a:rPr lang="en-US" sz="2000" dirty="0" smtClean="0"/>
              <a:t>?</a:t>
            </a:r>
            <a:r>
              <a:rPr lang="hu-HU" sz="2000" dirty="0" smtClean="0"/>
              <a:t>, előadás, </a:t>
            </a:r>
            <a:r>
              <a:rPr lang="en-US" sz="2000" dirty="0" err="1"/>
              <a:t>Balabit</a:t>
            </a:r>
            <a:r>
              <a:rPr lang="en-US" sz="2000" dirty="0"/>
              <a:t> Open Academy, 2012</a:t>
            </a:r>
            <a:r>
              <a:rPr lang="en-US" sz="2000" dirty="0" smtClean="0"/>
              <a:t>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hu-HU" sz="2000" dirty="0"/>
              <a:t>Michael </a:t>
            </a:r>
            <a:r>
              <a:rPr lang="hu-HU" sz="2000" dirty="0" err="1" smtClean="0"/>
              <a:t>Behringer</a:t>
            </a:r>
            <a:r>
              <a:rPr lang="hu-HU" sz="2000" dirty="0" smtClean="0"/>
              <a:t>: </a:t>
            </a:r>
            <a:r>
              <a:rPr lang="hu-HU" sz="2000" dirty="0" err="1" smtClean="0"/>
              <a:t>Understanding</a:t>
            </a:r>
            <a:r>
              <a:rPr lang="hu-HU" sz="2000" dirty="0" smtClean="0"/>
              <a:t> </a:t>
            </a:r>
            <a:r>
              <a:rPr lang="hu-HU" sz="2000" dirty="0" err="1" smtClean="0"/>
              <a:t>Operational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Security</a:t>
            </a:r>
            <a:r>
              <a:rPr lang="hu-HU" sz="2000" dirty="0" smtClean="0"/>
              <a:t> </a:t>
            </a:r>
            <a:r>
              <a:rPr lang="hu-HU" sz="2000" dirty="0" smtClean="0">
                <a:hlinkClick r:id="rId3"/>
              </a:rPr>
              <a:t>http</a:t>
            </a:r>
            <a:r>
              <a:rPr lang="hu-HU" sz="2000" dirty="0">
                <a:hlinkClick r:id="rId3"/>
              </a:rPr>
              <a:t>://</a:t>
            </a:r>
            <a:r>
              <a:rPr lang="hu-HU" sz="2000" dirty="0" smtClean="0">
                <a:hlinkClick r:id="rId3"/>
              </a:rPr>
              <a:t>www.cisco.com/web/about/security/intelligence/opsecurity.html</a:t>
            </a:r>
            <a:endParaRPr lang="hu-HU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err="1" smtClean="0"/>
              <a:t>Krasznay</a:t>
            </a:r>
            <a:r>
              <a:rPr lang="hu-HU" sz="2000" dirty="0" smtClean="0"/>
              <a:t> Csaba: üzemeltetés-biztonság előadás az ELTE-n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37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jelent tulajdonképpen?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Az emberi psziché sajátosságait kihasználva </a:t>
            </a:r>
            <a:r>
              <a:rPr lang="hu-HU" b="1" dirty="0" smtClean="0"/>
              <a:t>rávenni valakit</a:t>
            </a:r>
            <a:r>
              <a:rPr lang="hu-HU" dirty="0" smtClean="0"/>
              <a:t> olyan információ kiadására vagy cselekedet végrehajtására, amit különben nem tenne.</a:t>
            </a:r>
          </a:p>
          <a:p>
            <a:r>
              <a:rPr lang="hu-HU" dirty="0" smtClean="0"/>
              <a:t>Két nagy fajtája:</a:t>
            </a:r>
          </a:p>
          <a:p>
            <a:pPr lvl="1"/>
            <a:r>
              <a:rPr lang="hu-HU" dirty="0" smtClean="0"/>
              <a:t>csak humán alapú</a:t>
            </a:r>
          </a:p>
          <a:p>
            <a:pPr lvl="2"/>
            <a:r>
              <a:rPr lang="hu-HU" dirty="0" smtClean="0"/>
              <a:t>személyesen</a:t>
            </a:r>
          </a:p>
          <a:p>
            <a:pPr lvl="2"/>
            <a:r>
              <a:rPr lang="hu-HU" dirty="0" smtClean="0"/>
              <a:t>telefonon</a:t>
            </a:r>
          </a:p>
          <a:p>
            <a:pPr lvl="2"/>
            <a:r>
              <a:rPr lang="hu-HU" dirty="0" smtClean="0"/>
              <a:t>SMS-ben</a:t>
            </a:r>
          </a:p>
          <a:p>
            <a:pPr lvl="1"/>
            <a:r>
              <a:rPr lang="hu-HU" dirty="0" smtClean="0"/>
              <a:t>számítógépes eszközzel segített</a:t>
            </a:r>
          </a:p>
          <a:p>
            <a:pPr lvl="2"/>
            <a:r>
              <a:rPr lang="hu-HU" dirty="0" smtClean="0"/>
              <a:t>céges címről érkező és céges </a:t>
            </a:r>
            <a:r>
              <a:rPr lang="hu-HU" dirty="0" err="1" smtClean="0"/>
              <a:t>logoval</a:t>
            </a:r>
            <a:r>
              <a:rPr lang="hu-HU" dirty="0" smtClean="0"/>
              <a:t> ellátott e-mailben</a:t>
            </a:r>
          </a:p>
          <a:p>
            <a:pPr lvl="2"/>
            <a:r>
              <a:rPr lang="hu-HU" dirty="0" smtClean="0"/>
              <a:t>csevegésben</a:t>
            </a:r>
          </a:p>
          <a:p>
            <a:pPr lvl="2"/>
            <a:r>
              <a:rPr lang="hu-HU" dirty="0" smtClean="0"/>
              <a:t>automatikusan kártevőt telepítő </a:t>
            </a:r>
            <a:r>
              <a:rPr lang="hu-HU" dirty="0" err="1" smtClean="0"/>
              <a:t>pendrive</a:t>
            </a:r>
            <a:endParaRPr lang="hu-HU" dirty="0" smtClean="0"/>
          </a:p>
          <a:p>
            <a:pPr lvl="2"/>
            <a:r>
              <a:rPr lang="hu-HU" dirty="0" smtClean="0"/>
              <a:t>hamisított weboldallal</a:t>
            </a:r>
          </a:p>
          <a:p>
            <a:pPr lvl="2"/>
            <a:r>
              <a:rPr lang="hu-HU" dirty="0" smtClean="0"/>
              <a:t>közösségi oldalakon.</a:t>
            </a:r>
          </a:p>
          <a:p>
            <a:pPr lvl="2"/>
            <a:endParaRPr lang="hu-HU" dirty="0" smtClean="0"/>
          </a:p>
          <a:p>
            <a:pPr lvl="2"/>
            <a:endParaRPr lang="hu-HU" dirty="0" smtClean="0"/>
          </a:p>
          <a:p>
            <a:pPr lvl="3"/>
            <a:endParaRPr lang="hu-HU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is jelent tulajdonképpen? 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Ilyen támadás </a:t>
            </a:r>
            <a:r>
              <a:rPr lang="hu-HU" b="1" dirty="0" smtClean="0"/>
              <a:t>célja</a:t>
            </a:r>
            <a:r>
              <a:rPr lang="hu-HU" dirty="0" smtClean="0"/>
              <a:t> lehet, például:</a:t>
            </a:r>
          </a:p>
          <a:p>
            <a:pPr lvl="1"/>
            <a:r>
              <a:rPr lang="hu-HU" dirty="0" smtClean="0"/>
              <a:t>információgyűjtés a vállalatról,</a:t>
            </a:r>
          </a:p>
          <a:p>
            <a:pPr lvl="1"/>
            <a:r>
              <a:rPr lang="hu-HU" dirty="0" smtClean="0"/>
              <a:t>érzékeny adatok megszerzése,</a:t>
            </a:r>
          </a:p>
          <a:p>
            <a:pPr lvl="1"/>
            <a:r>
              <a:rPr lang="hu-HU" dirty="0" smtClean="0"/>
              <a:t>jogosultság nélküli fizikai belépés,</a:t>
            </a:r>
          </a:p>
          <a:p>
            <a:pPr lvl="1"/>
            <a:r>
              <a:rPr lang="hu-HU" dirty="0" smtClean="0"/>
              <a:t>lopás (pl. laptop, szellemi tulajdon) vagy </a:t>
            </a:r>
          </a:p>
          <a:p>
            <a:pPr lvl="1"/>
            <a:r>
              <a:rPr lang="hu-HU" dirty="0" smtClean="0"/>
              <a:t>,,csak” kémkedés,</a:t>
            </a:r>
          </a:p>
          <a:p>
            <a:pPr lvl="1"/>
            <a:r>
              <a:rPr lang="hu-HU" dirty="0" smtClean="0"/>
              <a:t>annak elérése, hogy </a:t>
            </a:r>
          </a:p>
          <a:p>
            <a:pPr lvl="2"/>
            <a:r>
              <a:rPr lang="hu-HU" dirty="0" smtClean="0"/>
              <a:t>az áldozat rákattintson  egy linkre,</a:t>
            </a:r>
          </a:p>
          <a:p>
            <a:pPr lvl="2"/>
            <a:r>
              <a:rPr lang="hu-HU" dirty="0" smtClean="0"/>
              <a:t>töltsön le és futtasson egy programot vagy</a:t>
            </a:r>
          </a:p>
          <a:p>
            <a:pPr lvl="2"/>
            <a:r>
              <a:rPr lang="hu-HU" dirty="0" smtClean="0"/>
              <a:t>kikapcsoljon egy védelmi mechanizmust,</a:t>
            </a:r>
          </a:p>
          <a:p>
            <a:pPr lvl="2"/>
            <a:r>
              <a:rPr lang="hu-HU" dirty="0" smtClean="0"/>
              <a:t>dugjon be egy </a:t>
            </a:r>
            <a:r>
              <a:rPr lang="hu-HU" dirty="0" err="1" smtClean="0"/>
              <a:t>pendrive-ot</a:t>
            </a:r>
            <a:r>
              <a:rPr lang="hu-HU" dirty="0" smtClean="0"/>
              <a:t> a gépébe, stb.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működik?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Az emberi viselkedés számos módon kihasználható.</a:t>
            </a:r>
          </a:p>
          <a:p>
            <a:r>
              <a:rPr lang="hu-HU" dirty="0" smtClean="0"/>
              <a:t>Sokszor tudatalatti tényezők befolyásolják tetteinket.</a:t>
            </a:r>
          </a:p>
          <a:p>
            <a:r>
              <a:rPr lang="hu-HU" dirty="0" smtClean="0"/>
              <a:t>A bizalom kihasználásán alapszik.</a:t>
            </a:r>
          </a:p>
          <a:p>
            <a:r>
              <a:rPr lang="hu-HU" dirty="0" smtClean="0"/>
              <a:t>A vállalati és egyetemes kultúránkban hangsúlyos értékek a nyíltság, barátságosság, </a:t>
            </a:r>
            <a:r>
              <a:rPr lang="hu-HU" b="1" dirty="0" smtClean="0"/>
              <a:t>segítőkészség.</a:t>
            </a:r>
          </a:p>
          <a:p>
            <a:r>
              <a:rPr lang="hu-HU" dirty="0" smtClean="0"/>
              <a:t>A termék-támogatók azért vannak, hogy segítsenek. </a:t>
            </a:r>
          </a:p>
          <a:p>
            <a:r>
              <a:rPr lang="hu-HU" dirty="0" smtClean="0"/>
              <a:t>Az emberek lusták, </a:t>
            </a:r>
            <a:r>
              <a:rPr lang="hu-HU" b="1" dirty="0" smtClean="0"/>
              <a:t>konfliktuskerülők</a:t>
            </a:r>
            <a:r>
              <a:rPr lang="hu-HU" dirty="0" smtClean="0"/>
              <a:t>, megfélemlíthetők.</a:t>
            </a:r>
          </a:p>
          <a:p>
            <a:r>
              <a:rPr lang="hu-HU" dirty="0" smtClean="0"/>
              <a:t>Nem ismerhetnek mindenkit egy nagyvállalatnál.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támadók pedig alaposan felkészültek.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Példák 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hu-HU" dirty="0" smtClean="0"/>
              <a:t>,,A szakdolgozatomhoz szeretnék segítséget kérni egy 10 perces </a:t>
            </a:r>
            <a:r>
              <a:rPr lang="hu-HU" b="1" dirty="0" smtClean="0"/>
              <a:t>kérdőív kitöltéséhez </a:t>
            </a:r>
            <a:r>
              <a:rPr lang="hu-HU" dirty="0" smtClean="0"/>
              <a:t>a vállalatnál használt biztonsági megoldásokról és </a:t>
            </a:r>
            <a:r>
              <a:rPr lang="hu-HU" dirty="0" smtClean="0">
                <a:solidFill>
                  <a:srgbClr val="0070C0"/>
                </a:solidFill>
              </a:rPr>
              <a:t>Kovács János igazgató úr azt mondta</a:t>
            </a:r>
            <a:r>
              <a:rPr lang="hu-HU" dirty="0" smtClean="0"/>
              <a:t> magához fordulhatok bizalommal, mert </a:t>
            </a:r>
            <a:r>
              <a:rPr lang="hu-HU" dirty="0" smtClean="0">
                <a:solidFill>
                  <a:srgbClr val="0070C0"/>
                </a:solidFill>
              </a:rPr>
              <a:t>Ön ismeri legjobban</a:t>
            </a:r>
            <a:r>
              <a:rPr lang="hu-HU" dirty="0" smtClean="0"/>
              <a:t> a teljes informatikai rendszert.”</a:t>
            </a:r>
          </a:p>
          <a:p>
            <a:endParaRPr lang="hu-HU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Példák 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,,Bocsánat, állásinterjúra jöttem 10 órára, nagyon izgulok és véletlenül az előbb leöntöttem kávéval az önéletrajzomat, megtenné, hogy kinyomtatja</a:t>
            </a:r>
            <a:br>
              <a:rPr lang="hu-HU" dirty="0" smtClean="0"/>
            </a:br>
            <a:r>
              <a:rPr lang="hu-HU" dirty="0" smtClean="0"/>
              <a:t>a </a:t>
            </a:r>
            <a:r>
              <a:rPr lang="hu-HU" b="1" dirty="0" err="1" smtClean="0"/>
              <a:t>pendrive-omról</a:t>
            </a:r>
            <a:r>
              <a:rPr lang="hu-HU" dirty="0" smtClean="0"/>
              <a:t>, így mert így ugye mégsem adhatom oda? </a:t>
            </a:r>
            <a:r>
              <a:rPr lang="hu-HU" dirty="0" smtClean="0">
                <a:solidFill>
                  <a:srgbClr val="0070C0"/>
                </a:solidFill>
              </a:rPr>
              <a:t>Nagyon kérem, lehet, hogy az egész életem múlik rajta! </a:t>
            </a:r>
            <a:r>
              <a:rPr lang="hu-HU" dirty="0" smtClean="0"/>
              <a:t>Ugye segít?”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037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Példák III.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,,Az értékesíti osztályra hoztam ezt a csak személyesen átvehető csomagot [</a:t>
            </a:r>
            <a:r>
              <a:rPr lang="hu-HU" i="1" dirty="0" smtClean="0"/>
              <a:t>futárszolgálatos egyenruhában, a csomag akkora, hogy csak két kézzel tudja megfogni</a:t>
            </a:r>
            <a:r>
              <a:rPr lang="hu-HU" dirty="0" smtClean="0"/>
              <a:t>], </a:t>
            </a:r>
            <a:r>
              <a:rPr lang="hu-HU" b="1" dirty="0" smtClean="0"/>
              <a:t>be tudna engedni</a:t>
            </a:r>
            <a:r>
              <a:rPr lang="hu-HU" dirty="0" smtClean="0"/>
              <a:t>?” </a:t>
            </a:r>
          </a:p>
          <a:p>
            <a:r>
              <a:rPr lang="hu-HU" dirty="0" smtClean="0"/>
              <a:t>De nem csak futár, hanem</a:t>
            </a:r>
          </a:p>
          <a:p>
            <a:pPr lvl="1"/>
            <a:r>
              <a:rPr lang="hu-HU" dirty="0" smtClean="0"/>
              <a:t>szerelő,</a:t>
            </a:r>
          </a:p>
          <a:p>
            <a:pPr lvl="1"/>
            <a:r>
              <a:rPr lang="hu-HU" dirty="0" smtClean="0"/>
              <a:t>takarító,</a:t>
            </a:r>
          </a:p>
          <a:p>
            <a:pPr lvl="1"/>
            <a:r>
              <a:rPr lang="hu-HU" dirty="0" smtClean="0"/>
              <a:t>üzletkötő,</a:t>
            </a:r>
          </a:p>
          <a:p>
            <a:pPr lvl="1"/>
            <a:r>
              <a:rPr lang="hu-HU" dirty="0" smtClean="0"/>
              <a:t>az „új” rendszergazda,</a:t>
            </a:r>
          </a:p>
          <a:p>
            <a:pPr lvl="1"/>
            <a:r>
              <a:rPr lang="hu-HU" dirty="0" smtClean="0"/>
              <a:t>biztonsági </a:t>
            </a:r>
            <a:r>
              <a:rPr lang="hu-HU" dirty="0" err="1" smtClean="0"/>
              <a:t>auditor</a:t>
            </a:r>
            <a:r>
              <a:rPr lang="hu-HU" dirty="0" smtClean="0"/>
              <a:t>, </a:t>
            </a:r>
          </a:p>
          <a:p>
            <a:pPr lvl="1"/>
            <a:r>
              <a:rPr lang="hu-HU" dirty="0" smtClean="0"/>
              <a:t>kormánytisztviselő, stb. vagyok,  </a:t>
            </a:r>
            <a:r>
              <a:rPr lang="hu-HU" dirty="0"/>
              <a:t>[</a:t>
            </a:r>
            <a:r>
              <a:rPr lang="hu-HU" dirty="0" err="1" smtClean="0"/>
              <a:t>X.Y-t</a:t>
            </a:r>
            <a:r>
              <a:rPr lang="hu-HU" dirty="0" smtClean="0"/>
              <a:t> keresem].</a:t>
            </a:r>
          </a:p>
        </p:txBody>
      </p:sp>
      <p:sp>
        <p:nvSpPr>
          <p:cNvPr id="6" name="Dia számának helye 2"/>
          <p:cNvSpPr>
            <a:spLocks noGrp="1"/>
          </p:cNvSpPr>
          <p:nvPr/>
        </p:nvSpPr>
        <p:spPr>
          <a:xfrm>
            <a:off x="234916" y="621216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hu-HU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1B277E-1ACA-4B2F-96EF-CA2E09E94595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/>
        </p:nvSpPr>
        <p:spPr>
          <a:xfrm>
            <a:off x="844188" y="6174060"/>
            <a:ext cx="8064896" cy="457200"/>
          </a:xfrm>
          <a:prstGeom prst="rect">
            <a:avLst/>
          </a:prstGeom>
        </p:spPr>
        <p:txBody>
          <a:bodyPr anchor="ctr" anchorCtr="0"/>
          <a:lstStyle>
            <a:defPPr>
              <a:defRPr lang="hu-HU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Szoftverbiztonság alapjai – 5. előadás – üzemeltetés-biztonság,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mop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3612</TotalTime>
  <Words>2125</Words>
  <Application>Microsoft Office PowerPoint</Application>
  <PresentationFormat>Diavetítés a képernyőre (4:3 oldalarány)</PresentationFormat>
  <Paragraphs>290</Paragraphs>
  <Slides>37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37</vt:i4>
      </vt:variant>
    </vt:vector>
  </HeadingPairs>
  <TitlesOfParts>
    <vt:vector size="39" baseType="lpstr">
      <vt:lpstr>Részvény</vt:lpstr>
      <vt:lpstr>tamop</vt:lpstr>
      <vt:lpstr>PowerPoint bemutató</vt:lpstr>
      <vt:lpstr>Pszichológiai manipuláció (Social Engineering) </vt:lpstr>
      <vt:lpstr>Social Engineering  (Emberek megtévesztése)</vt:lpstr>
      <vt:lpstr>Mit jelent tulajdonképpen? I.</vt:lpstr>
      <vt:lpstr>Mit is jelent tulajdonképpen? II.</vt:lpstr>
      <vt:lpstr>Miért működik?</vt:lpstr>
      <vt:lpstr>Példák I.</vt:lpstr>
      <vt:lpstr>Példák II.</vt:lpstr>
      <vt:lpstr>Példák III.</vt:lpstr>
      <vt:lpstr>Példák IV.</vt:lpstr>
      <vt:lpstr>A Social Engineering folyamata</vt:lpstr>
      <vt:lpstr>Az emberi viselkedés néhány kihasználható tulajdonsága</vt:lpstr>
      <vt:lpstr>Reciprocitás (Reciprocity)</vt:lpstr>
      <vt:lpstr>Elkötelezettség és következetesség (Consistency) I.</vt:lpstr>
      <vt:lpstr>Elkötelezettség és következetesség (Consistency) II.</vt:lpstr>
      <vt:lpstr>Társadalmi igazodás (Social Proof) I.</vt:lpstr>
      <vt:lpstr>Társadalmi igazodás (Social Proof) II.</vt:lpstr>
      <vt:lpstr>Tetszés (Liking)</vt:lpstr>
      <vt:lpstr>Tekintély (Authority)</vt:lpstr>
      <vt:lpstr>Hiány (Scarcity) I. </vt:lpstr>
      <vt:lpstr>Hiány (Scarcity) II. </vt:lpstr>
      <vt:lpstr>Social Engineering technikák I.</vt:lpstr>
      <vt:lpstr>Social Engineering technikák II.</vt:lpstr>
      <vt:lpstr>Pretext példa I.</vt:lpstr>
      <vt:lpstr>Pretext példa II.</vt:lpstr>
      <vt:lpstr>Pretext példa III.</vt:lpstr>
      <vt:lpstr>Pretext példa IV.</vt:lpstr>
      <vt:lpstr>Pretext példa V.</vt:lpstr>
      <vt:lpstr>Pretext példa VI.</vt:lpstr>
      <vt:lpstr>Védekezés</vt:lpstr>
      <vt:lpstr>Mégis, mi az ami segíthet? I.</vt:lpstr>
      <vt:lpstr>Mégis, mi az ami segíthet? II.</vt:lpstr>
      <vt:lpstr>Mégis, mi az ami segíthet? III.</vt:lpstr>
      <vt:lpstr>Van más megoldás! I.</vt:lpstr>
      <vt:lpstr>Van más megoldás ! II.</vt:lpstr>
      <vt:lpstr>Összefoglalás</vt:lpstr>
      <vt:lpstr>Hivatkozások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marilyn</dc:creator>
  <cp:lastModifiedBy>guest</cp:lastModifiedBy>
  <cp:revision>207</cp:revision>
  <cp:lastPrinted>2014-08-01T13:50:29Z</cp:lastPrinted>
  <dcterms:created xsi:type="dcterms:W3CDTF">2013-10-16T20:21:12Z</dcterms:created>
  <dcterms:modified xsi:type="dcterms:W3CDTF">2015-01-14T15:15:05Z</dcterms:modified>
</cp:coreProperties>
</file>