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821" r:id="rId1"/>
  </p:sldMasterIdLst>
  <p:notesMasterIdLst>
    <p:notesMasterId r:id="rId39"/>
  </p:notesMasterIdLst>
  <p:handoutMasterIdLst>
    <p:handoutMasterId r:id="rId40"/>
  </p:handoutMasterIdLst>
  <p:sldIdLst>
    <p:sldId id="337" r:id="rId2"/>
    <p:sldId id="342" r:id="rId3"/>
    <p:sldId id="343" r:id="rId4"/>
    <p:sldId id="341" r:id="rId5"/>
    <p:sldId id="344" r:id="rId6"/>
    <p:sldId id="345" r:id="rId7"/>
    <p:sldId id="348" r:id="rId8"/>
    <p:sldId id="347" r:id="rId9"/>
    <p:sldId id="349" r:id="rId10"/>
    <p:sldId id="326" r:id="rId11"/>
    <p:sldId id="280" r:id="rId12"/>
    <p:sldId id="328" r:id="rId13"/>
    <p:sldId id="360" r:id="rId14"/>
    <p:sldId id="307" r:id="rId15"/>
    <p:sldId id="327" r:id="rId16"/>
    <p:sldId id="329" r:id="rId17"/>
    <p:sldId id="359" r:id="rId18"/>
    <p:sldId id="279" r:id="rId19"/>
    <p:sldId id="358" r:id="rId20"/>
    <p:sldId id="330" r:id="rId21"/>
    <p:sldId id="357" r:id="rId22"/>
    <p:sldId id="304" r:id="rId23"/>
    <p:sldId id="300" r:id="rId24"/>
    <p:sldId id="335" r:id="rId25"/>
    <p:sldId id="336" r:id="rId26"/>
    <p:sldId id="356" r:id="rId27"/>
    <p:sldId id="331" r:id="rId28"/>
    <p:sldId id="355" r:id="rId29"/>
    <p:sldId id="332" r:id="rId30"/>
    <p:sldId id="333" r:id="rId31"/>
    <p:sldId id="354" r:id="rId32"/>
    <p:sldId id="334" r:id="rId33"/>
    <p:sldId id="353" r:id="rId34"/>
    <p:sldId id="340" r:id="rId35"/>
    <p:sldId id="352" r:id="rId36"/>
    <p:sldId id="350" r:id="rId37"/>
    <p:sldId id="351" r:id="rId38"/>
  </p:sldIdLst>
  <p:sldSz cx="9144000" cy="6858000" type="screen4x3"/>
  <p:notesSz cx="7099300" cy="10234613"/>
  <p:embeddedFontLst>
    <p:embeddedFont>
      <p:font typeface="Calibri" pitchFamily="34" charset="0"/>
      <p:regular r:id="rId41"/>
      <p:bold r:id="rId42"/>
      <p:italic r:id="rId43"/>
      <p:boldItalic r:id="rId44"/>
    </p:embeddedFont>
    <p:embeddedFont>
      <p:font typeface="Century Gothic" pitchFamily="34" charset="0"/>
      <p:regular r:id="rId45"/>
      <p:bold r:id="rId46"/>
      <p:italic r:id="rId47"/>
      <p:boldItalic r:id="rId48"/>
    </p:embeddedFont>
    <p:embeddedFont>
      <p:font typeface="Wingdings 2" pitchFamily="18" charset="2"/>
      <p:regular r:id="rId49"/>
    </p:embeddedFont>
  </p:embeddedFontLst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FF99"/>
    <a:srgbClr val="FFFFCC"/>
    <a:srgbClr val="100B5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8" autoAdjust="0"/>
    <p:restoredTop sz="76805" autoAdjust="0"/>
  </p:normalViewPr>
  <p:slideViewPr>
    <p:cSldViewPr>
      <p:cViewPr>
        <p:scale>
          <a:sx n="100" d="100"/>
          <a:sy n="100" d="100"/>
        </p:scale>
        <p:origin x="-153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252C9E-9FDC-45E5-966D-F3B36186B501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5683D-7880-4FFD-A5C6-290321F1526D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0143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7FCF133-3DF8-4CB7-9E61-6D7EC9E8EC8D}" type="datetimeFigureOut">
              <a:rPr lang="hu-HU"/>
              <a:pPr>
                <a:defRPr/>
              </a:pPr>
              <a:t>2014.07.04.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2892DD1D-8C8A-4B54-A33A-DF20C2400B9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5474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2DD1D-8C8A-4B54-A33A-DF20C2400B94}" type="slidenum">
              <a:rPr lang="hu-HU" smtClean="0"/>
              <a:pPr>
                <a:defRPr/>
              </a:pPr>
              <a:t>25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92DD1D-8C8A-4B54-A33A-DF20C2400B94}" type="slidenum">
              <a:rPr lang="hu-HU" smtClean="0"/>
              <a:pPr>
                <a:defRPr/>
              </a:pPr>
              <a:t>26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4C1DA2-8F56-4668-8931-C9BBE4EB446B}" type="slidenum">
              <a:rPr lang="en-AU"/>
              <a:pPr/>
              <a:t>37</a:t>
            </a:fld>
            <a:endParaRPr lang="en-AU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56A7E0-AEC3-482C-9AE3-C2A4A0B72132}" type="slidenum">
              <a:rPr lang="en-AU">
                <a:solidFill>
                  <a:srgbClr val="000000"/>
                </a:solidFill>
              </a:rPr>
              <a:pPr/>
              <a:t>2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56A7E0-AEC3-482C-9AE3-C2A4A0B72132}" type="slidenum">
              <a:rPr lang="en-AU">
                <a:solidFill>
                  <a:srgbClr val="000000"/>
                </a:solidFill>
              </a:rPr>
              <a:pPr/>
              <a:t>3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337155-D365-4896-94D5-8C09187FB7B7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932FC5-A461-4088-BD34-BE28898A2CEE}" type="slidenum">
              <a:rPr lang="en-A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AU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DA35C-7159-4FF0-8C6F-386B28666ABE}" type="slidenum">
              <a:rPr lang="en-A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AU" smtClean="0">
              <a:solidFill>
                <a:srgbClr val="000000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DA35C-7159-4FF0-8C6F-386B28666ABE}" type="slidenum">
              <a:rPr lang="en-A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AU" smtClean="0">
              <a:solidFill>
                <a:srgbClr val="000000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ts val="575"/>
              </a:spcBef>
              <a:buFont typeface="Wingdings 2" pitchFamily="18" charset="2"/>
              <a:buNone/>
            </a:pPr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45C6EF-0D07-464E-BC5D-D678BF097AB5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dirty="0" smtClean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E7EF78-C3C3-4AC2-AB42-E2057A5BA2FB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  <p:sp>
        <p:nvSpPr>
          <p:cNvPr id="18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1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2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églalap 22"/>
          <p:cNvSpPr/>
          <p:nvPr userDrawn="1"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4" name="Téglalap 23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5" name="Téglalap 24"/>
          <p:cNvSpPr/>
          <p:nvPr userDrawn="1"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6" name="Szövegdoboz 25"/>
          <p:cNvSpPr txBox="1"/>
          <p:nvPr userDrawn="1"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2014. 03. 31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Szoftverbiztonság</a:t>
            </a:r>
            <a:r>
              <a:rPr lang="hu-HU" sz="4000" baseline="0" dirty="0" smtClean="0">
                <a:latin typeface="+mj-lt"/>
              </a:rPr>
              <a:t> alapjai</a:t>
            </a:r>
            <a:endParaRPr lang="hu-HU" sz="4000" dirty="0" smtClean="0">
              <a:latin typeface="+mj-lt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Dr.</a:t>
            </a:r>
            <a:r>
              <a:rPr lang="hu-HU" sz="3600" baseline="0" dirty="0" smtClean="0">
                <a:latin typeface="+mj-lt"/>
              </a:rPr>
              <a:t> </a:t>
            </a:r>
            <a:r>
              <a:rPr lang="hu-HU" sz="3200" baseline="0" dirty="0" smtClean="0">
                <a:latin typeface="+mj-lt"/>
              </a:rPr>
              <a:t>Németh </a:t>
            </a:r>
            <a:r>
              <a:rPr lang="hu-HU" sz="3600" baseline="0" dirty="0" smtClean="0">
                <a:latin typeface="+mj-lt"/>
              </a:rPr>
              <a:t>L. Zoltán – Cseh Péter</a:t>
            </a:r>
            <a:endParaRPr lang="hu-HU" sz="3600" dirty="0">
              <a:latin typeface="+mj-lt"/>
            </a:endParaRPr>
          </a:p>
        </p:txBody>
      </p:sp>
      <p:sp>
        <p:nvSpPr>
          <p:cNvPr id="2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baseline="0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Támadók és támadások, </a:t>
            </a:r>
            <a:br>
              <a:rPr kumimoji="0" lang="hu-HU" dirty="0" smtClean="0"/>
            </a:br>
            <a:r>
              <a:rPr kumimoji="0" lang="hu-HU" dirty="0" smtClean="0"/>
              <a:t>etikus </a:t>
            </a:r>
            <a:r>
              <a:rPr kumimoji="0" lang="hu-HU" dirty="0" err="1" smtClean="0"/>
              <a:t>hackelés</a:t>
            </a:r>
            <a:endParaRPr kumimoji="0" lang="en-US" dirty="0"/>
          </a:p>
        </p:txBody>
      </p:sp>
      <p:sp>
        <p:nvSpPr>
          <p:cNvPr id="15" name="Téglalap 14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 userDrawn="1"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 userDrawn="1"/>
        </p:nvSpPr>
        <p:spPr>
          <a:xfrm>
            <a:off x="4644008" y="3117660"/>
            <a:ext cx="4968552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Dr. Németh L. Zoltán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 userDrawn="1"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 userDrawn="1"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 userDrawn="1"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2014. 03. 31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Szoftverbiztonság</a:t>
            </a:r>
            <a:r>
              <a:rPr lang="hu-HU" sz="4000" baseline="0" dirty="0" smtClean="0">
                <a:latin typeface="+mj-lt"/>
              </a:rPr>
              <a:t> alapjai</a:t>
            </a:r>
            <a:endParaRPr lang="hu-HU" sz="4000" dirty="0" smtClean="0">
              <a:latin typeface="+mj-lt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Dr.</a:t>
            </a:r>
            <a:r>
              <a:rPr lang="hu-HU" sz="3600" baseline="0" dirty="0" smtClean="0">
                <a:latin typeface="+mj-lt"/>
              </a:rPr>
              <a:t> </a:t>
            </a:r>
            <a:r>
              <a:rPr lang="hu-HU" sz="3200" baseline="0" dirty="0" smtClean="0">
                <a:latin typeface="+mj-lt"/>
              </a:rPr>
              <a:t>Németh </a:t>
            </a:r>
            <a:r>
              <a:rPr lang="hu-HU" sz="3600" baseline="0" dirty="0" smtClean="0">
                <a:latin typeface="+mj-lt"/>
              </a:rPr>
              <a:t>L. Zoltán – Cseh Péter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 userDrawn="1"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églalap 17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Téglalap 20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Téglalap 26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8" name="Cím 7"/>
          <p:cNvSpPr txBox="1">
            <a:spLocks/>
          </p:cNvSpPr>
          <p:nvPr userDrawn="1"/>
        </p:nvSpPr>
        <p:spPr>
          <a:xfrm>
            <a:off x="5292080" y="3140968"/>
            <a:ext cx="3744416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Dr. Németh L. Zoltán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9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6EAC019-F43C-4FF6-A78E-FB7932B9FEA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19" r:id="rId12"/>
    <p:sldLayoutId id="2147483820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acebook.com/photo.php?v=381215913397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council.org/Certification/certified-ethical-hacker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aferinternet.hu/videok/2013/04/15/virag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ctrTitle"/>
          </p:nvPr>
        </p:nvSpPr>
        <p:spPr>
          <a:xfrm>
            <a:off x="457200" y="1988841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Támadók és támadások,</a:t>
            </a:r>
            <a:br>
              <a:rPr lang="hu-HU" dirty="0" smtClean="0"/>
            </a:br>
            <a:r>
              <a:rPr lang="hu-HU" dirty="0" smtClean="0"/>
              <a:t>etikus </a:t>
            </a:r>
            <a:r>
              <a:rPr lang="hu-HU" dirty="0" err="1" smtClean="0"/>
              <a:t>hackelés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Ki a hacker?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10</a:t>
            </a:fld>
            <a:endParaRPr lang="en-US"/>
          </a:p>
        </p:txBody>
      </p:sp>
      <p:sp>
        <p:nvSpPr>
          <p:cNvPr id="8195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hu-HU" dirty="0" smtClean="0"/>
              <a:t>Ezen majdnem olyan jót lehet vitatkozni, mint hogy mi a szerelem </a:t>
            </a:r>
            <a:r>
              <a:rPr lang="hu-HU" dirty="0" smtClean="0">
                <a:sym typeface="Wingdings" pitchFamily="2" charset="2"/>
              </a:rPr>
              <a:t>.</a:t>
            </a:r>
          </a:p>
          <a:p>
            <a:pPr>
              <a:lnSpc>
                <a:spcPct val="120000"/>
              </a:lnSpc>
            </a:pPr>
            <a:r>
              <a:rPr lang="hu-HU" dirty="0" smtClean="0">
                <a:sym typeface="Wingdings" pitchFamily="2" charset="2"/>
              </a:rPr>
              <a:t>Az emberek többségében a hackerekről az elsötétített szobában, csuklyában több monitor előtt görnyedő titokzatos bűnöző képe él.</a:t>
            </a:r>
          </a:p>
          <a:p>
            <a:pPr>
              <a:lnSpc>
                <a:spcPct val="120000"/>
              </a:lnSpc>
            </a:pPr>
            <a:endParaRPr lang="hu-HU" dirty="0" smtClean="0"/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endParaRPr lang="hu-HU" dirty="0" smtClean="0"/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endParaRPr lang="hu-HU" dirty="0" smtClean="0"/>
          </a:p>
          <a:p>
            <a:pPr>
              <a:lnSpc>
                <a:spcPct val="120000"/>
              </a:lnSpc>
              <a:buFont typeface="Wingdings 2" pitchFamily="18" charset="2"/>
              <a:buNone/>
            </a:pPr>
            <a:endParaRPr lang="hu-HU" dirty="0" smtClean="0"/>
          </a:p>
          <a:p>
            <a:pPr algn="ctr">
              <a:lnSpc>
                <a:spcPct val="120000"/>
              </a:lnSpc>
              <a:buFont typeface="Wingdings 2" pitchFamily="18" charset="2"/>
              <a:buNone/>
            </a:pPr>
            <a:r>
              <a:rPr lang="hu-HU" b="1" dirty="0" smtClean="0"/>
              <a:t>És sajnos ez sok tekintetben igaz.</a:t>
            </a:r>
          </a:p>
          <a:p>
            <a:pPr algn="ctr">
              <a:lnSpc>
                <a:spcPct val="120000"/>
              </a:lnSpc>
              <a:buFont typeface="Wingdings 2" pitchFamily="18" charset="2"/>
              <a:buNone/>
            </a:pPr>
            <a:r>
              <a:rPr lang="hu-HU" dirty="0" smtClean="0"/>
              <a:t>Nem kevesen keresik ezzel a kenyerüket a világon, de…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pic>
        <p:nvPicPr>
          <p:cNvPr id="8196" name="Kép 4" descr="hack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549" y="3494182"/>
            <a:ext cx="2376537" cy="1581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zövegdoboz 6"/>
          <p:cNvSpPr txBox="1"/>
          <p:nvPr/>
        </p:nvSpPr>
        <p:spPr>
          <a:xfrm>
            <a:off x="5796136" y="4797152"/>
            <a:ext cx="29523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http://www.civetadivisionbienesraices.com/</a:t>
            </a:r>
            <a:endParaRPr lang="hu-H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u-HU" dirty="0" smtClean="0"/>
              <a:t>Hackerek</a:t>
            </a:r>
          </a:p>
        </p:txBody>
      </p:sp>
      <p:sp>
        <p:nvSpPr>
          <p:cNvPr id="10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11</a:t>
            </a:fld>
            <a:endParaRPr lang="en-US"/>
          </a:p>
        </p:txBody>
      </p:sp>
      <p:sp>
        <p:nvSpPr>
          <p:cNvPr id="1741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1700808"/>
            <a:ext cx="7772400" cy="3456384"/>
          </a:xfrm>
        </p:spPr>
        <p:txBody>
          <a:bodyPr>
            <a:normAutofit fontScale="70000" lnSpcReduction="20000"/>
          </a:bodyPr>
          <a:lstStyle/>
          <a:p>
            <a:pPr marL="6350" indent="35560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defRPr/>
            </a:pPr>
            <a:r>
              <a:rPr lang="hu-HU" sz="2800" dirty="0" smtClean="0">
                <a:latin typeface="+mj-lt"/>
              </a:rPr>
              <a:t>Jó vagy rossz céltól függetlenül a </a:t>
            </a:r>
            <a:r>
              <a:rPr lang="hu-HU" sz="2800" dirty="0" err="1" smtClean="0">
                <a:latin typeface="+mj-lt"/>
              </a:rPr>
              <a:t>hackelés</a:t>
            </a:r>
            <a:r>
              <a:rPr lang="hu-HU" sz="2800" dirty="0" smtClean="0">
                <a:latin typeface="+mj-lt"/>
              </a:rPr>
              <a:t> lényege ugyanaz:</a:t>
            </a:r>
          </a:p>
          <a:p>
            <a:pPr marL="6350" indent="35560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defRPr/>
            </a:pPr>
            <a:r>
              <a:rPr lang="hu-HU" sz="2800" dirty="0" smtClean="0">
                <a:latin typeface="+mj-lt"/>
              </a:rPr>
              <a:t>Speciális szaktudással, eszközökkel és technikákkal az informatikai </a:t>
            </a:r>
            <a:r>
              <a:rPr lang="hu-HU" sz="2800" b="1" dirty="0" smtClean="0">
                <a:latin typeface="+mj-lt"/>
              </a:rPr>
              <a:t>védelmi kontrollok kijátszása</a:t>
            </a:r>
            <a:r>
              <a:rPr lang="hu-HU" sz="2800" dirty="0" smtClean="0">
                <a:latin typeface="+mj-lt"/>
              </a:rPr>
              <a:t> és betörés a rendszerekbe.</a:t>
            </a:r>
          </a:p>
          <a:p>
            <a:pPr marL="6350" indent="35560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defRPr/>
            </a:pPr>
            <a:r>
              <a:rPr lang="hu-HU" sz="2800" dirty="0" smtClean="0">
                <a:latin typeface="+mj-lt"/>
              </a:rPr>
              <a:t>Sokszor a </a:t>
            </a:r>
            <a:r>
              <a:rPr lang="hu-HU" sz="2800" dirty="0" err="1" smtClean="0">
                <a:latin typeface="+mj-lt"/>
              </a:rPr>
              <a:t>hackelés</a:t>
            </a:r>
            <a:r>
              <a:rPr lang="hu-HU" sz="2800" dirty="0" smtClean="0">
                <a:latin typeface="+mj-lt"/>
              </a:rPr>
              <a:t> sikere azon múlik, hogy a rendszerek nem csak úgy viselkednek, működnek, ahogy azt a tervezőjük gondolta.</a:t>
            </a:r>
          </a:p>
          <a:p>
            <a:pPr marL="6350" indent="35560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defRPr/>
            </a:pPr>
            <a:r>
              <a:rPr lang="hu-HU" sz="2000" b="1" dirty="0" smtClean="0">
                <a:latin typeface="+mj-lt"/>
              </a:rPr>
              <a:t>,,</a:t>
            </a:r>
            <a:r>
              <a:rPr lang="hu-HU" sz="2000" b="1" dirty="0" err="1" smtClean="0">
                <a:latin typeface="+mj-lt"/>
              </a:rPr>
              <a:t>Hackers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do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things</a:t>
            </a:r>
            <a:r>
              <a:rPr lang="hu-HU" sz="2000" b="1" dirty="0" smtClean="0">
                <a:latin typeface="+mj-lt"/>
              </a:rPr>
              <a:t>, </a:t>
            </a:r>
            <a:r>
              <a:rPr lang="hu-HU" sz="2000" b="1" dirty="0" err="1" smtClean="0">
                <a:latin typeface="+mj-lt"/>
              </a:rPr>
              <a:t>you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don’t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expect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to</a:t>
            </a:r>
            <a:r>
              <a:rPr lang="hu-HU" sz="2000" b="1" dirty="0" smtClean="0">
                <a:latin typeface="+mj-lt"/>
              </a:rPr>
              <a:t> </a:t>
            </a:r>
            <a:r>
              <a:rPr lang="hu-HU" sz="2000" b="1" dirty="0" err="1" smtClean="0">
                <a:latin typeface="+mj-lt"/>
              </a:rPr>
              <a:t>do</a:t>
            </a:r>
            <a:r>
              <a:rPr lang="hu-HU" sz="2000" b="1" dirty="0" smtClean="0">
                <a:latin typeface="+mj-lt"/>
              </a:rPr>
              <a:t>!”</a:t>
            </a:r>
            <a:br>
              <a:rPr lang="hu-HU" sz="2000" b="1" dirty="0" smtClean="0">
                <a:latin typeface="+mj-lt"/>
              </a:rPr>
            </a:br>
            <a:r>
              <a:rPr lang="hu-HU" sz="2000" dirty="0" smtClean="0">
                <a:latin typeface="+mj-lt"/>
              </a:rPr>
              <a:t>(A hackerek olyan dolgokat tesznek, melyekre ön nem számít.)</a:t>
            </a:r>
          </a:p>
        </p:txBody>
      </p:sp>
      <p:sp>
        <p:nvSpPr>
          <p:cNvPr id="11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9221" name="Szövegdoboz 5"/>
          <p:cNvSpPr txBox="1">
            <a:spLocks noChangeArrowheads="1"/>
          </p:cNvSpPr>
          <p:nvPr/>
        </p:nvSpPr>
        <p:spPr bwMode="auto">
          <a:xfrm>
            <a:off x="1763688" y="5301307"/>
            <a:ext cx="1871663" cy="647700"/>
          </a:xfrm>
          <a:prstGeom prst="rect">
            <a:avLst/>
          </a:prstGeom>
          <a:solidFill>
            <a:srgbClr val="FFFF66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Nem működik jelszó nélkül.</a:t>
            </a:r>
          </a:p>
        </p:txBody>
      </p:sp>
      <p:sp>
        <p:nvSpPr>
          <p:cNvPr id="9222" name="Szövegdoboz 6"/>
          <p:cNvSpPr txBox="1">
            <a:spLocks noChangeArrowheads="1"/>
          </p:cNvSpPr>
          <p:nvPr/>
        </p:nvSpPr>
        <p:spPr bwMode="auto">
          <a:xfrm>
            <a:off x="5219700" y="5301208"/>
            <a:ext cx="1873250" cy="646113"/>
          </a:xfrm>
          <a:prstGeom prst="rect">
            <a:avLst/>
          </a:prstGeom>
          <a:solidFill>
            <a:srgbClr val="FFFF66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/>
              <a:t>Működik az, csak máshogy!!!</a:t>
            </a:r>
          </a:p>
        </p:txBody>
      </p:sp>
      <p:sp>
        <p:nvSpPr>
          <p:cNvPr id="8" name="Jobbra nyíl 7"/>
          <p:cNvSpPr/>
          <p:nvPr/>
        </p:nvSpPr>
        <p:spPr>
          <a:xfrm>
            <a:off x="3923928" y="5373315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hackerek </a:t>
            </a:r>
            <a:r>
              <a:rPr lang="hu-HU" dirty="0" smtClean="0"/>
              <a:t>megkülönböztetése 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12</a:t>
            </a:fld>
            <a:endParaRPr lang="en-US"/>
          </a:p>
        </p:txBody>
      </p:sp>
      <p:sp>
        <p:nvSpPr>
          <p:cNvPr id="1024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hu-HU" b="1" dirty="0" smtClean="0"/>
              <a:t>White hat: </a:t>
            </a:r>
            <a:r>
              <a:rPr lang="hu-HU" dirty="0" smtClean="0"/>
              <a:t>az etikus hackerek, biztonsági szakemberek.</a:t>
            </a:r>
          </a:p>
          <a:p>
            <a:pPr>
              <a:lnSpc>
                <a:spcPct val="120000"/>
              </a:lnSpc>
            </a:pPr>
            <a:r>
              <a:rPr lang="hu-HU" b="1" dirty="0" smtClean="0"/>
              <a:t>Black hat: </a:t>
            </a:r>
            <a:r>
              <a:rPr lang="hu-HU" dirty="0" smtClean="0"/>
              <a:t>a bűnözők, pl. ipari kémek, terroristák.</a:t>
            </a:r>
          </a:p>
          <a:p>
            <a:pPr>
              <a:lnSpc>
                <a:spcPct val="120000"/>
              </a:lnSpc>
            </a:pPr>
            <a:r>
              <a:rPr lang="hu-HU" b="1" dirty="0" smtClean="0"/>
              <a:t>Gray hat: </a:t>
            </a:r>
            <a:r>
              <a:rPr lang="hu-HU" dirty="0" smtClean="0"/>
              <a:t>kíváncsiságból, vagy tehetségük elismeréséért </a:t>
            </a:r>
            <a:r>
              <a:rPr lang="hu-HU" dirty="0" err="1" smtClean="0"/>
              <a:t>hackelők</a:t>
            </a:r>
            <a:r>
              <a:rPr lang="hu-HU" dirty="0" smtClean="0"/>
              <a:t>, nem élnek vissza a hibákkal, a gyártókat/üzemeltetőket értesítik, de nincs megbízásuk, esetenként pénzt kérnek a javításokért.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hackerek </a:t>
            </a:r>
            <a:r>
              <a:rPr lang="hu-HU" dirty="0" smtClean="0"/>
              <a:t>megkülönböztetése II.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13</a:t>
            </a:fld>
            <a:endParaRPr lang="en-US"/>
          </a:p>
        </p:txBody>
      </p:sp>
      <p:sp>
        <p:nvSpPr>
          <p:cNvPr id="1024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b="1" dirty="0" err="1" smtClean="0"/>
              <a:t>Blue</a:t>
            </a:r>
            <a:r>
              <a:rPr lang="hu-HU" b="1" dirty="0" smtClean="0"/>
              <a:t> hat: </a:t>
            </a:r>
            <a:r>
              <a:rPr lang="hu-HU" dirty="0" smtClean="0"/>
              <a:t>a különböző rendszereket még megjelenés előtt tesztelik (</a:t>
            </a:r>
            <a:r>
              <a:rPr lang="hu-HU" dirty="0" err="1" smtClean="0"/>
              <a:t>Blueprint</a:t>
            </a:r>
            <a:r>
              <a:rPr lang="hu-HU" dirty="0" smtClean="0"/>
              <a:t> testing).</a:t>
            </a:r>
          </a:p>
          <a:p>
            <a:pPr>
              <a:lnSpc>
                <a:spcPct val="120000"/>
              </a:lnSpc>
            </a:pPr>
            <a:r>
              <a:rPr lang="hu-HU" b="1" dirty="0" smtClean="0"/>
              <a:t>Script </a:t>
            </a:r>
            <a:r>
              <a:rPr lang="hu-HU" b="1" dirty="0" err="1" smtClean="0"/>
              <a:t>kiddies</a:t>
            </a:r>
            <a:r>
              <a:rPr lang="hu-HU" b="1" dirty="0" smtClean="0"/>
              <a:t>: </a:t>
            </a:r>
            <a:r>
              <a:rPr lang="hu-HU" dirty="0" smtClean="0"/>
              <a:t>csak mások kész eszközeivel </a:t>
            </a:r>
            <a:r>
              <a:rPr lang="hu-HU" dirty="0" err="1" smtClean="0"/>
              <a:t>hackelnek</a:t>
            </a:r>
            <a:r>
              <a:rPr lang="hu-HU" dirty="0" smtClean="0"/>
              <a:t>, anélkül, hogy értenék őket, az igazi hackerek áltatában</a:t>
            </a:r>
            <a:br>
              <a:rPr lang="hu-HU" dirty="0" smtClean="0"/>
            </a:br>
            <a:r>
              <a:rPr lang="hu-HU" dirty="0" smtClean="0"/>
              <a:t>lenézik őket.</a:t>
            </a:r>
          </a:p>
          <a:p>
            <a:pPr marL="274320" lvl="1" indent="-274320">
              <a:lnSpc>
                <a:spcPct val="120000"/>
              </a:lnSpc>
              <a:spcBef>
                <a:spcPts val="580"/>
              </a:spcBef>
              <a:buClr>
                <a:schemeClr val="accent1"/>
              </a:buClr>
            </a:pPr>
            <a:r>
              <a:rPr lang="hu-HU" dirty="0" smtClean="0"/>
              <a:t>MÁS megközelítés: </a:t>
            </a:r>
            <a:r>
              <a:rPr lang="hu-HU" b="1" dirty="0" smtClean="0"/>
              <a:t>Hacker</a:t>
            </a:r>
            <a:r>
              <a:rPr lang="hu-HU" dirty="0" smtClean="0"/>
              <a:t> (</a:t>
            </a:r>
            <a:r>
              <a:rPr lang="hu-HU" dirty="0" err="1" smtClean="0"/>
              <a:t>white</a:t>
            </a:r>
            <a:r>
              <a:rPr lang="hu-HU" dirty="0" smtClean="0"/>
              <a:t> hat) </a:t>
            </a:r>
            <a:r>
              <a:rPr lang="hu-HU" dirty="0" smtClean="0">
                <a:cs typeface="Times New Roman" pitchFamily="18" charset="0"/>
              </a:rPr>
              <a:t>↔ </a:t>
            </a:r>
            <a:r>
              <a:rPr lang="hu-HU" b="1" dirty="0" err="1" smtClean="0"/>
              <a:t>Cracker</a:t>
            </a:r>
            <a:r>
              <a:rPr lang="hu-HU" dirty="0" smtClean="0"/>
              <a:t> (</a:t>
            </a:r>
            <a:r>
              <a:rPr lang="hu-HU" dirty="0" err="1" smtClean="0"/>
              <a:t>black</a:t>
            </a:r>
            <a:r>
              <a:rPr lang="hu-HU" dirty="0" smtClean="0"/>
              <a:t>  </a:t>
            </a:r>
            <a:r>
              <a:rPr lang="hu-HU" dirty="0" err="1" smtClean="0"/>
              <a:t>hat</a:t>
            </a:r>
            <a:r>
              <a:rPr lang="hu-HU" dirty="0" smtClean="0"/>
              <a:t>).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39160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Etikus </a:t>
            </a:r>
            <a:r>
              <a:rPr lang="hu-HU" dirty="0" err="1" smtClean="0"/>
              <a:t>hackelés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14</a:t>
            </a:fld>
            <a:endParaRPr lang="en-US"/>
          </a:p>
        </p:txBody>
      </p:sp>
      <p:sp>
        <p:nvSpPr>
          <p:cNvPr id="11267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lvl="1" indent="269875"/>
            <a:r>
              <a:rPr lang="hu-HU" dirty="0">
                <a:solidFill>
                  <a:schemeClr val="tx2"/>
                </a:solidFill>
              </a:rPr>
              <a:t>Mitől etikus egy </a:t>
            </a:r>
            <a:r>
              <a:rPr lang="hu-HU" dirty="0" smtClean="0">
                <a:solidFill>
                  <a:schemeClr val="tx2"/>
                </a:solidFill>
              </a:rPr>
              <a:t>hacker? - </a:t>
            </a:r>
            <a:r>
              <a:rPr lang="hu-HU" dirty="0" smtClean="0">
                <a:latin typeface="+mj-lt"/>
              </a:rPr>
              <a:t>Ez nem erkölcsi kérdés:</a:t>
            </a:r>
          </a:p>
          <a:p>
            <a:pPr marL="0" lvl="1" indent="269875" eaLnBrk="1" hangingPunct="1"/>
            <a:r>
              <a:rPr lang="hu-HU" dirty="0" smtClean="0">
                <a:latin typeface="+mj-lt"/>
              </a:rPr>
              <a:t>Akinek az általa tesztelt rendszerek feltörésére az üzemeltetőtől </a:t>
            </a:r>
            <a:r>
              <a:rPr lang="hu-HU" b="1" dirty="0" smtClean="0">
                <a:latin typeface="+mj-lt"/>
              </a:rPr>
              <a:t>írásos megbízása van.</a:t>
            </a:r>
            <a:endParaRPr lang="hu-HU" dirty="0" smtClean="0">
              <a:latin typeface="+mj-lt"/>
            </a:endParaRPr>
          </a:p>
          <a:p>
            <a:pPr marL="0" lvl="1" indent="269875" eaLnBrk="1" hangingPunct="1"/>
            <a:r>
              <a:rPr lang="hu-HU" dirty="0" smtClean="0">
                <a:latin typeface="+mj-lt"/>
              </a:rPr>
              <a:t>Az a célja, hogy a </a:t>
            </a:r>
            <a:r>
              <a:rPr lang="hu-HU" b="1" dirty="0" smtClean="0">
                <a:latin typeface="+mj-lt"/>
              </a:rPr>
              <a:t>bűnözők gondolkodásmódját követve</a:t>
            </a:r>
            <a:r>
              <a:rPr lang="hu-HU" dirty="0" smtClean="0">
                <a:latin typeface="+mj-lt"/>
              </a:rPr>
              <a:t>, és eszközeit használva vizsgálja a sérülékenységeket.</a:t>
            </a:r>
          </a:p>
          <a:p>
            <a:pPr marL="0" lvl="1" indent="269875"/>
            <a:r>
              <a:rPr lang="hu-HU" dirty="0"/>
              <a:t>Így számos kockázat jól felmérhető. </a:t>
            </a:r>
          </a:p>
          <a:p>
            <a:pPr marL="0" lvl="1" indent="269875" eaLnBrk="1" hangingPunct="1"/>
            <a:r>
              <a:rPr lang="hu-HU" dirty="0" smtClean="0">
                <a:latin typeface="+mj-lt"/>
              </a:rPr>
              <a:t>Az etikus hacker mindig </a:t>
            </a:r>
            <a:r>
              <a:rPr lang="hu-HU" b="1" dirty="0" smtClean="0">
                <a:latin typeface="+mj-lt"/>
              </a:rPr>
              <a:t>dokumentálja cselekedeteit</a:t>
            </a:r>
            <a:r>
              <a:rPr lang="hu-HU" dirty="0" smtClean="0">
                <a:latin typeface="+mj-lt"/>
              </a:rPr>
              <a:t>: a támadás minden egyes lépését és jellemzőit.</a:t>
            </a:r>
          </a:p>
          <a:p>
            <a:pPr marL="0" lvl="1" indent="269875" eaLnBrk="1" hangingPunct="1"/>
            <a:r>
              <a:rPr lang="hu-HU" dirty="0" smtClean="0">
                <a:latin typeface="+mj-lt"/>
              </a:rPr>
              <a:t>Maximálisan tiszteletben tartja megbízója érdekeit, pl. titoktartás, a rendszer-kiesések elkerülése, stb.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04056" y="323131"/>
            <a:ext cx="7772400" cy="99412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lvl="0" fontAlgn="auto">
              <a:spcAft>
                <a:spcPts val="0"/>
              </a:spcAft>
            </a:pPr>
            <a:endParaRPr kumimoji="0" lang="hu-H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De honnan jön az elnevezés?</a:t>
            </a:r>
          </a:p>
        </p:txBody>
      </p:sp>
      <p:sp>
        <p:nvSpPr>
          <p:cNvPr id="10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15</a:t>
            </a:fld>
            <a:endParaRPr lang="en-US"/>
          </a:p>
        </p:txBody>
      </p:sp>
      <p:pic>
        <p:nvPicPr>
          <p:cNvPr id="12291" name="Tartalom helye 3" descr="cowboys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467100" y="1844824"/>
            <a:ext cx="2667000" cy="2428875"/>
          </a:xfrm>
        </p:spPr>
      </p:pic>
      <p:sp>
        <p:nvSpPr>
          <p:cNvPr id="12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12292" name="Téglalap 4"/>
          <p:cNvSpPr>
            <a:spLocks noChangeArrowheads="1"/>
          </p:cNvSpPr>
          <p:nvPr/>
        </p:nvSpPr>
        <p:spPr bwMode="auto">
          <a:xfrm>
            <a:off x="2728704" y="4581128"/>
            <a:ext cx="3715504" cy="44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‘The Last Stand’</a:t>
            </a:r>
            <a:r>
              <a:rPr lang="hu-HU" dirty="0"/>
              <a:t> </a:t>
            </a:r>
            <a:r>
              <a:rPr lang="hu-HU" dirty="0" smtClean="0"/>
              <a:t>westernfilm </a:t>
            </a:r>
            <a:r>
              <a:rPr lang="hu-HU" dirty="0"/>
              <a:t>1938</a:t>
            </a:r>
            <a:r>
              <a:rPr lang="en-US" dirty="0"/>
              <a:t>.</a:t>
            </a:r>
            <a:endParaRPr lang="hu-HU" dirty="0"/>
          </a:p>
        </p:txBody>
      </p:sp>
      <p:sp>
        <p:nvSpPr>
          <p:cNvPr id="12293" name="Szövegdoboz 5"/>
          <p:cNvSpPr txBox="1">
            <a:spLocks noChangeArrowheads="1"/>
          </p:cNvSpPr>
          <p:nvPr/>
        </p:nvSpPr>
        <p:spPr bwMode="auto">
          <a:xfrm>
            <a:off x="1547738" y="2303165"/>
            <a:ext cx="1223466" cy="646331"/>
          </a:xfrm>
          <a:prstGeom prst="rect">
            <a:avLst/>
          </a:prstGeom>
          <a:solidFill>
            <a:srgbClr val="FFFF66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jófiú</a:t>
            </a:r>
            <a:br>
              <a:rPr lang="hu-HU" dirty="0" smtClean="0"/>
            </a:br>
            <a:r>
              <a:rPr lang="hu-HU" dirty="0" err="1" smtClean="0"/>
              <a:t>white</a:t>
            </a:r>
            <a:r>
              <a:rPr lang="hu-HU" dirty="0" smtClean="0"/>
              <a:t> hat</a:t>
            </a:r>
            <a:endParaRPr lang="hu-HU" dirty="0"/>
          </a:p>
        </p:txBody>
      </p:sp>
      <p:sp>
        <p:nvSpPr>
          <p:cNvPr id="12294" name="Szövegdoboz 6"/>
          <p:cNvSpPr txBox="1">
            <a:spLocks noChangeArrowheads="1"/>
          </p:cNvSpPr>
          <p:nvPr/>
        </p:nvSpPr>
        <p:spPr bwMode="auto">
          <a:xfrm>
            <a:off x="6516364" y="2924944"/>
            <a:ext cx="1151980" cy="646331"/>
          </a:xfrm>
          <a:prstGeom prst="rect">
            <a:avLst/>
          </a:prstGeom>
          <a:solidFill>
            <a:srgbClr val="FFFF66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rosszfiú</a:t>
            </a:r>
          </a:p>
          <a:p>
            <a:r>
              <a:rPr lang="hu-HU" dirty="0" err="1" smtClean="0"/>
              <a:t>black</a:t>
            </a:r>
            <a:r>
              <a:rPr lang="hu-HU" dirty="0" smtClean="0"/>
              <a:t> hat</a:t>
            </a:r>
            <a:endParaRPr lang="hu-HU" dirty="0"/>
          </a:p>
        </p:txBody>
      </p:sp>
      <p:cxnSp>
        <p:nvCxnSpPr>
          <p:cNvPr id="9" name="Egyenes összekötő 8"/>
          <p:cNvCxnSpPr>
            <a:endCxn id="12294" idx="1"/>
          </p:cNvCxnSpPr>
          <p:nvPr/>
        </p:nvCxnSpPr>
        <p:spPr>
          <a:xfrm>
            <a:off x="5724202" y="3142434"/>
            <a:ext cx="792162" cy="105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/>
          <p:cNvCxnSpPr/>
          <p:nvPr/>
        </p:nvCxnSpPr>
        <p:spPr>
          <a:xfrm flipV="1">
            <a:off x="2771874" y="2015133"/>
            <a:ext cx="1512888" cy="61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Szövegdoboz 11"/>
          <p:cNvSpPr txBox="1">
            <a:spLocks noChangeArrowheads="1"/>
          </p:cNvSpPr>
          <p:nvPr/>
        </p:nvSpPr>
        <p:spPr bwMode="auto">
          <a:xfrm>
            <a:off x="611560" y="5157192"/>
            <a:ext cx="7992988" cy="85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sz="2000" dirty="0" smtClean="0"/>
              <a:t>Így mindenki első pillantásra látta, hogy kinek kell szurkolni.</a:t>
            </a:r>
          </a:p>
          <a:p>
            <a:r>
              <a:rPr lang="hu-HU" sz="2000" dirty="0" smtClean="0"/>
              <a:t>Hackereknél </a:t>
            </a:r>
            <a:r>
              <a:rPr lang="hu-HU" sz="2000" dirty="0"/>
              <a:t>is: </a:t>
            </a:r>
            <a:r>
              <a:rPr lang="hu-HU" sz="2000" b="1" dirty="0"/>
              <a:t>V</a:t>
            </a:r>
            <a:r>
              <a:rPr lang="hu-HU" sz="2000" b="1" dirty="0" smtClean="0"/>
              <a:t>an megbízásod </a:t>
            </a:r>
            <a:r>
              <a:rPr lang="hu-HU" sz="2000" b="1" dirty="0"/>
              <a:t>vagy sem?</a:t>
            </a:r>
            <a:r>
              <a:rPr lang="hu-HU" sz="2000" dirty="0"/>
              <a:t> Ez ilyen egyszerű.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94122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Mi a baj a </a:t>
            </a:r>
            <a:r>
              <a:rPr lang="hu-HU" dirty="0" err="1" smtClean="0"/>
              <a:t>gray</a:t>
            </a:r>
            <a:r>
              <a:rPr lang="hu-HU" dirty="0" smtClean="0"/>
              <a:t> hat kategóriával</a:t>
            </a:r>
            <a:r>
              <a:rPr lang="hu-HU" dirty="0" smtClean="0"/>
              <a:t>? 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16</a:t>
            </a:fld>
            <a:endParaRPr lang="en-US"/>
          </a:p>
        </p:txBody>
      </p:sp>
      <p:sp>
        <p:nvSpPr>
          <p:cNvPr id="13315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hu-HU" b="1" dirty="0" smtClean="0"/>
              <a:t>A kalapod színét igazából nem te mondod meg.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Ha egy rendszer a „tesztelésed” alatt összeomlik, utólag hiába magyarázod, hogy csak ,,jót akartál”.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Igen, több </a:t>
            </a:r>
            <a:r>
              <a:rPr lang="hu-HU" dirty="0" err="1" smtClean="0"/>
              <a:t>gray</a:t>
            </a:r>
            <a:r>
              <a:rPr lang="hu-HU" dirty="0" smtClean="0"/>
              <a:t>/back hat hackerből lett később híres biztonsági szakember (Néhány évet azért rendszerint ültek ők is börtönben…).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ím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94122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Mi a baj a </a:t>
            </a:r>
            <a:r>
              <a:rPr lang="hu-HU" dirty="0" err="1" smtClean="0"/>
              <a:t>gray</a:t>
            </a:r>
            <a:r>
              <a:rPr lang="hu-HU" dirty="0" smtClean="0"/>
              <a:t> hat kategóriával</a:t>
            </a:r>
            <a:r>
              <a:rPr lang="hu-HU" dirty="0" smtClean="0"/>
              <a:t>? II.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17</a:t>
            </a:fld>
            <a:endParaRPr lang="en-US"/>
          </a:p>
        </p:txBody>
      </p:sp>
      <p:sp>
        <p:nvSpPr>
          <p:cNvPr id="13315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dirty="0" smtClean="0"/>
              <a:t>De még többen egyszerűen börtönbe kerültek, anélkül, hogy híressé váltak volna.</a:t>
            </a:r>
          </a:p>
          <a:p>
            <a:pPr>
              <a:lnSpc>
                <a:spcPct val="120000"/>
              </a:lnSpc>
            </a:pPr>
            <a:r>
              <a:rPr lang="hu-HU" b="1" dirty="0" smtClean="0"/>
              <a:t>Soha ne csináljatok illegális </a:t>
            </a:r>
            <a:r>
              <a:rPr lang="hu-HU" b="1" dirty="0" err="1" smtClean="0"/>
              <a:t>pentesztet</a:t>
            </a:r>
            <a:r>
              <a:rPr lang="hu-HU" b="1" dirty="0" smtClean="0"/>
              <a:t>!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Jóval könnyebb valakit lebuktatni, mint azt sokan gondolnák… 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A ,,nagyoknak” azért vannak eszközeik…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245269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600" dirty="0" smtClean="0"/>
              <a:t>A </a:t>
            </a:r>
            <a:r>
              <a:rPr lang="hu-HU" sz="3600" dirty="0" err="1" smtClean="0"/>
              <a:t>hackelés</a:t>
            </a:r>
            <a:r>
              <a:rPr lang="hu-HU" sz="3600" dirty="0" smtClean="0"/>
              <a:t> </a:t>
            </a:r>
            <a:r>
              <a:rPr lang="hu-HU" sz="3600" dirty="0" smtClean="0"/>
              <a:t>motivációi I.</a:t>
            </a:r>
            <a:endParaRPr lang="en-AU" sz="3600" dirty="0" smtClean="0"/>
          </a:p>
        </p:txBody>
      </p:sp>
      <p:sp>
        <p:nvSpPr>
          <p:cNvPr id="1843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662B-83C3-44DF-87B4-063CB8EDA179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81000" indent="-3810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Munka, megbízás:</a:t>
            </a:r>
            <a:r>
              <a:rPr lang="hu-HU" dirty="0" smtClean="0"/>
              <a:t> </a:t>
            </a:r>
            <a:r>
              <a:rPr lang="hu-HU" dirty="0" err="1" smtClean="0"/>
              <a:t>white</a:t>
            </a:r>
            <a:r>
              <a:rPr lang="hu-HU" dirty="0" smtClean="0"/>
              <a:t> hat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Kíváncsiság,</a:t>
            </a:r>
            <a:r>
              <a:rPr lang="hu-HU" dirty="0" smtClean="0"/>
              <a:t> </a:t>
            </a:r>
            <a:r>
              <a:rPr lang="hu-HU" b="1" dirty="0" smtClean="0"/>
              <a:t>hobbi, elismerés</a:t>
            </a:r>
            <a:r>
              <a:rPr lang="hu-HU" dirty="0" smtClean="0"/>
              <a:t>:  </a:t>
            </a:r>
            <a:r>
              <a:rPr lang="hu-HU" dirty="0" err="1" smtClean="0"/>
              <a:t>gray</a:t>
            </a:r>
            <a:r>
              <a:rPr lang="hu-HU" dirty="0" smtClean="0"/>
              <a:t> hat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Illegális</a:t>
            </a:r>
            <a:r>
              <a:rPr lang="hu-HU" dirty="0" smtClean="0"/>
              <a:t> </a:t>
            </a:r>
            <a:r>
              <a:rPr lang="hu-HU" b="1" dirty="0" smtClean="0"/>
              <a:t>jövedelem</a:t>
            </a:r>
            <a:r>
              <a:rPr lang="hu-HU" dirty="0" smtClean="0"/>
              <a:t>: </a:t>
            </a:r>
            <a:r>
              <a:rPr lang="hu-HU" dirty="0" err="1" smtClean="0"/>
              <a:t>black</a:t>
            </a:r>
            <a:r>
              <a:rPr lang="hu-HU" dirty="0" smtClean="0"/>
              <a:t> hat</a:t>
            </a:r>
          </a:p>
          <a:p>
            <a:pPr marL="381000" indent="-381000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Legális jövedelem</a:t>
            </a:r>
            <a:r>
              <a:rPr lang="hu-HU" dirty="0" smtClean="0"/>
              <a:t>: </a:t>
            </a:r>
            <a:r>
              <a:rPr lang="hu-HU" dirty="0" err="1" smtClean="0"/>
              <a:t>bounty</a:t>
            </a:r>
            <a:r>
              <a:rPr lang="hu-HU" dirty="0" smtClean="0"/>
              <a:t> </a:t>
            </a:r>
            <a:r>
              <a:rPr lang="hu-HU" dirty="0" err="1" smtClean="0"/>
              <a:t>programs</a:t>
            </a:r>
            <a:endParaRPr lang="hu-HU" dirty="0" smtClean="0"/>
          </a:p>
          <a:p>
            <a:pPr marL="381000" indent="-3810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dirty="0" smtClean="0"/>
              <a:t>Nemzetközi/Ipari/Politikai </a:t>
            </a:r>
            <a:r>
              <a:rPr lang="hu-HU" b="1" dirty="0" smtClean="0"/>
              <a:t>kémkedés</a:t>
            </a:r>
            <a:endParaRPr lang="hu-HU" dirty="0" smtClean="0"/>
          </a:p>
          <a:p>
            <a:pPr marL="655638" lvl="1" indent="-381000" eaLnBrk="1" hangingPunct="1">
              <a:lnSpc>
                <a:spcPct val="110000"/>
              </a:lnSpc>
              <a:buFont typeface="Wingdings 2" pitchFamily="18" charset="2"/>
              <a:buNone/>
            </a:pPr>
            <a:endParaRPr lang="hu-HU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600" dirty="0" smtClean="0"/>
              <a:t>A </a:t>
            </a:r>
            <a:r>
              <a:rPr lang="hu-HU" sz="3600" dirty="0" err="1" smtClean="0"/>
              <a:t>hackelés</a:t>
            </a:r>
            <a:r>
              <a:rPr lang="hu-HU" sz="3600" dirty="0" smtClean="0"/>
              <a:t> </a:t>
            </a:r>
            <a:r>
              <a:rPr lang="hu-HU" sz="3600" dirty="0" smtClean="0"/>
              <a:t>motivációi II.</a:t>
            </a:r>
            <a:endParaRPr lang="en-AU" sz="3600" dirty="0" smtClean="0"/>
          </a:p>
        </p:txBody>
      </p:sp>
      <p:sp>
        <p:nvSpPr>
          <p:cNvPr id="1843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662B-83C3-44DF-87B4-063CB8EDA179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1434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lnSpc>
                <a:spcPct val="110000"/>
              </a:lnSpc>
              <a:buFont typeface="+mj-lt"/>
              <a:buAutoNum type="arabicPeriod" startAt="6"/>
            </a:pPr>
            <a:r>
              <a:rPr lang="hu-HU" b="1" dirty="0" smtClean="0"/>
              <a:t>Hadviselés </a:t>
            </a:r>
            <a:r>
              <a:rPr lang="hu-HU" dirty="0" smtClean="0"/>
              <a:t>(</a:t>
            </a:r>
            <a:r>
              <a:rPr lang="hu-HU" dirty="0" err="1" smtClean="0"/>
              <a:t>kiberháború</a:t>
            </a:r>
            <a:r>
              <a:rPr lang="hu-HU" dirty="0" smtClean="0"/>
              <a:t>): fizetett vagy önkéntes katonák</a:t>
            </a:r>
          </a:p>
          <a:p>
            <a:pPr marL="381000" indent="-381000" eaLnBrk="1" hangingPunct="1">
              <a:lnSpc>
                <a:spcPct val="110000"/>
              </a:lnSpc>
              <a:buFont typeface="Wingdings" pitchFamily="2" charset="2"/>
              <a:buAutoNum type="arabicPeriod" startAt="6"/>
            </a:pPr>
            <a:r>
              <a:rPr lang="hu-HU" b="1" dirty="0" err="1" smtClean="0"/>
              <a:t>Hacktivizmus</a:t>
            </a:r>
            <a:r>
              <a:rPr lang="hu-HU" b="1" dirty="0" smtClean="0"/>
              <a:t>:</a:t>
            </a:r>
            <a:r>
              <a:rPr lang="hu-HU" dirty="0" smtClean="0"/>
              <a:t> valamilyen csoport vagy mozgalom </a:t>
            </a:r>
          </a:p>
          <a:p>
            <a:pPr marL="655638" lvl="1" indent="-381000" eaLnBrk="1" hangingPunct="1">
              <a:lnSpc>
                <a:spcPct val="110000"/>
              </a:lnSpc>
            </a:pPr>
            <a:r>
              <a:rPr lang="hu-HU" dirty="0" smtClean="0"/>
              <a:t>politikai,</a:t>
            </a:r>
          </a:p>
          <a:p>
            <a:pPr marL="655638" lvl="1" indent="-381000" eaLnBrk="1" hangingPunct="1">
              <a:lnSpc>
                <a:spcPct val="110000"/>
              </a:lnSpc>
            </a:pPr>
            <a:r>
              <a:rPr lang="hu-HU" dirty="0" smtClean="0"/>
              <a:t>vallási,</a:t>
            </a:r>
          </a:p>
          <a:p>
            <a:pPr marL="655638" lvl="1" indent="-381000" eaLnBrk="1" hangingPunct="1">
              <a:lnSpc>
                <a:spcPct val="110000"/>
              </a:lnSpc>
            </a:pPr>
            <a:r>
              <a:rPr lang="hu-HU" dirty="0" smtClean="0"/>
              <a:t>társadalmi</a:t>
            </a:r>
          </a:p>
          <a:p>
            <a:pPr marL="655638" lvl="1" indent="-38100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hu-HU" dirty="0" smtClean="0"/>
              <a:t>céljainak eléréséért.</a:t>
            </a:r>
          </a:p>
          <a:p>
            <a:pPr marL="514668" indent="-514350">
              <a:lnSpc>
                <a:spcPct val="110000"/>
              </a:lnSpc>
              <a:buFont typeface="+mj-lt"/>
              <a:buAutoNum type="arabicPeriod" startAt="6"/>
            </a:pPr>
            <a:r>
              <a:rPr lang="hu-HU" b="1" dirty="0" smtClean="0"/>
              <a:t>Jótékonyság</a:t>
            </a:r>
            <a:r>
              <a:rPr lang="hu-HU" dirty="0" smtClean="0"/>
              <a:t> – </a:t>
            </a:r>
            <a:r>
              <a:rPr lang="hu-HU" dirty="0" err="1" smtClean="0"/>
              <a:t>Hackers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Charity</a:t>
            </a:r>
            <a:endParaRPr lang="hu-HU" dirty="0" smtClean="0"/>
          </a:p>
          <a:p>
            <a:pPr marL="655638" lvl="1" indent="-381000" eaLnBrk="1" hangingPunct="1">
              <a:lnSpc>
                <a:spcPct val="110000"/>
              </a:lnSpc>
              <a:buFont typeface="Wingdings 2" pitchFamily="18" charset="2"/>
              <a:buNone/>
            </a:pPr>
            <a:endParaRPr lang="hu-HU" dirty="0" smtClean="0"/>
          </a:p>
          <a:p>
            <a:pPr marL="655638" lvl="1" indent="-381000" eaLnBrk="1" hangingPunct="1">
              <a:lnSpc>
                <a:spcPct val="110000"/>
              </a:lnSpc>
              <a:buFont typeface="Wingdings 2" pitchFamily="18" charset="2"/>
              <a:buNone/>
            </a:pPr>
            <a:endParaRPr lang="hu-HU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9817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000" dirty="0" smtClean="0"/>
              <a:t>Ismétlés I. - </a:t>
            </a:r>
            <a:br>
              <a:rPr lang="hu-HU" sz="3000" dirty="0" smtClean="0"/>
            </a:br>
            <a:r>
              <a:rPr lang="hu-HU" sz="3000" dirty="0" smtClean="0"/>
              <a:t>Az informatikai biztonság alapvető céljai </a:t>
            </a:r>
            <a:endParaRPr lang="en-AU" sz="3000" dirty="0"/>
          </a:p>
        </p:txBody>
      </p:sp>
      <p:sp>
        <p:nvSpPr>
          <p:cNvPr id="16387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</a:t>
            </a:fld>
            <a:endParaRPr lang="en-US"/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81000" indent="-381000" eaLnBrk="1" hangingPunct="1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C = </a:t>
            </a:r>
            <a:r>
              <a:rPr lang="hu-HU" b="1" dirty="0" err="1" smtClean="0"/>
              <a:t>Confidentiality</a:t>
            </a:r>
            <a:r>
              <a:rPr lang="hu-HU" b="1" dirty="0" smtClean="0"/>
              <a:t> (bizalmasság)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Csak azok érhessék el az információt, akik arra jogosultak. Pl. titkosított adattovábbítás és tárolás.</a:t>
            </a:r>
          </a:p>
          <a:p>
            <a:pPr marL="381000" indent="-381000" eaLnBrk="1" hangingPunct="1">
              <a:lnSpc>
                <a:spcPct val="12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I = </a:t>
            </a:r>
            <a:r>
              <a:rPr lang="hu-HU" b="1" dirty="0" err="1" smtClean="0"/>
              <a:t>Integrity</a:t>
            </a:r>
            <a:r>
              <a:rPr lang="hu-HU" b="1" dirty="0" smtClean="0"/>
              <a:t> (sértetlenség)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Védelem az adatok jogosulatlan módosítása ellen. Pl. beszúrás, törlés, helyettesítés </a:t>
            </a:r>
            <a:r>
              <a:rPr lang="hu-HU" dirty="0" err="1" smtClean="0"/>
              <a:t>adatbáziskezelés</a:t>
            </a:r>
            <a:r>
              <a:rPr lang="hu-HU" dirty="0" smtClean="0"/>
              <a:t>,</a:t>
            </a:r>
            <a:br>
              <a:rPr lang="hu-HU" dirty="0" smtClean="0"/>
            </a:br>
            <a:r>
              <a:rPr lang="hu-HU" dirty="0" smtClean="0"/>
              <a:t>pénzügyi tranzakciók lebonyolítása során.</a:t>
            </a:r>
          </a:p>
          <a:p>
            <a:pPr marL="381000" indent="-381000" eaLnBrk="1" hangingPunct="1">
              <a:lnSpc>
                <a:spcPct val="120000"/>
              </a:lnSpc>
              <a:buFont typeface="Arial" charset="0"/>
              <a:buAutoNum type="arabicPeriod"/>
            </a:pPr>
            <a:r>
              <a:rPr lang="hu-HU" b="1" dirty="0" smtClean="0"/>
              <a:t>A = </a:t>
            </a:r>
            <a:r>
              <a:rPr lang="hu-HU" b="1" dirty="0" err="1" smtClean="0"/>
              <a:t>Avalability</a:t>
            </a:r>
            <a:r>
              <a:rPr lang="hu-HU" b="1" dirty="0" smtClean="0"/>
              <a:t> (rendelkezésre állás)</a:t>
            </a:r>
          </a:p>
          <a:p>
            <a:pPr marL="381000" indent="-381000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hu-HU" b="1" dirty="0" smtClean="0"/>
              <a:t>    </a:t>
            </a:r>
            <a:r>
              <a:rPr lang="hu-HU" dirty="0" smtClean="0"/>
              <a:t> Az adat vagy szolgáltatás garantált elérhetőségét biztosítja. Pl. IDS/IPS, </a:t>
            </a:r>
            <a:r>
              <a:rPr lang="hu-HU" dirty="0" err="1" smtClean="0"/>
              <a:t>webserver</a:t>
            </a:r>
            <a:r>
              <a:rPr lang="hu-HU" dirty="0" smtClean="0"/>
              <a:t> terheléselosztás, naplózás.</a:t>
            </a:r>
          </a:p>
          <a:p>
            <a:pPr marL="381000" indent="-381000" algn="ctr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hu-HU" b="1" dirty="0" smtClean="0"/>
              <a:t>E három legalapvetőbb cél elérése és fenntartása</a:t>
            </a:r>
            <a:br>
              <a:rPr lang="hu-HU" b="1" dirty="0" smtClean="0"/>
            </a:br>
            <a:r>
              <a:rPr lang="hu-HU" b="1" dirty="0" smtClean="0"/>
              <a:t>jelenti az informatikai biztonságot.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04832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A </a:t>
            </a:r>
            <a:r>
              <a:rPr lang="hu-HU" sz="3600" dirty="0" err="1" smtClean="0"/>
              <a:t>hackelés</a:t>
            </a:r>
            <a:r>
              <a:rPr lang="hu-HU" sz="3600" dirty="0" smtClean="0"/>
              <a:t> </a:t>
            </a:r>
            <a:r>
              <a:rPr lang="hu-HU" sz="3600" dirty="0" smtClean="0"/>
              <a:t>fázisai I. </a:t>
            </a:r>
            <a:endParaRPr lang="hu-HU" sz="3600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20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10000"/>
              </a:lnSpc>
              <a:buFont typeface="+mj-lt"/>
              <a:buAutoNum type="romanUcPeriod"/>
              <a:defRPr/>
            </a:pPr>
            <a:r>
              <a:rPr lang="hu-HU" b="1" dirty="0" smtClean="0"/>
              <a:t>Előkészítés</a:t>
            </a:r>
            <a:r>
              <a:rPr lang="hu-HU" dirty="0" smtClean="0"/>
              <a:t> (</a:t>
            </a:r>
            <a:r>
              <a:rPr lang="hu-HU" dirty="0" err="1" smtClean="0"/>
              <a:t>Preparation</a:t>
            </a:r>
            <a:r>
              <a:rPr lang="hu-HU" dirty="0" smtClean="0"/>
              <a:t>)</a:t>
            </a:r>
          </a:p>
          <a:p>
            <a:pPr marL="571500" indent="-571500">
              <a:lnSpc>
                <a:spcPct val="110000"/>
              </a:lnSpc>
              <a:buFont typeface="Wingdings 2" pitchFamily="18" charset="2"/>
              <a:buNone/>
              <a:defRPr/>
            </a:pPr>
            <a:r>
              <a:rPr lang="hu-HU" dirty="0" smtClean="0"/>
              <a:t>	Tájékozódás, szerződéskötés, titoktartás, tisztázandók:</a:t>
            </a:r>
          </a:p>
          <a:p>
            <a:pPr marL="846138" lvl="1" indent="-571500">
              <a:lnSpc>
                <a:spcPct val="110000"/>
              </a:lnSpc>
              <a:buNone/>
              <a:defRPr/>
            </a:pPr>
            <a:r>
              <a:rPr lang="hu-HU" dirty="0" smtClean="0"/>
              <a:t>	hatáskör, időkeret, időtartam, támadásfajták (eszközök), előzetes információk, kapcsolattartók.</a:t>
            </a:r>
          </a:p>
          <a:p>
            <a:pPr marL="571500" indent="-571500">
              <a:lnSpc>
                <a:spcPct val="110000"/>
              </a:lnSpc>
              <a:buFont typeface="+mj-lt"/>
              <a:buAutoNum type="romanUcPeriod" startAt="2"/>
              <a:defRPr/>
            </a:pPr>
            <a:r>
              <a:rPr lang="hu-HU" b="1" dirty="0" smtClean="0"/>
              <a:t>Felmérés</a:t>
            </a:r>
            <a:r>
              <a:rPr lang="hu-HU" dirty="0" smtClean="0"/>
              <a:t> (</a:t>
            </a:r>
            <a:r>
              <a:rPr lang="hu-HU" dirty="0" err="1" smtClean="0"/>
              <a:t>Assement</a:t>
            </a:r>
            <a:r>
              <a:rPr lang="hu-HU" dirty="0" smtClean="0"/>
              <a:t>) </a:t>
            </a:r>
            <a:br>
              <a:rPr lang="hu-HU" dirty="0" smtClean="0"/>
            </a:br>
            <a:r>
              <a:rPr lang="hu-HU" dirty="0" smtClean="0"/>
              <a:t>Biztonságértékelési fázis,</a:t>
            </a:r>
          </a:p>
          <a:p>
            <a:pPr marL="1120775" lvl="2" indent="-571500">
              <a:lnSpc>
                <a:spcPct val="110000"/>
              </a:lnSpc>
              <a:buNone/>
              <a:defRPr/>
            </a:pPr>
            <a:r>
              <a:rPr lang="hu-HU" dirty="0" smtClean="0"/>
              <a:t>	ez a szűkebb  értelemben vett </a:t>
            </a:r>
            <a:r>
              <a:rPr lang="hu-HU" dirty="0" err="1" smtClean="0"/>
              <a:t>hackelés</a:t>
            </a:r>
            <a:r>
              <a:rPr lang="hu-HU" dirty="0" smtClean="0"/>
              <a:t>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A </a:t>
            </a:r>
            <a:r>
              <a:rPr lang="hu-HU" sz="3600" dirty="0" err="1" smtClean="0"/>
              <a:t>hackelés</a:t>
            </a:r>
            <a:r>
              <a:rPr lang="hu-HU" sz="3600" dirty="0" smtClean="0"/>
              <a:t> </a:t>
            </a:r>
            <a:r>
              <a:rPr lang="hu-HU" sz="3600" dirty="0" smtClean="0"/>
              <a:t>fázisai II. </a:t>
            </a:r>
            <a:endParaRPr lang="hu-HU" sz="3600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21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10000"/>
              </a:lnSpc>
              <a:buFont typeface="+mj-lt"/>
              <a:buAutoNum type="romanUcPeriod" startAt="3"/>
              <a:defRPr/>
            </a:pPr>
            <a:r>
              <a:rPr lang="hu-HU" b="1" dirty="0" smtClean="0"/>
              <a:t>Értékelés</a:t>
            </a:r>
            <a:r>
              <a:rPr lang="hu-HU" dirty="0" smtClean="0"/>
              <a:t> (</a:t>
            </a:r>
            <a:r>
              <a:rPr lang="hu-HU" dirty="0" err="1" smtClean="0"/>
              <a:t>Conclusion</a:t>
            </a:r>
            <a:r>
              <a:rPr lang="hu-HU" dirty="0" smtClean="0"/>
              <a:t>)</a:t>
            </a:r>
            <a:br>
              <a:rPr lang="hu-HU" dirty="0" smtClean="0"/>
            </a:br>
            <a:r>
              <a:rPr lang="hu-HU" dirty="0" smtClean="0"/>
              <a:t>Biztonsági jelentés (</a:t>
            </a:r>
            <a:r>
              <a:rPr lang="hu-HU" dirty="0" err="1" smtClean="0"/>
              <a:t>Report</a:t>
            </a:r>
            <a:r>
              <a:rPr lang="hu-HU" dirty="0" smtClean="0"/>
              <a:t>) készítése:</a:t>
            </a:r>
          </a:p>
          <a:p>
            <a:pPr marL="1120775" lvl="2" indent="49213">
              <a:lnSpc>
                <a:spcPct val="110000"/>
              </a:lnSpc>
              <a:defRPr/>
            </a:pPr>
            <a:r>
              <a:rPr lang="hu-HU" dirty="0" smtClean="0"/>
              <a:t>  mit, hogyan tesztelt,</a:t>
            </a:r>
          </a:p>
          <a:p>
            <a:pPr marL="1120775" lvl="2" indent="222250">
              <a:lnSpc>
                <a:spcPct val="110000"/>
              </a:lnSpc>
              <a:defRPr/>
            </a:pPr>
            <a:r>
              <a:rPr lang="hu-HU" dirty="0" smtClean="0"/>
              <a:t>milyen sérülékenységekre bukkant,</a:t>
            </a:r>
          </a:p>
          <a:p>
            <a:pPr marL="1120775" lvl="2" indent="222250">
              <a:lnSpc>
                <a:spcPct val="110000"/>
              </a:lnSpc>
              <a:defRPr/>
            </a:pPr>
            <a:r>
              <a:rPr lang="hu-HU" dirty="0" smtClean="0"/>
              <a:t>a kockázatok értékelése,</a:t>
            </a:r>
          </a:p>
          <a:p>
            <a:pPr marL="1120775" lvl="2" indent="222250">
              <a:lnSpc>
                <a:spcPct val="110000"/>
              </a:lnSpc>
              <a:defRPr/>
            </a:pPr>
            <a:r>
              <a:rPr lang="hu-HU" dirty="0" smtClean="0"/>
              <a:t>javítási javaslatok.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9499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u-HU" sz="3600" dirty="0" smtClean="0"/>
              <a:t>A felmérés 5 lépése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22</a:t>
            </a:fld>
            <a:endParaRPr lang="en-US"/>
          </a:p>
        </p:txBody>
      </p:sp>
      <p:sp>
        <p:nvSpPr>
          <p:cNvPr id="16387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hu-HU" sz="3200" b="1" dirty="0" smtClean="0"/>
              <a:t>Felderítés (</a:t>
            </a:r>
            <a:r>
              <a:rPr lang="hu-HU" sz="3200" b="1" dirty="0" err="1" smtClean="0"/>
              <a:t>Reconaissance</a:t>
            </a:r>
            <a:r>
              <a:rPr lang="hu-HU" sz="3200" b="1" dirty="0" smtClean="0"/>
              <a:t>) 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u-HU" sz="3200" b="1" dirty="0" err="1" smtClean="0"/>
              <a:t>Szkennelés</a:t>
            </a:r>
            <a:r>
              <a:rPr lang="hu-HU" sz="3200" b="1" dirty="0" smtClean="0"/>
              <a:t> (</a:t>
            </a:r>
            <a:r>
              <a:rPr lang="hu-HU" sz="3200" b="1" dirty="0" err="1" smtClean="0"/>
              <a:t>Scanning</a:t>
            </a:r>
            <a:r>
              <a:rPr lang="hu-HU" sz="3200" b="1" dirty="0" smtClean="0"/>
              <a:t> and </a:t>
            </a:r>
            <a:r>
              <a:rPr lang="hu-HU" sz="3200" b="1" dirty="0" err="1" smtClean="0"/>
              <a:t>Enumeration</a:t>
            </a:r>
            <a:r>
              <a:rPr lang="hu-HU" sz="3200" b="1" dirty="0" smtClean="0"/>
              <a:t>)</a:t>
            </a:r>
            <a:endParaRPr lang="hu-HU" sz="3200" dirty="0" smtClean="0"/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u-HU" sz="3200" b="1" dirty="0" smtClean="0"/>
              <a:t>A hozzáférés megszerzése (</a:t>
            </a:r>
            <a:r>
              <a:rPr lang="hu-HU" sz="3200" b="1" dirty="0" err="1" smtClean="0"/>
              <a:t>Gaining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access</a:t>
            </a:r>
            <a:r>
              <a:rPr lang="hu-HU" sz="3200" b="1" dirty="0" smtClean="0"/>
              <a:t>)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u-HU" sz="3200" b="1" dirty="0" smtClean="0"/>
              <a:t>A hozzáférés megtartása (</a:t>
            </a:r>
            <a:r>
              <a:rPr lang="hu-HU" sz="3200" b="1" dirty="0" err="1" smtClean="0"/>
              <a:t>Maintaining</a:t>
            </a:r>
            <a:r>
              <a:rPr lang="hu-HU" sz="3200" b="1" dirty="0" smtClean="0"/>
              <a:t> Access)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hu-HU" sz="3200" b="1" dirty="0" smtClean="0"/>
              <a:t>A nyomok eltűntetése (</a:t>
            </a:r>
            <a:r>
              <a:rPr lang="hu-HU" sz="3200" b="1" dirty="0" err="1" smtClean="0"/>
              <a:t>Covering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Tracks</a:t>
            </a:r>
            <a:r>
              <a:rPr lang="hu-HU" sz="3200" b="1" dirty="0" smtClean="0"/>
              <a:t>)</a:t>
            </a:r>
            <a:endParaRPr lang="hu-HU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hu-HU" sz="3600" dirty="0" smtClean="0"/>
              <a:t>Felderítés (</a:t>
            </a:r>
            <a:r>
              <a:rPr lang="hu-HU" sz="3600" dirty="0" err="1" smtClean="0"/>
              <a:t>Reconaissance</a:t>
            </a:r>
            <a:r>
              <a:rPr lang="hu-HU" sz="3600" dirty="0" smtClean="0"/>
              <a:t>) I. 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23</a:t>
            </a:fld>
            <a:endParaRPr lang="en-US"/>
          </a:p>
        </p:txBody>
      </p:sp>
      <p:sp>
        <p:nvSpPr>
          <p:cNvPr id="17411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eaLnBrk="1" hangingPunct="1"/>
            <a:endParaRPr lang="hu-HU" sz="2400" dirty="0" smtClean="0"/>
          </a:p>
          <a:p>
            <a:pPr marL="514350" indent="-514350" eaLnBrk="1" hangingPunct="1"/>
            <a:r>
              <a:rPr lang="hu-HU" sz="2400" dirty="0" smtClean="0"/>
              <a:t>Információgyűjtés a célpontról (</a:t>
            </a:r>
            <a:r>
              <a:rPr lang="hu-HU" sz="2400" dirty="0" err="1" smtClean="0"/>
              <a:t>Target</a:t>
            </a:r>
            <a:r>
              <a:rPr lang="hu-HU" sz="2400" dirty="0" smtClean="0"/>
              <a:t> of </a:t>
            </a:r>
            <a:r>
              <a:rPr lang="hu-HU" sz="2400" dirty="0" err="1" smtClean="0"/>
              <a:t>Evaluation</a:t>
            </a:r>
            <a:r>
              <a:rPr lang="hu-HU" sz="2400" dirty="0" smtClean="0"/>
              <a:t>, </a:t>
            </a:r>
            <a:r>
              <a:rPr lang="hu-HU" sz="2400" dirty="0" err="1" smtClean="0"/>
              <a:t>ToE</a:t>
            </a:r>
            <a:r>
              <a:rPr lang="hu-HU" sz="2400" dirty="0" smtClean="0"/>
              <a:t>) </a:t>
            </a:r>
            <a:r>
              <a:rPr lang="hu-HU" sz="2400" b="1" dirty="0" smtClean="0"/>
              <a:t>anélkül, hogy hozzáérnénk.</a:t>
            </a:r>
          </a:p>
          <a:p>
            <a:pPr marL="514350" indent="-514350" eaLnBrk="1" hangingPunct="1"/>
            <a:r>
              <a:rPr lang="hu-HU" sz="2400" dirty="0" smtClean="0"/>
              <a:t>Más néven nyomkeresés (</a:t>
            </a:r>
            <a:r>
              <a:rPr lang="hu-HU" sz="2400" dirty="0" err="1" smtClean="0"/>
              <a:t>Footprinting</a:t>
            </a:r>
            <a:r>
              <a:rPr lang="hu-HU" sz="2400" dirty="0" smtClean="0"/>
              <a:t>).</a:t>
            </a:r>
          </a:p>
          <a:p>
            <a:pPr marL="514350" indent="-514350" eaLnBrk="1" hangingPunct="1"/>
            <a:r>
              <a:rPr lang="hu-HU" sz="2400" dirty="0" smtClean="0"/>
              <a:t>Alapvetően fontos, bármennyire is vonzóbb lenne egyből nekiesni…</a:t>
            </a:r>
          </a:p>
          <a:p>
            <a:pPr marL="514350" indent="-514350" eaLnBrk="1" hangingPunct="1"/>
            <a:r>
              <a:rPr lang="hu-HU" sz="2400" dirty="0" smtClean="0"/>
              <a:t>A teljes </a:t>
            </a:r>
            <a:r>
              <a:rPr lang="hu-HU" sz="2400" dirty="0" err="1" smtClean="0"/>
              <a:t>penteszt</a:t>
            </a:r>
            <a:r>
              <a:rPr lang="hu-HU" sz="2400" dirty="0" smtClean="0"/>
              <a:t> </a:t>
            </a:r>
            <a:r>
              <a:rPr lang="hu-HU" sz="2400" b="1" dirty="0" smtClean="0"/>
              <a:t>idejének 90%</a:t>
            </a:r>
            <a:r>
              <a:rPr lang="hu-HU" sz="2400" dirty="0" smtClean="0"/>
              <a:t>-át kiteheti!</a:t>
            </a:r>
          </a:p>
          <a:p>
            <a:pPr marL="514350" indent="-514350" eaLnBrk="1" hangingPunct="1"/>
            <a:r>
              <a:rPr lang="hu-HU" sz="2400" dirty="0" smtClean="0"/>
              <a:t>A bűnözőknek, sajnos, általában bőven van idejük…</a:t>
            </a: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Felderítés (</a:t>
            </a:r>
            <a:r>
              <a:rPr lang="hu-HU" sz="3600" dirty="0" err="1" smtClean="0"/>
              <a:t>Reconaissance</a:t>
            </a:r>
            <a:r>
              <a:rPr lang="hu-HU" sz="3600" dirty="0" smtClean="0"/>
              <a:t>) II.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24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/>
              <a:t>CÉL a tesztelt rendszer - általában egy vállalat </a:t>
            </a:r>
            <a:r>
              <a:rPr lang="hu-HU" dirty="0" err="1" smtClean="0"/>
              <a:t>-</a:t>
            </a:r>
            <a:r>
              <a:rPr lang="hu-HU" b="1" dirty="0" err="1" smtClean="0"/>
              <a:t>feltérképezése</a:t>
            </a:r>
            <a:r>
              <a:rPr lang="hu-HU" dirty="0" smtClean="0"/>
              <a:t>, </a:t>
            </a:r>
            <a:r>
              <a:rPr lang="hu-HU" b="1" dirty="0" smtClean="0"/>
              <a:t>működésének megértése.</a:t>
            </a:r>
          </a:p>
          <a:p>
            <a:pPr lvl="1"/>
            <a:r>
              <a:rPr lang="hu-HU" dirty="0" smtClean="0"/>
              <a:t>Még a támadás megkezdése </a:t>
            </a:r>
            <a:r>
              <a:rPr lang="hu-HU" b="1" dirty="0" smtClean="0"/>
              <a:t>előtt</a:t>
            </a:r>
          </a:p>
          <a:p>
            <a:pPr lvl="1"/>
            <a:r>
              <a:rPr lang="hu-HU" dirty="0" smtClean="0"/>
              <a:t>annyi </a:t>
            </a:r>
            <a:r>
              <a:rPr lang="hu-HU" b="1" dirty="0" smtClean="0"/>
              <a:t>releváns információ </a:t>
            </a:r>
            <a:r>
              <a:rPr lang="hu-HU" dirty="0" smtClean="0"/>
              <a:t>összegyűjtése, amennyi csak lehetséges</a:t>
            </a:r>
          </a:p>
          <a:p>
            <a:pPr lvl="1"/>
            <a:r>
              <a:rPr lang="hu-HU" dirty="0"/>
              <a:t>a</a:t>
            </a:r>
            <a:r>
              <a:rPr lang="hu-HU" dirty="0" smtClean="0"/>
              <a:t> feltérképezéshez és a megfelelő támadás kiválasztásához.</a:t>
            </a:r>
          </a:p>
          <a:p>
            <a:pPr lvl="1"/>
            <a:r>
              <a:rPr lang="hu-HU" dirty="0" smtClean="0"/>
              <a:t>Számos adatról a vállalat/személy/rendszer tervezője nem is gondolja, hogy az </a:t>
            </a:r>
            <a:r>
              <a:rPr lang="hu-HU" b="1" dirty="0" smtClean="0"/>
              <a:t>egy hackernek mennyire hasznos lehet</a:t>
            </a:r>
            <a:r>
              <a:rPr lang="hu-HU" dirty="0" smtClean="0"/>
              <a:t>. </a:t>
            </a:r>
          </a:p>
          <a:p>
            <a:pPr lvl="1"/>
            <a:r>
              <a:rPr lang="hu-HU" dirty="0" smtClean="0"/>
              <a:t>Pl.: </a:t>
            </a:r>
            <a:r>
              <a:rPr lang="hu-HU" dirty="0" smtClean="0">
                <a:hlinkClick r:id="rId2"/>
              </a:rPr>
              <a:t>Virág (Gergely Zoltán kisfilmje</a:t>
            </a:r>
            <a:r>
              <a:rPr lang="hu-HU" dirty="0" smtClean="0"/>
              <a:t>) -</a:t>
            </a:r>
            <a:br>
              <a:rPr lang="hu-HU" dirty="0" smtClean="0"/>
            </a:br>
            <a:r>
              <a:rPr lang="hu-HU" dirty="0" smtClean="0"/>
              <a:t> ,,Ne hagyd, hogy mindent tudjanak rólad!”</a:t>
            </a:r>
          </a:p>
          <a:p>
            <a:pPr lvl="1"/>
            <a:endParaRPr lang="hu-HU" dirty="0" smtClean="0"/>
          </a:p>
          <a:p>
            <a:pPr lvl="1"/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FORRÁSOK 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25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hu-HU" dirty="0" smtClean="0"/>
              <a:t>A szervezet hivatalos weboldala (korábbi verziók is)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Intranet, extranet (partnerek), </a:t>
            </a:r>
            <a:r>
              <a:rPr lang="hu-HU" dirty="0" err="1" smtClean="0"/>
              <a:t>wireless</a:t>
            </a:r>
            <a:r>
              <a:rPr lang="hu-HU" dirty="0" smtClean="0"/>
              <a:t>, </a:t>
            </a:r>
            <a:r>
              <a:rPr lang="hu-HU" dirty="0" err="1" smtClean="0"/>
              <a:t>private</a:t>
            </a:r>
            <a:r>
              <a:rPr lang="hu-HU" dirty="0" smtClean="0"/>
              <a:t> internet</a:t>
            </a:r>
            <a:br>
              <a:rPr lang="hu-HU" dirty="0" smtClean="0"/>
            </a:br>
            <a:r>
              <a:rPr lang="hu-HU" dirty="0" smtClean="0"/>
              <a:t>elérhetősége, pl. </a:t>
            </a:r>
            <a:r>
              <a:rPr lang="hu-HU" b="1" dirty="0" err="1" smtClean="0"/>
              <a:t>private.</a:t>
            </a:r>
            <a:r>
              <a:rPr lang="hu-HU" dirty="0" err="1" smtClean="0"/>
              <a:t>company-url.com</a:t>
            </a:r>
            <a:endParaRPr lang="hu-HU" dirty="0" smtClean="0"/>
          </a:p>
          <a:p>
            <a:pPr lvl="1">
              <a:lnSpc>
                <a:spcPct val="120000"/>
              </a:lnSpc>
            </a:pPr>
            <a:r>
              <a:rPr lang="hu-HU" dirty="0" err="1" smtClean="0"/>
              <a:t>Social</a:t>
            </a:r>
            <a:r>
              <a:rPr lang="hu-HU" dirty="0" smtClean="0"/>
              <a:t> Media (</a:t>
            </a:r>
            <a:r>
              <a:rPr lang="hu-HU" dirty="0" err="1" smtClean="0"/>
              <a:t>Facebook</a:t>
            </a:r>
            <a:r>
              <a:rPr lang="hu-HU" dirty="0" smtClean="0"/>
              <a:t>, </a:t>
            </a:r>
            <a:r>
              <a:rPr lang="hu-HU" dirty="0" err="1" smtClean="0"/>
              <a:t>Twitter</a:t>
            </a:r>
            <a:r>
              <a:rPr lang="hu-HU" dirty="0" smtClean="0"/>
              <a:t>, stb.)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Fórumok (pl. </a:t>
            </a:r>
            <a:r>
              <a:rPr lang="hu-HU" dirty="0" err="1" smtClean="0"/>
              <a:t>Support</a:t>
            </a:r>
            <a:r>
              <a:rPr lang="hu-HU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Hírek, újságok, bejelentések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FORRÁSOK II.</a:t>
            </a:r>
            <a:endParaRPr lang="hu-HU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26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hu-HU" dirty="0" smtClean="0"/>
              <a:t>Álláshirdetések (pl. Cisco </a:t>
            </a:r>
            <a:r>
              <a:rPr lang="hu-HU" dirty="0" err="1" smtClean="0"/>
              <a:t>routerhez</a:t>
            </a:r>
            <a:r>
              <a:rPr lang="hu-HU" dirty="0" smtClean="0"/>
              <a:t> keresnek embereket) </a:t>
            </a:r>
          </a:p>
          <a:p>
            <a:pPr lvl="1">
              <a:lnSpc>
                <a:spcPct val="120000"/>
              </a:lnSpc>
            </a:pPr>
            <a:r>
              <a:rPr lang="hu-HU" dirty="0" err="1"/>
              <a:t>Google</a:t>
            </a:r>
            <a:r>
              <a:rPr lang="hu-HU" dirty="0"/>
              <a:t> (</a:t>
            </a:r>
            <a:r>
              <a:rPr lang="hu-HU" dirty="0" err="1"/>
              <a:t>Google</a:t>
            </a:r>
            <a:r>
              <a:rPr lang="hu-HU" dirty="0"/>
              <a:t> </a:t>
            </a:r>
            <a:r>
              <a:rPr lang="hu-HU" dirty="0" err="1"/>
              <a:t>Hacking</a:t>
            </a:r>
            <a:r>
              <a:rPr lang="hu-HU" dirty="0"/>
              <a:t>)</a:t>
            </a:r>
          </a:p>
          <a:p>
            <a:pPr lvl="1">
              <a:lnSpc>
                <a:spcPct val="120000"/>
              </a:lnSpc>
            </a:pPr>
            <a:r>
              <a:rPr lang="hu-HU" dirty="0" err="1" smtClean="0"/>
              <a:t>Whois</a:t>
            </a:r>
            <a:r>
              <a:rPr lang="hu-HU" dirty="0" smtClean="0"/>
              <a:t> és társai, IP címek felderítésére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DNS kiszolgálók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Kukabúvárkodás (</a:t>
            </a:r>
            <a:r>
              <a:rPr lang="hu-HU" dirty="0" err="1" smtClean="0"/>
              <a:t>Dumpster</a:t>
            </a:r>
            <a:r>
              <a:rPr lang="hu-HU" dirty="0" smtClean="0"/>
              <a:t> </a:t>
            </a:r>
            <a:r>
              <a:rPr lang="hu-HU" dirty="0" err="1" smtClean="0"/>
              <a:t>Diving</a:t>
            </a:r>
            <a:r>
              <a:rPr lang="hu-HU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Telefon (</a:t>
            </a:r>
            <a:r>
              <a:rPr lang="hu-HU" dirty="0" err="1" smtClean="0"/>
              <a:t>Social</a:t>
            </a:r>
            <a:r>
              <a:rPr lang="hu-HU" dirty="0" smtClean="0"/>
              <a:t> </a:t>
            </a:r>
            <a:r>
              <a:rPr lang="hu-HU" dirty="0" err="1" smtClean="0"/>
              <a:t>Engineering</a:t>
            </a:r>
            <a:r>
              <a:rPr lang="hu-HU" dirty="0" smtClean="0"/>
              <a:t>), bár ez már támadó technika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29868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 err="1"/>
              <a:t>Szkennelés</a:t>
            </a:r>
            <a:r>
              <a:rPr lang="hu-HU" sz="3600" dirty="0"/>
              <a:t> </a:t>
            </a: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 smtClean="0"/>
              <a:t>(</a:t>
            </a:r>
            <a:r>
              <a:rPr lang="hu-HU" sz="3600" dirty="0" err="1"/>
              <a:t>Scanning</a:t>
            </a:r>
            <a:r>
              <a:rPr lang="hu-HU" sz="3600" dirty="0"/>
              <a:t> and </a:t>
            </a:r>
            <a:r>
              <a:rPr lang="hu-HU" sz="3600" dirty="0" err="1" smtClean="0"/>
              <a:t>Enumeration</a:t>
            </a:r>
            <a:r>
              <a:rPr lang="hu-HU" sz="3600" dirty="0" smtClean="0"/>
              <a:t>) I. 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27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hu-HU" sz="2400" dirty="0" smtClean="0"/>
              <a:t>Technikai felderítés, ez már támadó (</a:t>
            </a:r>
            <a:r>
              <a:rPr lang="hu-HU" sz="2400" dirty="0" err="1" smtClean="0"/>
              <a:t>Intrusive</a:t>
            </a:r>
            <a:r>
              <a:rPr lang="hu-HU" sz="2400" dirty="0" smtClean="0"/>
              <a:t>) technika.</a:t>
            </a:r>
          </a:p>
          <a:p>
            <a:pPr>
              <a:lnSpc>
                <a:spcPct val="120000"/>
              </a:lnSpc>
              <a:buNone/>
            </a:pPr>
            <a:r>
              <a:rPr lang="hu-HU" sz="2400" dirty="0" smtClean="0"/>
              <a:t>CÉL: </a:t>
            </a:r>
            <a:r>
              <a:rPr lang="hu-HU" sz="2400" b="1" dirty="0" smtClean="0"/>
              <a:t>élő</a:t>
            </a:r>
            <a:r>
              <a:rPr lang="hu-HU" sz="2400" dirty="0" smtClean="0"/>
              <a:t> IP címek, hálózat, op. rendszerek, nyitott portok, felhasználók, szolgáltatások </a:t>
            </a:r>
            <a:r>
              <a:rPr lang="hu-HU" sz="2400" dirty="0" err="1" smtClean="0"/>
              <a:t>feldeírtése</a:t>
            </a:r>
            <a:r>
              <a:rPr lang="hu-HU" sz="2400" dirty="0" smtClean="0"/>
              <a:t>, összegyűjtése</a:t>
            </a:r>
          </a:p>
          <a:p>
            <a:pPr>
              <a:lnSpc>
                <a:spcPct val="120000"/>
              </a:lnSpc>
            </a:pPr>
            <a:r>
              <a:rPr lang="hu-HU" sz="2400" b="1" dirty="0" smtClean="0"/>
              <a:t>Network </a:t>
            </a:r>
            <a:r>
              <a:rPr lang="hu-HU" sz="2400" b="1" dirty="0" err="1" smtClean="0"/>
              <a:t>Scanning</a:t>
            </a:r>
            <a:r>
              <a:rPr lang="hu-HU" sz="2400" dirty="0" smtClean="0"/>
              <a:t>: (h)</a:t>
            </a:r>
            <a:r>
              <a:rPr lang="hu-HU" sz="2400" dirty="0" err="1" smtClean="0"/>
              <a:t>ping</a:t>
            </a:r>
            <a:r>
              <a:rPr lang="hu-HU" sz="2400" dirty="0" smtClean="0"/>
              <a:t>, </a:t>
            </a:r>
            <a:r>
              <a:rPr lang="hu-HU" sz="2400" dirty="0" err="1" smtClean="0"/>
              <a:t>whois</a:t>
            </a:r>
            <a:r>
              <a:rPr lang="hu-HU" sz="2400" dirty="0" smtClean="0"/>
              <a:t>, </a:t>
            </a:r>
            <a:r>
              <a:rPr lang="hu-HU" sz="2400" dirty="0" err="1" smtClean="0"/>
              <a:t>traceroot</a:t>
            </a:r>
            <a:r>
              <a:rPr lang="hu-HU" sz="2400" dirty="0" smtClean="0"/>
              <a:t>,  </a:t>
            </a:r>
            <a:r>
              <a:rPr lang="hu-HU" sz="2400" dirty="0" err="1" smtClean="0"/>
              <a:t>netscan</a:t>
            </a:r>
            <a:r>
              <a:rPr lang="hu-HU" sz="2400" dirty="0" smtClean="0"/>
              <a:t>, stb.</a:t>
            </a:r>
          </a:p>
          <a:p>
            <a:pPr>
              <a:lnSpc>
                <a:spcPct val="120000"/>
              </a:lnSpc>
            </a:pPr>
            <a:r>
              <a:rPr lang="hu-HU" sz="2400" b="1" dirty="0" smtClean="0"/>
              <a:t>Port </a:t>
            </a:r>
            <a:r>
              <a:rPr lang="hu-HU" sz="2400" b="1" dirty="0" err="1" smtClean="0"/>
              <a:t>Scanning</a:t>
            </a:r>
            <a:r>
              <a:rPr lang="hu-HU" sz="2400" dirty="0" smtClean="0"/>
              <a:t>: </a:t>
            </a:r>
            <a:r>
              <a:rPr lang="hu-HU" sz="2400" dirty="0" err="1" smtClean="0"/>
              <a:t>nmap</a:t>
            </a:r>
            <a:r>
              <a:rPr lang="hu-HU" sz="2400" dirty="0" smtClean="0"/>
              <a:t>, </a:t>
            </a:r>
            <a:r>
              <a:rPr lang="hu-HU" sz="2400" dirty="0" err="1" smtClean="0"/>
              <a:t>unicornscan</a:t>
            </a:r>
            <a:r>
              <a:rPr lang="hu-HU" sz="2400" dirty="0" smtClean="0"/>
              <a:t>(gyors), </a:t>
            </a:r>
            <a:r>
              <a:rPr lang="hu-HU" sz="2400" dirty="0" err="1" smtClean="0"/>
              <a:t>IPEye</a:t>
            </a:r>
            <a:r>
              <a:rPr lang="hu-HU" sz="2400" dirty="0" smtClean="0"/>
              <a:t> (kicsi, hordozható), stb.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 err="1"/>
              <a:t>Szkennelés</a:t>
            </a:r>
            <a:r>
              <a:rPr lang="hu-HU" sz="3600" dirty="0"/>
              <a:t> </a:t>
            </a:r>
            <a:r>
              <a:rPr lang="hu-HU" sz="3600" dirty="0" smtClean="0"/>
              <a:t/>
            </a:r>
            <a:br>
              <a:rPr lang="hu-HU" sz="3600" dirty="0" smtClean="0"/>
            </a:br>
            <a:r>
              <a:rPr lang="hu-HU" sz="3600" dirty="0" smtClean="0"/>
              <a:t>(</a:t>
            </a:r>
            <a:r>
              <a:rPr lang="hu-HU" sz="3600" dirty="0" err="1"/>
              <a:t>Scanning</a:t>
            </a:r>
            <a:r>
              <a:rPr lang="hu-HU" sz="3600" dirty="0"/>
              <a:t> and </a:t>
            </a:r>
            <a:r>
              <a:rPr lang="hu-HU" sz="3600" dirty="0" err="1" smtClean="0"/>
              <a:t>Enumeration</a:t>
            </a:r>
            <a:r>
              <a:rPr lang="hu-HU" sz="3600" dirty="0" smtClean="0"/>
              <a:t>) II. 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28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sz="2400" b="1" dirty="0" smtClean="0"/>
              <a:t>Banner </a:t>
            </a:r>
            <a:r>
              <a:rPr lang="hu-HU" sz="2400" b="1" dirty="0" err="1" smtClean="0"/>
              <a:t>Grabbing</a:t>
            </a:r>
            <a:r>
              <a:rPr lang="hu-HU" sz="2400" dirty="0" smtClean="0"/>
              <a:t>: a szolgáltatások fejléc információinak összegyűjtése, </a:t>
            </a:r>
            <a:r>
              <a:rPr lang="hu-HU" sz="2400" dirty="0" err="1" smtClean="0"/>
              <a:t>ncat</a:t>
            </a:r>
            <a:r>
              <a:rPr lang="hu-HU" sz="2400" dirty="0" smtClean="0"/>
              <a:t>, telnet</a:t>
            </a:r>
          </a:p>
          <a:p>
            <a:pPr>
              <a:lnSpc>
                <a:spcPct val="120000"/>
              </a:lnSpc>
            </a:pPr>
            <a:r>
              <a:rPr lang="hu-HU" sz="2400" b="1" dirty="0" smtClean="0"/>
              <a:t>OS </a:t>
            </a:r>
            <a:r>
              <a:rPr lang="hu-HU" sz="2400" b="1" dirty="0" err="1" smtClean="0"/>
              <a:t>Fingerprinting</a:t>
            </a:r>
            <a:r>
              <a:rPr lang="hu-HU" sz="2400" dirty="0" smtClean="0"/>
              <a:t>, pl. </a:t>
            </a:r>
            <a:r>
              <a:rPr lang="hu-HU" sz="2400" dirty="0" err="1" smtClean="0"/>
              <a:t>nmap</a:t>
            </a:r>
            <a:r>
              <a:rPr lang="hu-HU" sz="2400" dirty="0" smtClean="0"/>
              <a:t> </a:t>
            </a:r>
            <a:r>
              <a:rPr lang="hu-HU" sz="2400" dirty="0" err="1" smtClean="0"/>
              <a:t>-o</a:t>
            </a:r>
            <a:endParaRPr lang="hu-HU" sz="2400" dirty="0" smtClean="0"/>
          </a:p>
          <a:p>
            <a:pPr>
              <a:lnSpc>
                <a:spcPct val="120000"/>
              </a:lnSpc>
            </a:pPr>
            <a:r>
              <a:rPr lang="hu-HU" sz="2400" b="1" dirty="0" err="1" smtClean="0"/>
              <a:t>Wardialing</a:t>
            </a:r>
            <a:r>
              <a:rPr lang="hu-HU" sz="2400" dirty="0" smtClean="0"/>
              <a:t>: programmal telefonszámokon modem keresése</a:t>
            </a:r>
          </a:p>
          <a:p>
            <a:pPr>
              <a:lnSpc>
                <a:spcPct val="120000"/>
              </a:lnSpc>
            </a:pPr>
            <a:r>
              <a:rPr lang="hu-HU" sz="2400" b="1" dirty="0" smtClean="0"/>
              <a:t>VPN </a:t>
            </a:r>
            <a:r>
              <a:rPr lang="hu-HU" sz="2400" b="1" dirty="0" err="1" smtClean="0"/>
              <a:t>Scan</a:t>
            </a:r>
            <a:r>
              <a:rPr lang="hu-HU" sz="2400" dirty="0" smtClean="0"/>
              <a:t>, </a:t>
            </a:r>
            <a:r>
              <a:rPr lang="hu-HU" sz="2400" b="1" dirty="0" smtClean="0"/>
              <a:t>IP </a:t>
            </a:r>
            <a:r>
              <a:rPr lang="hu-HU" sz="2400" b="1" dirty="0" err="1" smtClean="0"/>
              <a:t>Phone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Scan</a:t>
            </a:r>
            <a:r>
              <a:rPr lang="hu-HU" sz="2400" dirty="0" smtClean="0"/>
              <a:t>, és még sokan mások … </a:t>
            </a:r>
            <a:endParaRPr lang="hu-HU" sz="24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84517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/>
              <a:t>A hozzáférés megszerzése</a:t>
            </a:r>
            <a:br>
              <a:rPr lang="hu-HU" sz="3600" dirty="0"/>
            </a:br>
            <a:r>
              <a:rPr lang="hu-HU" sz="3600" dirty="0"/>
              <a:t>(</a:t>
            </a:r>
            <a:r>
              <a:rPr lang="hu-HU" sz="3600" dirty="0" err="1"/>
              <a:t>Gaining</a:t>
            </a:r>
            <a:r>
              <a:rPr lang="hu-HU" sz="3600" dirty="0"/>
              <a:t> </a:t>
            </a:r>
            <a:r>
              <a:rPr lang="hu-HU" sz="3600" dirty="0" smtClean="0"/>
              <a:t>Access)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29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hu-HU" dirty="0" smtClean="0"/>
              <a:t>A sérülékenységek azonosítása, </a:t>
            </a:r>
            <a:r>
              <a:rPr lang="hu-HU" dirty="0" err="1" smtClean="0"/>
              <a:t>pl</a:t>
            </a:r>
            <a:r>
              <a:rPr lang="hu-HU" dirty="0" smtClean="0"/>
              <a:t>:</a:t>
            </a:r>
          </a:p>
          <a:p>
            <a:pPr marL="788988" lvl="1" indent="-514350"/>
            <a:r>
              <a:rPr lang="hu-HU" dirty="0" smtClean="0"/>
              <a:t>gyenge jelszavak, konfigurációs beállítások</a:t>
            </a:r>
          </a:p>
          <a:p>
            <a:pPr marL="788988" lvl="1" indent="-514350"/>
            <a:r>
              <a:rPr lang="hu-HU" dirty="0" smtClean="0"/>
              <a:t>megkerülhető hozzáférés-vezérlés</a:t>
            </a:r>
          </a:p>
          <a:p>
            <a:pPr marL="788988" lvl="1" indent="-514350"/>
            <a:r>
              <a:rPr lang="hu-HU" dirty="0" smtClean="0"/>
              <a:t>kihasználható programozási hibák</a:t>
            </a:r>
          </a:p>
          <a:p>
            <a:pPr marL="788988" lvl="1" indent="-514350"/>
            <a:r>
              <a:rPr lang="hu-HU" dirty="0" smtClean="0"/>
              <a:t>sérülékeny szolgáltatások/op. rendszer verziók, stb.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 smtClean="0"/>
              <a:t>A sérülékenységek kihasználása</a:t>
            </a:r>
          </a:p>
          <a:p>
            <a:pPr lvl="1"/>
            <a:r>
              <a:rPr lang="hu-HU" dirty="0" smtClean="0"/>
              <a:t>behatolás</a:t>
            </a:r>
            <a:endParaRPr lang="hu-HU" dirty="0"/>
          </a:p>
          <a:p>
            <a:pPr lvl="1"/>
            <a:r>
              <a:rPr lang="hu-HU" dirty="0" smtClean="0"/>
              <a:t>jogosultság kiterjesztés (</a:t>
            </a:r>
            <a:r>
              <a:rPr lang="hu-HU" dirty="0" err="1" smtClean="0"/>
              <a:t>privilege</a:t>
            </a:r>
            <a:r>
              <a:rPr lang="hu-HU" dirty="0" smtClean="0"/>
              <a:t> </a:t>
            </a:r>
            <a:r>
              <a:rPr lang="hu-HU" dirty="0" err="1" smtClean="0"/>
              <a:t>escalation</a:t>
            </a:r>
            <a:r>
              <a:rPr lang="hu-HU" dirty="0" smtClean="0"/>
              <a:t>)</a:t>
            </a:r>
          </a:p>
          <a:p>
            <a:pPr lvl="1"/>
            <a:r>
              <a:rPr lang="hu-HU" dirty="0" smtClean="0"/>
              <a:t>szolgáltatás bénítás: </a:t>
            </a:r>
            <a:r>
              <a:rPr lang="hu-HU" dirty="0" err="1" smtClean="0"/>
              <a:t>DoS</a:t>
            </a:r>
            <a:r>
              <a:rPr lang="hu-HU" dirty="0" smtClean="0"/>
              <a:t>, </a:t>
            </a:r>
            <a:r>
              <a:rPr lang="hu-HU" dirty="0" err="1" smtClean="0"/>
              <a:t>DDoS</a:t>
            </a:r>
            <a:r>
              <a:rPr lang="hu-HU" dirty="0" smtClean="0"/>
              <a:t> ,</a:t>
            </a:r>
            <a:r>
              <a:rPr lang="hu-HU" dirty="0" err="1" smtClean="0"/>
              <a:t>RDDoS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600" dirty="0" smtClean="0"/>
              <a:t>Ismétlés II</a:t>
            </a:r>
            <a:r>
              <a:rPr lang="hu-HU" sz="3600" dirty="0"/>
              <a:t>.</a:t>
            </a:r>
            <a:endParaRPr lang="en-AU" sz="3600" dirty="0"/>
          </a:p>
        </p:txBody>
      </p:sp>
      <p:sp>
        <p:nvSpPr>
          <p:cNvPr id="16387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</a:t>
            </a:fld>
            <a:endParaRPr lang="en-US"/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381000" indent="-381000" eaLnBrk="1" hangingPunct="1"/>
            <a:r>
              <a:rPr lang="hu-HU" sz="2800" dirty="0" smtClean="0"/>
              <a:t>Kockázatok (</a:t>
            </a:r>
            <a:r>
              <a:rPr lang="hu-HU" sz="2800" dirty="0" err="1" smtClean="0"/>
              <a:t>Risks</a:t>
            </a:r>
            <a:r>
              <a:rPr lang="hu-HU" sz="2800" dirty="0" smtClean="0"/>
              <a:t>)</a:t>
            </a:r>
          </a:p>
          <a:p>
            <a:pPr marL="381000" indent="-381000" eaLnBrk="1" hangingPunct="1"/>
            <a:r>
              <a:rPr lang="hu-HU" sz="2800" dirty="0" smtClean="0"/>
              <a:t>Sérülékenységek (</a:t>
            </a:r>
            <a:r>
              <a:rPr lang="hu-HU" sz="2800" dirty="0" err="1" smtClean="0"/>
              <a:t>Vulnerabilities</a:t>
            </a:r>
            <a:r>
              <a:rPr lang="hu-HU" sz="2800" dirty="0" smtClean="0"/>
              <a:t>)</a:t>
            </a:r>
          </a:p>
          <a:p>
            <a:pPr marL="381000" indent="-381000" eaLnBrk="1" hangingPunct="1"/>
            <a:r>
              <a:rPr lang="hu-HU" sz="2800" dirty="0" smtClean="0"/>
              <a:t>Kihasználások (</a:t>
            </a:r>
            <a:r>
              <a:rPr lang="hu-HU" sz="2800" dirty="0" err="1" smtClean="0"/>
              <a:t>Exploits</a:t>
            </a:r>
            <a:r>
              <a:rPr lang="hu-HU" sz="2800" dirty="0" smtClean="0"/>
              <a:t>)</a:t>
            </a:r>
          </a:p>
          <a:p>
            <a:pPr marL="381000" indent="-381000" eaLnBrk="1" hangingPunct="1"/>
            <a:r>
              <a:rPr lang="hu-HU" sz="2800" dirty="0" smtClean="0"/>
              <a:t>Incidens (</a:t>
            </a:r>
            <a:r>
              <a:rPr lang="hu-HU" sz="2800" dirty="0" err="1" smtClean="0"/>
              <a:t>Incidents</a:t>
            </a:r>
            <a:r>
              <a:rPr lang="hu-HU" sz="2800" dirty="0" smtClean="0"/>
              <a:t>)</a:t>
            </a:r>
          </a:p>
          <a:p>
            <a:pPr marL="381000" indent="-381000" eaLnBrk="1" hangingPunct="1"/>
            <a:r>
              <a:rPr lang="hu-HU" sz="2800" dirty="0" smtClean="0"/>
              <a:t>Védelmi mechanizmusok (</a:t>
            </a:r>
            <a:r>
              <a:rPr lang="hu-HU" sz="2800" dirty="0" err="1" smtClean="0"/>
              <a:t>Security</a:t>
            </a:r>
            <a:r>
              <a:rPr lang="hu-HU" sz="2800" dirty="0" smtClean="0"/>
              <a:t> </a:t>
            </a:r>
            <a:r>
              <a:rPr lang="hu-HU" sz="2800" dirty="0" err="1" smtClean="0"/>
              <a:t>Controls</a:t>
            </a:r>
            <a:r>
              <a:rPr lang="hu-HU" sz="2800" dirty="0" smtClean="0"/>
              <a:t>)</a:t>
            </a:r>
          </a:p>
          <a:p>
            <a:pPr marL="381318" indent="-381000"/>
            <a:r>
              <a:rPr lang="hu-HU" sz="3000" dirty="0" smtClean="0"/>
              <a:t>Biztonsági szabályzatok</a:t>
            </a:r>
          </a:p>
          <a:p>
            <a:pPr marL="381318" indent="-381000"/>
            <a:r>
              <a:rPr lang="hu-HU" sz="3000" dirty="0" smtClean="0"/>
              <a:t>Biztonság – kényelem – funkcionalitás</a:t>
            </a:r>
          </a:p>
          <a:p>
            <a:pPr marL="381318" indent="-381000"/>
            <a:r>
              <a:rPr lang="hu-HU" sz="3000" dirty="0" smtClean="0"/>
              <a:t>Fizikai – logikai – adminisztratív védelem</a:t>
            </a:r>
          </a:p>
          <a:p>
            <a:pPr marL="381318" indent="-381000"/>
            <a:r>
              <a:rPr lang="hu-HU" sz="3000" dirty="0" err="1" smtClean="0"/>
              <a:t>Prevention</a:t>
            </a:r>
            <a:r>
              <a:rPr lang="hu-HU" sz="3000" dirty="0" smtClean="0"/>
              <a:t> – </a:t>
            </a:r>
            <a:r>
              <a:rPr lang="hu-HU" sz="3000" dirty="0" err="1" smtClean="0"/>
              <a:t>Detection</a:t>
            </a:r>
            <a:r>
              <a:rPr lang="hu-HU" sz="3000" dirty="0" smtClean="0"/>
              <a:t> – </a:t>
            </a:r>
            <a:r>
              <a:rPr lang="hu-HU" sz="3000" dirty="0" err="1" smtClean="0"/>
              <a:t>Correction</a:t>
            </a:r>
            <a:endParaRPr lang="hu-HU" sz="3000" dirty="0" smtClean="0"/>
          </a:p>
          <a:p>
            <a:pPr marL="381000" indent="-381000" eaLnBrk="1" hangingPunct="1"/>
            <a:endParaRPr lang="hu-HU" sz="2800" b="1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04832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 eaLnBrk="1" hangingPunct="1"/>
            <a:r>
              <a:rPr lang="hu-HU" dirty="0" smtClean="0"/>
              <a:t>A hozzáférés megtartása (</a:t>
            </a:r>
            <a:r>
              <a:rPr lang="hu-HU" dirty="0" err="1" smtClean="0"/>
              <a:t>Maintaining</a:t>
            </a:r>
            <a:r>
              <a:rPr lang="hu-HU" dirty="0" smtClean="0"/>
              <a:t> Access</a:t>
            </a:r>
            <a:r>
              <a:rPr lang="hu-HU" dirty="0" smtClean="0"/>
              <a:t>) 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30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hu-HU" dirty="0" smtClean="0"/>
              <a:t>A sikerrel támadott rendszer további támadások alapja lehet.</a:t>
            </a:r>
          </a:p>
          <a:p>
            <a:pPr>
              <a:lnSpc>
                <a:spcPct val="110000"/>
              </a:lnSpc>
            </a:pPr>
            <a:r>
              <a:rPr lang="hu-HU" dirty="0"/>
              <a:t>L</a:t>
            </a:r>
            <a:r>
              <a:rPr lang="hu-HU" dirty="0" smtClean="0"/>
              <a:t>ehallgatás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hálózati forgalom,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j</a:t>
            </a:r>
            <a:r>
              <a:rPr lang="hu-HU" dirty="0" smtClean="0"/>
              <a:t>elszavak.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 eaLnBrk="1" hangingPunct="1"/>
            <a:r>
              <a:rPr lang="hu-HU" dirty="0" smtClean="0"/>
              <a:t>A hozzáférés megtartása (</a:t>
            </a:r>
            <a:r>
              <a:rPr lang="hu-HU" dirty="0" err="1" smtClean="0"/>
              <a:t>Maintaining</a:t>
            </a:r>
            <a:r>
              <a:rPr lang="hu-HU" dirty="0" smtClean="0"/>
              <a:t> </a:t>
            </a:r>
            <a:r>
              <a:rPr lang="hu-HU" dirty="0" smtClean="0"/>
              <a:t>Access) 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31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hu-HU" dirty="0" smtClean="0"/>
              <a:t>Programok telepítése, hogy felfedezés esetén ismét hozzá tudjon férni a rendszerhez:</a:t>
            </a:r>
          </a:p>
          <a:p>
            <a:pPr lvl="1">
              <a:lnSpc>
                <a:spcPct val="110000"/>
              </a:lnSpc>
            </a:pPr>
            <a:r>
              <a:rPr lang="hu-HU" dirty="0" err="1" smtClean="0"/>
              <a:t>Backdoors</a:t>
            </a:r>
            <a:r>
              <a:rPr lang="hu-HU" dirty="0" smtClean="0"/>
              <a:t> (hátsó ajtók),</a:t>
            </a:r>
          </a:p>
          <a:p>
            <a:pPr lvl="1">
              <a:lnSpc>
                <a:spcPct val="110000"/>
              </a:lnSpc>
            </a:pPr>
            <a:r>
              <a:rPr lang="hu-HU" dirty="0" err="1" smtClean="0"/>
              <a:t>Rootkitek</a:t>
            </a:r>
            <a:r>
              <a:rPr lang="hu-HU" dirty="0" smtClean="0"/>
              <a:t> (rendszer szintű kártékony programok),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Trójaiak (alkalmazás szintű),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v</a:t>
            </a:r>
            <a:r>
              <a:rPr lang="hu-HU" dirty="0" smtClean="0"/>
              <a:t>édekezés: csapdák (</a:t>
            </a:r>
            <a:r>
              <a:rPr lang="hu-HU" dirty="0" err="1" smtClean="0"/>
              <a:t>Honeypots</a:t>
            </a:r>
            <a:r>
              <a:rPr lang="hu-HU" dirty="0" smtClean="0"/>
              <a:t>, </a:t>
            </a:r>
            <a:r>
              <a:rPr lang="hu-HU" dirty="0" err="1" smtClean="0"/>
              <a:t>Honeynets</a:t>
            </a:r>
            <a:r>
              <a:rPr lang="hu-HU" dirty="0" smtClean="0"/>
              <a:t>).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755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/>
              <a:t>A nyomok eltüntetése</a:t>
            </a:r>
            <a:br>
              <a:rPr lang="hu-HU" sz="3600" dirty="0"/>
            </a:br>
            <a:r>
              <a:rPr lang="hu-HU" sz="3600" dirty="0"/>
              <a:t>(</a:t>
            </a:r>
            <a:r>
              <a:rPr lang="hu-HU" sz="3600" dirty="0" err="1"/>
              <a:t>Covering</a:t>
            </a:r>
            <a:r>
              <a:rPr lang="hu-HU" sz="3600" dirty="0"/>
              <a:t> </a:t>
            </a:r>
            <a:r>
              <a:rPr lang="hu-HU" sz="3600" dirty="0" err="1" smtClean="0"/>
              <a:t>Tracks</a:t>
            </a:r>
            <a:r>
              <a:rPr lang="hu-HU" sz="3600" dirty="0" smtClean="0"/>
              <a:t>) I.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32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hu-HU" dirty="0" smtClean="0"/>
              <a:t>A rosszindulatú támadók általános célja.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Bejelentkezési (login) és egyéb naplók (</a:t>
            </a:r>
            <a:r>
              <a:rPr lang="hu-HU" dirty="0" err="1" smtClean="0"/>
              <a:t>logok</a:t>
            </a:r>
            <a:r>
              <a:rPr lang="hu-HU" dirty="0" smtClean="0"/>
              <a:t>) törlése.</a:t>
            </a:r>
          </a:p>
          <a:p>
            <a:pPr>
              <a:lnSpc>
                <a:spcPct val="120000"/>
              </a:lnSpc>
            </a:pPr>
            <a:r>
              <a:rPr lang="hu-HU" dirty="0"/>
              <a:t>A</a:t>
            </a:r>
            <a:r>
              <a:rPr lang="hu-HU" dirty="0" smtClean="0"/>
              <a:t> támadás során keletkezett hibaüzenetek törlése.</a:t>
            </a:r>
          </a:p>
          <a:p>
            <a:pPr>
              <a:lnSpc>
                <a:spcPct val="120000"/>
              </a:lnSpc>
            </a:pPr>
            <a:r>
              <a:rPr lang="hu-HU" dirty="0"/>
              <a:t>A</a:t>
            </a:r>
            <a:r>
              <a:rPr lang="hu-HU" dirty="0" smtClean="0"/>
              <a:t> rendszer naplózás kikapcsolása, vagy manipulálása.</a:t>
            </a:r>
          </a:p>
          <a:p>
            <a:pPr>
              <a:lnSpc>
                <a:spcPct val="120000"/>
              </a:lnSpc>
            </a:pPr>
            <a:r>
              <a:rPr lang="hu-HU" dirty="0"/>
              <a:t>E</a:t>
            </a:r>
            <a:r>
              <a:rPr lang="hu-HU" dirty="0" smtClean="0"/>
              <a:t>setenként </a:t>
            </a:r>
            <a:r>
              <a:rPr lang="hu-HU" b="1" dirty="0" smtClean="0"/>
              <a:t>szteganográfia</a:t>
            </a:r>
            <a:r>
              <a:rPr lang="hu-HU" dirty="0" smtClean="0"/>
              <a:t>:</a:t>
            </a:r>
          </a:p>
          <a:p>
            <a:pPr marL="319088" lvl="1" indent="0">
              <a:lnSpc>
                <a:spcPct val="120000"/>
              </a:lnSpc>
              <a:buNone/>
            </a:pPr>
            <a:r>
              <a:rPr lang="hu-HU" dirty="0"/>
              <a:t>	</a:t>
            </a:r>
            <a:r>
              <a:rPr lang="hu-HU" dirty="0" smtClean="0"/>
              <a:t>adatrejtés, pl. kép vagy jangfájlokba.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3600" dirty="0"/>
              <a:t>A nyomok eltüntetése</a:t>
            </a:r>
            <a:br>
              <a:rPr lang="hu-HU" sz="3600" dirty="0"/>
            </a:br>
            <a:r>
              <a:rPr lang="hu-HU" sz="3600" dirty="0"/>
              <a:t>(</a:t>
            </a:r>
            <a:r>
              <a:rPr lang="hu-HU" sz="3600" dirty="0" err="1"/>
              <a:t>Covering</a:t>
            </a:r>
            <a:r>
              <a:rPr lang="hu-HU" sz="3600" dirty="0"/>
              <a:t> </a:t>
            </a:r>
            <a:r>
              <a:rPr lang="hu-HU" sz="3600" dirty="0" err="1" smtClean="0"/>
              <a:t>Tracks</a:t>
            </a:r>
            <a:r>
              <a:rPr lang="hu-HU" sz="3600" dirty="0" smtClean="0"/>
              <a:t>) II.</a:t>
            </a:r>
            <a:endParaRPr lang="hu-HU" sz="3600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33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b="1" dirty="0" err="1" smtClean="0"/>
              <a:t>Tunneling</a:t>
            </a:r>
            <a:r>
              <a:rPr lang="hu-HU" b="1" dirty="0" smtClean="0"/>
              <a:t>:</a:t>
            </a:r>
            <a:br>
              <a:rPr lang="hu-HU" b="1" dirty="0" smtClean="0"/>
            </a:br>
            <a:r>
              <a:rPr lang="hu-HU" b="1" dirty="0" smtClean="0"/>
              <a:t>	</a:t>
            </a:r>
            <a:r>
              <a:rPr lang="hu-HU" dirty="0" smtClean="0"/>
              <a:t>rejtett csatornákon, adattovábbítás.</a:t>
            </a:r>
          </a:p>
          <a:p>
            <a:pPr>
              <a:lnSpc>
                <a:spcPct val="120000"/>
              </a:lnSpc>
            </a:pPr>
            <a:r>
              <a:rPr lang="hu-HU" b="1" dirty="0" err="1" smtClean="0"/>
              <a:t>Forensic</a:t>
            </a:r>
            <a:r>
              <a:rPr lang="hu-HU" dirty="0" smtClean="0"/>
              <a:t> (számítógépes kriminalisztika)</a:t>
            </a:r>
            <a:br>
              <a:rPr lang="hu-HU" dirty="0" smtClean="0"/>
            </a:br>
            <a:r>
              <a:rPr lang="hu-HU" dirty="0" smtClean="0"/>
              <a:t>és </a:t>
            </a:r>
            <a:r>
              <a:rPr lang="hu-HU" b="1" dirty="0" err="1" smtClean="0"/>
              <a:t>Antiforensic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225809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 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hu-HU" sz="2400" dirty="0" smtClean="0"/>
              <a:t>A sérülékenységek összegyűjtése az informatikai biztonság egyik alapfeladata.</a:t>
            </a:r>
          </a:p>
          <a:p>
            <a:pPr>
              <a:lnSpc>
                <a:spcPct val="110000"/>
              </a:lnSpc>
            </a:pPr>
            <a:r>
              <a:rPr lang="hu-HU" sz="2400" dirty="0" smtClean="0"/>
              <a:t>Ennek eszközei:</a:t>
            </a:r>
          </a:p>
          <a:p>
            <a:pPr lvl="2">
              <a:lnSpc>
                <a:spcPct val="110000"/>
              </a:lnSpc>
            </a:pPr>
            <a:r>
              <a:rPr lang="hu-HU" sz="2400" dirty="0" err="1" smtClean="0"/>
              <a:t>Vulnerability</a:t>
            </a:r>
            <a:r>
              <a:rPr lang="hu-HU" sz="2400" dirty="0" smtClean="0"/>
              <a:t> </a:t>
            </a:r>
            <a:r>
              <a:rPr lang="hu-HU" sz="2400" dirty="0" err="1" smtClean="0"/>
              <a:t>Assesment</a:t>
            </a:r>
            <a:r>
              <a:rPr lang="hu-HU" sz="2400" dirty="0" smtClean="0"/>
              <a:t>,</a:t>
            </a:r>
          </a:p>
          <a:p>
            <a:pPr lvl="2">
              <a:lnSpc>
                <a:spcPct val="110000"/>
              </a:lnSpc>
            </a:pPr>
            <a:r>
              <a:rPr lang="hu-HU" sz="2400" dirty="0" err="1" smtClean="0"/>
              <a:t>Vulnerability</a:t>
            </a:r>
            <a:r>
              <a:rPr lang="hu-HU" sz="2400" dirty="0" smtClean="0"/>
              <a:t> </a:t>
            </a:r>
            <a:r>
              <a:rPr lang="hu-HU" sz="2400" dirty="0" err="1" smtClean="0"/>
              <a:t>Scanning</a:t>
            </a:r>
            <a:r>
              <a:rPr lang="hu-HU" sz="2400" dirty="0" smtClean="0"/>
              <a:t>,</a:t>
            </a:r>
          </a:p>
          <a:p>
            <a:pPr lvl="2">
              <a:lnSpc>
                <a:spcPct val="110000"/>
              </a:lnSpc>
            </a:pPr>
            <a:r>
              <a:rPr lang="hu-HU" sz="2400" dirty="0" err="1" smtClean="0"/>
              <a:t>Penetration</a:t>
            </a:r>
            <a:r>
              <a:rPr lang="hu-HU" sz="2400" dirty="0" smtClean="0"/>
              <a:t> Testing.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4220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 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hu-HU" sz="2400" dirty="0" smtClean="0"/>
              <a:t>Ezek eltérő módszerek, és jól kiegészítik egymást.</a:t>
            </a:r>
          </a:p>
          <a:p>
            <a:pPr>
              <a:lnSpc>
                <a:spcPct val="110000"/>
              </a:lnSpc>
            </a:pPr>
            <a:r>
              <a:rPr lang="hu-HU" sz="2400" dirty="0" smtClean="0"/>
              <a:t>Az etikus hacker a </a:t>
            </a:r>
            <a:r>
              <a:rPr lang="hu-HU" sz="2400" dirty="0" err="1" smtClean="0"/>
              <a:t>behatolásteszt</a:t>
            </a:r>
            <a:r>
              <a:rPr lang="hu-HU" sz="2400" dirty="0" smtClean="0"/>
              <a:t> során valódi</a:t>
            </a:r>
            <a:br>
              <a:rPr lang="hu-HU" sz="2400" dirty="0" smtClean="0"/>
            </a:br>
            <a:r>
              <a:rPr lang="hu-HU" sz="2400" dirty="0" smtClean="0"/>
              <a:t>támadást szimulál, így ellenőrzött körülmények között győződhetünk meg a rendszer biztonságáról.</a:t>
            </a:r>
            <a:endParaRPr lang="hu-HU" sz="24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9958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 III.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36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dirty="0" smtClean="0"/>
              <a:t>Bármely módszerrel is térképezzük fel a sérülékenységeket, ezután a belőlük fakadó kockázatokat mérlegelnünk kell.</a:t>
            </a:r>
          </a:p>
          <a:p>
            <a:r>
              <a:rPr lang="hu-HU" dirty="0" smtClean="0"/>
              <a:t>Majd megfelelő biztonsági ellenintézkedésekkel a kockázatokat csillapítanunk kell.</a:t>
            </a:r>
          </a:p>
          <a:p>
            <a:r>
              <a:rPr lang="hu-HU" dirty="0" smtClean="0"/>
              <a:t>Végül a csillapítás sikerességéről a teszt megismétlésével kell meggyőződnünk.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Hivatkozások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37</a:t>
            </a:fld>
            <a:endParaRPr lang="en-US"/>
          </a:p>
        </p:txBody>
      </p:sp>
      <p:sp>
        <p:nvSpPr>
          <p:cNvPr id="6349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u-HU" dirty="0" smtClean="0"/>
              <a:t>M. Walker, </a:t>
            </a:r>
            <a:r>
              <a:rPr lang="en-US" i="1" dirty="0" err="1" smtClean="0"/>
              <a:t>CEH</a:t>
            </a:r>
            <a:r>
              <a:rPr lang="en-US" i="1" dirty="0" smtClean="0"/>
              <a:t> Certified Ethical Hacker All-in-One Exam Guide</a:t>
            </a:r>
            <a:r>
              <a:rPr lang="hu-HU" dirty="0" smtClean="0"/>
              <a:t>, </a:t>
            </a:r>
            <a:r>
              <a:rPr lang="en-US" dirty="0" smtClean="0"/>
              <a:t>McGraw-Hill Osborne</a:t>
            </a:r>
            <a:r>
              <a:rPr lang="hu-HU" dirty="0" smtClean="0"/>
              <a:t>, </a:t>
            </a:r>
            <a:r>
              <a:rPr lang="en-US" dirty="0" smtClean="0"/>
              <a:t>2011</a:t>
            </a:r>
            <a:endParaRPr lang="hu-HU" dirty="0" smtClean="0"/>
          </a:p>
          <a:p>
            <a:pPr eaLnBrk="1" hangingPunct="1"/>
            <a:r>
              <a:rPr lang="hu-HU" dirty="0" err="1" smtClean="0"/>
              <a:t>EC-Council</a:t>
            </a:r>
            <a:r>
              <a:rPr lang="hu-HU" dirty="0" smtClean="0"/>
              <a:t>, </a:t>
            </a:r>
            <a:r>
              <a:rPr lang="en-US" i="1" dirty="0" smtClean="0"/>
              <a:t>Ethical Hacking and Countermeasures to Become Certified Ethical Hacker</a:t>
            </a:r>
            <a:r>
              <a:rPr lang="hu-HU" dirty="0" smtClean="0"/>
              <a:t>, </a:t>
            </a:r>
            <a:r>
              <a:rPr lang="hu-HU" dirty="0" smtClean="0">
                <a:hlinkClick r:id="rId3"/>
              </a:rPr>
              <a:t>http://www.eccouncil.org/Certification/certified-ethical-hacker</a:t>
            </a:r>
            <a:r>
              <a:rPr lang="hu-HU" dirty="0" smtClean="0"/>
              <a:t>.</a:t>
            </a:r>
          </a:p>
          <a:p>
            <a:pPr eaLnBrk="1" hangingPunct="1"/>
            <a:r>
              <a:rPr lang="hu-HU" i="1" dirty="0" smtClean="0"/>
              <a:t>Virág</a:t>
            </a:r>
            <a:r>
              <a:rPr lang="hu-HU" dirty="0" smtClean="0"/>
              <a:t>, rövidfilm, rendezte: Gergely Zoltán</a:t>
            </a:r>
          </a:p>
          <a:p>
            <a:pPr eaLnBrk="1" hangingPunct="1">
              <a:buNone/>
            </a:pPr>
            <a:r>
              <a:rPr lang="hu-HU" dirty="0" smtClean="0"/>
              <a:t>	</a:t>
            </a:r>
            <a:r>
              <a:rPr lang="hu-HU" dirty="0" smtClean="0">
                <a:hlinkClick r:id="rId4"/>
              </a:rPr>
              <a:t>https://saferinternet.hu/videok/2013/04/15/virag/</a:t>
            </a:r>
            <a:r>
              <a:rPr lang="hu-HU" dirty="0" smtClean="0"/>
              <a:t>.</a:t>
            </a: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Sérülékenységek keresése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u-HU" sz="3200" dirty="0" smtClean="0"/>
              <a:t>A sérülékenység-keresés eszközei:</a:t>
            </a:r>
          </a:p>
          <a:p>
            <a:pPr marL="1108075" lvl="2" indent="-514350">
              <a:buFont typeface="+mj-lt"/>
              <a:buAutoNum type="arabicPeriod"/>
            </a:pPr>
            <a:r>
              <a:rPr lang="hu-HU" sz="2800" dirty="0" err="1" smtClean="0"/>
              <a:t>Vulnerability</a:t>
            </a:r>
            <a:r>
              <a:rPr lang="hu-HU" sz="2800" dirty="0" smtClean="0"/>
              <a:t> </a:t>
            </a:r>
            <a:r>
              <a:rPr lang="hu-HU" sz="2800" dirty="0" err="1" smtClean="0"/>
              <a:t>Assesment</a:t>
            </a:r>
            <a:r>
              <a:rPr lang="hu-HU" sz="2800" dirty="0" smtClean="0"/>
              <a:t> </a:t>
            </a:r>
            <a:br>
              <a:rPr lang="hu-HU" sz="2800" dirty="0" smtClean="0"/>
            </a:br>
            <a:r>
              <a:rPr lang="hu-HU" sz="2800" dirty="0" smtClean="0"/>
              <a:t>(Sérülékenységek felmérése)</a:t>
            </a:r>
          </a:p>
          <a:p>
            <a:pPr marL="1108075" lvl="2" indent="-514350">
              <a:buFont typeface="+mj-lt"/>
              <a:buAutoNum type="arabicPeriod"/>
            </a:pPr>
            <a:r>
              <a:rPr lang="hu-HU" sz="2800" dirty="0" err="1" smtClean="0"/>
              <a:t>Vulnerability</a:t>
            </a:r>
            <a:r>
              <a:rPr lang="hu-HU" sz="2800" dirty="0" smtClean="0"/>
              <a:t> </a:t>
            </a:r>
            <a:r>
              <a:rPr lang="hu-HU" sz="2800" dirty="0" err="1" smtClean="0"/>
              <a:t>Scanning</a:t>
            </a:r>
            <a:r>
              <a:rPr lang="hu-HU" sz="2800" dirty="0" smtClean="0"/>
              <a:t>  </a:t>
            </a:r>
            <a:br>
              <a:rPr lang="hu-HU" sz="2800" dirty="0" smtClean="0"/>
            </a:br>
            <a:r>
              <a:rPr lang="hu-HU" sz="2800" dirty="0" smtClean="0"/>
              <a:t>(Sérülékenységek </a:t>
            </a:r>
            <a:r>
              <a:rPr lang="hu-HU" sz="2800" dirty="0" err="1" smtClean="0"/>
              <a:t>szkennelése</a:t>
            </a:r>
            <a:r>
              <a:rPr lang="hu-HU" sz="2800" dirty="0" smtClean="0"/>
              <a:t>)</a:t>
            </a:r>
          </a:p>
          <a:p>
            <a:pPr marL="1108075" lvl="2" indent="-514350">
              <a:buFont typeface="+mj-lt"/>
              <a:buAutoNum type="arabicPeriod"/>
            </a:pPr>
            <a:r>
              <a:rPr lang="hu-HU" sz="2800" dirty="0" err="1" smtClean="0"/>
              <a:t>Penetration</a:t>
            </a:r>
            <a:r>
              <a:rPr lang="hu-HU" sz="2800" dirty="0" smtClean="0"/>
              <a:t> Testing  </a:t>
            </a:r>
            <a:br>
              <a:rPr lang="hu-HU" sz="2800" dirty="0" smtClean="0"/>
            </a:br>
            <a:r>
              <a:rPr lang="hu-HU" sz="2800" dirty="0" smtClean="0"/>
              <a:t>(</a:t>
            </a:r>
            <a:r>
              <a:rPr lang="hu-HU" sz="2800" dirty="0" err="1" smtClean="0"/>
              <a:t>Behatolásteszt</a:t>
            </a:r>
            <a:r>
              <a:rPr lang="hu-HU" sz="2800" dirty="0" smtClean="0"/>
              <a:t>, Etikus </a:t>
            </a:r>
            <a:r>
              <a:rPr lang="hu-HU" sz="2800" dirty="0" err="1" smtClean="0"/>
              <a:t>hackelés</a:t>
            </a:r>
            <a:r>
              <a:rPr lang="hu-HU" sz="2800" dirty="0" smtClean="0"/>
              <a:t>)</a:t>
            </a:r>
          </a:p>
          <a:p>
            <a:endParaRPr lang="hu-HU" sz="3200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14220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hu-HU" sz="2800" dirty="0" smtClean="0"/>
              <a:t>A sérülékenységek kezdeti és rendszeres felmérése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rendszer, hálózat vagy a szervezet működését illetően.</a:t>
            </a:r>
          </a:p>
          <a:p>
            <a:pPr>
              <a:lnSpc>
                <a:spcPct val="110000"/>
              </a:lnSpc>
            </a:pPr>
            <a:r>
              <a:rPr lang="hu-HU" dirty="0"/>
              <a:t>E</a:t>
            </a:r>
            <a:r>
              <a:rPr lang="hu-HU" dirty="0" smtClean="0"/>
              <a:t>lengedhetetlen része az általánosabb kockázatelemzési tervnek.</a:t>
            </a:r>
          </a:p>
          <a:p>
            <a:pPr>
              <a:lnSpc>
                <a:spcPct val="110000"/>
              </a:lnSpc>
            </a:pPr>
            <a:r>
              <a:rPr lang="hu-HU" dirty="0"/>
              <a:t>A</a:t>
            </a:r>
            <a:r>
              <a:rPr lang="hu-HU" dirty="0" smtClean="0"/>
              <a:t>lapja a tervek, dokumentációk, folyamatok áttekintése, pl.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b</a:t>
            </a:r>
            <a:r>
              <a:rPr lang="hu-HU" dirty="0" smtClean="0"/>
              <a:t>iztonsági szabályzatok,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napló bejegyzések,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b</a:t>
            </a:r>
            <a:r>
              <a:rPr lang="hu-HU" dirty="0" smtClean="0"/>
              <a:t>eszerzési, bevezetési, tesztelési folyamatok,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i</a:t>
            </a:r>
            <a:r>
              <a:rPr lang="hu-HU" dirty="0" smtClean="0"/>
              <a:t>nterjúk a személyzettel.</a:t>
            </a:r>
          </a:p>
          <a:p>
            <a:pPr>
              <a:lnSpc>
                <a:spcPct val="110000"/>
              </a:lnSpc>
            </a:pPr>
            <a:r>
              <a:rPr lang="hu-HU" dirty="0" smtClean="0"/>
              <a:t>Általában belső vizsgálat és manuális tevékenység,</a:t>
            </a:r>
          </a:p>
          <a:p>
            <a:pPr>
              <a:lnSpc>
                <a:spcPct val="110000"/>
              </a:lnSpc>
            </a:pPr>
            <a:r>
              <a:rPr lang="hu-HU" dirty="0"/>
              <a:t>b</a:t>
            </a:r>
            <a:r>
              <a:rPr lang="hu-HU" dirty="0" smtClean="0"/>
              <a:t>ár külső szakértők és automatikus eszközök segíthetik.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99592" y="346646"/>
            <a:ext cx="7772400" cy="99412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Vulnerability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Assesment</a:t>
            </a:r>
            <a:endParaRPr kumimoji="0" lang="hu-H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6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hu-HU" sz="2800" dirty="0" smtClean="0"/>
              <a:t>Automatikus sérülékenység-keresők </a:t>
            </a:r>
            <a:r>
              <a:rPr lang="hu-HU" sz="2800" dirty="0"/>
              <a:t>(</a:t>
            </a:r>
            <a:r>
              <a:rPr lang="hu-HU" sz="2800" dirty="0" err="1" smtClean="0"/>
              <a:t>vulnerability</a:t>
            </a:r>
            <a:r>
              <a:rPr lang="hu-HU" sz="2800" dirty="0" smtClean="0"/>
              <a:t> </a:t>
            </a:r>
            <a:r>
              <a:rPr lang="hu-HU" sz="2800" dirty="0" err="1" smtClean="0"/>
              <a:t>scanners</a:t>
            </a:r>
            <a:r>
              <a:rPr lang="hu-HU" sz="2800" dirty="0" smtClean="0"/>
              <a:t>) segítségével, pl.</a:t>
            </a:r>
          </a:p>
          <a:p>
            <a:pPr marL="319088" lvl="1" indent="0">
              <a:lnSpc>
                <a:spcPct val="120000"/>
              </a:lnSpc>
              <a:buNone/>
            </a:pPr>
            <a:r>
              <a:rPr lang="hu-HU" dirty="0" err="1" smtClean="0"/>
              <a:t>Nessus</a:t>
            </a:r>
            <a:r>
              <a:rPr lang="hu-HU" dirty="0"/>
              <a:t>, </a:t>
            </a:r>
            <a:r>
              <a:rPr lang="hu-HU" dirty="0" err="1" smtClean="0"/>
              <a:t>Nmap</a:t>
            </a:r>
            <a:r>
              <a:rPr lang="hu-HU" dirty="0" smtClean="0"/>
              <a:t>, </a:t>
            </a:r>
            <a:r>
              <a:rPr lang="hu-HU" dirty="0" err="1" smtClean="0"/>
              <a:t>Nikto</a:t>
            </a:r>
            <a:r>
              <a:rPr lang="hu-HU" dirty="0" smtClean="0"/>
              <a:t>, </a:t>
            </a:r>
            <a:r>
              <a:rPr lang="hu-HU" dirty="0" err="1" smtClean="0"/>
              <a:t>OpenVAS</a:t>
            </a:r>
            <a:r>
              <a:rPr lang="hu-HU" dirty="0" smtClean="0"/>
              <a:t>, </a:t>
            </a:r>
            <a:r>
              <a:rPr lang="hu-HU" dirty="0" err="1" smtClean="0"/>
              <a:t>CoreInpact</a:t>
            </a:r>
            <a:r>
              <a:rPr lang="hu-HU" dirty="0" smtClean="0"/>
              <a:t>, </a:t>
            </a:r>
            <a:br>
              <a:rPr lang="hu-HU" dirty="0" smtClean="0"/>
            </a:br>
            <a:r>
              <a:rPr lang="hu-HU" dirty="0" err="1" smtClean="0"/>
              <a:t>Nexpose</a:t>
            </a:r>
            <a:r>
              <a:rPr lang="hu-HU" dirty="0" smtClean="0"/>
              <a:t>, Retina, SAINTS, </a:t>
            </a:r>
            <a:r>
              <a:rPr lang="hu-HU" dirty="0" err="1" smtClean="0"/>
              <a:t>Acunetix</a:t>
            </a:r>
            <a:r>
              <a:rPr lang="hu-HU" dirty="0" smtClean="0"/>
              <a:t>, </a:t>
            </a:r>
            <a:r>
              <a:rPr lang="hu-HU" dirty="0" err="1" smtClean="0"/>
              <a:t>AppScan</a:t>
            </a:r>
            <a:r>
              <a:rPr lang="hu-HU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hu-HU" sz="2800" dirty="0" smtClean="0"/>
              <a:t>Passzív módszer, </a:t>
            </a:r>
            <a:r>
              <a:rPr lang="hu-HU" sz="2800" b="1" dirty="0" smtClean="0"/>
              <a:t>csak a sérülékenységek összegyűjtése a célja, nem a kihasználásuk.</a:t>
            </a:r>
          </a:p>
          <a:p>
            <a:pPr>
              <a:lnSpc>
                <a:spcPct val="120000"/>
              </a:lnSpc>
            </a:pPr>
            <a:r>
              <a:rPr lang="hu-HU" sz="2800" dirty="0"/>
              <a:t>S</a:t>
            </a:r>
            <a:r>
              <a:rPr lang="hu-HU" sz="2800" dirty="0" smtClean="0"/>
              <a:t>ok téves riasztást (</a:t>
            </a:r>
            <a:r>
              <a:rPr lang="hu-HU" sz="2800" dirty="0" err="1" smtClean="0"/>
              <a:t>False</a:t>
            </a:r>
            <a:r>
              <a:rPr lang="hu-HU" sz="2800" dirty="0" smtClean="0"/>
              <a:t> </a:t>
            </a:r>
            <a:r>
              <a:rPr lang="hu-HU" sz="2800" dirty="0" err="1" smtClean="0"/>
              <a:t>Positive</a:t>
            </a:r>
            <a:r>
              <a:rPr lang="hu-HU" sz="2800" dirty="0" smtClean="0"/>
              <a:t>) adhat, </a:t>
            </a:r>
          </a:p>
          <a:p>
            <a:pPr>
              <a:lnSpc>
                <a:spcPct val="120000"/>
              </a:lnSpc>
            </a:pPr>
            <a:r>
              <a:rPr lang="hu-HU" sz="2800" dirty="0" smtClean="0"/>
              <a:t>melyeket ellenőrizni kell.</a:t>
            </a:r>
          </a:p>
          <a:p>
            <a:pPr>
              <a:lnSpc>
                <a:spcPct val="120000"/>
              </a:lnSpc>
            </a:pPr>
            <a:r>
              <a:rPr lang="hu-HU" sz="2800" dirty="0"/>
              <a:t>A</a:t>
            </a:r>
            <a:r>
              <a:rPr lang="hu-HU" sz="2800" dirty="0" smtClean="0"/>
              <a:t>lkalmazása</a:t>
            </a:r>
            <a:r>
              <a:rPr lang="hu-HU" sz="2800" dirty="0"/>
              <a:t>: </a:t>
            </a:r>
          </a:p>
          <a:p>
            <a:pPr lvl="1">
              <a:lnSpc>
                <a:spcPct val="120000"/>
              </a:lnSpc>
            </a:pPr>
            <a:r>
              <a:rPr lang="hu-HU" dirty="0"/>
              <a:t>rendszeresen (pl. negyedévente</a:t>
            </a:r>
            <a:r>
              <a:rPr lang="hu-HU" dirty="0" smtClean="0"/>
              <a:t>),</a:t>
            </a:r>
            <a:endParaRPr lang="hu-HU" dirty="0"/>
          </a:p>
          <a:p>
            <a:pPr lvl="1">
              <a:lnSpc>
                <a:spcPct val="120000"/>
              </a:lnSpc>
            </a:pPr>
            <a:r>
              <a:rPr lang="hu-HU" dirty="0"/>
              <a:t>változtatások bevezetése </a:t>
            </a:r>
            <a:r>
              <a:rPr lang="hu-HU" dirty="0" smtClean="0"/>
              <a:t>után.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4734" y="342181"/>
            <a:ext cx="7772400" cy="99412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Vulnerability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Scanning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I.</a:t>
            </a:r>
            <a:endParaRPr kumimoji="0" lang="hu-H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Vulnerability</a:t>
            </a:r>
            <a:r>
              <a:rPr lang="hu-HU" dirty="0"/>
              <a:t> </a:t>
            </a:r>
            <a:r>
              <a:rPr lang="hu-HU" dirty="0" err="1" smtClean="0"/>
              <a:t>Scanning</a:t>
            </a:r>
            <a:r>
              <a:rPr lang="hu-HU" dirty="0" smtClean="0"/>
              <a:t> II.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7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hu-HU" dirty="0" smtClean="0"/>
              <a:t>Általában jó kiindulási alapot nyújt a sérülékenység keresés másik két módszeréhez (felmérés, </a:t>
            </a:r>
            <a:r>
              <a:rPr lang="hu-HU" dirty="0" err="1" smtClean="0"/>
              <a:t>penteszt</a:t>
            </a:r>
            <a:r>
              <a:rPr lang="hu-HU" dirty="0" smtClean="0"/>
              <a:t>) is.</a:t>
            </a:r>
          </a:p>
          <a:p>
            <a:pPr>
              <a:lnSpc>
                <a:spcPct val="110000"/>
              </a:lnSpc>
            </a:pPr>
            <a:r>
              <a:rPr lang="hu-HU" dirty="0" smtClean="0"/>
              <a:t>A rendszerek nagy mérete nem akadály.</a:t>
            </a:r>
          </a:p>
          <a:p>
            <a:pPr>
              <a:lnSpc>
                <a:spcPct val="110000"/>
              </a:lnSpc>
            </a:pPr>
            <a:r>
              <a:rPr lang="hu-HU" dirty="0" smtClean="0"/>
              <a:t>Bizonyos, könnyen azonosítható sérülékenységek kiszűrésére ideális, pl.: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n</a:t>
            </a:r>
            <a:r>
              <a:rPr lang="hu-HU" dirty="0" smtClean="0"/>
              <a:t>yitott portok azonosítása,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f</a:t>
            </a:r>
            <a:r>
              <a:rPr lang="hu-HU" dirty="0" smtClean="0"/>
              <a:t>rissítések és foltozások (</a:t>
            </a:r>
            <a:r>
              <a:rPr lang="hu-HU" dirty="0" err="1" smtClean="0"/>
              <a:t>Updates</a:t>
            </a:r>
            <a:r>
              <a:rPr lang="hu-HU" dirty="0" smtClean="0"/>
              <a:t> and Patches) naprakészségének ellenőrzése,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(gyári) alapbeállítások használatának kiszűrése,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g</a:t>
            </a:r>
            <a:r>
              <a:rPr lang="hu-HU" dirty="0" smtClean="0"/>
              <a:t>yenge jelszavak kiszűrése,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k</a:t>
            </a:r>
            <a:r>
              <a:rPr lang="hu-HU" dirty="0" smtClean="0"/>
              <a:t>ívülről hozzáférhető érzékeny adatok keresése,</a:t>
            </a:r>
          </a:p>
          <a:p>
            <a:pPr lvl="1">
              <a:lnSpc>
                <a:spcPct val="110000"/>
              </a:lnSpc>
            </a:pPr>
            <a:r>
              <a:rPr lang="hu-HU" dirty="0"/>
              <a:t>h</a:t>
            </a:r>
            <a:r>
              <a:rPr lang="hu-HU" dirty="0" smtClean="0"/>
              <a:t>elytelen biztonsági beállítások, konfigurációs </a:t>
            </a:r>
            <a:r>
              <a:rPr lang="hu-HU" dirty="0"/>
              <a:t>hibák, </a:t>
            </a:r>
            <a:r>
              <a:rPr lang="hu-HU" dirty="0" smtClean="0"/>
              <a:t>stb. </a:t>
            </a:r>
            <a:r>
              <a:rPr lang="hu-HU" dirty="0"/>
              <a:t>felkutatása.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</p:spTree>
    <p:extLst>
      <p:ext uri="{BB962C8B-B14F-4D97-AF65-F5344CB8AC3E}">
        <p14:creationId xmlns:p14="http://schemas.microsoft.com/office/powerpoint/2010/main" val="34900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8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hu-HU" sz="2800" dirty="0" err="1" smtClean="0"/>
              <a:t>Behatolásteszt</a:t>
            </a:r>
            <a:r>
              <a:rPr lang="hu-HU" sz="2800" dirty="0" smtClean="0"/>
              <a:t> = Etikus </a:t>
            </a:r>
            <a:r>
              <a:rPr lang="hu-HU" sz="2800" dirty="0" err="1" smtClean="0"/>
              <a:t>hackelés</a:t>
            </a:r>
            <a:r>
              <a:rPr lang="hu-HU" sz="28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hu-HU" sz="2800" dirty="0" smtClean="0"/>
              <a:t>Aktív technika, célja a sérülékenységek összegyűjtésén túl, azok </a:t>
            </a:r>
            <a:r>
              <a:rPr lang="hu-HU" sz="2800" b="1" dirty="0" smtClean="0"/>
              <a:t>kihasználhatóságának bizonyítása is.</a:t>
            </a:r>
          </a:p>
          <a:p>
            <a:pPr>
              <a:lnSpc>
                <a:spcPct val="120000"/>
              </a:lnSpc>
            </a:pPr>
            <a:r>
              <a:rPr lang="hu-HU" sz="2800" dirty="0" smtClean="0"/>
              <a:t>A támadó gondolkodásmódját és eszközeit követve</a:t>
            </a:r>
            <a:br>
              <a:rPr lang="hu-HU" sz="2800" dirty="0" smtClean="0"/>
            </a:br>
            <a:r>
              <a:rPr lang="hu-HU" sz="2800" dirty="0" smtClean="0"/>
              <a:t>pontosabb képet kapunk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rendszer tényleges biztonságáról, 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 sérülékenységek egymásra épüléséről és</a:t>
            </a:r>
          </a:p>
          <a:p>
            <a:pPr lvl="1">
              <a:lnSpc>
                <a:spcPct val="120000"/>
              </a:lnSpc>
            </a:pPr>
            <a:r>
              <a:rPr lang="hu-HU" dirty="0" smtClean="0"/>
              <a:t>azok hatásáról (</a:t>
            </a:r>
            <a:r>
              <a:rPr lang="hu-HU" dirty="0" err="1" smtClean="0"/>
              <a:t>Impact</a:t>
            </a:r>
            <a:r>
              <a:rPr lang="hu-HU" dirty="0" smtClean="0"/>
              <a:t>).</a:t>
            </a:r>
            <a:endParaRPr lang="hu-HU" sz="2800" dirty="0" smtClean="0"/>
          </a:p>
          <a:p>
            <a:pPr>
              <a:lnSpc>
                <a:spcPct val="120000"/>
              </a:lnSpc>
            </a:pPr>
            <a:r>
              <a:rPr lang="hu-HU" dirty="0" smtClean="0"/>
              <a:t>Segítségével tesztelhető a szervezet támadásra adott reagálása (</a:t>
            </a:r>
            <a:r>
              <a:rPr lang="hu-HU" dirty="0" err="1" smtClean="0"/>
              <a:t>Incident</a:t>
            </a:r>
            <a:r>
              <a:rPr lang="hu-HU" dirty="0" smtClean="0"/>
              <a:t> </a:t>
            </a:r>
            <a:r>
              <a:rPr lang="hu-HU" dirty="0" err="1" smtClean="0"/>
              <a:t>Response</a:t>
            </a:r>
            <a:r>
              <a:rPr lang="hu-HU" dirty="0" smtClean="0"/>
              <a:t>) is.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99592" y="346646"/>
            <a:ext cx="7772400" cy="994122"/>
          </a:xfrm>
          <a:prstGeom prst="rect">
            <a:avLst/>
          </a:prstGeom>
        </p:spPr>
        <p:txBody>
          <a:bodyPr bIns="91440" anchor="b" anchorCtr="0">
            <a:normAutofit fontScale="85000" lnSpcReduction="20000"/>
          </a:bodyPr>
          <a:lstStyle/>
          <a:p>
            <a:pPr lvl="0" fontAlgn="auto">
              <a:spcAft>
                <a:spcPts val="0"/>
              </a:spcAft>
            </a:pP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Penetration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Testing I.</a:t>
            </a:r>
            <a:r>
              <a:rPr lang="hu-HU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– </a:t>
            </a:r>
            <a:b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Ethical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Hacking</a:t>
            </a:r>
            <a:endParaRPr kumimoji="0" lang="hu-H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9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hu-HU" sz="2800" dirty="0" smtClean="0"/>
              <a:t>Az etikus hacker hozzáértésére épül,</a:t>
            </a:r>
          </a:p>
          <a:p>
            <a:pPr>
              <a:lnSpc>
                <a:spcPct val="110000"/>
              </a:lnSpc>
            </a:pPr>
            <a:r>
              <a:rPr lang="hu-HU" sz="2800" dirty="0" smtClean="0"/>
              <a:t>de alkalmaz automatikus eszközöket, pl. sérülékenység-keresőket.</a:t>
            </a:r>
          </a:p>
          <a:p>
            <a:pPr>
              <a:lnSpc>
                <a:spcPct val="110000"/>
              </a:lnSpc>
            </a:pPr>
            <a:r>
              <a:rPr lang="hu-HU" sz="2800" dirty="0" smtClean="0"/>
              <a:t>Alkalmazása: 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kiemelt biztonsági igény esetén,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ha már biztonságosnak véljük a rendszerünket…</a:t>
            </a:r>
          </a:p>
          <a:p>
            <a:pPr>
              <a:lnSpc>
                <a:spcPct val="110000"/>
              </a:lnSpc>
            </a:pPr>
            <a:r>
              <a:rPr lang="hu-HU" dirty="0" smtClean="0"/>
              <a:t>Mivel valós támadás, a rendszer működését, óhatatlanul is veszélyeztetheti, ezért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hatáskörét szigorúan meg kell határozni,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teszt környezetben is végezhető, </a:t>
            </a:r>
          </a:p>
          <a:p>
            <a:pPr lvl="1">
              <a:lnSpc>
                <a:spcPct val="110000"/>
              </a:lnSpc>
            </a:pPr>
            <a:r>
              <a:rPr lang="hu-HU" dirty="0" smtClean="0"/>
              <a:t>komoly szakértelmet és körültekintést igényel.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2. előadás – Támadók és támadások, etikus </a:t>
            </a:r>
            <a:r>
              <a:rPr lang="hu-HU" sz="1200" dirty="0" err="1" smtClean="0"/>
              <a:t>hackelés</a:t>
            </a:r>
            <a:endParaRPr lang="hu-HU" sz="1200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99592" y="346646"/>
            <a:ext cx="7772400" cy="994122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lvl="0" fontAlgn="auto">
              <a:spcAft>
                <a:spcPts val="0"/>
              </a:spcAft>
            </a:pPr>
            <a:r>
              <a:rPr lang="hu-HU" sz="40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Penetration</a:t>
            </a:r>
            <a:r>
              <a:rPr lang="hu-HU" sz="4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testing II.</a:t>
            </a:r>
            <a:endParaRPr kumimoji="0" lang="hu-H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tamop</Template>
  <TotalTime>0</TotalTime>
  <Words>1987</Words>
  <Application>Microsoft Office PowerPoint</Application>
  <PresentationFormat>Diavetítés a képernyőre (4:3 oldalarány)</PresentationFormat>
  <Paragraphs>320</Paragraphs>
  <Slides>37</Slides>
  <Notes>12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37</vt:i4>
      </vt:variant>
    </vt:vector>
  </HeadingPairs>
  <TitlesOfParts>
    <vt:vector size="44" baseType="lpstr">
      <vt:lpstr>Arial</vt:lpstr>
      <vt:lpstr>Calibri</vt:lpstr>
      <vt:lpstr>Century Gothic</vt:lpstr>
      <vt:lpstr>Wingdings</vt:lpstr>
      <vt:lpstr>Times New Roman</vt:lpstr>
      <vt:lpstr>Wingdings 2</vt:lpstr>
      <vt:lpstr>tamop</vt:lpstr>
      <vt:lpstr>Támadók és támadások, etikus hackelés</vt:lpstr>
      <vt:lpstr>Ismétlés I. -  Az informatikai biztonság alapvető céljai </vt:lpstr>
      <vt:lpstr>Ismétlés II.</vt:lpstr>
      <vt:lpstr>Sérülékenységek keresése</vt:lpstr>
      <vt:lpstr>PowerPoint bemutató</vt:lpstr>
      <vt:lpstr>PowerPoint bemutató</vt:lpstr>
      <vt:lpstr>Vulnerability Scanning II.</vt:lpstr>
      <vt:lpstr>PowerPoint bemutató</vt:lpstr>
      <vt:lpstr>PowerPoint bemutató</vt:lpstr>
      <vt:lpstr>Ki a hacker?</vt:lpstr>
      <vt:lpstr>Hackerek</vt:lpstr>
      <vt:lpstr>A hackerek megkülönböztetése I.</vt:lpstr>
      <vt:lpstr>A hackerek megkülönböztetése II.</vt:lpstr>
      <vt:lpstr>Etikus hackelés</vt:lpstr>
      <vt:lpstr>De honnan jön az elnevezés?</vt:lpstr>
      <vt:lpstr>Mi a baj a gray hat kategóriával? I.</vt:lpstr>
      <vt:lpstr>Mi a baj a gray hat kategóriával? II.</vt:lpstr>
      <vt:lpstr>A hackelés motivációi I.</vt:lpstr>
      <vt:lpstr>A hackelés motivációi II.</vt:lpstr>
      <vt:lpstr>A hackelés fázisai I. </vt:lpstr>
      <vt:lpstr>A hackelés fázisai II. </vt:lpstr>
      <vt:lpstr>A felmérés 5 lépése</vt:lpstr>
      <vt:lpstr>Felderítés (Reconaissance) I. </vt:lpstr>
      <vt:lpstr>Felderítés (Reconaissance) II.</vt:lpstr>
      <vt:lpstr>FORRÁSOK I.</vt:lpstr>
      <vt:lpstr>FORRÁSOK II.</vt:lpstr>
      <vt:lpstr>Szkennelés  (Scanning and Enumeration) I. </vt:lpstr>
      <vt:lpstr>Szkennelés  (Scanning and Enumeration) II. </vt:lpstr>
      <vt:lpstr>A hozzáférés megszerzése (Gaining Access)</vt:lpstr>
      <vt:lpstr>A hozzáférés megtartása (Maintaining Access) I.</vt:lpstr>
      <vt:lpstr>A hozzáférés megtartása (Maintaining Access) II.</vt:lpstr>
      <vt:lpstr>A nyomok eltüntetése (Covering Tracks) I.</vt:lpstr>
      <vt:lpstr>A nyomok eltüntetése (Covering Tracks) II.</vt:lpstr>
      <vt:lpstr>Összefoglalás I.</vt:lpstr>
      <vt:lpstr>Összefoglalás II.</vt:lpstr>
      <vt:lpstr>Összefoglalás III.</vt:lpstr>
      <vt:lpstr>Hivatkozások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2011-03-18T07:57:01Z</dcterms:created>
  <dcterms:modified xsi:type="dcterms:W3CDTF">2014-07-04T11:40:29Z</dcterms:modified>
</cp:coreProperties>
</file>