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5" r:id="rId9"/>
    <p:sldId id="263" r:id="rId10"/>
    <p:sldId id="286" r:id="rId11"/>
    <p:sldId id="264" r:id="rId12"/>
    <p:sldId id="265" r:id="rId13"/>
    <p:sldId id="266" r:id="rId14"/>
    <p:sldId id="278" r:id="rId15"/>
    <p:sldId id="283" r:id="rId16"/>
    <p:sldId id="267" r:id="rId17"/>
    <p:sldId id="287" r:id="rId18"/>
    <p:sldId id="268" r:id="rId19"/>
    <p:sldId id="270" r:id="rId20"/>
    <p:sldId id="269" r:id="rId21"/>
    <p:sldId id="272" r:id="rId22"/>
    <p:sldId id="279" r:id="rId23"/>
    <p:sldId id="274" r:id="rId24"/>
    <p:sldId id="280" r:id="rId25"/>
    <p:sldId id="282" r:id="rId26"/>
    <p:sldId id="276" r:id="rId27"/>
    <p:sldId id="275" r:id="rId28"/>
    <p:sldId id="277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89885" autoAdjust="0"/>
  </p:normalViewPr>
  <p:slideViewPr>
    <p:cSldViewPr snapToGrid="0" snapToObjects="1">
      <p:cViewPr>
        <p:scale>
          <a:sx n="100" d="100"/>
          <a:sy n="100" d="100"/>
        </p:scale>
        <p:origin x="-126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0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0_Címl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9338" algn="ctr"/>
              </a:tabLst>
              <a:defRPr/>
            </a:pP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„Ágazati felkészítés a hazai ELI projekttel</a:t>
            </a:r>
            <a:b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összefüggő képzési és K+F feladatokra"</a:t>
            </a:r>
          </a:p>
        </p:txBody>
      </p:sp>
      <p:pic>
        <p:nvPicPr>
          <p:cNvPr id="9" name="Content Placeholder 8" descr="USZT_logo_cmy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443663" y="476250"/>
            <a:ext cx="1914525" cy="593725"/>
          </a:xfrm>
          <a:prstGeom prst="rect">
            <a:avLst/>
          </a:prstGeom>
        </p:spPr>
      </p:pic>
      <p:sp>
        <p:nvSpPr>
          <p:cNvPr id="10" name="Title 3"/>
          <p:cNvSpPr txBox="1">
            <a:spLocks/>
          </p:cNvSpPr>
          <p:nvPr/>
        </p:nvSpPr>
        <p:spPr>
          <a:xfrm>
            <a:off x="-642938" y="5429250"/>
            <a:ext cx="8229601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hu-HU" sz="4400" dirty="0">
              <a:latin typeface="+mj-lt"/>
              <a:ea typeface="+mj-ea"/>
              <a:cs typeface="+mj-cs"/>
            </a:endParaRPr>
          </a:p>
        </p:txBody>
      </p:sp>
      <p:pic>
        <p:nvPicPr>
          <p:cNvPr id="11" name="Picture 12" descr="szte_cimer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33375"/>
            <a:ext cx="77628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8" descr="Infoblokk3_ESZA_egye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5661025"/>
            <a:ext cx="288131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églalap 13"/>
          <p:cNvSpPr/>
          <p:nvPr/>
        </p:nvSpPr>
        <p:spPr>
          <a:xfrm>
            <a:off x="62931" y="1916832"/>
            <a:ext cx="9021537" cy="223224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5" name="Téglalap 14"/>
          <p:cNvSpPr/>
          <p:nvPr/>
        </p:nvSpPr>
        <p:spPr>
          <a:xfrm>
            <a:off x="62931" y="1628800"/>
            <a:ext cx="9021537" cy="288032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6" name="Téglalap 15"/>
          <p:cNvSpPr/>
          <p:nvPr/>
        </p:nvSpPr>
        <p:spPr>
          <a:xfrm>
            <a:off x="62931" y="4144833"/>
            <a:ext cx="9021537" cy="43629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179512" y="2250738"/>
            <a:ext cx="878497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hu-HU" sz="2600" dirty="0" smtClean="0">
                <a:latin typeface="+mj-lt"/>
              </a:rPr>
              <a:t>YYYY. MM. DD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u-HU" sz="4000" dirty="0" smtClean="0">
                <a:latin typeface="+mj-lt"/>
              </a:rPr>
              <a:t>Előadás címe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u-HU" sz="3600" dirty="0" smtClean="0">
                <a:latin typeface="+mj-lt"/>
              </a:rPr>
              <a:t>Előadó neve</a:t>
            </a:r>
            <a:endParaRPr lang="hu-HU" sz="3600" dirty="0">
              <a:latin typeface="+mj-lt"/>
            </a:endParaRPr>
          </a:p>
        </p:txBody>
      </p:sp>
      <p:sp>
        <p:nvSpPr>
          <p:cNvPr id="17" name="Footer Placeholder 13"/>
          <p:cNvSpPr txBox="1">
            <a:spLocks/>
          </p:cNvSpPr>
          <p:nvPr/>
        </p:nvSpPr>
        <p:spPr>
          <a:xfrm>
            <a:off x="755576" y="5805264"/>
            <a:ext cx="4176464" cy="581149"/>
          </a:xfrm>
          <a:prstGeom prst="rect">
            <a:avLst/>
          </a:prstGeom>
        </p:spPr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TÁMOP-4.1.1.C-12/1/KONV-2012-0005</a:t>
            </a:r>
            <a:r>
              <a:rPr kumimoji="0" lang="hu-H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projekt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9_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églalap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16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0_Összefoglal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>
          <a:xfrm>
            <a:off x="914400" y="274638"/>
            <a:ext cx="7772400" cy="994122"/>
          </a:xfrm>
        </p:spPr>
        <p:txBody>
          <a:bodyPr/>
          <a:lstStyle>
            <a:lvl1pPr>
              <a:defRPr/>
            </a:lvl1pPr>
          </a:lstStyle>
          <a:p>
            <a:r>
              <a:rPr kumimoji="0" lang="hu-HU" dirty="0" smtClean="0"/>
              <a:t>Összefoglalás</a:t>
            </a:r>
            <a:endParaRPr kumimoji="0"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artalom helye 7"/>
          <p:cNvSpPr>
            <a:spLocks noGrp="1"/>
          </p:cNvSpPr>
          <p:nvPr>
            <p:ph sz="quarter" idx="1"/>
          </p:nvPr>
        </p:nvSpPr>
        <p:spPr>
          <a:xfrm>
            <a:off x="914400" y="1556792"/>
            <a:ext cx="7772400" cy="4463008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9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7" name="Téglalap 6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CAD085-E8A6-8845-BD4E-CB4CCA059FC4}" type="datetimeFigureOut">
              <a:rPr lang="en-US" smtClean="0"/>
              <a:pPr/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ím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églalap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r>
              <a:rPr kumimoji="0" lang="hu-HU" dirty="0" smtClean="0"/>
              <a:t>                       </a:t>
            </a:r>
            <a:endParaRPr kumimoji="0" lang="en-US" dirty="0"/>
          </a:p>
        </p:txBody>
      </p:sp>
      <p:sp useBgFill="1">
        <p:nvSpPr>
          <p:cNvPr id="13" name="Lekerekített téglalap 12"/>
          <p:cNvSpPr/>
          <p:nvPr/>
        </p:nvSpPr>
        <p:spPr>
          <a:xfrm>
            <a:off x="62476" y="75812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r>
              <a:rPr kumimoji="0" lang="hu-HU" dirty="0" smtClean="0"/>
              <a:t>                  </a:t>
            </a:r>
            <a:endParaRPr kumimoji="0" lang="en-US" dirty="0"/>
          </a:p>
        </p:txBody>
      </p:sp>
      <p:sp>
        <p:nvSpPr>
          <p:cNvPr id="7" name="Téglalap 6"/>
          <p:cNvSpPr/>
          <p:nvPr/>
        </p:nvSpPr>
        <p:spPr>
          <a:xfrm>
            <a:off x="62931" y="1773335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2931" y="1720752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2931" y="3300681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Cím 7"/>
          <p:cNvSpPr>
            <a:spLocks noGrp="1"/>
          </p:cNvSpPr>
          <p:nvPr>
            <p:ph type="ctrTitle" hasCustomPrompt="1"/>
          </p:nvPr>
        </p:nvSpPr>
        <p:spPr>
          <a:xfrm>
            <a:off x="457200" y="1834782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hu-HU" dirty="0" smtClean="0"/>
              <a:t>Előadás címe</a:t>
            </a:r>
            <a:endParaRPr kumimoji="0" lang="en-US" dirty="0"/>
          </a:p>
        </p:txBody>
      </p:sp>
      <p:sp>
        <p:nvSpPr>
          <p:cNvPr id="15" name="Téglalap 14"/>
          <p:cNvSpPr/>
          <p:nvPr/>
        </p:nvSpPr>
        <p:spPr>
          <a:xfrm>
            <a:off x="61009" y="1843741"/>
            <a:ext cx="3780000" cy="144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/>
        </p:nvSpPr>
        <p:spPr>
          <a:xfrm>
            <a:off x="60996" y="1232752"/>
            <a:ext cx="3780605" cy="61235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grpSp>
        <p:nvGrpSpPr>
          <p:cNvPr id="2" name="Csoportba foglalás 22"/>
          <p:cNvGrpSpPr/>
          <p:nvPr/>
        </p:nvGrpSpPr>
        <p:grpSpPr>
          <a:xfrm>
            <a:off x="5304093" y="3176683"/>
            <a:ext cx="3781292" cy="792373"/>
            <a:chOff x="5304093" y="2852651"/>
            <a:chExt cx="3781292" cy="792373"/>
          </a:xfrm>
        </p:grpSpPr>
        <p:sp>
          <p:nvSpPr>
            <p:cNvPr id="14" name="Téglalap 13"/>
            <p:cNvSpPr/>
            <p:nvPr userDrawn="1"/>
          </p:nvSpPr>
          <p:spPr>
            <a:xfrm>
              <a:off x="5304780" y="2889008"/>
              <a:ext cx="3780000" cy="612000"/>
            </a:xfrm>
            <a:prstGeom prst="rect">
              <a:avLst/>
            </a:prstGeom>
            <a:solidFill>
              <a:schemeClr val="accent1">
                <a:tint val="60000"/>
              </a:schemeClr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 dirty="0"/>
            </a:p>
          </p:txBody>
        </p:sp>
        <p:sp>
          <p:nvSpPr>
            <p:cNvPr id="17" name="Téglalap 16"/>
            <p:cNvSpPr/>
            <p:nvPr userDrawn="1"/>
          </p:nvSpPr>
          <p:spPr>
            <a:xfrm>
              <a:off x="5304780" y="3501008"/>
              <a:ext cx="3780605" cy="144016"/>
            </a:xfrm>
            <a:prstGeom prst="rect">
              <a:avLst/>
            </a:prstGeom>
            <a:solidFill>
              <a:schemeClr val="accent5"/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/>
            </a:p>
          </p:txBody>
        </p:sp>
        <p:sp>
          <p:nvSpPr>
            <p:cNvPr id="19" name="Téglalap 18"/>
            <p:cNvSpPr/>
            <p:nvPr userDrawn="1"/>
          </p:nvSpPr>
          <p:spPr>
            <a:xfrm>
              <a:off x="5304093" y="2852651"/>
              <a:ext cx="3780605" cy="36000"/>
            </a:xfrm>
            <a:prstGeom prst="rect">
              <a:avLst/>
            </a:prstGeom>
            <a:solidFill>
              <a:schemeClr val="accent5"/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/>
            </a:p>
          </p:txBody>
        </p:sp>
      </p:grpSp>
      <p:sp>
        <p:nvSpPr>
          <p:cNvPr id="20" name="Téglalap 19"/>
          <p:cNvSpPr/>
          <p:nvPr/>
        </p:nvSpPr>
        <p:spPr>
          <a:xfrm>
            <a:off x="60896" y="1196752"/>
            <a:ext cx="3780000" cy="36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Cím 7"/>
          <p:cNvSpPr txBox="1">
            <a:spLocks/>
          </p:cNvSpPr>
          <p:nvPr/>
        </p:nvSpPr>
        <p:spPr>
          <a:xfrm>
            <a:off x="5304780" y="3117660"/>
            <a:ext cx="3780605" cy="792088"/>
          </a:xfrm>
          <a:prstGeom prst="rect">
            <a:avLst/>
          </a:prstGeom>
        </p:spPr>
        <p:txBody>
          <a:bodyPr bIns="91440" anchor="ctr" anchorCtr="0">
            <a:norm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3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Janurik</a:t>
            </a:r>
            <a:r>
              <a:rPr kumimoji="0" lang="hu-H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Viktor</a:t>
            </a:r>
            <a:endParaRPr kumimoji="0" lang="en-US" sz="3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Cím 7"/>
          <p:cNvSpPr txBox="1">
            <a:spLocks/>
          </p:cNvSpPr>
          <p:nvPr/>
        </p:nvSpPr>
        <p:spPr>
          <a:xfrm>
            <a:off x="107504" y="1268760"/>
            <a:ext cx="3707904" cy="576064"/>
          </a:xfrm>
          <a:prstGeom prst="rect">
            <a:avLst/>
          </a:prstGeom>
        </p:spPr>
        <p:txBody>
          <a:bodyPr bIns="91440" anchor="ctr" anchorCtr="0">
            <a:no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Előadás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artalom helye 7"/>
          <p:cNvSpPr>
            <a:spLocks noGrp="1"/>
          </p:cNvSpPr>
          <p:nvPr>
            <p:ph sz="quarter" idx="1"/>
          </p:nvPr>
        </p:nvSpPr>
        <p:spPr>
          <a:xfrm>
            <a:off x="914400" y="1700808"/>
            <a:ext cx="7772400" cy="4318992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9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2" name="Téglalap 11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3_Szakaszfejléc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églalap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Lekerekített téglalap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Téglalap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églalap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églalap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_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artalom helye 8"/>
          <p:cNvSpPr>
            <a:spLocks noGrp="1"/>
          </p:cNvSpPr>
          <p:nvPr>
            <p:ph sz="quarter" idx="1"/>
          </p:nvPr>
        </p:nvSpPr>
        <p:spPr>
          <a:xfrm>
            <a:off x="914400" y="1556792"/>
            <a:ext cx="3749040" cy="4463008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1" name="Tartalom helye 10"/>
          <p:cNvSpPr>
            <a:spLocks noGrp="1"/>
          </p:cNvSpPr>
          <p:nvPr>
            <p:ph sz="quarter" idx="2"/>
          </p:nvPr>
        </p:nvSpPr>
        <p:spPr>
          <a:xfrm>
            <a:off x="4933950" y="1556792"/>
            <a:ext cx="3749040" cy="4463008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2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3" name="Téglalap 12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églalap 14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99571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14400" y="158688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953000" y="158688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artalom helye 10"/>
          <p:cNvSpPr>
            <a:spLocks noGrp="1"/>
          </p:cNvSpPr>
          <p:nvPr>
            <p:ph sz="half" idx="2"/>
          </p:nvPr>
        </p:nvSpPr>
        <p:spPr>
          <a:xfrm>
            <a:off x="914400" y="2348880"/>
            <a:ext cx="3733800" cy="3785220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3" name="Tartalom helye 12"/>
          <p:cNvSpPr>
            <a:spLocks noGrp="1"/>
          </p:cNvSpPr>
          <p:nvPr>
            <p:ph sz="half" idx="4"/>
          </p:nvPr>
        </p:nvSpPr>
        <p:spPr>
          <a:xfrm>
            <a:off x="4953000" y="2348880"/>
            <a:ext cx="3733800" cy="3785220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4" name="Élőláb helye 2"/>
          <p:cNvSpPr>
            <a:spLocks noGrp="1"/>
          </p:cNvSpPr>
          <p:nvPr>
            <p:ph type="ftr" sz="quarter" idx="1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5" name="Téglalap 14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Téglalap 16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9" name="Téglalap 8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_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8_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églalap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Lekerekített téglalap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99571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914400" y="1700808"/>
            <a:ext cx="1905000" cy="4395192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artalom helye 10"/>
          <p:cNvSpPr>
            <a:spLocks noGrp="1"/>
          </p:cNvSpPr>
          <p:nvPr>
            <p:ph sz="quarter" idx="1"/>
          </p:nvPr>
        </p:nvSpPr>
        <p:spPr>
          <a:xfrm>
            <a:off x="2987824" y="1700808"/>
            <a:ext cx="5715000" cy="4423792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3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4" name="Téglalap 13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églalap 14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Lekerekített téglalap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Cím helye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13" name="Szöveg helye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hu-HU" dirty="0" smtClean="0"/>
              <a:t>Mintaszöveg szerkesztése</a:t>
            </a:r>
          </a:p>
          <a:p>
            <a:pPr lvl="1" eaLnBrk="1" latinLnBrk="0" hangingPunct="1"/>
            <a:r>
              <a:rPr kumimoji="0" lang="hu-HU" dirty="0" smtClean="0"/>
              <a:t>Második szint</a:t>
            </a:r>
          </a:p>
          <a:p>
            <a:pPr lvl="2" eaLnBrk="1" latinLnBrk="0" hangingPunct="1"/>
            <a:r>
              <a:rPr kumimoji="0" lang="hu-HU" dirty="0" smtClean="0"/>
              <a:t>Harmadik szint</a:t>
            </a:r>
          </a:p>
          <a:p>
            <a:pPr lvl="3" eaLnBrk="1" latinLnBrk="0" hangingPunct="1"/>
            <a:r>
              <a:rPr kumimoji="0" lang="hu-HU" dirty="0" smtClean="0"/>
              <a:t>Negyedik szint</a:t>
            </a:r>
          </a:p>
          <a:p>
            <a:pPr lvl="4" eaLnBrk="1" latinLnBrk="0" hangingPunct="1"/>
            <a:r>
              <a:rPr kumimoji="0" lang="hu-HU" dirty="0" smtClean="0"/>
              <a:t>Ötödik szint</a:t>
            </a:r>
            <a:endParaRPr kumimoji="0" lang="en-US" dirty="0"/>
          </a:p>
        </p:txBody>
      </p:sp>
      <p:sp>
        <p:nvSpPr>
          <p:cNvPr id="23" name="Dia számának hely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1FF6DA9-008F-8B48-92A6-B652298478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heartbleed.com/" TargetMode="Externa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cs.vein.hu/~simon/oktatas/OS/OS_12_Biztonsag.pdf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Operációs rendszerek és alkalmazásbiztonság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600" dirty="0"/>
              <a:t>Illetéktelen</a:t>
            </a:r>
            <a:r>
              <a:rPr lang="hu-HU" sz="2800" dirty="0"/>
              <a:t> </a:t>
            </a:r>
            <a:r>
              <a:rPr lang="hu-HU" sz="3600" dirty="0"/>
              <a:t>behatolást jelző és megelőző rendszerek (IDS/IPS)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hu-HU" dirty="0" smtClean="0"/>
              <a:t>Illetéktelen behatolást jelző rendszerek (</a:t>
            </a:r>
            <a:r>
              <a:rPr lang="hu-HU" b="1" dirty="0" err="1"/>
              <a:t>I</a:t>
            </a:r>
            <a:r>
              <a:rPr lang="hu-HU" b="1" dirty="0" err="1" smtClean="0"/>
              <a:t>ntrusion</a:t>
            </a:r>
            <a:r>
              <a:rPr lang="hu-HU" b="1" dirty="0" smtClean="0"/>
              <a:t> </a:t>
            </a:r>
            <a:r>
              <a:rPr lang="hu-HU" b="1" dirty="0" err="1" smtClean="0"/>
              <a:t>Detection</a:t>
            </a:r>
            <a:r>
              <a:rPr lang="hu-HU" b="1" dirty="0" smtClean="0"/>
              <a:t> System </a:t>
            </a:r>
            <a:r>
              <a:rPr lang="hu-HU" i="1" dirty="0" smtClean="0"/>
              <a:t>- </a:t>
            </a:r>
            <a:r>
              <a:rPr lang="hu-HU" b="1" dirty="0" smtClean="0"/>
              <a:t>IDS</a:t>
            </a:r>
            <a:r>
              <a:rPr lang="hu-HU" dirty="0" smtClean="0"/>
              <a:t>).</a:t>
            </a:r>
          </a:p>
          <a:p>
            <a:pPr lvl="1"/>
            <a:r>
              <a:rPr lang="hu-HU" dirty="0" smtClean="0"/>
              <a:t>Célja hálózati fenyegetések felderítése, osztályozása, naplózása.</a:t>
            </a:r>
          </a:p>
          <a:p>
            <a:pPr lvl="1"/>
            <a:r>
              <a:rPr lang="hu-HU" dirty="0"/>
              <a:t>C</a:t>
            </a:r>
            <a:r>
              <a:rPr lang="hu-HU" dirty="0" smtClean="0"/>
              <a:t>sak értesítés a feladata.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hu-HU" dirty="0" smtClean="0"/>
              <a:t>Illetéktelen behatolást megelőző rendszer (</a:t>
            </a:r>
            <a:r>
              <a:rPr lang="hu-HU" b="1" dirty="0" err="1" smtClean="0"/>
              <a:t>Intrusion</a:t>
            </a:r>
            <a:r>
              <a:rPr lang="hu-HU" b="1" dirty="0" smtClean="0"/>
              <a:t> </a:t>
            </a:r>
            <a:r>
              <a:rPr lang="hu-HU" b="1" dirty="0" err="1" smtClean="0"/>
              <a:t>Prevention</a:t>
            </a:r>
            <a:r>
              <a:rPr lang="hu-HU" b="1" dirty="0" smtClean="0"/>
              <a:t> System </a:t>
            </a:r>
            <a:r>
              <a:rPr lang="hu-HU" dirty="0" smtClean="0"/>
              <a:t>- </a:t>
            </a:r>
            <a:r>
              <a:rPr lang="hu-HU" b="1" dirty="0" smtClean="0"/>
              <a:t>IPS</a:t>
            </a:r>
            <a:r>
              <a:rPr lang="hu-HU" dirty="0" smtClean="0"/>
              <a:t>).</a:t>
            </a:r>
          </a:p>
          <a:p>
            <a:pPr lvl="1"/>
            <a:r>
              <a:rPr lang="hu-HU" dirty="0" smtClean="0"/>
              <a:t>Az előbbi rendszer kibővített változata.</a:t>
            </a:r>
          </a:p>
          <a:p>
            <a:pPr lvl="1"/>
            <a:r>
              <a:rPr lang="hu-HU" dirty="0"/>
              <a:t>F</a:t>
            </a:r>
            <a:r>
              <a:rPr lang="hu-HU" dirty="0" smtClean="0"/>
              <a:t>eladata a beavatkozás, támadás megakadályozás.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2904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További védekezés</a:t>
            </a:r>
            <a:endParaRPr lang="hu-HU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11</a:t>
            </a:fld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/>
              <a:t>Használjunk vírusirtót, tűzfalat.</a:t>
            </a:r>
          </a:p>
          <a:p>
            <a:pPr lvl="0"/>
            <a:r>
              <a:rPr lang="hu-HU" dirty="0" smtClean="0"/>
              <a:t>Ismeretlen eredetű állományokat ne nyissunk meg internetről, cserélhető adathordozókról.</a:t>
            </a:r>
            <a:endParaRPr lang="en-US" dirty="0" smtClean="0"/>
          </a:p>
          <a:p>
            <a:pPr lvl="0"/>
            <a:r>
              <a:rPr lang="hu-HU" dirty="0" smtClean="0"/>
              <a:t>Használjunk digitális aláírást, hogy hitelesítsük a programok, dokumentumok sértetlenségét</a:t>
            </a:r>
            <a:r>
              <a:rPr lang="en-US" dirty="0" smtClean="0"/>
              <a:t>.</a:t>
            </a:r>
            <a:endParaRPr lang="hu-HU" dirty="0" smtClean="0"/>
          </a:p>
          <a:p>
            <a:pPr lvl="0"/>
            <a:r>
              <a:rPr lang="hu-HU" dirty="0" smtClean="0"/>
              <a:t>Külső adathordozóról csak vírusellenőrzés után nyissunk meg fájlokat</a:t>
            </a:r>
            <a:r>
              <a:rPr lang="en-US" dirty="0" smtClean="0"/>
              <a:t>.</a:t>
            </a:r>
            <a:endParaRPr lang="hu-HU" dirty="0" smtClean="0"/>
          </a:p>
          <a:p>
            <a:pPr lvl="0"/>
            <a:r>
              <a:rPr lang="hu-HU" dirty="0" smtClean="0"/>
              <a:t>Ellenőrizetlen linkeket ne nyissunk meg</a:t>
            </a:r>
            <a:r>
              <a:rPr lang="en-US" dirty="0" smtClean="0"/>
              <a:t>.</a:t>
            </a:r>
            <a:endParaRPr lang="hu-HU" dirty="0" smtClean="0"/>
          </a:p>
          <a:p>
            <a:pPr lvl="0"/>
            <a:r>
              <a:rPr lang="hu-HU" dirty="0" smtClean="0"/>
              <a:t>Ne bízzunk meg senkiben, minden adatot vizsgáljunk át</a:t>
            </a:r>
            <a:r>
              <a:rPr lang="en-US" dirty="0" smtClean="0"/>
              <a:t>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Kártékony kódok</a:t>
            </a:r>
            <a:endParaRPr lang="hu-HU" dirty="0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12</a:t>
            </a:fld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hu-HU" dirty="0" smtClean="0"/>
              <a:t>Vírusok (</a:t>
            </a:r>
            <a:r>
              <a:rPr lang="hu-HU" b="1" dirty="0" err="1" smtClean="0"/>
              <a:t>Viruses</a:t>
            </a:r>
            <a:r>
              <a:rPr lang="hu-HU" dirty="0" smtClean="0"/>
              <a:t>)</a:t>
            </a:r>
          </a:p>
          <a:p>
            <a:pPr lvl="0"/>
            <a:r>
              <a:rPr lang="hu-HU" dirty="0" smtClean="0"/>
              <a:t>Trójaiak (</a:t>
            </a:r>
            <a:r>
              <a:rPr lang="hu-HU" b="1" dirty="0" err="1" smtClean="0"/>
              <a:t>Trojans</a:t>
            </a:r>
            <a:r>
              <a:rPr lang="hu-HU" dirty="0" smtClean="0"/>
              <a:t>)</a:t>
            </a:r>
          </a:p>
          <a:p>
            <a:pPr lvl="1"/>
            <a:r>
              <a:rPr lang="hu-HU" dirty="0" smtClean="0"/>
              <a:t>Pl. Hamis </a:t>
            </a:r>
            <a:r>
              <a:rPr lang="hu-HU" dirty="0" err="1" smtClean="0"/>
              <a:t>vírusírtók</a:t>
            </a:r>
            <a:r>
              <a:rPr lang="hu-HU" dirty="0" smtClean="0"/>
              <a:t> (</a:t>
            </a:r>
            <a:r>
              <a:rPr lang="hu-HU" b="1" dirty="0" err="1" smtClean="0"/>
              <a:t>Fake</a:t>
            </a:r>
            <a:r>
              <a:rPr lang="hu-HU" b="1" dirty="0" smtClean="0"/>
              <a:t> Antivirus</a:t>
            </a:r>
            <a:r>
              <a:rPr lang="hu-HU" dirty="0" smtClean="0"/>
              <a:t>)</a:t>
            </a:r>
          </a:p>
          <a:p>
            <a:pPr lvl="0"/>
            <a:r>
              <a:rPr lang="hu-HU" dirty="0" smtClean="0"/>
              <a:t>Kémprogramok (</a:t>
            </a:r>
            <a:r>
              <a:rPr lang="hu-HU" b="1" dirty="0" err="1" smtClean="0"/>
              <a:t>Spywares</a:t>
            </a:r>
            <a:r>
              <a:rPr lang="hu-HU" dirty="0" smtClean="0"/>
              <a:t>)</a:t>
            </a:r>
          </a:p>
          <a:p>
            <a:pPr lvl="0"/>
            <a:r>
              <a:rPr lang="hu-HU" dirty="0" smtClean="0"/>
              <a:t>Billentyűzetfigyelők (</a:t>
            </a:r>
            <a:r>
              <a:rPr lang="hu-HU" b="1" dirty="0" err="1" smtClean="0"/>
              <a:t>Keyloggers</a:t>
            </a:r>
            <a:r>
              <a:rPr lang="hu-HU" dirty="0" smtClean="0"/>
              <a:t>)</a:t>
            </a:r>
          </a:p>
          <a:p>
            <a:pPr lvl="0"/>
            <a:r>
              <a:rPr lang="hu-HU" dirty="0" smtClean="0"/>
              <a:t>Kéretlen üzenetek (</a:t>
            </a:r>
            <a:r>
              <a:rPr lang="hu-HU" b="1" dirty="0" err="1" smtClean="0"/>
              <a:t>Spams</a:t>
            </a:r>
            <a:r>
              <a:rPr lang="hu-HU" dirty="0" smtClean="0"/>
              <a:t>)</a:t>
            </a:r>
          </a:p>
          <a:p>
            <a:pPr lvl="0"/>
            <a:r>
              <a:rPr lang="hu-HU" dirty="0" err="1" smtClean="0"/>
              <a:t>Aggresszív</a:t>
            </a:r>
            <a:r>
              <a:rPr lang="hu-HU" dirty="0" smtClean="0"/>
              <a:t> reklám-programok (</a:t>
            </a:r>
            <a:r>
              <a:rPr lang="hu-HU" b="1" dirty="0" err="1" smtClean="0"/>
              <a:t>Adwares</a:t>
            </a:r>
            <a:r>
              <a:rPr lang="hu-HU" dirty="0" smtClean="0"/>
              <a:t>)</a:t>
            </a:r>
          </a:p>
          <a:p>
            <a:pPr lvl="0"/>
            <a:r>
              <a:rPr lang="hu-HU" dirty="0" smtClean="0"/>
              <a:t>Váltságdíj követelő programok (</a:t>
            </a:r>
            <a:r>
              <a:rPr lang="hu-HU" b="1" dirty="0" err="1" smtClean="0"/>
              <a:t>Ransonwares</a:t>
            </a:r>
            <a:r>
              <a:rPr lang="hu-HU" dirty="0" smtClean="0"/>
              <a:t>)</a:t>
            </a:r>
          </a:p>
          <a:p>
            <a:pPr lvl="0"/>
            <a:r>
              <a:rPr lang="hu-HU" dirty="0" smtClean="0"/>
              <a:t>Zombi gépek, hálózatok (</a:t>
            </a:r>
            <a:r>
              <a:rPr lang="hu-HU" b="1" dirty="0" err="1" smtClean="0"/>
              <a:t>Bots</a:t>
            </a:r>
            <a:r>
              <a:rPr lang="hu-HU" b="1" dirty="0" smtClean="0"/>
              <a:t>, </a:t>
            </a:r>
            <a:r>
              <a:rPr lang="hu-HU" b="1" dirty="0" err="1" smtClean="0"/>
              <a:t>Botnets</a:t>
            </a:r>
            <a:r>
              <a:rPr lang="hu-HU" dirty="0" smtClean="0"/>
              <a:t>)</a:t>
            </a:r>
          </a:p>
          <a:p>
            <a:pPr lvl="1"/>
            <a:r>
              <a:rPr lang="hu-HU" dirty="0" smtClean="0"/>
              <a:t>Ezeket </a:t>
            </a:r>
            <a:r>
              <a:rPr lang="hu-HU" b="1" dirty="0" smtClean="0"/>
              <a:t>C</a:t>
            </a:r>
            <a:r>
              <a:rPr lang="en-US" b="1" dirty="0" smtClean="0"/>
              <a:t>&amp;</a:t>
            </a:r>
            <a:r>
              <a:rPr lang="hu-HU" b="1" dirty="0" smtClean="0"/>
              <a:t>C</a:t>
            </a:r>
            <a:r>
              <a:rPr lang="hu-HU" dirty="0" smtClean="0"/>
              <a:t> (</a:t>
            </a:r>
            <a:r>
              <a:rPr lang="hu-HU" dirty="0" err="1" smtClean="0"/>
              <a:t>Command</a:t>
            </a:r>
            <a:r>
              <a:rPr lang="hu-HU" dirty="0" smtClean="0"/>
              <a:t> and </a:t>
            </a:r>
            <a:r>
              <a:rPr lang="hu-HU" dirty="0" err="1" smtClean="0"/>
              <a:t>Controll</a:t>
            </a:r>
            <a:r>
              <a:rPr lang="hu-HU" dirty="0" smtClean="0"/>
              <a:t>) szervereken keresztül távolról irányítják.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Vírusok</a:t>
            </a:r>
            <a:endParaRPr lang="hu-HU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13</a:t>
            </a:fld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u-HU" dirty="0" smtClean="0"/>
              <a:t>Nem </a:t>
            </a:r>
            <a:r>
              <a:rPr lang="hu-HU" dirty="0" err="1" smtClean="0"/>
              <a:t>önnállóan</a:t>
            </a:r>
            <a:r>
              <a:rPr lang="hu-HU" dirty="0" smtClean="0"/>
              <a:t>, hanem</a:t>
            </a:r>
            <a:r>
              <a:rPr lang="hu-HU" b="1" dirty="0" smtClean="0"/>
              <a:t> felhasználói segítséggel </a:t>
            </a:r>
            <a:r>
              <a:rPr lang="hu-HU" dirty="0" smtClean="0"/>
              <a:t>terjednek, pl. fájl elindításával.</a:t>
            </a:r>
          </a:p>
          <a:p>
            <a:r>
              <a:rPr lang="hu-HU" b="1" dirty="0" smtClean="0"/>
              <a:t>Károkozásuk</a:t>
            </a:r>
            <a:r>
              <a:rPr lang="hu-HU" dirty="0" smtClean="0"/>
              <a:t> </a:t>
            </a:r>
          </a:p>
          <a:p>
            <a:pPr lvl="1"/>
            <a:r>
              <a:rPr lang="hu-HU" dirty="0" smtClean="0"/>
              <a:t>az ártatlan tréfától </a:t>
            </a:r>
          </a:p>
          <a:p>
            <a:pPr lvl="1"/>
            <a:r>
              <a:rPr lang="hu-HU" dirty="0" smtClean="0"/>
              <a:t>az összes adat törlésen keresztül </a:t>
            </a:r>
          </a:p>
          <a:p>
            <a:pPr lvl="1"/>
            <a:r>
              <a:rPr lang="hu-HU" dirty="0" smtClean="0"/>
              <a:t>a hardver tönkretételével járhat</a:t>
            </a:r>
            <a:r>
              <a:rPr lang="en-US" dirty="0" smtClean="0"/>
              <a:t>.</a:t>
            </a:r>
            <a:endParaRPr lang="hu-HU" dirty="0" smtClean="0"/>
          </a:p>
          <a:p>
            <a:r>
              <a:rPr lang="hu-HU" dirty="0" smtClean="0"/>
              <a:t>Vannak olyan vírusok, amelyek </a:t>
            </a:r>
            <a:r>
              <a:rPr lang="hu-HU" b="1" dirty="0" smtClean="0"/>
              <a:t>nem aktivizálódnak azonnal</a:t>
            </a:r>
            <a:r>
              <a:rPr lang="en-US" dirty="0" smtClean="0"/>
              <a:t>.</a:t>
            </a:r>
            <a:endParaRPr lang="hu-HU" dirty="0" smtClean="0"/>
          </a:p>
          <a:p>
            <a:pPr marL="457200" lvl="1" indent="0">
              <a:buNone/>
            </a:pPr>
            <a:r>
              <a:rPr lang="en-US" dirty="0"/>
              <a:t>P</a:t>
            </a:r>
            <a:r>
              <a:rPr lang="hu-HU" dirty="0" smtClean="0"/>
              <a:t>l</a:t>
            </a:r>
            <a:r>
              <a:rPr lang="en-US" dirty="0" smtClean="0"/>
              <a:t>.</a:t>
            </a:r>
            <a:r>
              <a:rPr lang="hu-HU" dirty="0" smtClean="0"/>
              <a:t>: </a:t>
            </a:r>
            <a:r>
              <a:rPr lang="hu-HU" i="1" dirty="0" smtClean="0"/>
              <a:t>Péntek13</a:t>
            </a:r>
            <a:r>
              <a:rPr lang="en-US" i="1" dirty="0" smtClean="0"/>
              <a:t>.</a:t>
            </a:r>
            <a:endParaRPr lang="hu-HU" i="1" dirty="0" smtClean="0"/>
          </a:p>
          <a:p>
            <a:pPr lvl="0"/>
            <a:r>
              <a:rPr lang="hu-HU" b="1" dirty="0" smtClean="0"/>
              <a:t>Cél</a:t>
            </a:r>
            <a:r>
              <a:rPr lang="hu-HU" dirty="0" smtClean="0"/>
              <a:t>: Az alkalmazás megfertőzése, rosszindulat</a:t>
            </a:r>
            <a:r>
              <a:rPr lang="hu-HU" dirty="0"/>
              <a:t>ú</a:t>
            </a:r>
            <a:r>
              <a:rPr lang="hu-HU" dirty="0" smtClean="0"/>
              <a:t> kód futtatása, terjesztése</a:t>
            </a:r>
            <a:r>
              <a:rPr lang="en-US" dirty="0" smtClean="0"/>
              <a:t>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Vírusok típusai I.</a:t>
            </a:r>
            <a:endParaRPr lang="hu-HU" dirty="0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14</a:t>
            </a:fld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hu-HU" b="1" dirty="0" smtClean="0"/>
              <a:t>Boot vírusok </a:t>
            </a:r>
            <a:r>
              <a:rPr lang="hu-HU" dirty="0" smtClean="0"/>
              <a:t>(Boot </a:t>
            </a:r>
            <a:r>
              <a:rPr lang="hu-HU" dirty="0" err="1" smtClean="0"/>
              <a:t>Viruses</a:t>
            </a:r>
            <a:r>
              <a:rPr lang="hu-HU" dirty="0" smtClean="0"/>
              <a:t>):</a:t>
            </a:r>
            <a:endParaRPr lang="hu-HU" dirty="0"/>
          </a:p>
          <a:p>
            <a:pPr lvl="1"/>
            <a:r>
              <a:rPr lang="hu-HU" dirty="0" smtClean="0"/>
              <a:t>Rendszer indítása </a:t>
            </a:r>
            <a:r>
              <a:rPr lang="hu-HU" dirty="0"/>
              <a:t>során </a:t>
            </a:r>
            <a:r>
              <a:rPr lang="hu-HU" dirty="0" smtClean="0"/>
              <a:t>aktivizálódnak.</a:t>
            </a:r>
          </a:p>
          <a:p>
            <a:pPr lvl="0"/>
            <a:r>
              <a:rPr lang="hu-HU" b="1" dirty="0" smtClean="0"/>
              <a:t>Böngésző átirányítások </a:t>
            </a:r>
            <a:r>
              <a:rPr lang="hu-HU" dirty="0" smtClean="0"/>
              <a:t>(Browser </a:t>
            </a:r>
            <a:r>
              <a:rPr lang="hu-HU" dirty="0" err="1" smtClean="0"/>
              <a:t>Hijackings</a:t>
            </a:r>
            <a:r>
              <a:rPr lang="hu-HU" dirty="0" smtClean="0"/>
              <a:t>)</a:t>
            </a:r>
          </a:p>
          <a:p>
            <a:pPr lvl="1"/>
            <a:r>
              <a:rPr lang="hu-HU" dirty="0" smtClean="0"/>
              <a:t>A kívánt weboldal helyett a felhasználó beleegyezése nélkül egy másik oldalra irányítanak át.</a:t>
            </a:r>
          </a:p>
          <a:p>
            <a:r>
              <a:rPr lang="hu-HU" b="1" dirty="0" smtClean="0"/>
              <a:t>Fájl vírusok </a:t>
            </a:r>
            <a:r>
              <a:rPr lang="hu-HU" dirty="0" smtClean="0"/>
              <a:t>(File </a:t>
            </a:r>
            <a:r>
              <a:rPr lang="hu-HU" dirty="0" err="1" smtClean="0"/>
              <a:t>Infector</a:t>
            </a:r>
            <a:r>
              <a:rPr lang="hu-HU" dirty="0" smtClean="0"/>
              <a:t> </a:t>
            </a:r>
            <a:r>
              <a:rPr lang="hu-HU" dirty="0" err="1" smtClean="0"/>
              <a:t>Viruses</a:t>
            </a:r>
            <a:r>
              <a:rPr lang="hu-HU" dirty="0" smtClean="0"/>
              <a:t>)</a:t>
            </a:r>
          </a:p>
          <a:p>
            <a:pPr lvl="1"/>
            <a:r>
              <a:rPr lang="hu-HU" dirty="0" smtClean="0"/>
              <a:t>Eltérő aktivizálódás,  fájlokat is felülírhat.</a:t>
            </a:r>
          </a:p>
          <a:p>
            <a:pPr lvl="1"/>
            <a:r>
              <a:rPr lang="hu-HU" dirty="0" smtClean="0"/>
              <a:t>Leggyakrabban előforduló fenyegetés.</a:t>
            </a:r>
          </a:p>
          <a:p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  <p:extLst>
      <p:ext uri="{BB962C8B-B14F-4D97-AF65-F5344CB8AC3E}">
        <p14:creationId xmlns:p14="http://schemas.microsoft.com/office/powerpoint/2010/main" val="222986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Vírusok </a:t>
            </a:r>
            <a:r>
              <a:rPr lang="hu-HU" smtClean="0"/>
              <a:t>típusai II.</a:t>
            </a:r>
            <a:endParaRPr lang="hu-HU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15</a:t>
            </a:fld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b="1" dirty="0" smtClean="0"/>
              <a:t>Makró vírusok </a:t>
            </a:r>
            <a:r>
              <a:rPr lang="hu-HU" dirty="0" smtClean="0"/>
              <a:t>(</a:t>
            </a:r>
            <a:r>
              <a:rPr lang="hu-HU" dirty="0" err="1" smtClean="0"/>
              <a:t>Macro</a:t>
            </a:r>
            <a:r>
              <a:rPr lang="hu-HU" dirty="0" smtClean="0"/>
              <a:t> </a:t>
            </a:r>
            <a:r>
              <a:rPr lang="hu-HU" dirty="0" err="1" smtClean="0"/>
              <a:t>Viruses</a:t>
            </a:r>
            <a:r>
              <a:rPr lang="hu-HU" dirty="0" smtClean="0"/>
              <a:t>):</a:t>
            </a:r>
          </a:p>
          <a:p>
            <a:pPr lvl="1"/>
            <a:r>
              <a:rPr lang="hu-HU" dirty="0" smtClean="0"/>
              <a:t>Gyakran a Microsoft Office termékeken keresztül aktivizálódnak.</a:t>
            </a:r>
          </a:p>
          <a:p>
            <a:r>
              <a:rPr lang="hu-HU" b="1" dirty="0" smtClean="0"/>
              <a:t>Beépülő vírusok </a:t>
            </a:r>
            <a:r>
              <a:rPr lang="hu-HU" dirty="0" smtClean="0"/>
              <a:t>(</a:t>
            </a:r>
            <a:r>
              <a:rPr lang="hu-HU" dirty="0" err="1" smtClean="0"/>
              <a:t>Resident</a:t>
            </a:r>
            <a:r>
              <a:rPr lang="hu-HU" dirty="0" smtClean="0"/>
              <a:t> </a:t>
            </a:r>
            <a:r>
              <a:rPr lang="hu-HU" dirty="0" err="1" smtClean="0"/>
              <a:t>Viruses</a:t>
            </a:r>
            <a:r>
              <a:rPr lang="hu-HU" dirty="0" smtClean="0"/>
              <a:t>):</a:t>
            </a:r>
          </a:p>
          <a:p>
            <a:pPr lvl="1"/>
            <a:r>
              <a:rPr lang="hu-HU" dirty="0" smtClean="0"/>
              <a:t>Meglévő szoftverbe épülnek be, a többi fertőzésnek adnak keretet.</a:t>
            </a:r>
          </a:p>
          <a:p>
            <a:r>
              <a:rPr lang="hu-HU" b="1" dirty="0" smtClean="0"/>
              <a:t>Többalakú vírusok </a:t>
            </a:r>
            <a:r>
              <a:rPr lang="hu-HU" dirty="0" smtClean="0"/>
              <a:t>(</a:t>
            </a:r>
            <a:r>
              <a:rPr lang="hu-HU" dirty="0" err="1" smtClean="0"/>
              <a:t>Polimorph</a:t>
            </a:r>
            <a:r>
              <a:rPr lang="hu-HU" dirty="0" smtClean="0"/>
              <a:t> </a:t>
            </a:r>
            <a:r>
              <a:rPr lang="hu-HU" dirty="0" err="1" smtClean="0"/>
              <a:t>Viruses</a:t>
            </a:r>
            <a:r>
              <a:rPr lang="hu-HU" dirty="0" smtClean="0"/>
              <a:t>):</a:t>
            </a:r>
          </a:p>
          <a:p>
            <a:pPr lvl="1"/>
            <a:r>
              <a:rPr lang="hu-HU" dirty="0" smtClean="0"/>
              <a:t>Mutálódnak, a detektálást megnehezítve.</a:t>
            </a:r>
          </a:p>
          <a:p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  <p:extLst>
      <p:ext uri="{BB962C8B-B14F-4D97-AF65-F5344CB8AC3E}">
        <p14:creationId xmlns:p14="http://schemas.microsoft.com/office/powerpoint/2010/main" val="137022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Trójaiak (</a:t>
            </a:r>
            <a:r>
              <a:rPr lang="hu-HU" dirty="0" err="1" smtClean="0"/>
              <a:t>Trojans</a:t>
            </a:r>
            <a:r>
              <a:rPr lang="hu-HU" dirty="0" smtClean="0"/>
              <a:t>) I.</a:t>
            </a:r>
            <a:endParaRPr lang="hu-HU" dirty="0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16</a:t>
            </a:fld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Olyan programok, amely </a:t>
            </a:r>
            <a:r>
              <a:rPr lang="hu-HU" b="1" dirty="0" smtClean="0"/>
              <a:t>másnak adják ki magunkat, mint aminek látszanak</a:t>
            </a:r>
            <a:r>
              <a:rPr lang="hu-HU" dirty="0" smtClean="0"/>
              <a:t>.</a:t>
            </a:r>
          </a:p>
          <a:p>
            <a:pPr lvl="0"/>
            <a:r>
              <a:rPr lang="hu-HU" dirty="0" smtClean="0"/>
              <a:t>Rejtett a tevékenységük, nehezen ismerhetők fel.</a:t>
            </a:r>
          </a:p>
          <a:p>
            <a:pPr lvl="0"/>
            <a:r>
              <a:rPr lang="hu-HU" dirty="0" smtClean="0"/>
              <a:t>Terjedésük: </a:t>
            </a:r>
            <a:endParaRPr lang="hu-HU" dirty="0" smtClean="0"/>
          </a:p>
          <a:p>
            <a:pPr lvl="1"/>
            <a:r>
              <a:rPr lang="hu-HU" b="1" dirty="0" smtClean="0"/>
              <a:t>Ingyenes programok </a:t>
            </a:r>
            <a:r>
              <a:rPr lang="hu-HU" dirty="0" smtClean="0"/>
              <a:t>letöltésével,</a:t>
            </a:r>
            <a:endParaRPr lang="hu-HU" dirty="0" smtClean="0"/>
          </a:p>
          <a:p>
            <a:pPr lvl="1"/>
            <a:r>
              <a:rPr lang="hu-HU" b="1" dirty="0" err="1" smtClean="0"/>
              <a:t>Social</a:t>
            </a:r>
            <a:r>
              <a:rPr lang="hu-HU" b="1" dirty="0" smtClean="0"/>
              <a:t> </a:t>
            </a:r>
            <a:r>
              <a:rPr lang="hu-HU" b="1" dirty="0" err="1" smtClean="0"/>
              <a:t>Engineering</a:t>
            </a:r>
            <a:r>
              <a:rPr lang="hu-HU" b="1" dirty="0"/>
              <a:t> </a:t>
            </a:r>
            <a:r>
              <a:rPr lang="hu-HU" dirty="0" smtClean="0"/>
              <a:t>(pszichológiai </a:t>
            </a:r>
            <a:r>
              <a:rPr lang="hu-HU" dirty="0" smtClean="0"/>
              <a:t>manipulációval, pl.: </a:t>
            </a:r>
            <a:r>
              <a:rPr lang="hu-HU" dirty="0" err="1" smtClean="0"/>
              <a:t>phishing</a:t>
            </a:r>
            <a:r>
              <a:rPr lang="hu-HU" dirty="0" smtClean="0"/>
              <a:t> </a:t>
            </a:r>
            <a:r>
              <a:rPr lang="hu-HU" dirty="0" err="1" smtClean="0"/>
              <a:t>e-mails</a:t>
            </a:r>
            <a:r>
              <a:rPr lang="hu-HU" dirty="0" smtClean="0"/>
              <a:t>),</a:t>
            </a:r>
            <a:endParaRPr lang="hu-HU" dirty="0" smtClean="0"/>
          </a:p>
          <a:p>
            <a:pPr lvl="1"/>
            <a:r>
              <a:rPr lang="hu-HU" b="1" dirty="0" err="1" smtClean="0"/>
              <a:t>Drive-by-download</a:t>
            </a:r>
            <a:r>
              <a:rPr lang="hu-HU" dirty="0"/>
              <a:t> </a:t>
            </a:r>
            <a:r>
              <a:rPr lang="hu-HU" dirty="0" smtClean="0"/>
              <a:t>(kéretlen </a:t>
            </a:r>
            <a:r>
              <a:rPr lang="hu-HU" dirty="0" smtClean="0"/>
              <a:t>letöltés támadó vagy </a:t>
            </a:r>
            <a:r>
              <a:rPr lang="hu-HU" dirty="0" err="1" smtClean="0"/>
              <a:t>kompromitált</a:t>
            </a:r>
            <a:r>
              <a:rPr lang="hu-HU" dirty="0" smtClean="0"/>
              <a:t> weboldal látogatásakor).</a:t>
            </a:r>
            <a:endParaRPr lang="hu-HU" dirty="0" smtClean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Trójaiak (</a:t>
            </a:r>
            <a:r>
              <a:rPr lang="hu-HU" dirty="0" err="1" smtClean="0"/>
              <a:t>Trojans</a:t>
            </a:r>
            <a:r>
              <a:rPr lang="hu-HU" dirty="0" smtClean="0"/>
              <a:t>) II.</a:t>
            </a:r>
            <a:endParaRPr lang="hu-HU" dirty="0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17</a:t>
            </a:fld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hu-HU" sz="2300" dirty="0" smtClean="0"/>
              <a:t>Káros </a:t>
            </a:r>
            <a:r>
              <a:rPr lang="hu-HU" sz="2300" dirty="0" smtClean="0"/>
              <a:t>tevékenységük, </a:t>
            </a:r>
            <a:r>
              <a:rPr lang="hu-HU" sz="2300" dirty="0" smtClean="0"/>
              <a:t>pl.:</a:t>
            </a:r>
          </a:p>
          <a:p>
            <a:pPr marL="0" indent="0">
              <a:buNone/>
            </a:pPr>
            <a:r>
              <a:rPr lang="hu-HU" sz="2300" dirty="0"/>
              <a:t>	</a:t>
            </a:r>
            <a:r>
              <a:rPr lang="hu-HU" sz="2300" dirty="0" smtClean="0"/>
              <a:t>- átjárót (</a:t>
            </a:r>
            <a:r>
              <a:rPr lang="hu-HU" sz="2300" b="1" dirty="0" err="1" smtClean="0"/>
              <a:t>Backdoor</a:t>
            </a:r>
            <a:r>
              <a:rPr lang="hu-HU" sz="2300" dirty="0" smtClean="0"/>
              <a:t>) biztosítása a támadónak ,</a:t>
            </a:r>
          </a:p>
          <a:p>
            <a:pPr marL="0" lvl="0" indent="0">
              <a:buNone/>
            </a:pPr>
            <a:r>
              <a:rPr lang="hu-HU" sz="2300" dirty="0" smtClean="0"/>
              <a:t>	- távoli jogosulatlan megfigyelés,</a:t>
            </a:r>
          </a:p>
          <a:p>
            <a:pPr marL="0" lvl="0" indent="0">
              <a:buNone/>
            </a:pPr>
            <a:r>
              <a:rPr lang="hu-HU" sz="2300" dirty="0" smtClean="0"/>
              <a:t>	- információ lopás,</a:t>
            </a:r>
          </a:p>
          <a:p>
            <a:pPr marL="0" lvl="0" indent="0">
              <a:buNone/>
            </a:pPr>
            <a:r>
              <a:rPr lang="hu-HU" sz="2300" dirty="0" smtClean="0"/>
              <a:t>	- jogosulatlan  bankkártya adatok begyűjtése,</a:t>
            </a:r>
          </a:p>
          <a:p>
            <a:pPr marL="0" lvl="0" indent="0">
              <a:buNone/>
            </a:pPr>
            <a:r>
              <a:rPr lang="hu-HU" sz="2300" dirty="0"/>
              <a:t>	</a:t>
            </a:r>
            <a:r>
              <a:rPr lang="hu-HU" sz="2300" dirty="0" smtClean="0"/>
              <a:t>- ugrópontot nyújthatnak további</a:t>
            </a:r>
          </a:p>
          <a:p>
            <a:pPr marL="0" lvl="0" indent="0">
              <a:buNone/>
            </a:pPr>
            <a:r>
              <a:rPr lang="hu-HU" sz="2300" dirty="0"/>
              <a:t>	</a:t>
            </a:r>
            <a:r>
              <a:rPr lang="hu-HU" sz="2300" dirty="0" smtClean="0"/>
              <a:t>támadásokhoz,</a:t>
            </a:r>
          </a:p>
          <a:p>
            <a:pPr marL="0" lvl="0" indent="0">
              <a:buNone/>
            </a:pPr>
            <a:r>
              <a:rPr lang="hu-HU" sz="2300" dirty="0" smtClean="0"/>
              <a:t>	- számításokat végezhetnek (pl.: </a:t>
            </a:r>
            <a:r>
              <a:rPr lang="hu-HU" sz="2300" dirty="0" err="1" smtClean="0"/>
              <a:t>Bitcoin</a:t>
            </a:r>
            <a:endParaRPr lang="hu-HU" sz="2300" dirty="0"/>
          </a:p>
          <a:p>
            <a:pPr marL="0" lvl="0" indent="0">
              <a:buNone/>
            </a:pPr>
            <a:r>
              <a:rPr lang="hu-HU" sz="2300" dirty="0" smtClean="0"/>
              <a:t>	</a:t>
            </a:r>
            <a:r>
              <a:rPr lang="hu-HU" sz="2300" dirty="0" err="1" smtClean="0"/>
              <a:t>Minning</a:t>
            </a:r>
            <a:r>
              <a:rPr lang="hu-HU" sz="2300" dirty="0" smtClean="0"/>
              <a:t>).</a:t>
            </a:r>
            <a:endParaRPr lang="hu-HU" sz="2300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  <p:extLst>
      <p:ext uri="{BB962C8B-B14F-4D97-AF65-F5344CB8AC3E}">
        <p14:creationId xmlns:p14="http://schemas.microsoft.com/office/powerpoint/2010/main" val="7371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Kémprogramok</a:t>
            </a:r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18</a:t>
            </a:fld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hu-HU" dirty="0" smtClean="0"/>
              <a:t>Céljuk a </a:t>
            </a:r>
            <a:r>
              <a:rPr lang="hu-HU" b="1" dirty="0" smtClean="0"/>
              <a:t>megfigyelés</a:t>
            </a:r>
            <a:r>
              <a:rPr lang="hu-HU" dirty="0" smtClean="0"/>
              <a:t>, </a:t>
            </a:r>
            <a:r>
              <a:rPr lang="hu-HU" b="1" dirty="0" smtClean="0"/>
              <a:t>adatrögzítés, </a:t>
            </a:r>
            <a:r>
              <a:rPr lang="hu-HU" b="1" dirty="0" err="1" smtClean="0"/>
              <a:t>-lopás</a:t>
            </a:r>
            <a:r>
              <a:rPr lang="hu-HU" dirty="0" smtClean="0"/>
              <a:t>.</a:t>
            </a:r>
          </a:p>
          <a:p>
            <a:pPr lvl="0"/>
            <a:r>
              <a:rPr lang="hu-HU" dirty="0" smtClean="0"/>
              <a:t>Billentyűzet leütéseket is rögzíthetnek (</a:t>
            </a:r>
            <a:r>
              <a:rPr lang="hu-HU" b="1" dirty="0" err="1" smtClean="0"/>
              <a:t>Keyloggers</a:t>
            </a:r>
            <a:r>
              <a:rPr lang="hu-HU" dirty="0" smtClean="0"/>
              <a:t>).</a:t>
            </a:r>
          </a:p>
          <a:p>
            <a:pPr lvl="0"/>
            <a:r>
              <a:rPr lang="hu-HU" dirty="0" smtClean="0"/>
              <a:t>Azonosítókat, jelszavakat lehet így észrevétlenül ellopni.</a:t>
            </a:r>
          </a:p>
          <a:p>
            <a:pPr lvl="0"/>
            <a:r>
              <a:rPr lang="hu-HU" dirty="0" smtClean="0"/>
              <a:t>Működésük általában </a:t>
            </a:r>
            <a:r>
              <a:rPr lang="hu-HU" b="1" dirty="0" smtClean="0"/>
              <a:t>rejtett</a:t>
            </a:r>
            <a:r>
              <a:rPr lang="hu-HU" dirty="0" smtClean="0"/>
              <a:t>, időnként a diagnosztikai szoftverek se mutatják őket.</a:t>
            </a:r>
          </a:p>
          <a:p>
            <a:pPr lvl="0"/>
            <a:r>
              <a:rPr lang="hu-HU" dirty="0" smtClean="0"/>
              <a:t>Intelligens vírusirtó, tűzfal program képes a felderítésükre, eltávolításukra.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200" dirty="0" smtClean="0"/>
              <a:t>Védekezés a kártékony kódok ellen</a:t>
            </a:r>
            <a:endParaRPr lang="hu-HU" sz="3200" dirty="0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19</a:t>
            </a:fld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hu-HU" dirty="0" smtClean="0"/>
              <a:t>Használjunk friss </a:t>
            </a:r>
            <a:r>
              <a:rPr lang="hu-HU" b="1" dirty="0" smtClean="0"/>
              <a:t>biztonsági szoftvereket</a:t>
            </a:r>
            <a:r>
              <a:rPr lang="hu-HU" dirty="0" smtClean="0"/>
              <a:t>.</a:t>
            </a:r>
          </a:p>
          <a:p>
            <a:pPr lvl="0"/>
            <a:r>
              <a:rPr lang="hu-HU" dirty="0" smtClean="0"/>
              <a:t>Engedélyezzük az automatikus </a:t>
            </a:r>
            <a:r>
              <a:rPr lang="hu-HU" b="1" dirty="0" smtClean="0"/>
              <a:t>frissítést</a:t>
            </a:r>
            <a:r>
              <a:rPr lang="hu-HU" dirty="0" smtClean="0"/>
              <a:t>.</a:t>
            </a:r>
          </a:p>
          <a:p>
            <a:pPr lvl="0"/>
            <a:r>
              <a:rPr lang="hu-HU" dirty="0" smtClean="0"/>
              <a:t>A </a:t>
            </a:r>
            <a:r>
              <a:rPr lang="hu-HU" b="1" dirty="0" smtClean="0"/>
              <a:t>biztonsági szintet </a:t>
            </a:r>
            <a:r>
              <a:rPr lang="hu-HU" dirty="0" smtClean="0"/>
              <a:t>nézzük át, az alapbeállítások nem mindig nyújtanak kellő védelmet.</a:t>
            </a:r>
          </a:p>
          <a:p>
            <a:pPr lvl="0"/>
            <a:r>
              <a:rPr lang="hu-HU" dirty="0" smtClean="0"/>
              <a:t>Kockázatos vagy biztonsági szempontból fontos tevékenységet (netbank) </a:t>
            </a:r>
            <a:r>
              <a:rPr lang="hu-HU" b="1" dirty="0" smtClean="0"/>
              <a:t>csak ellenőrzött körülmények</a:t>
            </a:r>
            <a:r>
              <a:rPr lang="hu-HU" dirty="0" smtClean="0"/>
              <a:t> között végezzünk. </a:t>
            </a:r>
            <a:br>
              <a:rPr lang="hu-HU" dirty="0" smtClean="0"/>
            </a:br>
            <a:r>
              <a:rPr lang="hu-HU" dirty="0" smtClean="0"/>
              <a:t>(pl.  </a:t>
            </a:r>
            <a:r>
              <a:rPr lang="hu-HU" dirty="0" err="1" smtClean="0"/>
              <a:t>Live-cd</a:t>
            </a:r>
            <a:r>
              <a:rPr lang="hu-HU" dirty="0" smtClean="0"/>
              <a:t>, virtuális gép, alkalmazás </a:t>
            </a:r>
            <a:r>
              <a:rPr lang="hu-HU" dirty="0" err="1" smtClean="0"/>
              <a:t>sandbox</a:t>
            </a:r>
            <a:r>
              <a:rPr lang="hu-HU" dirty="0" smtClean="0"/>
              <a:t>).</a:t>
            </a:r>
          </a:p>
          <a:p>
            <a:pPr lvl="0"/>
            <a:r>
              <a:rPr lang="hu-HU" dirty="0" smtClean="0"/>
              <a:t>Figyeljünk fel a </a:t>
            </a:r>
            <a:r>
              <a:rPr lang="hu-HU" b="1" dirty="0" smtClean="0"/>
              <a:t>szokatlan viselkedésre</a:t>
            </a:r>
            <a:r>
              <a:rPr lang="hu-HU" dirty="0" smtClean="0"/>
              <a:t>.</a:t>
            </a:r>
          </a:p>
          <a:p>
            <a:pPr lvl="0"/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Operációs rendszerek biztonsága</a:t>
            </a:r>
            <a:endParaRPr lang="hu-HU" dirty="0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2</a:t>
            </a:fld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hu-HU" dirty="0" smtClean="0"/>
          </a:p>
          <a:p>
            <a:pPr lvl="0"/>
            <a:r>
              <a:rPr lang="hu-HU" dirty="0" smtClean="0"/>
              <a:t>Minden nap használjuk őket, eltérő beállításokkal.</a:t>
            </a:r>
          </a:p>
          <a:p>
            <a:pPr lvl="0"/>
            <a:r>
              <a:rPr lang="hu-HU" dirty="0" smtClean="0"/>
              <a:t>A kényelem nem feltétlenül biztonságos, </a:t>
            </a:r>
          </a:p>
          <a:p>
            <a:pPr marL="0" lvl="0" indent="0">
              <a:buNone/>
            </a:pPr>
            <a:r>
              <a:rPr lang="hu-HU" dirty="0" smtClean="0"/>
              <a:t>	</a:t>
            </a:r>
            <a:r>
              <a:rPr lang="hu-HU" dirty="0" err="1" smtClean="0"/>
              <a:t>pl</a:t>
            </a:r>
            <a:r>
              <a:rPr lang="hu-HU" dirty="0" smtClean="0"/>
              <a:t>: a rendszergazda profil használata.</a:t>
            </a:r>
          </a:p>
          <a:p>
            <a:pPr lvl="0"/>
            <a:r>
              <a:rPr lang="hu-HU" b="1" dirty="0" smtClean="0"/>
              <a:t>A legkevesebb jogosultság elve</a:t>
            </a:r>
            <a:r>
              <a:rPr lang="hu-HU" dirty="0" smtClean="0"/>
              <a:t>:</a:t>
            </a:r>
          </a:p>
          <a:p>
            <a:pPr marL="0" lvl="0" indent="0">
              <a:buNone/>
            </a:pPr>
            <a:r>
              <a:rPr lang="hu-HU" dirty="0"/>
              <a:t>	</a:t>
            </a:r>
            <a:r>
              <a:rPr lang="hu-HU" dirty="0" smtClean="0"/>
              <a:t>Mindenki csak annyi jogosultsággal 	rendelkezzen, mint amennyi a feladat 	elvégzéséhez feltétlen szükséges.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mtClean="0"/>
              <a:t>Szoftverbiztonság alapjai – 3. előadás – Operációs rendszerek és alkalmazásbiztonság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Kéretlen hirdetések (</a:t>
            </a:r>
            <a:r>
              <a:rPr lang="hu-HU" dirty="0" err="1" smtClean="0"/>
              <a:t>Ad-wares</a:t>
            </a:r>
            <a:r>
              <a:rPr lang="hu-HU" dirty="0" smtClean="0"/>
              <a:t>)</a:t>
            </a:r>
            <a:endParaRPr lang="hu-HU" dirty="0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20</a:t>
            </a:fld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hu-HU" b="1" dirty="0" smtClean="0"/>
              <a:t>Reklámokat</a:t>
            </a:r>
            <a:r>
              <a:rPr lang="hu-HU" dirty="0" smtClean="0"/>
              <a:t> megjelenítő szoftverek.</a:t>
            </a:r>
            <a:endParaRPr lang="hu-HU" dirty="0"/>
          </a:p>
          <a:p>
            <a:pPr lvl="0"/>
            <a:r>
              <a:rPr lang="hu-HU" dirty="0" smtClean="0"/>
              <a:t>Pl.: a böngészőkbe épülő eszköztárak:</a:t>
            </a:r>
          </a:p>
          <a:p>
            <a:pPr lvl="1"/>
            <a:r>
              <a:rPr lang="hu-HU" dirty="0" smtClean="0"/>
              <a:t>Kéretlen oldalra továbbítanak.</a:t>
            </a:r>
            <a:endParaRPr lang="hu-HU" dirty="0"/>
          </a:p>
          <a:p>
            <a:pPr lvl="1"/>
            <a:r>
              <a:rPr lang="hu-HU" dirty="0" smtClean="0"/>
              <a:t>Kémprogram is lehet.</a:t>
            </a:r>
            <a:endParaRPr lang="hu-HU" dirty="0"/>
          </a:p>
          <a:p>
            <a:pPr lvl="1"/>
            <a:r>
              <a:rPr lang="hu-HU" dirty="0" smtClean="0"/>
              <a:t>Rontja a </a:t>
            </a:r>
            <a:r>
              <a:rPr lang="hu-HU" dirty="0"/>
              <a:t>gép </a:t>
            </a:r>
            <a:r>
              <a:rPr lang="hu-HU" dirty="0" smtClean="0"/>
              <a:t>teljesítményét.</a:t>
            </a:r>
            <a:endParaRPr lang="hu-HU" dirty="0"/>
          </a:p>
          <a:p>
            <a:pPr lvl="1"/>
            <a:r>
              <a:rPr lang="hu-HU" dirty="0" smtClean="0"/>
              <a:t>Tiltsuk le </a:t>
            </a:r>
            <a:r>
              <a:rPr lang="hu-HU" dirty="0"/>
              <a:t>a különböző böngészőbe épülő kereső </a:t>
            </a:r>
            <a:r>
              <a:rPr lang="hu-HU" dirty="0" smtClean="0"/>
              <a:t>eszközöket.</a:t>
            </a:r>
            <a:endParaRPr lang="hu-HU" dirty="0"/>
          </a:p>
          <a:p>
            <a:pPr lvl="0"/>
            <a:r>
              <a:rPr lang="hu-HU" dirty="0" smtClean="0"/>
              <a:t>Gyakran más fertőzésnek készítik elő a terepet.</a:t>
            </a:r>
          </a:p>
          <a:p>
            <a:pPr lvl="0"/>
            <a:r>
              <a:rPr lang="hu-HU" dirty="0" smtClean="0"/>
              <a:t>Bizonyos szoftvereknél a felhasználói </a:t>
            </a:r>
            <a:r>
              <a:rPr lang="hu-HU" dirty="0" err="1" smtClean="0"/>
              <a:t>licensz</a:t>
            </a:r>
            <a:r>
              <a:rPr lang="hu-HU" dirty="0" smtClean="0"/>
              <a:t> velejárói.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 smtClean="0"/>
              <a:t>Alkalmazás</a:t>
            </a:r>
            <a:r>
              <a:rPr lang="hu-HU" dirty="0" smtClean="0"/>
              <a:t>-</a:t>
            </a:r>
            <a:r>
              <a:rPr dirty="0" err="1" smtClean="0"/>
              <a:t>biztonság</a:t>
            </a:r>
            <a:endParaRPr dirty="0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21</a:t>
            </a:fld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/>
              <a:t>N</a:t>
            </a:r>
            <a:r>
              <a:rPr lang="hu-HU" dirty="0" smtClean="0"/>
              <a:t>incs tökéletes biztonság.</a:t>
            </a:r>
          </a:p>
          <a:p>
            <a:r>
              <a:rPr lang="hu-HU" dirty="0" smtClean="0"/>
              <a:t>Az alkalmazás-biztonság </a:t>
            </a:r>
            <a:r>
              <a:rPr lang="hu-HU" b="1" dirty="0" smtClean="0"/>
              <a:t>célja</a:t>
            </a:r>
            <a:r>
              <a:rPr lang="hu-HU" dirty="0" smtClean="0"/>
              <a:t>: a szoftverek biztonságos fejlesztése és üzemeltetése.</a:t>
            </a:r>
          </a:p>
          <a:p>
            <a:r>
              <a:rPr lang="hu-HU" dirty="0" smtClean="0"/>
              <a:t>A </a:t>
            </a:r>
            <a:r>
              <a:rPr lang="hu-HU" b="1" dirty="0" smtClean="0"/>
              <a:t>sérülékenységekkel</a:t>
            </a:r>
            <a:r>
              <a:rPr lang="hu-HU" dirty="0" smtClean="0"/>
              <a:t> és az ellenük való </a:t>
            </a:r>
            <a:r>
              <a:rPr lang="hu-HU" b="1" dirty="0" smtClean="0"/>
              <a:t>védekezéssel</a:t>
            </a:r>
            <a:r>
              <a:rPr lang="hu-HU" dirty="0" smtClean="0"/>
              <a:t> foglalkozik.</a:t>
            </a:r>
          </a:p>
          <a:p>
            <a:r>
              <a:rPr lang="hu-HU" dirty="0" smtClean="0"/>
              <a:t>Az alkalmazások </a:t>
            </a:r>
            <a:r>
              <a:rPr lang="hu-HU" b="1" dirty="0" smtClean="0"/>
              <a:t>teljes  életciklusára </a:t>
            </a:r>
            <a:r>
              <a:rPr lang="hu-HU" dirty="0" smtClean="0"/>
              <a:t>kiterjed:</a:t>
            </a:r>
          </a:p>
          <a:p>
            <a:pPr lvl="1"/>
            <a:r>
              <a:rPr lang="hu-HU" dirty="0" smtClean="0"/>
              <a:t>Tervezés (Design)</a:t>
            </a:r>
          </a:p>
          <a:p>
            <a:pPr lvl="1"/>
            <a:r>
              <a:rPr lang="hu-HU" dirty="0" smtClean="0"/>
              <a:t>Fejlesztés (</a:t>
            </a:r>
            <a:r>
              <a:rPr lang="hu-HU" dirty="0" err="1" smtClean="0"/>
              <a:t>Development</a:t>
            </a:r>
            <a:r>
              <a:rPr lang="hu-HU" dirty="0" smtClean="0"/>
              <a:t>)</a:t>
            </a:r>
          </a:p>
          <a:p>
            <a:pPr lvl="1"/>
            <a:r>
              <a:rPr lang="hu-HU" dirty="0" smtClean="0"/>
              <a:t>Kihelyezés  (</a:t>
            </a:r>
            <a:r>
              <a:rPr lang="hu-HU" dirty="0" err="1" smtClean="0"/>
              <a:t>Deployment</a:t>
            </a:r>
            <a:r>
              <a:rPr lang="hu-HU" dirty="0" smtClean="0"/>
              <a:t>)</a:t>
            </a:r>
          </a:p>
          <a:p>
            <a:pPr lvl="1"/>
            <a:r>
              <a:rPr lang="hu-HU" dirty="0" smtClean="0"/>
              <a:t>Frissítés (Upgrade)</a:t>
            </a:r>
          </a:p>
          <a:p>
            <a:pPr lvl="1"/>
            <a:r>
              <a:rPr lang="hu-HU" dirty="0" smtClean="0"/>
              <a:t>Karbantartás (</a:t>
            </a:r>
            <a:r>
              <a:rPr lang="hu-HU" dirty="0" err="1" smtClean="0"/>
              <a:t>Maintanance</a:t>
            </a:r>
            <a:r>
              <a:rPr lang="hu-HU" dirty="0" smtClean="0"/>
              <a:t>)</a:t>
            </a:r>
            <a:endParaRPr lang="hu-HU" dirty="0"/>
          </a:p>
          <a:p>
            <a:pPr lvl="1"/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200" dirty="0" smtClean="0"/>
              <a:t>Tipikus bináris</a:t>
            </a:r>
            <a:br>
              <a:rPr lang="hu-HU" sz="3200" dirty="0" smtClean="0"/>
            </a:br>
            <a:r>
              <a:rPr lang="hu-HU" sz="3200" dirty="0" smtClean="0"/>
              <a:t>alkalmazásbiztonsági hibák</a:t>
            </a:r>
            <a:endParaRPr lang="hu-HU" sz="3200" dirty="0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22</a:t>
            </a:fld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hu-HU" b="1" dirty="0" err="1" smtClean="0"/>
              <a:t>Buffer</a:t>
            </a:r>
            <a:r>
              <a:rPr lang="hu-HU" b="1" dirty="0" smtClean="0"/>
              <a:t> </a:t>
            </a:r>
            <a:r>
              <a:rPr lang="hu-HU" b="1" dirty="0" err="1" smtClean="0"/>
              <a:t>Overflow</a:t>
            </a:r>
            <a:r>
              <a:rPr lang="hu-HU" dirty="0" smtClean="0"/>
              <a:t>:</a:t>
            </a:r>
          </a:p>
          <a:p>
            <a:pPr lvl="1"/>
            <a:r>
              <a:rPr lang="hu-HU" dirty="0" err="1" smtClean="0"/>
              <a:t>Stack</a:t>
            </a:r>
            <a:r>
              <a:rPr lang="hu-HU" dirty="0" smtClean="0"/>
              <a:t> </a:t>
            </a:r>
            <a:r>
              <a:rPr lang="hu-HU" dirty="0" err="1" smtClean="0"/>
              <a:t>Overflow</a:t>
            </a:r>
            <a:endParaRPr lang="hu-HU" dirty="0"/>
          </a:p>
          <a:p>
            <a:pPr lvl="1"/>
            <a:r>
              <a:rPr lang="hu-HU" dirty="0" err="1" smtClean="0"/>
              <a:t>Heap</a:t>
            </a:r>
            <a:r>
              <a:rPr lang="hu-HU" dirty="0" smtClean="0"/>
              <a:t> </a:t>
            </a:r>
            <a:r>
              <a:rPr lang="hu-HU" dirty="0" err="1" smtClean="0"/>
              <a:t>Overflow</a:t>
            </a:r>
            <a:endParaRPr lang="en-US" dirty="0" smtClean="0"/>
          </a:p>
          <a:p>
            <a:r>
              <a:rPr lang="hu-HU" b="1" dirty="0" smtClean="0"/>
              <a:t>I</a:t>
            </a:r>
            <a:r>
              <a:rPr lang="en-US" b="1" dirty="0" err="1" smtClean="0"/>
              <a:t>nteger</a:t>
            </a:r>
            <a:r>
              <a:rPr lang="en-US" b="1" dirty="0" smtClean="0"/>
              <a:t> </a:t>
            </a:r>
            <a:r>
              <a:rPr lang="hu-HU" b="1" dirty="0" smtClean="0"/>
              <a:t>O</a:t>
            </a:r>
            <a:r>
              <a:rPr lang="en-US" b="1" dirty="0" err="1" smtClean="0"/>
              <a:t>verflow</a:t>
            </a:r>
            <a:endParaRPr lang="hu-HU" b="1" dirty="0" smtClean="0"/>
          </a:p>
          <a:p>
            <a:r>
              <a:rPr lang="hu-HU" b="1" dirty="0" smtClean="0"/>
              <a:t>Pointer kezelés hibái</a:t>
            </a:r>
            <a:r>
              <a:rPr lang="en-US" b="1" dirty="0" smtClean="0"/>
              <a:t> </a:t>
            </a:r>
            <a:r>
              <a:rPr lang="hu-HU" dirty="0" smtClean="0"/>
              <a:t>(</a:t>
            </a:r>
            <a:r>
              <a:rPr lang="hu-HU" dirty="0" err="1" smtClean="0"/>
              <a:t>Dangling</a:t>
            </a:r>
            <a:r>
              <a:rPr lang="hu-HU" dirty="0" smtClean="0"/>
              <a:t> </a:t>
            </a:r>
            <a:r>
              <a:rPr lang="hu-HU" dirty="0" err="1" smtClean="0"/>
              <a:t>Pointers</a:t>
            </a:r>
            <a:r>
              <a:rPr lang="hu-HU" dirty="0" smtClean="0"/>
              <a:t>, </a:t>
            </a:r>
            <a:r>
              <a:rPr lang="hu-HU" dirty="0" err="1" smtClean="0"/>
              <a:t>Use</a:t>
            </a:r>
            <a:r>
              <a:rPr lang="hu-HU" dirty="0" smtClean="0"/>
              <a:t> </a:t>
            </a:r>
            <a:r>
              <a:rPr lang="hu-HU" dirty="0" err="1" smtClean="0"/>
              <a:t>after</a:t>
            </a:r>
            <a:r>
              <a:rPr lang="hu-HU" dirty="0" smtClean="0"/>
              <a:t> Free)</a:t>
            </a:r>
          </a:p>
          <a:p>
            <a:r>
              <a:rPr lang="hu-HU" b="1" dirty="0" smtClean="0"/>
              <a:t>Formátum (</a:t>
            </a:r>
            <a:r>
              <a:rPr lang="hu-HU" dirty="0" err="1" smtClean="0"/>
              <a:t>Format</a:t>
            </a:r>
            <a:r>
              <a:rPr lang="hu-HU" b="1" dirty="0" smtClean="0"/>
              <a:t>) </a:t>
            </a:r>
            <a:r>
              <a:rPr lang="hu-HU" b="1" dirty="0" err="1" smtClean="0"/>
              <a:t>String</a:t>
            </a:r>
            <a:r>
              <a:rPr lang="hu-HU" b="1" dirty="0" smtClean="0"/>
              <a:t> </a:t>
            </a:r>
            <a:r>
              <a:rPr lang="hu-HU" dirty="0" err="1" smtClean="0"/>
              <a:t>Vulnerabilities</a:t>
            </a:r>
            <a:r>
              <a:rPr lang="hu-HU" b="1" dirty="0" smtClean="0"/>
              <a:t> </a:t>
            </a:r>
          </a:p>
          <a:p>
            <a:r>
              <a:rPr lang="hu-HU" b="1" dirty="0" smtClean="0"/>
              <a:t>Versenyhelyzetek</a:t>
            </a:r>
            <a:r>
              <a:rPr lang="hu-HU" dirty="0" smtClean="0"/>
              <a:t> (Race </a:t>
            </a:r>
            <a:r>
              <a:rPr lang="hu-HU" dirty="0" err="1" smtClean="0"/>
              <a:t>Conditions</a:t>
            </a:r>
            <a:r>
              <a:rPr lang="hu-HU" dirty="0" smtClean="0"/>
              <a:t>)</a:t>
            </a:r>
          </a:p>
          <a:p>
            <a:r>
              <a:rPr lang="hu-HU" dirty="0" smtClean="0"/>
              <a:t>A </a:t>
            </a:r>
            <a:r>
              <a:rPr lang="hu-HU" b="1" dirty="0" smtClean="0"/>
              <a:t>kivételkezelés</a:t>
            </a:r>
            <a:r>
              <a:rPr lang="hu-HU" dirty="0" smtClean="0"/>
              <a:t> hibái (</a:t>
            </a:r>
            <a:r>
              <a:rPr lang="hu-HU" dirty="0" err="1"/>
              <a:t>Error</a:t>
            </a:r>
            <a:r>
              <a:rPr lang="hu-HU" dirty="0"/>
              <a:t> </a:t>
            </a:r>
            <a:r>
              <a:rPr lang="hu-HU" dirty="0" err="1"/>
              <a:t>Handling</a:t>
            </a:r>
            <a:r>
              <a:rPr lang="hu-HU" dirty="0"/>
              <a:t> </a:t>
            </a:r>
            <a:r>
              <a:rPr lang="hu-HU" dirty="0" err="1" smtClean="0"/>
              <a:t>Vulnerabilities</a:t>
            </a:r>
            <a:r>
              <a:rPr lang="hu-HU" dirty="0" smtClean="0"/>
              <a:t>)</a:t>
            </a:r>
          </a:p>
          <a:p>
            <a:pPr lvl="1"/>
            <a:endParaRPr lang="hu-HU" dirty="0" smtClean="0"/>
          </a:p>
          <a:p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  <p:extLst>
      <p:ext uri="{BB962C8B-B14F-4D97-AF65-F5344CB8AC3E}">
        <p14:creationId xmlns:p14="http://schemas.microsoft.com/office/powerpoint/2010/main" val="187601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200" dirty="0" smtClean="0"/>
              <a:t>Alkalmazás futtatása különböző jogosultsággal</a:t>
            </a:r>
            <a:endParaRPr lang="hu-HU" sz="3200" dirty="0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23</a:t>
            </a:fld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b="1" dirty="0" err="1"/>
              <a:t>Sandboxing</a:t>
            </a:r>
            <a:r>
              <a:rPr lang="hu-HU" dirty="0"/>
              <a:t> (</a:t>
            </a:r>
            <a:r>
              <a:rPr lang="hu-HU" dirty="0" smtClean="0"/>
              <a:t>alkalmazások </a:t>
            </a:r>
            <a:r>
              <a:rPr lang="hu-HU" dirty="0"/>
              <a:t>elkülönítése).</a:t>
            </a:r>
          </a:p>
          <a:p>
            <a:pPr lvl="0"/>
            <a:r>
              <a:rPr lang="hu-HU" dirty="0" smtClean="0"/>
              <a:t>Legkevesebb jogosultság elve.</a:t>
            </a:r>
          </a:p>
          <a:p>
            <a:pPr lvl="0"/>
            <a:r>
              <a:rPr lang="hu-HU" dirty="0" smtClean="0"/>
              <a:t>Futtatás </a:t>
            </a:r>
            <a:r>
              <a:rPr lang="hu-HU" dirty="0" err="1" smtClean="0"/>
              <a:t>priorizálása</a:t>
            </a:r>
            <a:r>
              <a:rPr lang="hu-HU" dirty="0" smtClean="0"/>
              <a:t>.</a:t>
            </a:r>
          </a:p>
          <a:p>
            <a:pPr lvl="0"/>
            <a:r>
              <a:rPr lang="hu-HU" dirty="0" smtClean="0"/>
              <a:t>Memória terület titkosítása.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Memória védelem</a:t>
            </a:r>
            <a:endParaRPr lang="hu-HU" dirty="0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24</a:t>
            </a:fld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Data </a:t>
            </a:r>
            <a:r>
              <a:rPr lang="hu-HU" dirty="0" err="1" smtClean="0"/>
              <a:t>Execution</a:t>
            </a:r>
            <a:r>
              <a:rPr lang="hu-HU" dirty="0" smtClean="0"/>
              <a:t> </a:t>
            </a:r>
            <a:r>
              <a:rPr lang="hu-HU" dirty="0" err="1" smtClean="0"/>
              <a:t>Prevention</a:t>
            </a:r>
            <a:r>
              <a:rPr lang="hu-HU" dirty="0" smtClean="0"/>
              <a:t> (</a:t>
            </a:r>
            <a:r>
              <a:rPr lang="hu-HU" b="1" dirty="0" smtClean="0"/>
              <a:t>DEP</a:t>
            </a:r>
            <a:r>
              <a:rPr lang="hu-HU" dirty="0" smtClean="0"/>
              <a:t>)  </a:t>
            </a:r>
          </a:p>
          <a:p>
            <a:r>
              <a:rPr lang="hu-HU" dirty="0" smtClean="0"/>
              <a:t>Export </a:t>
            </a:r>
            <a:r>
              <a:rPr lang="hu-HU" dirty="0" err="1" smtClean="0"/>
              <a:t>Address</a:t>
            </a:r>
            <a:r>
              <a:rPr lang="hu-HU" dirty="0" smtClean="0"/>
              <a:t> </a:t>
            </a:r>
            <a:r>
              <a:rPr lang="hu-HU" dirty="0" err="1" smtClean="0"/>
              <a:t>Table</a:t>
            </a:r>
            <a:r>
              <a:rPr lang="hu-HU" dirty="0" smtClean="0"/>
              <a:t> Access </a:t>
            </a:r>
            <a:r>
              <a:rPr lang="hu-HU" dirty="0" err="1" smtClean="0"/>
              <a:t>Filtering</a:t>
            </a:r>
            <a:r>
              <a:rPr lang="hu-HU" dirty="0" smtClean="0"/>
              <a:t> (</a:t>
            </a:r>
            <a:r>
              <a:rPr lang="hu-HU" b="1" dirty="0" smtClean="0"/>
              <a:t>EAF</a:t>
            </a:r>
            <a:r>
              <a:rPr lang="hu-HU" dirty="0" smtClean="0"/>
              <a:t>)</a:t>
            </a:r>
          </a:p>
          <a:p>
            <a:pPr fontAlgn="t"/>
            <a:r>
              <a:rPr lang="en-US" dirty="0"/>
              <a:t>Structured Exception Handling Overwrite </a:t>
            </a:r>
            <a:r>
              <a:rPr lang="en-US" dirty="0" smtClean="0"/>
              <a:t>Protection</a:t>
            </a:r>
            <a:r>
              <a:rPr lang="hu-HU" dirty="0" smtClean="0"/>
              <a:t> (</a:t>
            </a:r>
            <a:r>
              <a:rPr lang="hu-HU" b="1" dirty="0" smtClean="0"/>
              <a:t>SEHOP</a:t>
            </a:r>
            <a:r>
              <a:rPr lang="hu-HU" dirty="0" smtClean="0"/>
              <a:t>)</a:t>
            </a:r>
            <a:endParaRPr lang="en-US" dirty="0"/>
          </a:p>
          <a:p>
            <a:r>
              <a:rPr lang="en-US" dirty="0" smtClean="0"/>
              <a:t>Address Space Layout Randomization (</a:t>
            </a:r>
            <a:r>
              <a:rPr lang="en-US" b="1" dirty="0"/>
              <a:t>ASLR</a:t>
            </a:r>
            <a:r>
              <a:rPr lang="en-US" dirty="0"/>
              <a:t>)</a:t>
            </a:r>
            <a:endParaRPr lang="hu-HU" dirty="0" smtClean="0"/>
          </a:p>
          <a:p>
            <a:r>
              <a:rPr lang="hu-HU" b="1" dirty="0" err="1" smtClean="0"/>
              <a:t>Stack</a:t>
            </a:r>
            <a:r>
              <a:rPr lang="hu-HU" b="1" dirty="0" smtClean="0"/>
              <a:t> </a:t>
            </a:r>
            <a:r>
              <a:rPr lang="hu-HU" b="1" dirty="0" err="1" smtClean="0"/>
              <a:t>Cookies</a:t>
            </a:r>
            <a:r>
              <a:rPr lang="hu-HU" dirty="0"/>
              <a:t> (</a:t>
            </a:r>
            <a:r>
              <a:rPr lang="hu-HU" dirty="0" err="1" smtClean="0"/>
              <a:t>Canaries</a:t>
            </a:r>
            <a:r>
              <a:rPr lang="hu-HU" dirty="0"/>
              <a:t>)</a:t>
            </a:r>
            <a:endParaRPr lang="hu-HU" dirty="0" smtClean="0"/>
          </a:p>
          <a:p>
            <a:r>
              <a:rPr lang="hu-HU" b="1" dirty="0" err="1" smtClean="0"/>
              <a:t>Bounds</a:t>
            </a:r>
            <a:r>
              <a:rPr lang="hu-HU" b="1" dirty="0" smtClean="0"/>
              <a:t> </a:t>
            </a:r>
            <a:r>
              <a:rPr lang="hu-HU" b="1" dirty="0" err="1" smtClean="0"/>
              <a:t>Checking</a:t>
            </a:r>
            <a:endParaRPr lang="hu-HU" b="1" dirty="0" smtClean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  <p:extLst>
      <p:ext uri="{BB962C8B-B14F-4D97-AF65-F5344CB8AC3E}">
        <p14:creationId xmlns:p14="http://schemas.microsoft.com/office/powerpoint/2010/main" val="129643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2600" b="1" dirty="0" smtClean="0"/>
              <a:t>Biztonsági kockázatokat csökkentésére</a:t>
            </a:r>
            <a:br>
              <a:rPr lang="hu-HU" sz="2600" b="1" dirty="0" smtClean="0"/>
            </a:br>
            <a:r>
              <a:rPr lang="hu-HU" sz="2600" b="1" dirty="0" smtClean="0"/>
              <a:t>szolgáló eszközkészlet – EMET</a:t>
            </a:r>
            <a:endParaRPr lang="hu-HU" sz="2600" b="1" dirty="0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25</a:t>
            </a:fld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Biztonsági rések kihasználását nehezíti Windows alkalmazásokban.</a:t>
            </a:r>
          </a:p>
          <a:p>
            <a:r>
              <a:rPr lang="hu-HU" dirty="0" smtClean="0"/>
              <a:t>Kockázatkezelés.</a:t>
            </a:r>
          </a:p>
          <a:p>
            <a:r>
              <a:rPr lang="hu-HU" dirty="0" smtClean="0"/>
              <a:t>Be kell állítani a védeni kívánt alkalmazásokat.</a:t>
            </a:r>
          </a:p>
          <a:p>
            <a:r>
              <a:rPr lang="hu-HU" dirty="0" smtClean="0"/>
              <a:t>Bizonyos – főleg régebbi – alkalmazások nem </a:t>
            </a:r>
            <a:r>
              <a:rPr lang="hu-HU" dirty="0" err="1" smtClean="0"/>
              <a:t>komatibilisek</a:t>
            </a:r>
            <a:r>
              <a:rPr lang="hu-HU" dirty="0" smtClean="0"/>
              <a:t> egyes beállításaival.</a:t>
            </a:r>
            <a:endParaRPr lang="hu-HU" dirty="0"/>
          </a:p>
          <a:p>
            <a:r>
              <a:rPr lang="hu-HU" dirty="0" smtClean="0"/>
              <a:t>Központi házirend alapú szabályozás.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  <p:extLst>
      <p:ext uri="{BB962C8B-B14F-4D97-AF65-F5344CB8AC3E}">
        <p14:creationId xmlns:p14="http://schemas.microsoft.com/office/powerpoint/2010/main" val="6018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/>
              <a:t>Memória</a:t>
            </a:r>
            <a:r>
              <a:rPr dirty="0"/>
              <a:t> </a:t>
            </a:r>
            <a:r>
              <a:rPr dirty="0" err="1"/>
              <a:t>szivárgás</a:t>
            </a:r>
            <a:endParaRPr dirty="0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26</a:t>
            </a:fld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hu-HU" dirty="0" smtClean="0"/>
              <a:t>Programhiba, hibás kód eredménye.</a:t>
            </a:r>
          </a:p>
          <a:p>
            <a:pPr lvl="0"/>
            <a:r>
              <a:rPr lang="hu-HU" dirty="0" smtClean="0"/>
              <a:t>Használaton kívüli memóriablokk nem kerül felszabadításra.</a:t>
            </a:r>
          </a:p>
          <a:p>
            <a:r>
              <a:rPr lang="hu-HU" dirty="0"/>
              <a:t>Érzékeny adatok hozzáférhetővé válhatnak</a:t>
            </a:r>
            <a:r>
              <a:rPr lang="hu-HU" dirty="0" smtClean="0"/>
              <a:t>.</a:t>
            </a:r>
          </a:p>
          <a:p>
            <a:pPr lvl="0"/>
            <a:r>
              <a:rPr lang="hu-HU" dirty="0"/>
              <a:t>Pl.: </a:t>
            </a:r>
            <a:r>
              <a:rPr lang="hu-HU" dirty="0" err="1"/>
              <a:t>OpenSSL</a:t>
            </a:r>
            <a:r>
              <a:rPr lang="hu-HU" dirty="0"/>
              <a:t> </a:t>
            </a:r>
            <a:r>
              <a:rPr lang="hu-HU" dirty="0" err="1"/>
              <a:t>Heartbleed</a:t>
            </a:r>
            <a:r>
              <a:rPr lang="hu-HU" dirty="0"/>
              <a:t>, 2014. április</a:t>
            </a:r>
          </a:p>
          <a:p>
            <a:pPr lvl="1"/>
            <a:r>
              <a:rPr lang="hu-HU" dirty="0">
                <a:hlinkClick r:id="rId2"/>
              </a:rPr>
              <a:t>http://heartbleed.com/</a:t>
            </a:r>
            <a:r>
              <a:rPr lang="hu-HU" dirty="0"/>
              <a:t> </a:t>
            </a:r>
            <a:r>
              <a:rPr lang="hu-HU" dirty="0" smtClean="0"/>
              <a:t>.</a:t>
            </a:r>
          </a:p>
          <a:p>
            <a:pPr lvl="0"/>
            <a:r>
              <a:rPr lang="hu-HU" dirty="0" smtClean="0"/>
              <a:t>A memória megtelik „szeméttel”.</a:t>
            </a:r>
          </a:p>
          <a:p>
            <a:r>
              <a:rPr lang="hu-HU" dirty="0" smtClean="0"/>
              <a:t>Ez a </a:t>
            </a:r>
            <a:r>
              <a:rPr lang="hu-HU" dirty="0"/>
              <a:t>rendszer lassulását okozza</a:t>
            </a:r>
            <a:r>
              <a:rPr lang="hu-HU" dirty="0" smtClean="0"/>
              <a:t>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 smtClean="0"/>
              <a:t>Legk</a:t>
            </a:r>
            <a:r>
              <a:rPr lang="hu-HU" dirty="0" smtClean="0"/>
              <a:t>evesebb</a:t>
            </a:r>
            <a:r>
              <a:rPr dirty="0" smtClean="0"/>
              <a:t> </a:t>
            </a:r>
            <a:r>
              <a:rPr dirty="0" err="1" smtClean="0"/>
              <a:t>jogosultság</a:t>
            </a:r>
            <a:r>
              <a:rPr dirty="0" smtClean="0"/>
              <a:t> </a:t>
            </a:r>
            <a:r>
              <a:rPr dirty="0" err="1"/>
              <a:t>elve</a:t>
            </a:r>
            <a:endParaRPr dirty="0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27</a:t>
            </a:fld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hu-HU" dirty="0" smtClean="0"/>
              <a:t>Legalacsonyabb jogosultság, a működéshez nélkülözhetetlen jogok.</a:t>
            </a:r>
          </a:p>
          <a:p>
            <a:pPr lvl="0"/>
            <a:r>
              <a:rPr lang="hu-HU" dirty="0" smtClean="0"/>
              <a:t>Magasabb rendszerstabilitás.</a:t>
            </a:r>
          </a:p>
          <a:p>
            <a:pPr lvl="0"/>
            <a:r>
              <a:rPr lang="hu-HU" dirty="0" smtClean="0"/>
              <a:t>Egyszerűbb bevezetés nagy környezetben.</a:t>
            </a:r>
          </a:p>
          <a:p>
            <a:pPr lvl="0"/>
            <a:r>
              <a:rPr lang="hu-HU" dirty="0" smtClean="0"/>
              <a:t>Magas szintű biztonság.</a:t>
            </a:r>
          </a:p>
          <a:p>
            <a:r>
              <a:rPr lang="hu-HU" dirty="0" smtClean="0"/>
              <a:t>Pl. </a:t>
            </a:r>
            <a:r>
              <a:rPr lang="hu-HU" dirty="0" err="1" smtClean="0"/>
              <a:t>Sandboxing</a:t>
            </a:r>
            <a:r>
              <a:rPr lang="hu-HU" dirty="0"/>
              <a:t>.</a:t>
            </a:r>
          </a:p>
          <a:p>
            <a:pPr lvl="0"/>
            <a:r>
              <a:rPr lang="hu-HU" dirty="0" smtClean="0"/>
              <a:t>Elméletben működik, de speciális technikákkal sokszor megkerülhető.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smtClean="0"/>
              <a:t>Alkalmazások biztonsági tesztelése</a:t>
            </a:r>
            <a:endParaRPr lang="hu-HU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28</a:t>
            </a:fld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hu-HU" dirty="0" smtClean="0"/>
              <a:t>Sebezhetőség-vizsgálat lehetőségei:</a:t>
            </a:r>
          </a:p>
          <a:p>
            <a:pPr lvl="0"/>
            <a:r>
              <a:rPr lang="hu-HU" dirty="0" smtClean="0"/>
              <a:t>Fekete dobozos tesztelés:</a:t>
            </a:r>
          </a:p>
          <a:p>
            <a:pPr lvl="1"/>
            <a:r>
              <a:rPr lang="hu-HU" b="1" dirty="0" err="1" smtClean="0"/>
              <a:t>Fuzzing</a:t>
            </a:r>
            <a:endParaRPr lang="hu-HU" b="1" dirty="0"/>
          </a:p>
          <a:p>
            <a:pPr lvl="2"/>
            <a:r>
              <a:rPr lang="hu-HU" dirty="0" smtClean="0"/>
              <a:t>Tesztelés nagy mennyiségű véletlen, valótlan, vagy váratlan adattal alkalmazáshibát vagy leállást keresve.</a:t>
            </a:r>
            <a:endParaRPr lang="hu-HU" b="1" dirty="0" smtClean="0"/>
          </a:p>
          <a:p>
            <a:r>
              <a:rPr lang="hu-HU" dirty="0" smtClean="0"/>
              <a:t>Fehér dobozos tesztelés:</a:t>
            </a:r>
          </a:p>
          <a:p>
            <a:pPr lvl="1"/>
            <a:r>
              <a:rPr lang="hu-HU" dirty="0" smtClean="0"/>
              <a:t>Kód elemzés (</a:t>
            </a:r>
            <a:r>
              <a:rPr lang="hu-HU" b="1" dirty="0" err="1" smtClean="0"/>
              <a:t>Code</a:t>
            </a:r>
            <a:r>
              <a:rPr lang="hu-HU" b="1" dirty="0" smtClean="0"/>
              <a:t> </a:t>
            </a:r>
            <a:r>
              <a:rPr lang="hu-HU" b="1" dirty="0" err="1" smtClean="0"/>
              <a:t>Review</a:t>
            </a:r>
            <a:r>
              <a:rPr lang="hu-HU" dirty="0" smtClean="0"/>
              <a:t>)</a:t>
            </a:r>
          </a:p>
          <a:p>
            <a:pPr lvl="0"/>
            <a:r>
              <a:rPr lang="hu-HU" dirty="0" smtClean="0"/>
              <a:t>Behatolás-tesztelés (</a:t>
            </a:r>
            <a:r>
              <a:rPr lang="hu-HU" b="1" dirty="0" err="1" smtClean="0"/>
              <a:t>Penetration</a:t>
            </a:r>
            <a:r>
              <a:rPr lang="hu-HU" b="1" dirty="0" smtClean="0"/>
              <a:t> Testing</a:t>
            </a:r>
            <a:r>
              <a:rPr lang="hu-HU" dirty="0" smtClean="0"/>
              <a:t>)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Hivatkozások</a:t>
            </a:r>
            <a:endParaRPr lang="hu-HU" dirty="0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29</a:t>
            </a:fld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Michael </a:t>
            </a:r>
            <a:r>
              <a:rPr lang="hu-HU" dirty="0" err="1" smtClean="0"/>
              <a:t>Palmer</a:t>
            </a:r>
            <a:r>
              <a:rPr lang="hu-HU" dirty="0" smtClean="0"/>
              <a:t>: </a:t>
            </a:r>
            <a:r>
              <a:rPr lang="en-US" i="1" dirty="0"/>
              <a:t>Guide to Operating Systems </a:t>
            </a:r>
            <a:r>
              <a:rPr lang="en-US" i="1" dirty="0" smtClean="0"/>
              <a:t>Security</a:t>
            </a:r>
            <a:r>
              <a:rPr lang="hu-HU" i="1" dirty="0" smtClean="0"/>
              <a:t>, </a:t>
            </a:r>
            <a:r>
              <a:rPr lang="en-US" dirty="0" err="1"/>
              <a:t>Cengage</a:t>
            </a:r>
            <a:r>
              <a:rPr lang="en-US" dirty="0"/>
              <a:t> </a:t>
            </a:r>
            <a:r>
              <a:rPr lang="en-US" dirty="0" smtClean="0"/>
              <a:t>Learning</a:t>
            </a:r>
            <a:r>
              <a:rPr lang="hu-HU" dirty="0" smtClean="0"/>
              <a:t>, </a:t>
            </a:r>
            <a:r>
              <a:rPr lang="en-US" dirty="0" smtClean="0"/>
              <a:t>2003</a:t>
            </a:r>
            <a:r>
              <a:rPr lang="hu-HU" dirty="0" smtClean="0"/>
              <a:t>.</a:t>
            </a:r>
            <a:endParaRPr lang="en-US" i="1" dirty="0"/>
          </a:p>
          <a:p>
            <a:r>
              <a:rPr lang="hu-HU" dirty="0" smtClean="0"/>
              <a:t>William </a:t>
            </a:r>
            <a:r>
              <a:rPr lang="hu-HU" dirty="0" err="1" smtClean="0"/>
              <a:t>Stalling</a:t>
            </a:r>
            <a:r>
              <a:rPr lang="hu-HU" dirty="0" smtClean="0"/>
              <a:t>: </a:t>
            </a:r>
            <a:r>
              <a:rPr lang="en-US" i="1" dirty="0"/>
              <a:t>Network Security Essentials Applications and </a:t>
            </a:r>
            <a:r>
              <a:rPr lang="en-US" i="1" dirty="0" smtClean="0"/>
              <a:t>Standards</a:t>
            </a:r>
            <a:r>
              <a:rPr lang="hu-HU" dirty="0" smtClean="0"/>
              <a:t>, 5th </a:t>
            </a:r>
            <a:r>
              <a:rPr lang="hu-HU" dirty="0" err="1" smtClean="0"/>
              <a:t>edition</a:t>
            </a:r>
            <a:r>
              <a:rPr lang="hu-HU" dirty="0" smtClean="0"/>
              <a:t>, </a:t>
            </a:r>
            <a:r>
              <a:rPr lang="en-US" dirty="0" smtClean="0"/>
              <a:t>Prentice </a:t>
            </a:r>
            <a:r>
              <a:rPr lang="en-US" dirty="0"/>
              <a:t>Hall</a:t>
            </a:r>
            <a:r>
              <a:rPr lang="hu-HU" dirty="0"/>
              <a:t>, </a:t>
            </a:r>
            <a:r>
              <a:rPr lang="en-US" dirty="0"/>
              <a:t>2013</a:t>
            </a:r>
            <a:r>
              <a:rPr lang="hu-HU" dirty="0"/>
              <a:t>.</a:t>
            </a:r>
            <a:endParaRPr lang="hu-HU" i="1" dirty="0"/>
          </a:p>
          <a:p>
            <a:r>
              <a:rPr lang="hu-HU" dirty="0" smtClean="0"/>
              <a:t>Simon Gyula – </a:t>
            </a:r>
            <a:r>
              <a:rPr lang="hu-HU" i="1" dirty="0" smtClean="0"/>
              <a:t>Operációs rendszerek, </a:t>
            </a:r>
            <a:r>
              <a:rPr lang="hu-HU" dirty="0" smtClean="0">
                <a:hlinkClick r:id="rId2"/>
              </a:rPr>
              <a:t>http</a:t>
            </a:r>
            <a:r>
              <a:rPr lang="hu-HU" dirty="0">
                <a:hlinkClick r:id="rId2"/>
              </a:rPr>
              <a:t>://www.dcs.vein.hu/~</a:t>
            </a:r>
            <a:r>
              <a:rPr lang="hu-HU" dirty="0" smtClean="0">
                <a:hlinkClick r:id="rId2"/>
              </a:rPr>
              <a:t>simon/oktatas/OS/OS_12_Biztonsag.pdf</a:t>
            </a:r>
            <a:endParaRPr lang="hu-HU" dirty="0" smtClean="0"/>
          </a:p>
          <a:p>
            <a:pPr marL="0" indent="0">
              <a:buNone/>
            </a:pP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  <p:extLst>
      <p:ext uri="{BB962C8B-B14F-4D97-AF65-F5344CB8AC3E}">
        <p14:creationId xmlns:p14="http://schemas.microsoft.com/office/powerpoint/2010/main" val="390592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Támadási források</a:t>
            </a:r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3</a:t>
            </a:fld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hu-HU" b="1" dirty="0" smtClean="0"/>
              <a:t>Belső</a:t>
            </a:r>
            <a:r>
              <a:rPr lang="hu-HU" dirty="0" smtClean="0"/>
              <a:t> fenyegetettség:</a:t>
            </a:r>
          </a:p>
          <a:p>
            <a:pPr lvl="1"/>
            <a:r>
              <a:rPr lang="hu-HU" dirty="0" smtClean="0"/>
              <a:t>alkalmazás hibák,</a:t>
            </a:r>
          </a:p>
          <a:p>
            <a:pPr lvl="1"/>
            <a:r>
              <a:rPr lang="hu-HU" dirty="0" smtClean="0"/>
              <a:t>visszaélés az erőforrások szabályozásával.</a:t>
            </a:r>
          </a:p>
          <a:p>
            <a:pPr lvl="0"/>
            <a:r>
              <a:rPr lang="hu-HU" b="1" dirty="0" smtClean="0"/>
              <a:t>Külső</a:t>
            </a:r>
            <a:r>
              <a:rPr lang="hu-HU" dirty="0" smtClean="0"/>
              <a:t> fenyegetettség:</a:t>
            </a:r>
          </a:p>
          <a:p>
            <a:pPr lvl="1"/>
            <a:r>
              <a:rPr lang="hu-HU" dirty="0" smtClean="0"/>
              <a:t>hálózaton keresztül,</a:t>
            </a:r>
          </a:p>
          <a:p>
            <a:pPr marL="457200" lvl="1" indent="0">
              <a:buNone/>
            </a:pPr>
            <a:r>
              <a:rPr lang="hu-HU" dirty="0"/>
              <a:t>	</a:t>
            </a:r>
            <a:r>
              <a:rPr lang="hu-HU" dirty="0" err="1" smtClean="0"/>
              <a:t>pl</a:t>
            </a:r>
            <a:r>
              <a:rPr lang="hu-HU" dirty="0" smtClean="0"/>
              <a:t>: fájl megosztás, távoli belépés.</a:t>
            </a:r>
          </a:p>
          <a:p>
            <a:pPr lvl="0"/>
            <a:r>
              <a:rPr lang="hu-HU" b="1" dirty="0" smtClean="0"/>
              <a:t>Határzóna támadás</a:t>
            </a:r>
            <a:r>
              <a:rPr lang="hu-HU" dirty="0" smtClean="0"/>
              <a:t>: be-kilépési pont a hálózaton,</a:t>
            </a:r>
            <a:endParaRPr lang="hu-HU" dirty="0"/>
          </a:p>
          <a:p>
            <a:pPr marL="457200" lvl="1" indent="0">
              <a:buNone/>
            </a:pPr>
            <a:r>
              <a:rPr lang="hu-HU" dirty="0" err="1" smtClean="0"/>
              <a:t>pl</a:t>
            </a:r>
            <a:r>
              <a:rPr lang="hu-HU" dirty="0" smtClean="0"/>
              <a:t>: proxy szolgáltatás, tűzfal, hálózati eszköz operációs rendszerének támadása.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 smtClean="0"/>
              <a:t>Felhasználókezelés</a:t>
            </a:r>
            <a:r>
              <a:rPr lang="hu-HU" dirty="0" smtClean="0"/>
              <a:t> </a:t>
            </a:r>
            <a:br>
              <a:rPr lang="hu-HU" dirty="0" smtClean="0"/>
            </a:br>
            <a:r>
              <a:rPr lang="hu-HU" dirty="0" smtClean="0"/>
              <a:t>(</a:t>
            </a:r>
            <a:r>
              <a:rPr lang="hu-HU" dirty="0" err="1" smtClean="0"/>
              <a:t>Identity</a:t>
            </a:r>
            <a:r>
              <a:rPr lang="hu-HU" dirty="0" smtClean="0"/>
              <a:t> Management)</a:t>
            </a:r>
            <a:endParaRPr lang="hu-HU" dirty="0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4</a:t>
            </a:fld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hu-HU" dirty="0" smtClean="0"/>
              <a:t>Általában két szint: korlátozott és rendszergazda felhasználó.</a:t>
            </a:r>
          </a:p>
          <a:p>
            <a:pPr lvl="0"/>
            <a:r>
              <a:rPr lang="hu-HU" dirty="0" smtClean="0"/>
              <a:t>Korlátozott felhasználóként kevesebb kártékony tevékenységet lehet végrehajtani.</a:t>
            </a:r>
          </a:p>
          <a:p>
            <a:pPr lvl="0"/>
            <a:r>
              <a:rPr lang="hu-HU" dirty="0" smtClean="0"/>
              <a:t>Rendszergazda jogosultsággal a teljes rendszerhez hozzáférünk.</a:t>
            </a:r>
          </a:p>
          <a:p>
            <a:pPr lvl="0"/>
            <a:r>
              <a:rPr lang="hu-HU" dirty="0" smtClean="0"/>
              <a:t>Az előbbi fiókot csak telepítés-konfigurálás idejére vegyük igénybe.</a:t>
            </a:r>
          </a:p>
          <a:p>
            <a:pPr lvl="0"/>
            <a:r>
              <a:rPr lang="hu-HU" dirty="0" smtClean="0"/>
              <a:t>Tiltsuk le az inaktív felhasználókat.</a:t>
            </a:r>
          </a:p>
          <a:p>
            <a:pPr lvl="0"/>
            <a:r>
              <a:rPr lang="hu-HU" dirty="0" smtClean="0"/>
              <a:t>Követeljük meg az erős jelszavakat felhasználók azonosítására.</a:t>
            </a:r>
          </a:p>
          <a:p>
            <a:pPr lvl="0"/>
            <a:r>
              <a:rPr lang="hu-HU" dirty="0" smtClean="0"/>
              <a:t>Alkalmazzunk a rendszer biztonsági szintjéhez illeszkedő jelszó házirendet.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Biztonsági frissítések</a:t>
            </a:r>
            <a:endParaRPr lang="hu-HU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5</a:t>
            </a:fld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hu-HU" dirty="0" smtClean="0"/>
              <a:t>Engedélyezzük a rendszerünk automatikus frissítését.</a:t>
            </a:r>
          </a:p>
          <a:p>
            <a:pPr lvl="0"/>
            <a:r>
              <a:rPr lang="hu-HU" dirty="0" smtClean="0"/>
              <a:t>Célszerű időzíteni a frissítéseket a lehetséges újraindítás(ok) miatt.</a:t>
            </a:r>
          </a:p>
          <a:p>
            <a:pPr lvl="0"/>
            <a:r>
              <a:rPr lang="hu-HU" dirty="0" smtClean="0"/>
              <a:t>Tartsuk naprakészen a rendszereinket, hogy a sebezhetőséget csökkentsük.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smtClean="0"/>
              <a:t>Harmadik féltől származó alkalmazások</a:t>
            </a:r>
            <a:endParaRPr lang="hu-HU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6</a:t>
            </a:fld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hu-HU" dirty="0" smtClean="0"/>
              <a:t>Csak azokat a programokat telepítsük fel, amelyekre valóban szükség van.</a:t>
            </a:r>
          </a:p>
          <a:p>
            <a:pPr lvl="0"/>
            <a:r>
              <a:rPr lang="hu-HU" dirty="0" smtClean="0"/>
              <a:t>Vezessünk leltárt a telepített alkalmazásainkról.</a:t>
            </a:r>
          </a:p>
          <a:p>
            <a:pPr lvl="0"/>
            <a:r>
              <a:rPr lang="hu-HU" dirty="0" smtClean="0"/>
              <a:t>Külső alkalmazások frissítésére különösen ügyeljünk.</a:t>
            </a:r>
          </a:p>
          <a:p>
            <a:pPr lvl="0"/>
            <a:r>
              <a:rPr lang="hu-HU" dirty="0" smtClean="0"/>
              <a:t>Ha lehetséges, a frissítéseket teszt környezetbe telepítsük.</a:t>
            </a:r>
          </a:p>
          <a:p>
            <a:pPr lvl="0"/>
            <a:r>
              <a:rPr lang="hu-HU" dirty="0" smtClean="0"/>
              <a:t>Ellenőrizzük a frissítéseket, mielőtt éles üzembe helyeznénk őket.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mtClean="0"/>
              <a:t>Vírusirtók</a:t>
            </a:r>
            <a:endParaRPr lang="hu-HU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7</a:t>
            </a:fld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hu-HU" dirty="0" smtClean="0"/>
              <a:t>Számítógépes károkozók felderítésére, eltávolítására szolgál.</a:t>
            </a:r>
          </a:p>
          <a:p>
            <a:pPr lvl="0"/>
            <a:r>
              <a:rPr lang="hu-HU" dirty="0" smtClean="0"/>
              <a:t>Két üzemmód: meglévő adatbázisból vagy mesterséges intelligencia alapján detektál.</a:t>
            </a:r>
          </a:p>
          <a:p>
            <a:pPr lvl="0"/>
            <a:r>
              <a:rPr lang="hu-HU" dirty="0" smtClean="0"/>
              <a:t>Valós idejű védelem, heurisztika alapján. </a:t>
            </a:r>
          </a:p>
          <a:p>
            <a:pPr lvl="0"/>
            <a:r>
              <a:rPr lang="hu-HU" dirty="0"/>
              <a:t>N</a:t>
            </a:r>
            <a:r>
              <a:rPr lang="hu-HU" dirty="0" smtClean="0"/>
              <a:t>apjainkban integrált megoldások tagja:</a:t>
            </a:r>
          </a:p>
          <a:p>
            <a:pPr lvl="1"/>
            <a:r>
              <a:rPr lang="hu-HU" dirty="0"/>
              <a:t>v</a:t>
            </a:r>
            <a:r>
              <a:rPr lang="hu-HU" dirty="0" smtClean="0"/>
              <a:t>írusirtó, tűzfal, spam-szűrő, szülői felügyelet, stb.</a:t>
            </a:r>
          </a:p>
          <a:p>
            <a:pPr lvl="0"/>
            <a:r>
              <a:rPr lang="hu-HU" dirty="0" smtClean="0"/>
              <a:t>Csökkenti a gépünk teljesítményét.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Tűzfalak </a:t>
            </a:r>
            <a:endParaRPr lang="hu-HU" dirty="0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8</a:t>
            </a:fld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hu-HU" dirty="0" smtClean="0"/>
              <a:t>Hálózati forgalom szabályozására szolgál mindkét irányban.</a:t>
            </a:r>
          </a:p>
          <a:p>
            <a:pPr lvl="0"/>
            <a:r>
              <a:rPr lang="hu-HU" dirty="0" smtClean="0"/>
              <a:t>Két fő típus: </a:t>
            </a:r>
          </a:p>
          <a:p>
            <a:pPr lvl="1"/>
            <a:r>
              <a:rPr lang="hu-HU" b="1" dirty="0" smtClean="0"/>
              <a:t>állapotmentes</a:t>
            </a:r>
            <a:r>
              <a:rPr lang="hu-HU" dirty="0" smtClean="0"/>
              <a:t> (</a:t>
            </a:r>
            <a:r>
              <a:rPr lang="hu-HU" dirty="0" err="1" smtClean="0"/>
              <a:t>stateless</a:t>
            </a:r>
            <a:r>
              <a:rPr lang="hu-HU" dirty="0" smtClean="0"/>
              <a:t>) - csomagszűrő (</a:t>
            </a:r>
            <a:r>
              <a:rPr lang="hu-HU" dirty="0" err="1" smtClean="0"/>
              <a:t>packet</a:t>
            </a:r>
            <a:r>
              <a:rPr lang="hu-HU" dirty="0" smtClean="0"/>
              <a:t> filter) </a:t>
            </a:r>
            <a:endParaRPr lang="hu-HU" dirty="0"/>
          </a:p>
          <a:p>
            <a:pPr lvl="2"/>
            <a:r>
              <a:rPr lang="hu-HU" dirty="0" smtClean="0"/>
              <a:t>forrás, cél: cím, port alapú szűrés</a:t>
            </a:r>
          </a:p>
          <a:p>
            <a:pPr lvl="1"/>
            <a:r>
              <a:rPr lang="hu-HU" b="1" dirty="0" smtClean="0"/>
              <a:t>állapottartó</a:t>
            </a:r>
            <a:r>
              <a:rPr lang="hu-HU" dirty="0" smtClean="0"/>
              <a:t> (</a:t>
            </a:r>
            <a:r>
              <a:rPr lang="hu-HU" dirty="0" err="1" smtClean="0"/>
              <a:t>stateful</a:t>
            </a:r>
            <a:r>
              <a:rPr lang="hu-HU" dirty="0" smtClean="0"/>
              <a:t>)</a:t>
            </a:r>
          </a:p>
          <a:p>
            <a:pPr lvl="2"/>
            <a:r>
              <a:rPr lang="hu-HU" dirty="0"/>
              <a:t>k</a:t>
            </a:r>
            <a:r>
              <a:rPr lang="hu-HU" dirty="0" smtClean="0"/>
              <a:t>ibővített csomagszűrés</a:t>
            </a:r>
          </a:p>
          <a:p>
            <a:pPr lvl="2"/>
            <a:r>
              <a:rPr lang="hu-HU" dirty="0" smtClean="0"/>
              <a:t>nyomon követi a kapcsolatok állapotát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  <p:extLst>
      <p:ext uri="{BB962C8B-B14F-4D97-AF65-F5344CB8AC3E}">
        <p14:creationId xmlns:p14="http://schemas.microsoft.com/office/powerpoint/2010/main" val="376944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Tűzfalak II.</a:t>
            </a:r>
            <a:endParaRPr lang="hu-HU" dirty="0"/>
          </a:p>
        </p:txBody>
      </p:sp>
      <p:sp>
        <p:nvSpPr>
          <p:cNvPr id="4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9</a:t>
            </a:fld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hu-HU" dirty="0" smtClean="0"/>
              <a:t>Lehet </a:t>
            </a:r>
            <a:r>
              <a:rPr lang="hu-HU" dirty="0"/>
              <a:t>hardveres és szoftveres </a:t>
            </a:r>
            <a:r>
              <a:rPr lang="hu-HU" dirty="0" smtClean="0"/>
              <a:t>megoldás.</a:t>
            </a:r>
            <a:endParaRPr lang="hu-HU" dirty="0"/>
          </a:p>
          <a:p>
            <a:pPr lvl="0"/>
            <a:r>
              <a:rPr lang="hu-HU" dirty="0" smtClean="0"/>
              <a:t>Először tiltsuk </a:t>
            </a:r>
            <a:r>
              <a:rPr lang="hu-HU" dirty="0"/>
              <a:t>le a teljes hálózati forgalmat,</a:t>
            </a:r>
          </a:p>
          <a:p>
            <a:pPr lvl="0"/>
            <a:r>
              <a:rPr lang="hu-HU" dirty="0"/>
              <a:t>majd csak azokat az alkalmazásokat </a:t>
            </a:r>
            <a:r>
              <a:rPr lang="hu-HU" dirty="0" smtClean="0"/>
              <a:t>engedjük </a:t>
            </a:r>
            <a:r>
              <a:rPr lang="hu-HU" dirty="0"/>
              <a:t>át, </a:t>
            </a:r>
            <a:r>
              <a:rPr lang="hu-HU" dirty="0" smtClean="0"/>
              <a:t>amelyekre </a:t>
            </a:r>
            <a:r>
              <a:rPr lang="hu-HU" dirty="0"/>
              <a:t>szükségünk </a:t>
            </a:r>
            <a:r>
              <a:rPr lang="hu-HU" dirty="0" smtClean="0"/>
              <a:t>van.</a:t>
            </a:r>
            <a:endParaRPr lang="hu-HU" dirty="0"/>
          </a:p>
          <a:p>
            <a:pPr lvl="0"/>
            <a:r>
              <a:rPr lang="hu-HU" dirty="0" smtClean="0"/>
              <a:t>Tartalom és </a:t>
            </a:r>
            <a:r>
              <a:rPr lang="hu-HU" dirty="0"/>
              <a:t>SPAM szűrés </a:t>
            </a:r>
            <a:r>
              <a:rPr lang="hu-HU" dirty="0" smtClean="0"/>
              <a:t>megoldható.</a:t>
            </a:r>
            <a:endParaRPr lang="hu-HU" dirty="0"/>
          </a:p>
          <a:p>
            <a:pPr lvl="0"/>
            <a:r>
              <a:rPr lang="hu-HU" dirty="0" smtClean="0"/>
              <a:t>Valós idejű védelem.</a:t>
            </a:r>
          </a:p>
          <a:p>
            <a:pPr lvl="0"/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dirty="0" smtClean="0"/>
              <a:t>Szoftverbiztonság alapjai – 3. előadás – Operációs rendszerek és alkalmazásbiztonság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amop">
  <a:themeElements>
    <a:clrScheme name="Részvén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Lendület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Részvén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tamop</Template>
  <TotalTime>2784</TotalTime>
  <Words>1524</Words>
  <Application>Microsoft Office PowerPoint</Application>
  <PresentationFormat>Diavetítés a képernyőre (4:3 oldalarány)</PresentationFormat>
  <Paragraphs>261</Paragraphs>
  <Slides>29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29</vt:i4>
      </vt:variant>
    </vt:vector>
  </HeadingPairs>
  <TitlesOfParts>
    <vt:vector size="30" baseType="lpstr">
      <vt:lpstr>tamop</vt:lpstr>
      <vt:lpstr>Operációs rendszerek és alkalmazásbiztonság</vt:lpstr>
      <vt:lpstr>Operációs rendszerek biztonsága</vt:lpstr>
      <vt:lpstr>Támadási források</vt:lpstr>
      <vt:lpstr>Felhasználókezelés  (Identity Management)</vt:lpstr>
      <vt:lpstr>Biztonsági frissítések</vt:lpstr>
      <vt:lpstr>Harmadik féltől származó alkalmazások</vt:lpstr>
      <vt:lpstr>Vírusirtók</vt:lpstr>
      <vt:lpstr>Tűzfalak </vt:lpstr>
      <vt:lpstr>Tűzfalak II.</vt:lpstr>
      <vt:lpstr>Illetéktelen behatolást jelző és megelőző rendszerek (IDS/IPS)</vt:lpstr>
      <vt:lpstr>További védekezés</vt:lpstr>
      <vt:lpstr>Kártékony kódok</vt:lpstr>
      <vt:lpstr>Vírusok</vt:lpstr>
      <vt:lpstr>Vírusok típusai I.</vt:lpstr>
      <vt:lpstr>Vírusok típusai II.</vt:lpstr>
      <vt:lpstr>Trójaiak (Trojans) I.</vt:lpstr>
      <vt:lpstr>Trójaiak (Trojans) II.</vt:lpstr>
      <vt:lpstr>Kémprogramok</vt:lpstr>
      <vt:lpstr>Védekezés a kártékony kódok ellen</vt:lpstr>
      <vt:lpstr>Kéretlen hirdetések (Ad-wares)</vt:lpstr>
      <vt:lpstr>Alkalmazás-biztonság</vt:lpstr>
      <vt:lpstr>Tipikus bináris alkalmazásbiztonsági hibák</vt:lpstr>
      <vt:lpstr>Alkalmazás futtatása különböző jogosultsággal</vt:lpstr>
      <vt:lpstr>Memória védelem</vt:lpstr>
      <vt:lpstr>Biztonsági kockázatokat csökkentésére szolgáló eszközkészlet – EMET</vt:lpstr>
      <vt:lpstr>Memória szivárgás</vt:lpstr>
      <vt:lpstr>Legkevesebb jogosultság elve</vt:lpstr>
      <vt:lpstr>Alkalmazások biztonsági tesztelése</vt:lpstr>
      <vt:lpstr>Hivatkozások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Operációs rendszer és alkalmazás biztonság</dc:title>
  <dc:subject/>
  <dc:creator/>
  <cp:keywords/>
  <dc:description>generated using python-pptx</dc:description>
  <cp:lastModifiedBy>guest</cp:lastModifiedBy>
  <cp:revision>208</cp:revision>
  <dcterms:created xsi:type="dcterms:W3CDTF">2013-01-27T09:14:16Z</dcterms:created>
  <dcterms:modified xsi:type="dcterms:W3CDTF">2014-07-04T11:40:23Z</dcterms:modified>
  <cp:category/>
</cp:coreProperties>
</file>