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93" r:id="rId4"/>
    <p:sldId id="258" r:id="rId5"/>
    <p:sldId id="259" r:id="rId6"/>
    <p:sldId id="260" r:id="rId7"/>
    <p:sldId id="261" r:id="rId8"/>
    <p:sldId id="262" r:id="rId9"/>
    <p:sldId id="292" r:id="rId10"/>
    <p:sldId id="263" r:id="rId11"/>
    <p:sldId id="264" r:id="rId12"/>
    <p:sldId id="265" r:id="rId13"/>
    <p:sldId id="294" r:id="rId14"/>
    <p:sldId id="272" r:id="rId15"/>
    <p:sldId id="266" r:id="rId16"/>
    <p:sldId id="267" r:id="rId17"/>
    <p:sldId id="268" r:id="rId18"/>
    <p:sldId id="269" r:id="rId19"/>
    <p:sldId id="295" r:id="rId20"/>
    <p:sldId id="270" r:id="rId21"/>
    <p:sldId id="297" r:id="rId22"/>
    <p:sldId id="271" r:id="rId23"/>
    <p:sldId id="276" r:id="rId24"/>
    <p:sldId id="277" r:id="rId25"/>
    <p:sldId id="296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86B5DD-F363-4867-B624-FCB9E4420735}" type="datetimeFigureOut">
              <a:rPr lang="hu-HU" smtClean="0"/>
              <a:pPr/>
              <a:t>2014.07.04.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9A0F0-8224-4D70-B9A3-5C0245D69EBE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005341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9A0F0-8224-4D70-B9A3-5C0245D69EBE}" type="slidenum">
              <a:rPr lang="hu-HU" smtClean="0"/>
              <a:pPr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03922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0_Címl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589338" algn="ctr"/>
              </a:tabLst>
              <a:defRPr/>
            </a:pPr>
            <a:r>
              <a:rPr kumimoji="0" lang="hu-H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„Ágazati felkészítés a hazai ELI projekttel</a:t>
            </a:r>
            <a:br>
              <a:rPr kumimoji="0" lang="hu-H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hu-H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összefüggő képzési és K+F feladatokra"</a:t>
            </a:r>
          </a:p>
        </p:txBody>
      </p:sp>
      <p:pic>
        <p:nvPicPr>
          <p:cNvPr id="9" name="Content Placeholder 8" descr="USZT_logo_cmy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443663" y="476250"/>
            <a:ext cx="1914525" cy="593725"/>
          </a:xfrm>
          <a:prstGeom prst="rect">
            <a:avLst/>
          </a:prstGeom>
        </p:spPr>
      </p:pic>
      <p:sp>
        <p:nvSpPr>
          <p:cNvPr id="10" name="Title 3"/>
          <p:cNvSpPr txBox="1">
            <a:spLocks/>
          </p:cNvSpPr>
          <p:nvPr/>
        </p:nvSpPr>
        <p:spPr>
          <a:xfrm>
            <a:off x="-642938" y="5429250"/>
            <a:ext cx="8229601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hu-HU" sz="4400" dirty="0">
              <a:latin typeface="+mj-lt"/>
              <a:ea typeface="+mj-ea"/>
              <a:cs typeface="+mj-cs"/>
            </a:endParaRPr>
          </a:p>
        </p:txBody>
      </p:sp>
      <p:pic>
        <p:nvPicPr>
          <p:cNvPr id="11" name="Picture 12" descr="szte_cimer.t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333375"/>
            <a:ext cx="776287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Kép 8" descr="Infoblokk3_ESZA_egyes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1500" y="5661025"/>
            <a:ext cx="2881313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églalap 13"/>
          <p:cNvSpPr/>
          <p:nvPr/>
        </p:nvSpPr>
        <p:spPr>
          <a:xfrm>
            <a:off x="62931" y="1916832"/>
            <a:ext cx="9021537" cy="223224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>
              <a:latin typeface="+mj-lt"/>
            </a:endParaRPr>
          </a:p>
        </p:txBody>
      </p:sp>
      <p:sp>
        <p:nvSpPr>
          <p:cNvPr id="15" name="Téglalap 14"/>
          <p:cNvSpPr/>
          <p:nvPr/>
        </p:nvSpPr>
        <p:spPr>
          <a:xfrm>
            <a:off x="62931" y="1628800"/>
            <a:ext cx="9021537" cy="288032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>
              <a:latin typeface="+mj-lt"/>
            </a:endParaRPr>
          </a:p>
        </p:txBody>
      </p:sp>
      <p:sp>
        <p:nvSpPr>
          <p:cNvPr id="16" name="Téglalap 15"/>
          <p:cNvSpPr/>
          <p:nvPr/>
        </p:nvSpPr>
        <p:spPr>
          <a:xfrm>
            <a:off x="62931" y="4144833"/>
            <a:ext cx="9021537" cy="43629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>
              <a:latin typeface="+mj-lt"/>
            </a:endParaRPr>
          </a:p>
        </p:txBody>
      </p:sp>
      <p:sp>
        <p:nvSpPr>
          <p:cNvPr id="13" name="Szövegdoboz 12"/>
          <p:cNvSpPr txBox="1"/>
          <p:nvPr/>
        </p:nvSpPr>
        <p:spPr>
          <a:xfrm>
            <a:off x="179512" y="2250738"/>
            <a:ext cx="8784976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hu-HU" sz="2600" dirty="0" smtClean="0">
                <a:latin typeface="+mj-lt"/>
              </a:rPr>
              <a:t>YYYY. MM. DD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hu-HU" sz="4000" dirty="0" smtClean="0">
                <a:latin typeface="+mj-lt"/>
              </a:rPr>
              <a:t>Előadás címe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hu-HU" sz="3600" dirty="0" smtClean="0">
                <a:latin typeface="+mj-lt"/>
              </a:rPr>
              <a:t>Előadó neve</a:t>
            </a:r>
            <a:endParaRPr lang="hu-HU" sz="3600" dirty="0">
              <a:latin typeface="+mj-lt"/>
            </a:endParaRPr>
          </a:p>
        </p:txBody>
      </p:sp>
      <p:sp>
        <p:nvSpPr>
          <p:cNvPr id="17" name="Footer Placeholder 13"/>
          <p:cNvSpPr txBox="1">
            <a:spLocks/>
          </p:cNvSpPr>
          <p:nvPr/>
        </p:nvSpPr>
        <p:spPr>
          <a:xfrm>
            <a:off x="755576" y="5805264"/>
            <a:ext cx="4176464" cy="581149"/>
          </a:xfrm>
          <a:prstGeom prst="rect">
            <a:avLst/>
          </a:prstGeom>
        </p:spPr>
        <p:txBody>
          <a:bodyPr wrap="square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TÁMOP-4.1.1.C-12/1/KONV-2012-0005</a:t>
            </a:r>
            <a:r>
              <a:rPr kumimoji="0" lang="hu-H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hu-H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projekt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9_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hu-HU" smtClean="0"/>
              <a:t>Mintacím szerkesztése</a:t>
            </a:r>
            <a:endParaRPr kumimoji="0" lang="en-US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1FF6DA9-008F-8B48-92A6-B652298478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églalap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églalap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Téglalap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hu-HU" smtClean="0"/>
              <a:t>Kép beszúrásához kattintson az ikonra</a:t>
            </a:r>
            <a:endParaRPr kumimoji="0" lang="en-US" dirty="0"/>
          </a:p>
        </p:txBody>
      </p:sp>
      <p:sp>
        <p:nvSpPr>
          <p:cNvPr id="16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0_Összefoglal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 hasCustomPrompt="1"/>
          </p:nvPr>
        </p:nvSpPr>
        <p:spPr>
          <a:xfrm>
            <a:off x="914400" y="274638"/>
            <a:ext cx="7772400" cy="994122"/>
          </a:xfrm>
        </p:spPr>
        <p:txBody>
          <a:bodyPr/>
          <a:lstStyle>
            <a:lvl1pPr>
              <a:defRPr/>
            </a:lvl1pPr>
          </a:lstStyle>
          <a:p>
            <a:r>
              <a:rPr kumimoji="0" lang="hu-HU" dirty="0" smtClean="0"/>
              <a:t>Összefoglalás</a:t>
            </a:r>
            <a:endParaRPr kumimoji="0" lang="en-US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artalom helye 7"/>
          <p:cNvSpPr>
            <a:spLocks noGrp="1"/>
          </p:cNvSpPr>
          <p:nvPr>
            <p:ph sz="quarter" idx="1"/>
          </p:nvPr>
        </p:nvSpPr>
        <p:spPr>
          <a:xfrm>
            <a:off x="914400" y="1556792"/>
            <a:ext cx="7772400" cy="4463008"/>
          </a:xfrm>
        </p:spPr>
        <p:txBody>
          <a:bodyPr vert="horz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 dirty="0"/>
          </a:p>
        </p:txBody>
      </p:sp>
      <p:sp>
        <p:nvSpPr>
          <p:cNvPr id="9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7" name="Téglalap 6"/>
          <p:cNvSpPr/>
          <p:nvPr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Téglalap 9"/>
          <p:cNvSpPr/>
          <p:nvPr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Téglalap 10"/>
          <p:cNvSpPr/>
          <p:nvPr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CAD085-E8A6-8845-BD4E-CB4CCA059FC4}" type="datetimeFigureOut">
              <a:rPr lang="en-US" smtClean="0"/>
              <a:pPr/>
              <a:t>7/4/2014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ímdi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églalap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r>
              <a:rPr kumimoji="0" lang="hu-HU" dirty="0" smtClean="0"/>
              <a:t>                       </a:t>
            </a:r>
            <a:endParaRPr kumimoji="0" lang="en-US" dirty="0"/>
          </a:p>
        </p:txBody>
      </p:sp>
      <p:sp useBgFill="1">
        <p:nvSpPr>
          <p:cNvPr id="13" name="Lekerekített téglalap 12"/>
          <p:cNvSpPr/>
          <p:nvPr/>
        </p:nvSpPr>
        <p:spPr>
          <a:xfrm>
            <a:off x="62476" y="75812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r>
              <a:rPr kumimoji="0" lang="hu-HU" dirty="0" smtClean="0"/>
              <a:t>                  </a:t>
            </a:r>
            <a:endParaRPr kumimoji="0" lang="en-US" dirty="0"/>
          </a:p>
        </p:txBody>
      </p:sp>
      <p:sp>
        <p:nvSpPr>
          <p:cNvPr id="7" name="Téglalap 6"/>
          <p:cNvSpPr/>
          <p:nvPr/>
        </p:nvSpPr>
        <p:spPr>
          <a:xfrm>
            <a:off x="62931" y="1773335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Téglalap 9"/>
          <p:cNvSpPr/>
          <p:nvPr/>
        </p:nvSpPr>
        <p:spPr>
          <a:xfrm>
            <a:off x="62931" y="1720752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Téglalap 10"/>
          <p:cNvSpPr/>
          <p:nvPr/>
        </p:nvSpPr>
        <p:spPr>
          <a:xfrm>
            <a:off x="62931" y="3300681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Cím 7"/>
          <p:cNvSpPr>
            <a:spLocks noGrp="1"/>
          </p:cNvSpPr>
          <p:nvPr>
            <p:ph type="ctrTitle" hasCustomPrompt="1"/>
          </p:nvPr>
        </p:nvSpPr>
        <p:spPr>
          <a:xfrm>
            <a:off x="457200" y="1834782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hu-HU" dirty="0" smtClean="0"/>
              <a:t>Előadás címe</a:t>
            </a:r>
            <a:endParaRPr kumimoji="0" lang="en-US" dirty="0"/>
          </a:p>
        </p:txBody>
      </p:sp>
      <p:sp>
        <p:nvSpPr>
          <p:cNvPr id="15" name="Téglalap 14"/>
          <p:cNvSpPr/>
          <p:nvPr/>
        </p:nvSpPr>
        <p:spPr>
          <a:xfrm>
            <a:off x="61009" y="1843741"/>
            <a:ext cx="3780000" cy="144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6" name="Téglalap 15"/>
          <p:cNvSpPr/>
          <p:nvPr/>
        </p:nvSpPr>
        <p:spPr>
          <a:xfrm>
            <a:off x="60996" y="1232752"/>
            <a:ext cx="3780605" cy="61235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grpSp>
        <p:nvGrpSpPr>
          <p:cNvPr id="2" name="Csoportba foglalás 22"/>
          <p:cNvGrpSpPr/>
          <p:nvPr/>
        </p:nvGrpSpPr>
        <p:grpSpPr>
          <a:xfrm>
            <a:off x="5304093" y="3176683"/>
            <a:ext cx="3781292" cy="792373"/>
            <a:chOff x="5304093" y="2852651"/>
            <a:chExt cx="3781292" cy="792373"/>
          </a:xfrm>
        </p:grpSpPr>
        <p:sp>
          <p:nvSpPr>
            <p:cNvPr id="14" name="Téglalap 13"/>
            <p:cNvSpPr/>
            <p:nvPr userDrawn="1"/>
          </p:nvSpPr>
          <p:spPr>
            <a:xfrm>
              <a:off x="5304780" y="2889008"/>
              <a:ext cx="3780000" cy="612000"/>
            </a:xfrm>
            <a:prstGeom prst="rect">
              <a:avLst/>
            </a:prstGeom>
            <a:solidFill>
              <a:schemeClr val="accent1">
                <a:tint val="60000"/>
              </a:schemeClr>
            </a:solidFill>
            <a:ln w="19050" cap="sq" cmpd="sng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0" hangingPunct="1"/>
              <a:endParaRPr kumimoji="0" lang="en-US" dirty="0"/>
            </a:p>
          </p:txBody>
        </p:sp>
        <p:sp>
          <p:nvSpPr>
            <p:cNvPr id="17" name="Téglalap 16"/>
            <p:cNvSpPr/>
            <p:nvPr userDrawn="1"/>
          </p:nvSpPr>
          <p:spPr>
            <a:xfrm>
              <a:off x="5304780" y="3501008"/>
              <a:ext cx="3780605" cy="144016"/>
            </a:xfrm>
            <a:prstGeom prst="rect">
              <a:avLst/>
            </a:prstGeom>
            <a:solidFill>
              <a:schemeClr val="accent5"/>
            </a:solidFill>
            <a:ln w="19050" cap="sq" cmpd="sng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0" hangingPunct="1"/>
              <a:endParaRPr kumimoji="0" lang="en-US"/>
            </a:p>
          </p:txBody>
        </p:sp>
        <p:sp>
          <p:nvSpPr>
            <p:cNvPr id="19" name="Téglalap 18"/>
            <p:cNvSpPr/>
            <p:nvPr userDrawn="1"/>
          </p:nvSpPr>
          <p:spPr>
            <a:xfrm>
              <a:off x="5304093" y="2852651"/>
              <a:ext cx="3780605" cy="36000"/>
            </a:xfrm>
            <a:prstGeom prst="rect">
              <a:avLst/>
            </a:prstGeom>
            <a:solidFill>
              <a:schemeClr val="accent5"/>
            </a:solidFill>
            <a:ln w="19050" cap="sq" cmpd="sng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0" hangingPunct="1"/>
              <a:endParaRPr kumimoji="0" lang="en-US"/>
            </a:p>
          </p:txBody>
        </p:sp>
      </p:grpSp>
      <p:sp>
        <p:nvSpPr>
          <p:cNvPr id="20" name="Téglalap 19"/>
          <p:cNvSpPr/>
          <p:nvPr/>
        </p:nvSpPr>
        <p:spPr>
          <a:xfrm>
            <a:off x="60896" y="1196752"/>
            <a:ext cx="3780000" cy="36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Cím 7"/>
          <p:cNvSpPr txBox="1">
            <a:spLocks/>
          </p:cNvSpPr>
          <p:nvPr/>
        </p:nvSpPr>
        <p:spPr>
          <a:xfrm>
            <a:off x="5304780" y="3117660"/>
            <a:ext cx="3779918" cy="792088"/>
          </a:xfrm>
          <a:prstGeom prst="rect">
            <a:avLst/>
          </a:prstGeom>
        </p:spPr>
        <p:txBody>
          <a:bodyPr bIns="91440" anchor="ctr" anchorCtr="0">
            <a:normAutofit/>
          </a:bodyPr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3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Janurik</a:t>
            </a:r>
            <a:r>
              <a:rPr kumimoji="0" lang="hu-HU" sz="3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Viktor</a:t>
            </a:r>
            <a:endParaRPr kumimoji="0" lang="en-US" sz="3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2" name="Cím 7"/>
          <p:cNvSpPr txBox="1">
            <a:spLocks/>
          </p:cNvSpPr>
          <p:nvPr/>
        </p:nvSpPr>
        <p:spPr>
          <a:xfrm>
            <a:off x="107504" y="1268760"/>
            <a:ext cx="3707904" cy="576064"/>
          </a:xfrm>
          <a:prstGeom prst="rect">
            <a:avLst/>
          </a:prstGeom>
        </p:spPr>
        <p:txBody>
          <a:bodyPr bIns="91440" anchor="ctr" anchorCtr="0">
            <a:noAutofit/>
          </a:bodyPr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6. Előadás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94122"/>
          </a:xfrm>
        </p:spPr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artalom helye 7"/>
          <p:cNvSpPr>
            <a:spLocks noGrp="1"/>
          </p:cNvSpPr>
          <p:nvPr>
            <p:ph sz="quarter" idx="1"/>
          </p:nvPr>
        </p:nvSpPr>
        <p:spPr>
          <a:xfrm>
            <a:off x="914400" y="1700808"/>
            <a:ext cx="7772400" cy="4318992"/>
          </a:xfrm>
        </p:spPr>
        <p:txBody>
          <a:bodyPr vert="horz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 dirty="0"/>
          </a:p>
        </p:txBody>
      </p:sp>
      <p:sp>
        <p:nvSpPr>
          <p:cNvPr id="9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2" name="Téglalap 11"/>
          <p:cNvSpPr/>
          <p:nvPr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Téglalap 12"/>
          <p:cNvSpPr/>
          <p:nvPr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Téglalap 13"/>
          <p:cNvSpPr/>
          <p:nvPr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3_Szakaszfejléc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églalap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Lekerekített téglalap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hu-HU" smtClean="0"/>
              <a:t>Mintacím szerkesztése</a:t>
            </a:r>
            <a:endParaRPr kumimoji="0" lang="en-US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7" name="Téglalap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églalap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églalap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1FF6DA9-008F-8B48-92A6-B652298478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4_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94122"/>
          </a:xfrm>
        </p:spPr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artalom helye 8"/>
          <p:cNvSpPr>
            <a:spLocks noGrp="1"/>
          </p:cNvSpPr>
          <p:nvPr>
            <p:ph sz="quarter" idx="1"/>
          </p:nvPr>
        </p:nvSpPr>
        <p:spPr>
          <a:xfrm>
            <a:off x="914400" y="1556792"/>
            <a:ext cx="3749040" cy="4463008"/>
          </a:xfrm>
        </p:spPr>
        <p:txBody>
          <a:bodyPr vert="horz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 dirty="0"/>
          </a:p>
        </p:txBody>
      </p:sp>
      <p:sp>
        <p:nvSpPr>
          <p:cNvPr id="11" name="Tartalom helye 10"/>
          <p:cNvSpPr>
            <a:spLocks noGrp="1"/>
          </p:cNvSpPr>
          <p:nvPr>
            <p:ph sz="quarter" idx="2"/>
          </p:nvPr>
        </p:nvSpPr>
        <p:spPr>
          <a:xfrm>
            <a:off x="4933950" y="1556792"/>
            <a:ext cx="3749040" cy="4463008"/>
          </a:xfrm>
        </p:spPr>
        <p:txBody>
          <a:bodyPr vert="horz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 dirty="0"/>
          </a:p>
        </p:txBody>
      </p:sp>
      <p:sp>
        <p:nvSpPr>
          <p:cNvPr id="12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3" name="Téglalap 12"/>
          <p:cNvSpPr/>
          <p:nvPr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Téglalap 13"/>
          <p:cNvSpPr/>
          <p:nvPr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Téglalap 14"/>
          <p:cNvSpPr/>
          <p:nvPr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_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99571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hu-HU" smtClean="0"/>
              <a:t>Mintacím szerkesztése</a:t>
            </a:r>
            <a:endParaRPr kumimoji="0" lang="en-US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914400" y="158688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3"/>
          </p:nvPr>
        </p:nvSpPr>
        <p:spPr>
          <a:xfrm>
            <a:off x="4953000" y="158688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artalom helye 10"/>
          <p:cNvSpPr>
            <a:spLocks noGrp="1"/>
          </p:cNvSpPr>
          <p:nvPr>
            <p:ph sz="half" idx="2"/>
          </p:nvPr>
        </p:nvSpPr>
        <p:spPr>
          <a:xfrm>
            <a:off x="914400" y="2348880"/>
            <a:ext cx="3733800" cy="3785220"/>
          </a:xfrm>
        </p:spPr>
        <p:txBody>
          <a:bodyPr vert="horz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 dirty="0"/>
          </a:p>
        </p:txBody>
      </p:sp>
      <p:sp>
        <p:nvSpPr>
          <p:cNvPr id="13" name="Tartalom helye 12"/>
          <p:cNvSpPr>
            <a:spLocks noGrp="1"/>
          </p:cNvSpPr>
          <p:nvPr>
            <p:ph sz="half" idx="4"/>
          </p:nvPr>
        </p:nvSpPr>
        <p:spPr>
          <a:xfrm>
            <a:off x="4953000" y="2348880"/>
            <a:ext cx="3733800" cy="3785220"/>
          </a:xfrm>
        </p:spPr>
        <p:txBody>
          <a:bodyPr vert="horz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 dirty="0"/>
          </a:p>
        </p:txBody>
      </p:sp>
      <p:sp>
        <p:nvSpPr>
          <p:cNvPr id="14" name="Élőláb helye 2"/>
          <p:cNvSpPr>
            <a:spLocks noGrp="1"/>
          </p:cNvSpPr>
          <p:nvPr>
            <p:ph type="ftr" sz="quarter" idx="1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5" name="Téglalap 14"/>
          <p:cNvSpPr/>
          <p:nvPr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6" name="Téglalap 15"/>
          <p:cNvSpPr/>
          <p:nvPr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Téglalap 16"/>
          <p:cNvSpPr/>
          <p:nvPr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6_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94122"/>
          </a:xfrm>
        </p:spPr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9" name="Téglalap 8"/>
          <p:cNvSpPr/>
          <p:nvPr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Téglalap 9"/>
          <p:cNvSpPr/>
          <p:nvPr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Téglalap 10"/>
          <p:cNvSpPr/>
          <p:nvPr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7_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8_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églalap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Lekerekített téglalap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99571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hu-HU" smtClean="0"/>
              <a:t>Mintacím szerkesztése</a:t>
            </a:r>
            <a:endParaRPr kumimoji="0" lang="en-US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2"/>
          </p:nvPr>
        </p:nvSpPr>
        <p:spPr>
          <a:xfrm>
            <a:off x="914400" y="1700808"/>
            <a:ext cx="1905000" cy="4395192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artalom helye 10"/>
          <p:cNvSpPr>
            <a:spLocks noGrp="1"/>
          </p:cNvSpPr>
          <p:nvPr>
            <p:ph sz="quarter" idx="1"/>
          </p:nvPr>
        </p:nvSpPr>
        <p:spPr>
          <a:xfrm>
            <a:off x="2987824" y="1700808"/>
            <a:ext cx="5715000" cy="4423792"/>
          </a:xfrm>
        </p:spPr>
        <p:txBody>
          <a:bodyPr vert="horz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 dirty="0"/>
          </a:p>
        </p:txBody>
      </p:sp>
      <p:sp>
        <p:nvSpPr>
          <p:cNvPr id="13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4" name="Téglalap 13"/>
          <p:cNvSpPr/>
          <p:nvPr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Téglalap 14"/>
          <p:cNvSpPr/>
          <p:nvPr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6" name="Téglalap 15"/>
          <p:cNvSpPr/>
          <p:nvPr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églalap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Lekerekített téglalap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Cím helye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hu-HU" dirty="0" smtClean="0"/>
              <a:t>Mintacím szerkesztése</a:t>
            </a:r>
            <a:endParaRPr kumimoji="0" lang="en-US" dirty="0"/>
          </a:p>
        </p:txBody>
      </p:sp>
      <p:sp>
        <p:nvSpPr>
          <p:cNvPr id="13" name="Szöveg helye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hu-HU" dirty="0" smtClean="0"/>
              <a:t>Mintaszöveg szerkesztése</a:t>
            </a:r>
          </a:p>
          <a:p>
            <a:pPr lvl="1" eaLnBrk="1" latinLnBrk="0" hangingPunct="1"/>
            <a:r>
              <a:rPr kumimoji="0" lang="hu-HU" dirty="0" smtClean="0"/>
              <a:t>Második szint</a:t>
            </a:r>
          </a:p>
          <a:p>
            <a:pPr lvl="2" eaLnBrk="1" latinLnBrk="0" hangingPunct="1"/>
            <a:r>
              <a:rPr kumimoji="0" lang="hu-HU" dirty="0" smtClean="0"/>
              <a:t>Harmadik szint</a:t>
            </a:r>
          </a:p>
          <a:p>
            <a:pPr lvl="3" eaLnBrk="1" latinLnBrk="0" hangingPunct="1"/>
            <a:r>
              <a:rPr kumimoji="0" lang="hu-HU" dirty="0" smtClean="0"/>
              <a:t>Negyedik szint</a:t>
            </a:r>
          </a:p>
          <a:p>
            <a:pPr lvl="4" eaLnBrk="1" latinLnBrk="0" hangingPunct="1"/>
            <a:r>
              <a:rPr kumimoji="0" lang="hu-HU" dirty="0" smtClean="0"/>
              <a:t>Ötödik szint</a:t>
            </a:r>
            <a:endParaRPr kumimoji="0" lang="en-US" dirty="0"/>
          </a:p>
        </p:txBody>
      </p:sp>
      <p:sp>
        <p:nvSpPr>
          <p:cNvPr id="23" name="Dia számának helye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C1FF6DA9-008F-8B48-92A6-B652298478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hu-HU" sz="3600" dirty="0" smtClean="0"/>
              <a:t>Fizikai biztonság, biztonsági mentések és vészhelyreállítás</a:t>
            </a:r>
            <a:endParaRPr lang="hu-H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Azonosítás</a:t>
            </a:r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10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Tudás alapú: jelszó, PIN</a:t>
            </a:r>
          </a:p>
          <a:p>
            <a:pPr lvl="0"/>
            <a:r>
              <a:rPr lang="hu-HU" dirty="0" smtClean="0"/>
              <a:t>Tulajdon alapú: kulcs, RFID</a:t>
            </a:r>
          </a:p>
          <a:p>
            <a:pPr lvl="0"/>
            <a:r>
              <a:rPr lang="hu-HU" dirty="0" smtClean="0"/>
              <a:t>Tulajdonság alapú: </a:t>
            </a:r>
            <a:r>
              <a:rPr lang="hu-HU" dirty="0" err="1" smtClean="0"/>
              <a:t>biometrikus</a:t>
            </a:r>
            <a:r>
              <a:rPr lang="hu-HU" dirty="0" smtClean="0"/>
              <a:t> azonosítás:</a:t>
            </a:r>
          </a:p>
          <a:p>
            <a:pPr lvl="1"/>
            <a:r>
              <a:rPr lang="hu-HU" dirty="0" smtClean="0"/>
              <a:t>ujjlenyomat</a:t>
            </a:r>
          </a:p>
          <a:p>
            <a:pPr lvl="1"/>
            <a:r>
              <a:rPr lang="hu-HU" dirty="0" smtClean="0"/>
              <a:t>látás</a:t>
            </a:r>
          </a:p>
          <a:p>
            <a:pPr lvl="1"/>
            <a:r>
              <a:rPr lang="hu-HU" dirty="0" smtClean="0"/>
              <a:t>szaglás</a:t>
            </a:r>
          </a:p>
          <a:p>
            <a:pPr lvl="1"/>
            <a:r>
              <a:rPr lang="hu-HU" dirty="0" smtClean="0"/>
              <a:t>szem </a:t>
            </a:r>
          </a:p>
          <a:p>
            <a:pPr lvl="1"/>
            <a:r>
              <a:rPr lang="hu-HU" dirty="0" smtClean="0"/>
              <a:t>stb.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6. előadás – Fizikai biztonság, biztonsági mentések és vészhelyreállítás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Biztonsági mentés - Miért?</a:t>
            </a:r>
            <a:endParaRPr lang="hu-HU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11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hu-HU" dirty="0" smtClean="0"/>
              <a:t>Hardver meghibásodás</a:t>
            </a:r>
          </a:p>
          <a:p>
            <a:pPr lvl="0"/>
            <a:r>
              <a:rPr lang="hu-HU" dirty="0" smtClean="0"/>
              <a:t>Emberi mulasztás</a:t>
            </a:r>
          </a:p>
          <a:p>
            <a:r>
              <a:rPr lang="hu-HU" dirty="0" smtClean="0"/>
              <a:t>Betörés, lopás</a:t>
            </a:r>
          </a:p>
          <a:p>
            <a:pPr lvl="0"/>
            <a:r>
              <a:rPr lang="hu-HU" dirty="0" smtClean="0"/>
              <a:t>Természeti katasztrófa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6. előadás – Fizikai biztonság, biztonsági mentések és vészhelyreállítás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Mit mentsünk?</a:t>
            </a:r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12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dirty="0" smtClean="0"/>
              <a:t>Személyes felhasználásra</a:t>
            </a:r>
          </a:p>
          <a:p>
            <a:pPr lvl="0"/>
            <a:r>
              <a:rPr lang="hu-HU" dirty="0" smtClean="0"/>
              <a:t>fényképeket,</a:t>
            </a:r>
          </a:p>
          <a:p>
            <a:pPr lvl="0"/>
            <a:r>
              <a:rPr lang="hu-HU" dirty="0" smtClean="0"/>
              <a:t>dokumentumokat,</a:t>
            </a:r>
          </a:p>
          <a:p>
            <a:pPr lvl="0"/>
            <a:r>
              <a:rPr lang="hu-HU" dirty="0" smtClean="0"/>
              <a:t>leveleket,</a:t>
            </a:r>
          </a:p>
          <a:p>
            <a:pPr lvl="0"/>
            <a:r>
              <a:rPr lang="hu-HU" dirty="0" smtClean="0"/>
              <a:t>egyéb fájlokat,</a:t>
            </a:r>
          </a:p>
          <a:p>
            <a:pPr lvl="0"/>
            <a:r>
              <a:rPr lang="hu-HU" dirty="0" smtClean="0"/>
              <a:t>operációs rendszer, alkalmazások beállításait,</a:t>
            </a:r>
          </a:p>
          <a:p>
            <a:pPr lvl="0"/>
            <a:r>
              <a:rPr lang="hu-HU" dirty="0" smtClean="0"/>
              <a:t>titkosító kulcsokat, tanúsítványokat, </a:t>
            </a:r>
          </a:p>
          <a:p>
            <a:pPr lvl="0"/>
            <a:r>
              <a:rPr lang="hu-HU" dirty="0" smtClean="0"/>
              <a:t>könyvjelzőket.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6. előadás – Fizikai biztonság, biztonsági mentések és vészhelyreállítás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Biztonsági mentés vállalati környezetben</a:t>
            </a:r>
            <a:endParaRPr lang="hu-HU"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13</a:t>
            </a:fld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u-HU" dirty="0" smtClean="0"/>
              <a:t>Általában automatizált.</a:t>
            </a:r>
          </a:p>
          <a:p>
            <a:r>
              <a:rPr lang="hu-HU" dirty="0" err="1" smtClean="0"/>
              <a:t>Hisztorikusan</a:t>
            </a:r>
            <a:r>
              <a:rPr lang="hu-HU" dirty="0" smtClean="0"/>
              <a:t> visszakereshető állományok.</a:t>
            </a:r>
          </a:p>
          <a:p>
            <a:r>
              <a:rPr lang="hu-HU" dirty="0" smtClean="0"/>
              <a:t>Nagy méretű infrastruktúra szükséges a kiszolgáláshoz.</a:t>
            </a:r>
          </a:p>
          <a:p>
            <a:r>
              <a:rPr lang="hu-HU" dirty="0" smtClean="0"/>
              <a:t>Ellenőrizzük a biztonsági mentés helyességét.</a:t>
            </a:r>
          </a:p>
          <a:p>
            <a:r>
              <a:rPr lang="hu-HU" dirty="0" smtClean="0"/>
              <a:t>Ne azon a gépen tároljuk a mentéseket, mint amin az éles adat található.</a:t>
            </a:r>
          </a:p>
          <a:p>
            <a:r>
              <a:rPr lang="hu-HU" dirty="0" smtClean="0"/>
              <a:t>A mentéseket titkosítsuk.</a:t>
            </a:r>
          </a:p>
          <a:p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6. előadás – Fizikai biztonság, biztonsági mentések és vészhelyreállítás</a:t>
            </a:r>
          </a:p>
        </p:txBody>
      </p:sp>
    </p:spTree>
    <p:extLst>
      <p:ext uri="{BB962C8B-B14F-4D97-AF65-F5344CB8AC3E}">
        <p14:creationId xmlns:p14="http://schemas.microsoft.com/office/powerpoint/2010/main" val="91934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Mentési stratégiák</a:t>
            </a:r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14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hu-HU" b="1" dirty="0" smtClean="0"/>
              <a:t>Szervezetlen</a:t>
            </a:r>
          </a:p>
          <a:p>
            <a:pPr lvl="1"/>
            <a:r>
              <a:rPr lang="hu-HU" dirty="0" smtClean="0"/>
              <a:t>otthoni felhasználásra jellemző</a:t>
            </a:r>
          </a:p>
          <a:p>
            <a:pPr lvl="0"/>
            <a:r>
              <a:rPr lang="hu-HU" b="1" dirty="0" smtClean="0"/>
              <a:t>Teljes mentés</a:t>
            </a:r>
          </a:p>
          <a:p>
            <a:pPr lvl="1"/>
            <a:r>
              <a:rPr lang="hu-HU" dirty="0" smtClean="0"/>
              <a:t>teljes adathalmaz egyidejű mentése</a:t>
            </a:r>
          </a:p>
          <a:p>
            <a:pPr lvl="0"/>
            <a:r>
              <a:rPr lang="hu-HU" b="1" dirty="0" smtClean="0"/>
              <a:t>Teljes mentés </a:t>
            </a:r>
            <a:r>
              <a:rPr lang="hu-HU" b="1" dirty="0"/>
              <a:t>+ </a:t>
            </a:r>
            <a:r>
              <a:rPr lang="hu-HU" b="1" dirty="0" smtClean="0"/>
              <a:t>differenciális</a:t>
            </a:r>
            <a:r>
              <a:rPr lang="hu-HU" dirty="0" smtClean="0"/>
              <a:t>:</a:t>
            </a:r>
            <a:endParaRPr lang="hu-HU" dirty="0"/>
          </a:p>
          <a:p>
            <a:pPr lvl="1"/>
            <a:r>
              <a:rPr lang="hu-HU" dirty="0" smtClean="0"/>
              <a:t>az utolsó teljes mentéshez képest a változást rögzíti.</a:t>
            </a:r>
          </a:p>
          <a:p>
            <a:pPr lvl="0"/>
            <a:r>
              <a:rPr lang="hu-HU" b="1" dirty="0" smtClean="0"/>
              <a:t>Teljes mentés + inkrementális</a:t>
            </a:r>
            <a:r>
              <a:rPr lang="hu-HU" dirty="0" smtClean="0"/>
              <a:t>:</a:t>
            </a:r>
          </a:p>
          <a:p>
            <a:pPr lvl="1"/>
            <a:r>
              <a:rPr lang="hu-HU" dirty="0" smtClean="0"/>
              <a:t>az utolsó </a:t>
            </a:r>
            <a:r>
              <a:rPr lang="hu-HU" dirty="0" err="1" smtClean="0"/>
              <a:t>inkremenshez</a:t>
            </a:r>
            <a:r>
              <a:rPr lang="hu-HU" dirty="0"/>
              <a:t> </a:t>
            </a:r>
            <a:r>
              <a:rPr lang="hu-HU" dirty="0" smtClean="0"/>
              <a:t>képest a változást rögzíti, </a:t>
            </a:r>
          </a:p>
          <a:p>
            <a:pPr lvl="1"/>
            <a:r>
              <a:rPr lang="hu-HU" dirty="0" smtClean="0"/>
              <a:t>lánc elven működik.</a:t>
            </a:r>
          </a:p>
          <a:p>
            <a:endParaRPr lang="hu-HU" dirty="0" smtClean="0"/>
          </a:p>
          <a:p>
            <a:pPr lvl="1"/>
            <a:endParaRPr lang="hu-HU" dirty="0" smtClean="0"/>
          </a:p>
          <a:p>
            <a:pPr lvl="0"/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6. előadás – Fizikai biztonság, biztonsági mentések és vészhelyreállítás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Adattárolók</a:t>
            </a:r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15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hu-HU" dirty="0" smtClean="0"/>
              <a:t>Mágnesszalag</a:t>
            </a:r>
          </a:p>
          <a:p>
            <a:pPr lvl="0"/>
            <a:r>
              <a:rPr lang="hu-HU" dirty="0" smtClean="0"/>
              <a:t>Merevlemez</a:t>
            </a:r>
          </a:p>
          <a:p>
            <a:pPr lvl="0"/>
            <a:r>
              <a:rPr lang="hu-HU" dirty="0" smtClean="0"/>
              <a:t>Optikai meghajtó</a:t>
            </a:r>
          </a:p>
          <a:p>
            <a:pPr lvl="0"/>
            <a:r>
              <a:rPr lang="hu-HU" dirty="0" err="1" smtClean="0"/>
              <a:t>Flash</a:t>
            </a:r>
            <a:r>
              <a:rPr lang="hu-HU" dirty="0" smtClean="0"/>
              <a:t> meghajtó</a:t>
            </a:r>
          </a:p>
          <a:p>
            <a:pPr lvl="0"/>
            <a:r>
              <a:rPr lang="hu-HU" dirty="0" smtClean="0"/>
              <a:t>Felhő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6. előadás – Fizikai biztonság, biztonsági mentések és vészhelyreállítás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t>Helyszíni mentés (On-Site backup)</a:t>
            </a:r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16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0" lvl="0" indent="0">
              <a:buNone/>
            </a:pPr>
            <a:r>
              <a:rPr lang="hu-HU" b="1" dirty="0" smtClean="0"/>
              <a:t>Helyszíni mentés </a:t>
            </a:r>
            <a:r>
              <a:rPr lang="hu-HU" dirty="0" smtClean="0"/>
              <a:t>estén épületen </a:t>
            </a:r>
            <a:r>
              <a:rPr lang="hu-HU" dirty="0"/>
              <a:t>belül </a:t>
            </a:r>
            <a:r>
              <a:rPr lang="hu-HU" dirty="0" smtClean="0"/>
              <a:t>tároljuk az adatot:</a:t>
            </a:r>
            <a:endParaRPr lang="hu-HU" dirty="0"/>
          </a:p>
          <a:p>
            <a:pPr lvl="0"/>
            <a:r>
              <a:rPr lang="hu-HU" dirty="0" smtClean="0"/>
              <a:t>Másik partíció</a:t>
            </a:r>
          </a:p>
          <a:p>
            <a:pPr lvl="0"/>
            <a:r>
              <a:rPr lang="hu-HU" dirty="0" smtClean="0"/>
              <a:t>Másik merevlemez</a:t>
            </a:r>
          </a:p>
          <a:p>
            <a:pPr lvl="0"/>
            <a:r>
              <a:rPr lang="hu-HU" dirty="0" smtClean="0"/>
              <a:t>Optikai lemez</a:t>
            </a:r>
          </a:p>
          <a:p>
            <a:pPr lvl="0"/>
            <a:r>
              <a:rPr lang="hu-HU" dirty="0" err="1" smtClean="0"/>
              <a:t>Flash</a:t>
            </a:r>
            <a:r>
              <a:rPr lang="hu-HU" dirty="0" smtClean="0"/>
              <a:t> tároló</a:t>
            </a:r>
          </a:p>
          <a:p>
            <a:pPr lvl="0"/>
            <a:r>
              <a:rPr lang="hu-HU" dirty="0" smtClean="0"/>
              <a:t>Mágnesszalag </a:t>
            </a:r>
          </a:p>
          <a:p>
            <a:pPr lvl="0"/>
            <a:r>
              <a:rPr lang="hu-HU" b="1" dirty="0" smtClean="0"/>
              <a:t>Előnye</a:t>
            </a:r>
            <a:r>
              <a:rPr lang="hu-HU" dirty="0" smtClean="0"/>
              <a:t>: </a:t>
            </a:r>
          </a:p>
          <a:p>
            <a:pPr lvl="1"/>
            <a:r>
              <a:rPr lang="hu-HU" dirty="0" smtClean="0"/>
              <a:t>mindig ott a polcon, gyorsan elérhető.</a:t>
            </a:r>
          </a:p>
          <a:p>
            <a:r>
              <a:rPr lang="hu-HU" b="1" dirty="0" smtClean="0"/>
              <a:t>Hátránya</a:t>
            </a:r>
            <a:r>
              <a:rPr lang="hu-HU" dirty="0" smtClean="0"/>
              <a:t>: </a:t>
            </a:r>
          </a:p>
          <a:p>
            <a:pPr lvl="1"/>
            <a:r>
              <a:rPr lang="hu-HU" dirty="0" smtClean="0"/>
              <a:t>lopás, természeti katasztrófa.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6. előadás – Fizikai biztonság, biztonsági mentések és vészhelyreállítás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t>Távoli mentés (Off-Site backup)</a:t>
            </a:r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17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u-HU" b="1" dirty="0" smtClean="0"/>
              <a:t>Távoli </a:t>
            </a:r>
            <a:r>
              <a:rPr lang="hu-HU" b="1" dirty="0"/>
              <a:t>mentés </a:t>
            </a:r>
            <a:r>
              <a:rPr lang="hu-HU" dirty="0"/>
              <a:t>estén </a:t>
            </a:r>
            <a:r>
              <a:rPr lang="hu-HU" dirty="0" smtClean="0"/>
              <a:t>nem az épületen </a:t>
            </a:r>
            <a:r>
              <a:rPr lang="hu-HU" dirty="0"/>
              <a:t>belül tároljuk az adatot</a:t>
            </a:r>
            <a:r>
              <a:rPr lang="hu-HU" dirty="0" smtClean="0"/>
              <a:t>:</a:t>
            </a:r>
          </a:p>
          <a:p>
            <a:pPr lvl="0"/>
            <a:r>
              <a:rPr lang="hu-HU" dirty="0" smtClean="0"/>
              <a:t>Másik telephely, város, ország, kontinens.</a:t>
            </a:r>
          </a:p>
          <a:p>
            <a:pPr lvl="0"/>
            <a:r>
              <a:rPr lang="hu-HU" dirty="0" smtClean="0"/>
              <a:t>Felhő: internet alapú tároló.</a:t>
            </a:r>
          </a:p>
          <a:p>
            <a:pPr lvl="0"/>
            <a:r>
              <a:rPr lang="hu-HU" dirty="0" smtClean="0"/>
              <a:t>Másnál lehet az adatunk, meg kell bíznunk más(ok)</a:t>
            </a:r>
            <a:r>
              <a:rPr lang="hu-HU" dirty="0" err="1" smtClean="0"/>
              <a:t>ban</a:t>
            </a:r>
            <a:r>
              <a:rPr lang="hu-HU" dirty="0" smtClean="0"/>
              <a:t>.</a:t>
            </a:r>
          </a:p>
          <a:p>
            <a:pPr lvl="0"/>
            <a:r>
              <a:rPr lang="hu-HU" dirty="0" smtClean="0"/>
              <a:t>Cégek köthetnek megállapodást egymás mentéseinek tárolására.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6. előadás – Fizikai biztonság, biztonsági mentések és vészhelyreállítás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Felhő</a:t>
            </a:r>
            <a:endParaRPr lang="hu-HU"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18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hu-HU" dirty="0" smtClean="0"/>
              <a:t>Elosztott adattárolás az interneten keresztül.</a:t>
            </a:r>
          </a:p>
          <a:p>
            <a:pPr lvl="0"/>
            <a:r>
              <a:rPr lang="hu-HU" dirty="0" smtClean="0"/>
              <a:t>Szolgáltatói eszközök, terheléselosztás.</a:t>
            </a:r>
          </a:p>
          <a:p>
            <a:pPr lvl="0"/>
            <a:r>
              <a:rPr lang="hu-HU" dirty="0" smtClean="0"/>
              <a:t>Nincs hardver üzemeltetési költség.</a:t>
            </a:r>
          </a:p>
          <a:p>
            <a:pPr lvl="0"/>
            <a:r>
              <a:rPr lang="hu-HU" dirty="0" smtClean="0"/>
              <a:t>Bárhonnan elérhető.</a:t>
            </a:r>
          </a:p>
          <a:p>
            <a:pPr lvl="0"/>
            <a:r>
              <a:rPr lang="hu-HU" dirty="0" smtClean="0"/>
              <a:t>Kitelepítés szerint:</a:t>
            </a:r>
          </a:p>
          <a:p>
            <a:pPr lvl="1"/>
            <a:r>
              <a:rPr lang="hu-HU" b="1" dirty="0" smtClean="0"/>
              <a:t>publikus</a:t>
            </a:r>
            <a:r>
              <a:rPr lang="hu-HU" dirty="0" smtClean="0"/>
              <a:t>: szélesebb elérhetőség,</a:t>
            </a:r>
          </a:p>
          <a:p>
            <a:pPr lvl="1"/>
            <a:r>
              <a:rPr lang="hu-HU" b="1" dirty="0" smtClean="0"/>
              <a:t>privát</a:t>
            </a:r>
            <a:r>
              <a:rPr lang="hu-HU" dirty="0" smtClean="0"/>
              <a:t>: fokozott biztonság,</a:t>
            </a:r>
          </a:p>
          <a:p>
            <a:pPr lvl="1"/>
            <a:r>
              <a:rPr lang="hu-HU" b="1" dirty="0" smtClean="0"/>
              <a:t>hibrid</a:t>
            </a:r>
            <a:r>
              <a:rPr lang="hu-HU" dirty="0" smtClean="0"/>
              <a:t>: kettő keveréke.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6. előadás – Fizikai biztonság, biztonsági mentések és vészhelyreállítás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Felhő alapú tárolás</a:t>
            </a:r>
            <a:endParaRPr lang="hu-HU"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19</a:t>
            </a:fld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u-HU" dirty="0" smtClean="0"/>
              <a:t>Gyorsan, bárhol elérhető adat.</a:t>
            </a:r>
          </a:p>
          <a:p>
            <a:r>
              <a:rPr lang="hu-HU" dirty="0" smtClean="0"/>
              <a:t>Online jogosultság-kezelés.</a:t>
            </a:r>
          </a:p>
          <a:p>
            <a:r>
              <a:rPr lang="hu-HU" dirty="0" smtClean="0"/>
              <a:t>Dinamikusan skálázhatóság</a:t>
            </a:r>
            <a:r>
              <a:rPr lang="hu-HU" dirty="0"/>
              <a:t>.</a:t>
            </a:r>
            <a:endParaRPr lang="hu-HU" dirty="0" smtClean="0"/>
          </a:p>
          <a:p>
            <a:r>
              <a:rPr lang="hu-HU" dirty="0" smtClean="0"/>
              <a:t>Olcsó bővíteni a tárhelyet.</a:t>
            </a:r>
          </a:p>
          <a:p>
            <a:r>
              <a:rPr lang="hu-HU" dirty="0" smtClean="0"/>
              <a:t>Online végezhető tárhely átméretezés.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6. előadás – Fizikai biztonság, biztonsági mentések és vészhelyreállítás</a:t>
            </a:r>
          </a:p>
        </p:txBody>
      </p:sp>
    </p:spTree>
    <p:extLst>
      <p:ext uri="{BB962C8B-B14F-4D97-AF65-F5344CB8AC3E}">
        <p14:creationId xmlns:p14="http://schemas.microsoft.com/office/powerpoint/2010/main" val="2057783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err="1"/>
              <a:t>Információ</a:t>
            </a:r>
            <a:r>
              <a:rPr dirty="0"/>
              <a:t> </a:t>
            </a:r>
            <a:r>
              <a:rPr dirty="0" err="1"/>
              <a:t>védelem</a:t>
            </a:r>
            <a:endParaRPr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2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hu-HU" dirty="0" smtClean="0"/>
              <a:t>Személyi biztonság</a:t>
            </a:r>
          </a:p>
          <a:p>
            <a:pPr lvl="1"/>
            <a:r>
              <a:rPr lang="hu-HU" dirty="0" smtClean="0"/>
              <a:t>mindig kiemelt szempont</a:t>
            </a:r>
          </a:p>
          <a:p>
            <a:pPr lvl="0"/>
            <a:r>
              <a:rPr lang="hu-HU" dirty="0" smtClean="0"/>
              <a:t>Információ védelem</a:t>
            </a:r>
          </a:p>
          <a:p>
            <a:pPr lvl="0"/>
            <a:r>
              <a:rPr lang="hu-HU" dirty="0" smtClean="0"/>
              <a:t>IT Infrastruktúra védelem</a:t>
            </a:r>
          </a:p>
          <a:p>
            <a:pPr lvl="1"/>
            <a:r>
              <a:rPr lang="hu-HU" dirty="0" smtClean="0"/>
              <a:t>fix eszközök: PC-k, szerverek, hálózati eszközök</a:t>
            </a:r>
          </a:p>
          <a:p>
            <a:pPr lvl="1"/>
            <a:r>
              <a:rPr lang="hu-HU" dirty="0" smtClean="0"/>
              <a:t>mobil eszközök: laptopok, táblagépek, telefonok</a:t>
            </a:r>
          </a:p>
          <a:p>
            <a:pPr lvl="0"/>
            <a:r>
              <a:rPr lang="hu-HU" dirty="0" smtClean="0"/>
              <a:t>Épület védelem</a:t>
            </a:r>
          </a:p>
          <a:p>
            <a:pPr lvl="0"/>
            <a:r>
              <a:rPr lang="hu-HU" dirty="0" smtClean="0"/>
              <a:t>Biztonságos működés fenntartása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6. előadás – Fizikai biztonság, biztonsági mentések és vészhelyreállítás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Szolgáltatók</a:t>
            </a:r>
            <a:r>
              <a:rPr lang="en-US" dirty="0" smtClean="0"/>
              <a:t> I.</a:t>
            </a:r>
            <a:r>
              <a:rPr lang="hu-HU" dirty="0" smtClean="0"/>
              <a:t>	</a:t>
            </a:r>
            <a:endParaRPr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20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u-HU" b="1" dirty="0" err="1" smtClean="0"/>
              <a:t>Dropbox</a:t>
            </a:r>
            <a:endParaRPr lang="hu-HU" b="1" dirty="0" smtClean="0"/>
          </a:p>
          <a:p>
            <a:pPr lvl="1"/>
            <a:r>
              <a:rPr lang="hu-HU" dirty="0" smtClean="0"/>
              <a:t>Piacvezető szolgáltatás.</a:t>
            </a:r>
          </a:p>
          <a:p>
            <a:pPr lvl="1"/>
            <a:r>
              <a:rPr lang="hu-HU" dirty="0" smtClean="0"/>
              <a:t>A legnépszerűbb rendszerekre natív kliens.</a:t>
            </a:r>
          </a:p>
          <a:p>
            <a:pPr lvl="1"/>
            <a:r>
              <a:rPr lang="hu-HU" dirty="0" smtClean="0"/>
              <a:t>Web böngészőből is elérhetőek a feltöltött állományok.</a:t>
            </a:r>
          </a:p>
          <a:p>
            <a:pPr lvl="1"/>
            <a:r>
              <a:rPr lang="hu-HU" dirty="0" smtClean="0"/>
              <a:t>Mobil eszközről automatikusan menti a fényképeket.</a:t>
            </a:r>
          </a:p>
          <a:p>
            <a:pPr lvl="1"/>
            <a:r>
              <a:rPr lang="hu-HU" dirty="0" smtClean="0"/>
              <a:t>Kapcsolt szolgáltatások: e-mail, web tárhely.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6. előadás – Fizikai biztonság, biztonsági mentések és vészhelyreállítás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Szolgáltatók</a:t>
            </a:r>
            <a:r>
              <a:rPr lang="en-US" dirty="0" smtClean="0"/>
              <a:t> II.</a:t>
            </a:r>
            <a:r>
              <a:rPr lang="hu-HU" dirty="0" smtClean="0"/>
              <a:t>	</a:t>
            </a:r>
            <a:endParaRPr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21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hu-HU" b="1" dirty="0" err="1" smtClean="0"/>
              <a:t>TresorIT</a:t>
            </a:r>
            <a:endParaRPr lang="hu-HU" b="1" dirty="0" smtClean="0"/>
          </a:p>
          <a:p>
            <a:pPr lvl="1"/>
            <a:r>
              <a:rPr lang="hu-HU" dirty="0" smtClean="0"/>
              <a:t>Szervertől a végpontig garantáltan titkosított adatfolyam.</a:t>
            </a:r>
          </a:p>
          <a:p>
            <a:pPr lvl="1"/>
            <a:r>
              <a:rPr lang="hu-HU" dirty="0" smtClean="0"/>
              <a:t>Verziókövetés.</a:t>
            </a:r>
          </a:p>
          <a:p>
            <a:pPr lvl="1"/>
            <a:r>
              <a:rPr lang="hu-HU" dirty="0" smtClean="0"/>
              <a:t>Teljes meghajtó titkosítás.</a:t>
            </a:r>
          </a:p>
          <a:p>
            <a:pPr lvl="1"/>
            <a:r>
              <a:rPr lang="hu-HU" dirty="0" smtClean="0"/>
              <a:t>Illetéktelen nem éri el a privát tartalmunkat.</a:t>
            </a:r>
          </a:p>
          <a:p>
            <a:pPr lvl="1"/>
            <a:r>
              <a:rPr lang="hu-HU" dirty="0" err="1" smtClean="0"/>
              <a:t>Hacking</a:t>
            </a:r>
            <a:r>
              <a:rPr lang="hu-HU" dirty="0" smtClean="0"/>
              <a:t> </a:t>
            </a:r>
            <a:r>
              <a:rPr lang="hu-HU" dirty="0" err="1" smtClean="0"/>
              <a:t>challange</a:t>
            </a:r>
            <a:r>
              <a:rPr lang="hu-HU" dirty="0" smtClean="0"/>
              <a:t>.</a:t>
            </a:r>
          </a:p>
          <a:p>
            <a:pPr marL="0" indent="0">
              <a:buNone/>
            </a:pP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6. előadás – Fizikai biztonság, biztonsági mentések és vészhelyreállítás</a:t>
            </a:r>
          </a:p>
        </p:txBody>
      </p:sp>
    </p:spTree>
    <p:extLst>
      <p:ext uri="{BB962C8B-B14F-4D97-AF65-F5344CB8AC3E}">
        <p14:creationId xmlns:p14="http://schemas.microsoft.com/office/powerpoint/2010/main" val="22064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Mentések titkosítása</a:t>
            </a:r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22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hu-HU" dirty="0" smtClean="0"/>
              <a:t>Illetéktelen hozzáférés ellen.</a:t>
            </a:r>
          </a:p>
          <a:p>
            <a:pPr lvl="0"/>
            <a:r>
              <a:rPr lang="hu-HU" dirty="0" smtClean="0"/>
              <a:t>Minden mentést titkosítani kell.</a:t>
            </a:r>
          </a:p>
          <a:p>
            <a:pPr lvl="0"/>
            <a:r>
              <a:rPr lang="hu-HU" dirty="0" smtClean="0"/>
              <a:t>Erőforrás igényes a </a:t>
            </a:r>
            <a:r>
              <a:rPr lang="hu-HU" dirty="0" err="1" smtClean="0"/>
              <a:t>kriptálás</a:t>
            </a:r>
            <a:r>
              <a:rPr lang="hu-HU" dirty="0" smtClean="0"/>
              <a:t>/</a:t>
            </a:r>
            <a:r>
              <a:rPr lang="hu-HU" dirty="0" err="1" smtClean="0"/>
              <a:t>dekriptálás</a:t>
            </a:r>
            <a:r>
              <a:rPr lang="hu-HU" dirty="0" smtClean="0"/>
              <a:t>.</a:t>
            </a:r>
          </a:p>
          <a:p>
            <a:pPr lvl="0"/>
            <a:r>
              <a:rPr lang="hu-HU" dirty="0" smtClean="0"/>
              <a:t>A titkosító kulcsot és a mentést tartsuk külön biztonságos helyen.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6. előadás – Fizikai biztonság, biztonsági mentések és vészhelyreállítás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Archiválás</a:t>
            </a:r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23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u-HU" dirty="0" smtClean="0"/>
              <a:t>Speciális teljes mentés.</a:t>
            </a:r>
          </a:p>
          <a:p>
            <a:r>
              <a:rPr lang="hu-HU" dirty="0" smtClean="0"/>
              <a:t>Év(</a:t>
            </a:r>
            <a:r>
              <a:rPr lang="hu-HU" dirty="0" err="1" smtClean="0"/>
              <a:t>ek</a:t>
            </a:r>
            <a:r>
              <a:rPr lang="hu-HU" dirty="0" smtClean="0"/>
              <a:t>)re történő adattárolás, tömörítve.</a:t>
            </a:r>
          </a:p>
          <a:p>
            <a:r>
              <a:rPr lang="hu-HU" dirty="0" smtClean="0"/>
              <a:t>Bankok, intézmények, vállalatoknak eltérő ideig kell raktározni információt.</a:t>
            </a:r>
          </a:p>
          <a:p>
            <a:pPr lvl="1"/>
            <a:r>
              <a:rPr lang="hu-HU" dirty="0" smtClean="0"/>
              <a:t>Kültéri térfigyelő kamerák felvétele</a:t>
            </a:r>
          </a:p>
          <a:p>
            <a:pPr lvl="1"/>
            <a:r>
              <a:rPr lang="hu-HU" dirty="0" smtClean="0"/>
              <a:t>Pénzintézetek biztonsági kamerák videó anyaga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6. előadás – Fizikai biztonság, biztonsági mentések és vészhelyreállítás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err="1" smtClean="0"/>
              <a:t>Vészhelyreállítás</a:t>
            </a:r>
            <a:r>
              <a:rPr lang="hu-HU" dirty="0" smtClean="0"/>
              <a:t>, műveleti idő</a:t>
            </a:r>
            <a:endParaRPr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24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u-HU" dirty="0" smtClean="0"/>
              <a:t>Természeti, műszaki, emberi hiba esetén nem veszhet el adat.</a:t>
            </a:r>
          </a:p>
          <a:p>
            <a:r>
              <a:rPr lang="hu-HU" dirty="0" smtClean="0"/>
              <a:t>Forgatókönyvet kell készíteni minden esetleges helyzetre.</a:t>
            </a:r>
          </a:p>
          <a:p>
            <a:r>
              <a:rPr lang="hu-HU" dirty="0" smtClean="0"/>
              <a:t>Meg kell határozni, hogy mennyi idő alatt mekkora adatot kell visszaállítani archívumból.</a:t>
            </a:r>
          </a:p>
          <a:p>
            <a:r>
              <a:rPr lang="hu-HU" dirty="0" smtClean="0"/>
              <a:t>A műveleti időt pontosan kell megbecsülni,</a:t>
            </a:r>
          </a:p>
          <a:p>
            <a:pPr lvl="1"/>
            <a:r>
              <a:rPr lang="hu-HU" dirty="0" smtClean="0"/>
              <a:t>folyamatos teszteléssel lehet a becslésen javítani.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6. előadás – Fizikai biztonság, biztonsági mentések és vészhelyreállítás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Hivatkozások</a:t>
            </a:r>
            <a:endParaRPr lang="hu-HU"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25</a:t>
            </a:fld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u-HU" dirty="0" err="1"/>
              <a:t>Lawrence</a:t>
            </a:r>
            <a:r>
              <a:rPr lang="hu-HU" dirty="0"/>
              <a:t> J. </a:t>
            </a:r>
            <a:r>
              <a:rPr lang="hu-HU" dirty="0" err="1"/>
              <a:t>Fennelly</a:t>
            </a:r>
            <a:r>
              <a:rPr lang="hu-HU" dirty="0"/>
              <a:t> - </a:t>
            </a:r>
            <a:r>
              <a:rPr lang="hu-HU" dirty="0" err="1"/>
              <a:t>Effective</a:t>
            </a:r>
            <a:r>
              <a:rPr lang="hu-HU" dirty="0"/>
              <a:t> </a:t>
            </a:r>
            <a:r>
              <a:rPr lang="hu-HU" dirty="0" err="1"/>
              <a:t>physical</a:t>
            </a:r>
            <a:r>
              <a:rPr lang="hu-HU" dirty="0"/>
              <a:t> </a:t>
            </a:r>
            <a:r>
              <a:rPr lang="hu-HU" dirty="0" err="1"/>
              <a:t>security</a:t>
            </a:r>
            <a:r>
              <a:rPr lang="hu-HU" dirty="0"/>
              <a:t>, 3. kiadás</a:t>
            </a:r>
          </a:p>
          <a:p>
            <a:r>
              <a:rPr lang="hu-HU" dirty="0" err="1"/>
              <a:t>Krasznay</a:t>
            </a:r>
            <a:r>
              <a:rPr lang="hu-HU" dirty="0"/>
              <a:t> Csaba - Fizikai biztonság</a:t>
            </a:r>
          </a:p>
          <a:p>
            <a:r>
              <a:rPr lang="hu-HU" dirty="0"/>
              <a:t>Oracle </a:t>
            </a:r>
            <a:r>
              <a:rPr lang="hu-HU" dirty="0" err="1"/>
              <a:t>Application</a:t>
            </a:r>
            <a:r>
              <a:rPr lang="hu-HU" dirty="0"/>
              <a:t> Server </a:t>
            </a:r>
            <a:r>
              <a:rPr lang="hu-HU" dirty="0" err="1"/>
              <a:t>Administrator</a:t>
            </a:r>
            <a:r>
              <a:rPr lang="hu-HU" dirty="0"/>
              <a:t>'s </a:t>
            </a:r>
            <a:r>
              <a:rPr lang="hu-HU" dirty="0" err="1"/>
              <a:t>Guide</a:t>
            </a:r>
            <a:endParaRPr lang="hu-HU" dirty="0"/>
          </a:p>
          <a:p>
            <a:r>
              <a:rPr lang="hu-HU" dirty="0"/>
              <a:t>The </a:t>
            </a:r>
            <a:r>
              <a:rPr lang="hu-HU" dirty="0" err="1"/>
              <a:t>Official</a:t>
            </a:r>
            <a:r>
              <a:rPr lang="hu-HU" dirty="0"/>
              <a:t> </a:t>
            </a:r>
            <a:r>
              <a:rPr lang="hu-HU" dirty="0" err="1"/>
              <a:t>Ubuntu</a:t>
            </a:r>
            <a:r>
              <a:rPr lang="hu-HU" dirty="0"/>
              <a:t> </a:t>
            </a:r>
            <a:r>
              <a:rPr lang="hu-HU" dirty="0" err="1"/>
              <a:t>Book</a:t>
            </a:r>
            <a:r>
              <a:rPr lang="hu-HU" dirty="0"/>
              <a:t>, 6th </a:t>
            </a:r>
            <a:r>
              <a:rPr lang="hu-HU" dirty="0" err="1"/>
              <a:t>Edition</a:t>
            </a:r>
            <a:r>
              <a:rPr lang="hu-HU" dirty="0"/>
              <a:t>: </a:t>
            </a:r>
            <a:r>
              <a:rPr lang="hu-HU" dirty="0" err="1"/>
              <a:t>Gaining</a:t>
            </a:r>
            <a:r>
              <a:rPr lang="hu-HU" dirty="0"/>
              <a:t> </a:t>
            </a:r>
            <a:r>
              <a:rPr lang="hu-HU" dirty="0" err="1"/>
              <a:t>Greater</a:t>
            </a:r>
            <a:r>
              <a:rPr lang="hu-HU" dirty="0"/>
              <a:t> </a:t>
            </a:r>
            <a:r>
              <a:rPr lang="hu-HU" dirty="0" err="1"/>
              <a:t>Proficiency</a:t>
            </a:r>
            <a:endParaRPr lang="hu-HU" dirty="0"/>
          </a:p>
          <a:p>
            <a:r>
              <a:rPr lang="hu-HU" dirty="0" err="1"/>
              <a:t>Full</a:t>
            </a:r>
            <a:r>
              <a:rPr lang="hu-HU" dirty="0"/>
              <a:t> </a:t>
            </a:r>
            <a:r>
              <a:rPr lang="hu-HU" dirty="0" err="1"/>
              <a:t>Circle</a:t>
            </a:r>
            <a:r>
              <a:rPr lang="hu-HU" dirty="0"/>
              <a:t> Magazin - Mentési stratégiák</a:t>
            </a:r>
          </a:p>
          <a:p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6. előadás – Fizikai biztonság, biztonsági mentések és vészhelyreállítás</a:t>
            </a:r>
          </a:p>
        </p:txBody>
      </p:sp>
    </p:spTree>
    <p:extLst>
      <p:ext uri="{BB962C8B-B14F-4D97-AF65-F5344CB8AC3E}">
        <p14:creationId xmlns:p14="http://schemas.microsoft.com/office/powerpoint/2010/main" val="192664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Egyéb veszélyforrások	</a:t>
            </a:r>
            <a:endParaRPr lang="hu-HU"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3</a:t>
            </a:fld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u-HU" dirty="0" smtClean="0"/>
              <a:t>Természeti katasztrófák</a:t>
            </a:r>
          </a:p>
          <a:p>
            <a:pPr lvl="1"/>
            <a:r>
              <a:rPr lang="hu-HU" dirty="0" smtClean="0"/>
              <a:t>árvíz</a:t>
            </a:r>
          </a:p>
          <a:p>
            <a:pPr lvl="1"/>
            <a:r>
              <a:rPr lang="hu-HU" dirty="0" smtClean="0"/>
              <a:t>földrengés</a:t>
            </a:r>
          </a:p>
          <a:p>
            <a:pPr lvl="1"/>
            <a:r>
              <a:rPr lang="hu-HU" dirty="0" smtClean="0"/>
              <a:t>villámlás</a:t>
            </a:r>
          </a:p>
          <a:p>
            <a:r>
              <a:rPr lang="hu-HU" dirty="0" smtClean="0"/>
              <a:t>Statikus elektromosság</a:t>
            </a:r>
          </a:p>
          <a:p>
            <a:r>
              <a:rPr lang="hu-HU" dirty="0" smtClean="0"/>
              <a:t>Szmog</a:t>
            </a:r>
          </a:p>
          <a:p>
            <a:r>
              <a:rPr lang="hu-HU" dirty="0" smtClean="0"/>
              <a:t>Rágcsálók, bogarak</a:t>
            </a:r>
          </a:p>
          <a:p>
            <a:r>
              <a:rPr lang="hu-HU" dirty="0" smtClean="0"/>
              <a:t>Csőtörés, stb.</a:t>
            </a:r>
          </a:p>
          <a:p>
            <a:pPr lvl="1"/>
            <a:endParaRPr lang="hu-HU" dirty="0" smtClean="0"/>
          </a:p>
          <a:p>
            <a:pPr lvl="1"/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6. előadás – Fizikai biztonság, biztonsági mentések és vészhelyreállítás</a:t>
            </a:r>
          </a:p>
        </p:txBody>
      </p:sp>
    </p:spTree>
    <p:extLst>
      <p:ext uri="{BB962C8B-B14F-4D97-AF65-F5344CB8AC3E}">
        <p14:creationId xmlns:p14="http://schemas.microsoft.com/office/powerpoint/2010/main" val="2599972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Személyi biztonság</a:t>
            </a:r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4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hu-HU" dirty="0" smtClean="0"/>
              <a:t>Zsarolás</a:t>
            </a:r>
          </a:p>
          <a:p>
            <a:pPr lvl="0"/>
            <a:r>
              <a:rPr lang="hu-HU" dirty="0" smtClean="0"/>
              <a:t>Elfogadható letagadhatóság (</a:t>
            </a:r>
            <a:r>
              <a:rPr lang="hu-HU" dirty="0" err="1" smtClean="0"/>
              <a:t>Plausible</a:t>
            </a:r>
            <a:r>
              <a:rPr lang="hu-HU" dirty="0" smtClean="0"/>
              <a:t> </a:t>
            </a:r>
            <a:r>
              <a:rPr lang="hu-HU" dirty="0" err="1" smtClean="0"/>
              <a:t>Deniability</a:t>
            </a:r>
            <a:r>
              <a:rPr lang="hu-HU" dirty="0" smtClean="0"/>
              <a:t>)</a:t>
            </a:r>
          </a:p>
          <a:p>
            <a:pPr lvl="0"/>
            <a:r>
              <a:rPr lang="hu-HU" dirty="0" smtClean="0"/>
              <a:t>Vészhelyzet esetén a személyek védelme felülírhatja a biztonsági szabályokat.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6. előadás – Fizikai biztonság, biztonsági mentések és vészhelyreállítás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Információ védelem</a:t>
            </a:r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5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hu-HU" dirty="0" smtClean="0"/>
              <a:t>Bizalmasság, sértetlenség, rendelkezésre állás</a:t>
            </a:r>
          </a:p>
          <a:p>
            <a:pPr lvl="0"/>
            <a:r>
              <a:rPr lang="hu-HU" dirty="0" smtClean="0"/>
              <a:t>Komoly kockázati tényező</a:t>
            </a:r>
          </a:p>
          <a:p>
            <a:pPr lvl="0"/>
            <a:r>
              <a:rPr lang="hu-HU" dirty="0" smtClean="0"/>
              <a:t>Szándékos vagy véletlen </a:t>
            </a:r>
          </a:p>
          <a:p>
            <a:pPr lvl="1"/>
            <a:r>
              <a:rPr lang="hu-HU" dirty="0" smtClean="0"/>
              <a:t>adatszivárogtatás</a:t>
            </a:r>
          </a:p>
          <a:p>
            <a:pPr lvl="1"/>
            <a:r>
              <a:rPr lang="hu-HU" dirty="0" smtClean="0"/>
              <a:t>károkozás</a:t>
            </a:r>
          </a:p>
          <a:p>
            <a:pPr lvl="1"/>
            <a:r>
              <a:rPr lang="hu-HU" dirty="0" smtClean="0"/>
              <a:t>szolgáltatás bénítás (</a:t>
            </a:r>
            <a:r>
              <a:rPr lang="hu-HU" dirty="0" err="1" smtClean="0"/>
              <a:t>Denial</a:t>
            </a:r>
            <a:r>
              <a:rPr lang="hu-HU" dirty="0" smtClean="0"/>
              <a:t> of Service, </a:t>
            </a:r>
            <a:r>
              <a:rPr lang="hu-HU" dirty="0" err="1" smtClean="0"/>
              <a:t>DoS</a:t>
            </a:r>
            <a:r>
              <a:rPr lang="hu-HU" dirty="0" smtClean="0"/>
              <a:t>)</a:t>
            </a:r>
            <a:endParaRPr lang="hu-HU" dirty="0"/>
          </a:p>
          <a:p>
            <a:pPr lvl="0"/>
            <a:r>
              <a:rPr lang="hu-HU" dirty="0" smtClean="0"/>
              <a:t>Az ember a leggyengébb láncszem.</a:t>
            </a:r>
          </a:p>
          <a:p>
            <a:pPr lvl="0"/>
            <a:r>
              <a:rPr lang="hu-HU" dirty="0" smtClean="0"/>
              <a:t>Fizikai, logikai, adminisztratív biztonság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6. előadás – Fizikai biztonság, biztonsági mentések és vészhelyreállítás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Infrastruktúra védelem</a:t>
            </a:r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6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u-HU" dirty="0" smtClean="0"/>
              <a:t>Az informatikai rendszerek működéséhez elengedhetetlen a folyamatos áramellátás.</a:t>
            </a:r>
          </a:p>
          <a:p>
            <a:pPr lvl="0"/>
            <a:r>
              <a:rPr lang="hu-HU" dirty="0" err="1" smtClean="0"/>
              <a:t>Rendundáns</a:t>
            </a:r>
            <a:r>
              <a:rPr lang="hu-HU" dirty="0" smtClean="0"/>
              <a:t> betáplálás</a:t>
            </a:r>
          </a:p>
          <a:p>
            <a:pPr lvl="0"/>
            <a:r>
              <a:rPr lang="hu-HU" dirty="0" smtClean="0"/>
              <a:t>Szünetmentes tápegységek</a:t>
            </a:r>
          </a:p>
          <a:p>
            <a:pPr lvl="0"/>
            <a:r>
              <a:rPr lang="hu-HU" dirty="0" smtClean="0"/>
              <a:t>Aggregátor(ok)</a:t>
            </a:r>
          </a:p>
          <a:p>
            <a:pPr lvl="0"/>
            <a:r>
              <a:rPr lang="hu-HU" dirty="0" smtClean="0"/>
              <a:t>Túlfeszültség védelem</a:t>
            </a:r>
            <a:endParaRPr lang="hu-HU" dirty="0"/>
          </a:p>
          <a:p>
            <a:pPr lvl="0"/>
            <a:endParaRPr lang="hu-HU" dirty="0" smtClean="0"/>
          </a:p>
          <a:p>
            <a:pPr lvl="0"/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6. előadás – Fizikai biztonság, biztonsági mentések és vészhelyreállítás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HVAC</a:t>
            </a:r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7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dirty="0" smtClean="0"/>
              <a:t>HVAC: </a:t>
            </a:r>
            <a:r>
              <a:rPr lang="hu-HU" dirty="0" err="1" smtClean="0"/>
              <a:t>Heating</a:t>
            </a:r>
            <a:r>
              <a:rPr lang="hu-HU" dirty="0" smtClean="0"/>
              <a:t>, </a:t>
            </a:r>
            <a:r>
              <a:rPr lang="hu-HU" dirty="0" err="1" smtClean="0"/>
              <a:t>Ventillation</a:t>
            </a:r>
            <a:r>
              <a:rPr lang="hu-HU" dirty="0" smtClean="0"/>
              <a:t>, </a:t>
            </a:r>
            <a:r>
              <a:rPr lang="hu-HU" dirty="0" err="1" smtClean="0"/>
              <a:t>Air-Conditioning</a:t>
            </a:r>
            <a:r>
              <a:rPr lang="hu-HU" dirty="0"/>
              <a:t> </a:t>
            </a:r>
            <a:endParaRPr lang="hu-HU" dirty="0" smtClean="0"/>
          </a:p>
          <a:p>
            <a:pPr marL="0" indent="0">
              <a:buNone/>
            </a:pPr>
            <a:r>
              <a:rPr lang="hu-HU" dirty="0" smtClean="0"/>
              <a:t>hűtés, szellőztetés, légkondicionálás</a:t>
            </a:r>
          </a:p>
          <a:p>
            <a:r>
              <a:rPr lang="hu-HU" dirty="0" smtClean="0"/>
              <a:t>Legtöbbször központosított infrastruktúra</a:t>
            </a:r>
          </a:p>
          <a:p>
            <a:r>
              <a:rPr lang="hu-HU" dirty="0" smtClean="0"/>
              <a:t>Állandó riasztó és felügyelő rendszer</a:t>
            </a:r>
          </a:p>
          <a:p>
            <a:r>
              <a:rPr lang="hu-HU" dirty="0" smtClean="0"/>
              <a:t>Automatikus tűzjelző </a:t>
            </a:r>
            <a:r>
              <a:rPr lang="hu-HU" dirty="0"/>
              <a:t>és oltó </a:t>
            </a:r>
            <a:r>
              <a:rPr lang="hu-HU" dirty="0" smtClean="0"/>
              <a:t>rendszer</a:t>
            </a:r>
          </a:p>
          <a:p>
            <a:r>
              <a:rPr lang="hu-HU" dirty="0" smtClean="0"/>
              <a:t>Folyamatos tesztelés, karbantartás</a:t>
            </a:r>
          </a:p>
          <a:p>
            <a:endParaRPr lang="hu-HU" dirty="0"/>
          </a:p>
          <a:p>
            <a:endParaRPr lang="hu-HU" dirty="0" smtClean="0"/>
          </a:p>
          <a:p>
            <a:endParaRPr lang="hu-HU" dirty="0"/>
          </a:p>
          <a:p>
            <a:pPr lvl="0"/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6. előadás – Fizikai biztonság, biztonsági mentések és vészhelyreállítás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err="1"/>
              <a:t>Épület</a:t>
            </a:r>
            <a:r>
              <a:rPr dirty="0"/>
              <a:t> </a:t>
            </a:r>
            <a:r>
              <a:rPr dirty="0" err="1" smtClean="0"/>
              <a:t>védelem</a:t>
            </a:r>
            <a:r>
              <a:rPr lang="en-US" dirty="0" smtClean="0"/>
              <a:t> I.</a:t>
            </a:r>
            <a:endParaRPr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8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hu-HU" dirty="0" smtClean="0"/>
              <a:t>Közlekedési útvonalak, ellenőrző pontok</a:t>
            </a:r>
          </a:p>
          <a:p>
            <a:pPr lvl="0"/>
            <a:r>
              <a:rPr lang="hu-HU" dirty="0" smtClean="0"/>
              <a:t>Beléptető kapuk</a:t>
            </a:r>
          </a:p>
          <a:p>
            <a:pPr lvl="0"/>
            <a:r>
              <a:rPr lang="hu-HU" dirty="0" smtClean="0"/>
              <a:t>Falazat, nyílászárók megerősítése</a:t>
            </a:r>
          </a:p>
          <a:p>
            <a:pPr lvl="0"/>
            <a:r>
              <a:rPr lang="hu-HU" dirty="0" smtClean="0"/>
              <a:t>Élő erős védelem, </a:t>
            </a:r>
            <a:r>
              <a:rPr lang="hu-HU" dirty="0" err="1" smtClean="0"/>
              <a:t>Escort</a:t>
            </a:r>
            <a:r>
              <a:rPr lang="hu-HU" dirty="0" smtClean="0"/>
              <a:t> szolgálat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6. előadás – Fizikai biztonság, biztonsági mentések és vészhelyreállítás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Épületvédelem II.</a:t>
            </a:r>
            <a:endParaRPr lang="hu-HU"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9</a:t>
            </a:fld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hu-HU" dirty="0" smtClean="0"/>
              <a:t>Beléptetés szabályozása</a:t>
            </a:r>
            <a:endParaRPr lang="hu-HU" dirty="0"/>
          </a:p>
          <a:p>
            <a:pPr lvl="0"/>
            <a:r>
              <a:rPr lang="hu-HU" dirty="0" smtClean="0"/>
              <a:t>Biztonsági kamerarendszer (CCTV)</a:t>
            </a:r>
            <a:endParaRPr lang="hu-HU" dirty="0"/>
          </a:p>
          <a:p>
            <a:pPr lvl="1"/>
            <a:r>
              <a:rPr lang="hu-HU" dirty="0"/>
              <a:t>feltételezi a megfelelő kezelő és beavatkozó </a:t>
            </a:r>
            <a:r>
              <a:rPr lang="hu-HU" dirty="0" smtClean="0"/>
              <a:t>személyzetet.</a:t>
            </a:r>
            <a:endParaRPr lang="hu-HU" dirty="0"/>
          </a:p>
          <a:p>
            <a:pPr lvl="0"/>
            <a:r>
              <a:rPr lang="hu-HU" dirty="0" smtClean="0"/>
              <a:t>Légzsilip (</a:t>
            </a:r>
            <a:r>
              <a:rPr lang="hu-HU" dirty="0" err="1" smtClean="0"/>
              <a:t>Mantrap</a:t>
            </a:r>
            <a:r>
              <a:rPr lang="hu-HU" dirty="0" smtClean="0"/>
              <a:t>)</a:t>
            </a:r>
            <a:endParaRPr lang="hu-HU" dirty="0"/>
          </a:p>
          <a:p>
            <a:pPr lvl="1"/>
            <a:r>
              <a:rPr lang="hu-HU" dirty="0"/>
              <a:t>minimum két zár, amíg az első nem zárul be, a másik nem </a:t>
            </a:r>
            <a:r>
              <a:rPr lang="hu-HU" dirty="0" smtClean="0"/>
              <a:t>nyitható,</a:t>
            </a:r>
            <a:endParaRPr lang="hu-HU" dirty="0"/>
          </a:p>
          <a:p>
            <a:pPr lvl="1"/>
            <a:r>
              <a:rPr lang="hu-HU" dirty="0"/>
              <a:t>ezzel megakadályozható a besurranás szoros követéssel </a:t>
            </a:r>
            <a:r>
              <a:rPr lang="hu-HU" dirty="0" smtClean="0"/>
              <a:t>(</a:t>
            </a:r>
            <a:r>
              <a:rPr lang="hu-HU" dirty="0" err="1" smtClean="0"/>
              <a:t>Tailgating</a:t>
            </a:r>
            <a:r>
              <a:rPr lang="hu-HU" dirty="0" smtClean="0"/>
              <a:t>).</a:t>
            </a:r>
            <a:endParaRPr lang="hu-HU" dirty="0"/>
          </a:p>
          <a:p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6. előadás – Fizikai biztonság, biztonsági mentések és vészhelyreállítás</a:t>
            </a:r>
          </a:p>
        </p:txBody>
      </p:sp>
    </p:spTree>
    <p:extLst>
      <p:ext uri="{BB962C8B-B14F-4D97-AF65-F5344CB8AC3E}">
        <p14:creationId xmlns:p14="http://schemas.microsoft.com/office/powerpoint/2010/main" val="1168156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amop">
  <a:themeElements>
    <a:clrScheme name="Részvén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Lendület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Részvén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tamop</Template>
  <TotalTime>511</TotalTime>
  <Words>1118</Words>
  <Application>Microsoft Office PowerPoint</Application>
  <PresentationFormat>Diavetítés a képernyőre (4:3 oldalarány)</PresentationFormat>
  <Paragraphs>224</Paragraphs>
  <Slides>25</Slides>
  <Notes>1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25</vt:i4>
      </vt:variant>
    </vt:vector>
  </HeadingPairs>
  <TitlesOfParts>
    <vt:vector size="26" baseType="lpstr">
      <vt:lpstr>tamop</vt:lpstr>
      <vt:lpstr>Fizikai biztonság, biztonsági mentések és vészhelyreállítás</vt:lpstr>
      <vt:lpstr>Információ védelem</vt:lpstr>
      <vt:lpstr>Egyéb veszélyforrások </vt:lpstr>
      <vt:lpstr>Személyi biztonság</vt:lpstr>
      <vt:lpstr>Információ védelem</vt:lpstr>
      <vt:lpstr>Infrastruktúra védelem</vt:lpstr>
      <vt:lpstr>HVAC</vt:lpstr>
      <vt:lpstr>Épület védelem I.</vt:lpstr>
      <vt:lpstr>Épületvédelem II.</vt:lpstr>
      <vt:lpstr>Azonosítás</vt:lpstr>
      <vt:lpstr>Biztonsági mentés - Miért?</vt:lpstr>
      <vt:lpstr>Mit mentsünk?</vt:lpstr>
      <vt:lpstr>Biztonsági mentés vállalati környezetben</vt:lpstr>
      <vt:lpstr>Mentési stratégiák</vt:lpstr>
      <vt:lpstr>Adattárolók</vt:lpstr>
      <vt:lpstr>Helyszíni mentés (On-Site backup)</vt:lpstr>
      <vt:lpstr>Távoli mentés (Off-Site backup)</vt:lpstr>
      <vt:lpstr>Felhő</vt:lpstr>
      <vt:lpstr>Felhő alapú tárolás</vt:lpstr>
      <vt:lpstr>Szolgáltatók I. </vt:lpstr>
      <vt:lpstr>Szolgáltatók II. </vt:lpstr>
      <vt:lpstr>Mentések titkosítása</vt:lpstr>
      <vt:lpstr>Archiválás</vt:lpstr>
      <vt:lpstr>Vészhelyreállítás, műveleti idő</vt:lpstr>
      <vt:lpstr>Hivatkozások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Fizikai biztonság, biztonsági mentések és vészhelyreállítás</dc:title>
  <dc:creator>Petya</dc:creator>
  <dc:description>generated using python-pptx</dc:description>
  <cp:lastModifiedBy>guest</cp:lastModifiedBy>
  <cp:revision>82</cp:revision>
  <dcterms:created xsi:type="dcterms:W3CDTF">2013-01-27T09:14:16Z</dcterms:created>
  <dcterms:modified xsi:type="dcterms:W3CDTF">2014-07-04T11:41:51Z</dcterms:modified>
</cp:coreProperties>
</file>