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54"/>
  </p:notesMasterIdLst>
  <p:handoutMasterIdLst>
    <p:handoutMasterId r:id="rId55"/>
  </p:handoutMasterIdLst>
  <p:sldIdLst>
    <p:sldId id="289" r:id="rId3"/>
    <p:sldId id="257" r:id="rId4"/>
    <p:sldId id="258" r:id="rId5"/>
    <p:sldId id="259" r:id="rId6"/>
    <p:sldId id="295" r:id="rId7"/>
    <p:sldId id="260" r:id="rId8"/>
    <p:sldId id="261" r:id="rId9"/>
    <p:sldId id="262" r:id="rId10"/>
    <p:sldId id="290" r:id="rId11"/>
    <p:sldId id="296" r:id="rId12"/>
    <p:sldId id="263" r:id="rId13"/>
    <p:sldId id="297" r:id="rId14"/>
    <p:sldId id="264" r:id="rId15"/>
    <p:sldId id="292" r:id="rId16"/>
    <p:sldId id="298" r:id="rId17"/>
    <p:sldId id="291" r:id="rId18"/>
    <p:sldId id="266" r:id="rId19"/>
    <p:sldId id="299" r:id="rId20"/>
    <p:sldId id="267" r:id="rId21"/>
    <p:sldId id="300" r:id="rId22"/>
    <p:sldId id="268" r:id="rId23"/>
    <p:sldId id="301" r:id="rId24"/>
    <p:sldId id="269" r:id="rId25"/>
    <p:sldId id="270" r:id="rId26"/>
    <p:sldId id="302" r:id="rId27"/>
    <p:sldId id="271" r:id="rId28"/>
    <p:sldId id="272" r:id="rId29"/>
    <p:sldId id="303" r:id="rId30"/>
    <p:sldId id="273" r:id="rId31"/>
    <p:sldId id="274" r:id="rId32"/>
    <p:sldId id="304" r:id="rId33"/>
    <p:sldId id="275" r:id="rId34"/>
    <p:sldId id="305" r:id="rId35"/>
    <p:sldId id="276" r:id="rId36"/>
    <p:sldId id="306" r:id="rId37"/>
    <p:sldId id="277" r:id="rId38"/>
    <p:sldId id="307" r:id="rId39"/>
    <p:sldId id="278" r:id="rId40"/>
    <p:sldId id="279" r:id="rId41"/>
    <p:sldId id="280" r:id="rId42"/>
    <p:sldId id="308" r:id="rId43"/>
    <p:sldId id="310" r:id="rId44"/>
    <p:sldId id="309" r:id="rId45"/>
    <p:sldId id="293" r:id="rId46"/>
    <p:sldId id="282" r:id="rId47"/>
    <p:sldId id="283" r:id="rId48"/>
    <p:sldId id="284" r:id="rId49"/>
    <p:sldId id="285" r:id="rId50"/>
    <p:sldId id="294" r:id="rId51"/>
    <p:sldId id="286" r:id="rId52"/>
    <p:sldId id="287" r:id="rId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58"/>
    </p:cViewPr>
  </p:sorterViewPr>
  <p:notesViewPr>
    <p:cSldViewPr snapToGrid="0" snapToObjects="1"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AA02D-02AF-41D1-AF35-9679AE363667}" type="datetimeFigureOut">
              <a:rPr lang="hu-HU" smtClean="0"/>
              <a:pPr/>
              <a:t>2014.07.04.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E64FC-CA7D-47B3-95E5-85AE7767CD9D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74838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732D8-2BB3-4638-A926-D108D5C0156D}" type="datetimeFigureOut">
              <a:rPr lang="hu-HU" smtClean="0"/>
              <a:pPr/>
              <a:t>2014.07.04.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7EBEA8-4894-40CF-A4E5-10EA1CA3F05A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9613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4E46C-7655-4686-AD69-9C870FE8938D}" type="slidenum">
              <a:rPr lang="hu-HU" smtClean="0"/>
              <a:pPr/>
              <a:t>1</a:t>
            </a:fld>
            <a:endParaRPr lang="hu-H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EBEA8-4894-40CF-A4E5-10EA1CA3F05A}" type="slidenum">
              <a:rPr lang="hu-HU" smtClean="0"/>
              <a:pPr/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318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EBEA8-4894-40CF-A4E5-10EA1CA3F05A}" type="slidenum">
              <a:rPr lang="hu-HU" smtClean="0"/>
              <a:pPr/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318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EBEA8-4894-40CF-A4E5-10EA1CA3F05A}" type="slidenum">
              <a:rPr lang="hu-HU" smtClean="0"/>
              <a:pPr/>
              <a:t>27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5981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EBEA8-4894-40CF-A4E5-10EA1CA3F05A}" type="slidenum">
              <a:rPr lang="hu-HU" smtClean="0"/>
              <a:pPr/>
              <a:t>28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5981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_Cím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9338" algn="ctr"/>
              </a:tabLst>
              <a:defRPr/>
            </a:pP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„Ágazati felkészítés a hazai ELI projekttel</a:t>
            </a:r>
            <a:b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összefüggő képzési és K+F feladatokra"</a:t>
            </a:r>
          </a:p>
        </p:txBody>
      </p:sp>
      <p:pic>
        <p:nvPicPr>
          <p:cNvPr id="9" name="Content Placeholder 8" descr="USZT_logo_cmy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476250"/>
            <a:ext cx="1914525" cy="593725"/>
          </a:xfrm>
          <a:prstGeom prst="rect">
            <a:avLst/>
          </a:prstGeom>
        </p:spPr>
      </p:pic>
      <p:sp>
        <p:nvSpPr>
          <p:cNvPr id="10" name="Title 3"/>
          <p:cNvSpPr txBox="1">
            <a:spLocks/>
          </p:cNvSpPr>
          <p:nvPr/>
        </p:nvSpPr>
        <p:spPr>
          <a:xfrm>
            <a:off x="-642938" y="5429250"/>
            <a:ext cx="8229601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hu-H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2" descr="szte_cimer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33375"/>
            <a:ext cx="77628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8" descr="Infoblokk3_ESZA_egye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5661025"/>
            <a:ext cx="288131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églalap 13"/>
          <p:cNvSpPr/>
          <p:nvPr/>
        </p:nvSpPr>
        <p:spPr>
          <a:xfrm>
            <a:off x="62931" y="1916832"/>
            <a:ext cx="9021537" cy="223224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5" name="Téglalap 14"/>
          <p:cNvSpPr/>
          <p:nvPr/>
        </p:nvSpPr>
        <p:spPr>
          <a:xfrm>
            <a:off x="62931" y="1628800"/>
            <a:ext cx="9021537" cy="288032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6" name="Téglalap 15"/>
          <p:cNvSpPr/>
          <p:nvPr/>
        </p:nvSpPr>
        <p:spPr>
          <a:xfrm>
            <a:off x="62931" y="4144833"/>
            <a:ext cx="9021537" cy="43629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179512" y="2250738"/>
            <a:ext cx="87849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hu-HU" sz="2600" dirty="0" smtClean="0">
                <a:latin typeface="+mj-lt"/>
              </a:rPr>
              <a:t>YYYY. MM. DD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4000" dirty="0" smtClean="0">
                <a:latin typeface="+mj-lt"/>
              </a:rPr>
              <a:t>Előadás címe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3600" dirty="0" smtClean="0">
                <a:latin typeface="+mj-lt"/>
              </a:rPr>
              <a:t>Előadó neve</a:t>
            </a:r>
            <a:endParaRPr lang="hu-HU" sz="3600" dirty="0">
              <a:latin typeface="+mj-lt"/>
            </a:endParaRPr>
          </a:p>
        </p:txBody>
      </p:sp>
      <p:sp>
        <p:nvSpPr>
          <p:cNvPr id="17" name="Footer Placeholder 13"/>
          <p:cNvSpPr txBox="1">
            <a:spLocks/>
          </p:cNvSpPr>
          <p:nvPr/>
        </p:nvSpPr>
        <p:spPr>
          <a:xfrm>
            <a:off x="755576" y="5805264"/>
            <a:ext cx="4176464" cy="581149"/>
          </a:xfrm>
          <a:prstGeom prst="rect">
            <a:avLst/>
          </a:prstGeom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TÁMOP-4.1.1.C-12/1/KONV-2012-0005</a:t>
            </a:r>
            <a:r>
              <a:rPr kumimoji="0" lang="hu-H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projekt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9_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églalap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6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Összefogla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914400" y="274638"/>
            <a:ext cx="7772400" cy="994122"/>
          </a:xfrm>
        </p:spPr>
        <p:txBody>
          <a:bodyPr/>
          <a:lstStyle>
            <a:lvl1pPr>
              <a:defRPr/>
            </a:lvl1pPr>
          </a:lstStyle>
          <a:p>
            <a:r>
              <a:rPr kumimoji="0" lang="hu-HU" dirty="0" smtClean="0"/>
              <a:t>Összefoglalás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777240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7" name="Téglalap 6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_Cím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9338" algn="ctr"/>
              </a:tabLst>
              <a:defRPr/>
            </a:pP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„Ágazati felkészítés a hazai ELI projekttel</a:t>
            </a:r>
            <a:b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összefüggő képzési és K+F feladatokra"</a:t>
            </a:r>
          </a:p>
        </p:txBody>
      </p:sp>
      <p:pic>
        <p:nvPicPr>
          <p:cNvPr id="9" name="Content Placeholder 8" descr="USZT_logo_cmy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476250"/>
            <a:ext cx="1914525" cy="593725"/>
          </a:xfrm>
          <a:prstGeom prst="rect">
            <a:avLst/>
          </a:prstGeom>
        </p:spPr>
      </p:pic>
      <p:sp>
        <p:nvSpPr>
          <p:cNvPr id="10" name="Title 3"/>
          <p:cNvSpPr txBox="1">
            <a:spLocks/>
          </p:cNvSpPr>
          <p:nvPr/>
        </p:nvSpPr>
        <p:spPr>
          <a:xfrm>
            <a:off x="-642938" y="5429250"/>
            <a:ext cx="8229601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hu-H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2" descr="szte_cimer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33375"/>
            <a:ext cx="77628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8" descr="Infoblokk3_ESZA_egye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5661025"/>
            <a:ext cx="288131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églalap 13"/>
          <p:cNvSpPr/>
          <p:nvPr/>
        </p:nvSpPr>
        <p:spPr>
          <a:xfrm>
            <a:off x="62931" y="1916832"/>
            <a:ext cx="9021537" cy="223224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5" name="Téglalap 14"/>
          <p:cNvSpPr/>
          <p:nvPr/>
        </p:nvSpPr>
        <p:spPr>
          <a:xfrm>
            <a:off x="62931" y="1628800"/>
            <a:ext cx="9021537" cy="288032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6" name="Téglalap 15"/>
          <p:cNvSpPr/>
          <p:nvPr/>
        </p:nvSpPr>
        <p:spPr>
          <a:xfrm>
            <a:off x="62931" y="4144833"/>
            <a:ext cx="9021537" cy="43629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179512" y="2250738"/>
            <a:ext cx="87849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hu-HU" sz="2600" dirty="0" smtClean="0">
                <a:latin typeface="+mj-lt"/>
              </a:rPr>
              <a:t>YYYY. MM. DD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4000" dirty="0" smtClean="0">
                <a:latin typeface="+mj-lt"/>
              </a:rPr>
              <a:t>Előadás címe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3600" dirty="0" smtClean="0">
                <a:latin typeface="+mj-lt"/>
              </a:rPr>
              <a:t>Előadó neve</a:t>
            </a:r>
            <a:endParaRPr lang="hu-HU" sz="3600" dirty="0">
              <a:latin typeface="+mj-lt"/>
            </a:endParaRPr>
          </a:p>
        </p:txBody>
      </p:sp>
      <p:sp>
        <p:nvSpPr>
          <p:cNvPr id="17" name="Footer Placeholder 13"/>
          <p:cNvSpPr txBox="1">
            <a:spLocks/>
          </p:cNvSpPr>
          <p:nvPr/>
        </p:nvSpPr>
        <p:spPr>
          <a:xfrm>
            <a:off x="755576" y="5805264"/>
            <a:ext cx="4176464" cy="581149"/>
          </a:xfrm>
          <a:prstGeom prst="rect">
            <a:avLst/>
          </a:prstGeom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TÁMOP-4.1.1.C-12/1/KONV-2012-0005</a:t>
            </a:r>
            <a:r>
              <a:rPr kumimoji="0" lang="hu-H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projekt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ím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églalap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r>
              <a:rPr kumimoji="0" lang="hu-HU" dirty="0" smtClean="0"/>
              <a:t>                       </a:t>
            </a:r>
            <a:endParaRPr kumimoji="0" lang="en-US" dirty="0"/>
          </a:p>
        </p:txBody>
      </p:sp>
      <p:sp useBgFill="1">
        <p:nvSpPr>
          <p:cNvPr id="13" name="Lekerekített téglalap 12"/>
          <p:cNvSpPr/>
          <p:nvPr/>
        </p:nvSpPr>
        <p:spPr>
          <a:xfrm>
            <a:off x="62476" y="75812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r>
              <a:rPr kumimoji="0" lang="hu-HU" dirty="0" smtClean="0"/>
              <a:t>                  </a:t>
            </a:r>
            <a:endParaRPr kumimoji="0" lang="en-US" dirty="0"/>
          </a:p>
        </p:txBody>
      </p:sp>
      <p:sp>
        <p:nvSpPr>
          <p:cNvPr id="7" name="Téglalap 6"/>
          <p:cNvSpPr/>
          <p:nvPr/>
        </p:nvSpPr>
        <p:spPr>
          <a:xfrm>
            <a:off x="62931" y="1773335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2931" y="1720752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2931" y="3300681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Cím 7"/>
          <p:cNvSpPr>
            <a:spLocks noGrp="1"/>
          </p:cNvSpPr>
          <p:nvPr>
            <p:ph type="ctrTitle" hasCustomPrompt="1"/>
          </p:nvPr>
        </p:nvSpPr>
        <p:spPr>
          <a:xfrm>
            <a:off x="457200" y="1834782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hu-HU" dirty="0" smtClean="0"/>
              <a:t>Előadás címe</a:t>
            </a:r>
            <a:endParaRPr kumimoji="0" lang="en-US" dirty="0"/>
          </a:p>
        </p:txBody>
      </p:sp>
      <p:sp>
        <p:nvSpPr>
          <p:cNvPr id="15" name="Téglalap 14"/>
          <p:cNvSpPr/>
          <p:nvPr/>
        </p:nvSpPr>
        <p:spPr>
          <a:xfrm>
            <a:off x="61009" y="1843741"/>
            <a:ext cx="3780000" cy="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0996" y="1232752"/>
            <a:ext cx="3780605" cy="61235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grpSp>
        <p:nvGrpSpPr>
          <p:cNvPr id="2" name="Csoportba foglalás 22"/>
          <p:cNvGrpSpPr/>
          <p:nvPr/>
        </p:nvGrpSpPr>
        <p:grpSpPr>
          <a:xfrm>
            <a:off x="5304093" y="3176683"/>
            <a:ext cx="3781292" cy="792373"/>
            <a:chOff x="5304093" y="2852651"/>
            <a:chExt cx="3781292" cy="792373"/>
          </a:xfrm>
        </p:grpSpPr>
        <p:sp>
          <p:nvSpPr>
            <p:cNvPr id="14" name="Téglalap 13"/>
            <p:cNvSpPr/>
            <p:nvPr userDrawn="1"/>
          </p:nvSpPr>
          <p:spPr>
            <a:xfrm>
              <a:off x="5304780" y="2889008"/>
              <a:ext cx="3780000" cy="612000"/>
            </a:xfrm>
            <a:prstGeom prst="rect">
              <a:avLst/>
            </a:prstGeom>
            <a:solidFill>
              <a:schemeClr val="accent1">
                <a:tint val="60000"/>
              </a:schemeClr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 dirty="0"/>
            </a:p>
          </p:txBody>
        </p:sp>
        <p:sp>
          <p:nvSpPr>
            <p:cNvPr id="17" name="Téglalap 16"/>
            <p:cNvSpPr/>
            <p:nvPr userDrawn="1"/>
          </p:nvSpPr>
          <p:spPr>
            <a:xfrm>
              <a:off x="5304780" y="3501008"/>
              <a:ext cx="3780605" cy="144016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  <p:sp>
          <p:nvSpPr>
            <p:cNvPr id="19" name="Téglalap 18"/>
            <p:cNvSpPr/>
            <p:nvPr userDrawn="1"/>
          </p:nvSpPr>
          <p:spPr>
            <a:xfrm>
              <a:off x="5304093" y="2852651"/>
              <a:ext cx="3780605" cy="36000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</p:grpSp>
      <p:sp>
        <p:nvSpPr>
          <p:cNvPr id="20" name="Téglalap 19"/>
          <p:cNvSpPr/>
          <p:nvPr/>
        </p:nvSpPr>
        <p:spPr>
          <a:xfrm>
            <a:off x="60896" y="1196752"/>
            <a:ext cx="3780000" cy="36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Cím 7"/>
          <p:cNvSpPr txBox="1">
            <a:spLocks/>
          </p:cNvSpPr>
          <p:nvPr/>
        </p:nvSpPr>
        <p:spPr>
          <a:xfrm>
            <a:off x="5304093" y="3117660"/>
            <a:ext cx="3771756" cy="792088"/>
          </a:xfrm>
          <a:prstGeom prst="rect">
            <a:avLst/>
          </a:prstGeom>
        </p:spPr>
        <p:txBody>
          <a:bodyPr bIns="91440" anchor="ctr" anchorCtr="0">
            <a:norm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Janurik</a:t>
            </a:r>
            <a:r>
              <a:rPr kumimoji="0" lang="hu-H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Viktor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Cím 7"/>
          <p:cNvSpPr txBox="1">
            <a:spLocks/>
          </p:cNvSpPr>
          <p:nvPr/>
        </p:nvSpPr>
        <p:spPr>
          <a:xfrm>
            <a:off x="107504" y="1268760"/>
            <a:ext cx="3707904" cy="576064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Előadás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700808"/>
            <a:ext cx="7772400" cy="4318992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2" name="Téglalap 11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3_Szakaszfejléc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églalap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Lekerekített téglalap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Téglalap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églalap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églalap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artalom helye 8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1" name="Tartalom helye 10"/>
          <p:cNvSpPr>
            <a:spLocks noGrp="1"/>
          </p:cNvSpPr>
          <p:nvPr>
            <p:ph sz="quarter" idx="2"/>
          </p:nvPr>
        </p:nvSpPr>
        <p:spPr>
          <a:xfrm>
            <a:off x="493395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2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3" name="Téglalap 12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144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9530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artalom helye 10"/>
          <p:cNvSpPr>
            <a:spLocks noGrp="1"/>
          </p:cNvSpPr>
          <p:nvPr>
            <p:ph sz="half" idx="2"/>
          </p:nvPr>
        </p:nvSpPr>
        <p:spPr>
          <a:xfrm>
            <a:off x="9144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3" name="Tartalom helye 12"/>
          <p:cNvSpPr>
            <a:spLocks noGrp="1"/>
          </p:cNvSpPr>
          <p:nvPr>
            <p:ph sz="half" idx="4"/>
          </p:nvPr>
        </p:nvSpPr>
        <p:spPr>
          <a:xfrm>
            <a:off x="49530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1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5" name="Téglalap 14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Téglalap 16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9" name="Téglalap 8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ím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églalap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r>
              <a:rPr kumimoji="0" lang="hu-HU" dirty="0" smtClean="0"/>
              <a:t>                       </a:t>
            </a:r>
            <a:endParaRPr kumimoji="0" lang="en-US" dirty="0"/>
          </a:p>
        </p:txBody>
      </p:sp>
      <p:sp useBgFill="1">
        <p:nvSpPr>
          <p:cNvPr id="13" name="Lekerekített téglalap 12"/>
          <p:cNvSpPr/>
          <p:nvPr/>
        </p:nvSpPr>
        <p:spPr>
          <a:xfrm>
            <a:off x="62476" y="75812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r>
              <a:rPr kumimoji="0" lang="hu-HU" dirty="0" smtClean="0"/>
              <a:t>                  </a:t>
            </a:r>
            <a:endParaRPr kumimoji="0" lang="en-US" dirty="0"/>
          </a:p>
        </p:txBody>
      </p:sp>
      <p:sp>
        <p:nvSpPr>
          <p:cNvPr id="7" name="Téglalap 6"/>
          <p:cNvSpPr/>
          <p:nvPr/>
        </p:nvSpPr>
        <p:spPr>
          <a:xfrm>
            <a:off x="62931" y="1773335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2931" y="1720752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2931" y="3300681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Cím 7"/>
          <p:cNvSpPr>
            <a:spLocks noGrp="1"/>
          </p:cNvSpPr>
          <p:nvPr>
            <p:ph type="ctrTitle" hasCustomPrompt="1"/>
          </p:nvPr>
        </p:nvSpPr>
        <p:spPr>
          <a:xfrm>
            <a:off x="457200" y="1834782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hu-HU" dirty="0" smtClean="0"/>
              <a:t>Előadás címe</a:t>
            </a:r>
            <a:endParaRPr kumimoji="0" lang="en-US" dirty="0"/>
          </a:p>
        </p:txBody>
      </p:sp>
      <p:sp>
        <p:nvSpPr>
          <p:cNvPr id="15" name="Téglalap 14"/>
          <p:cNvSpPr/>
          <p:nvPr/>
        </p:nvSpPr>
        <p:spPr>
          <a:xfrm>
            <a:off x="61009" y="1843741"/>
            <a:ext cx="3780000" cy="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0996" y="1232752"/>
            <a:ext cx="3780605" cy="61235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grpSp>
        <p:nvGrpSpPr>
          <p:cNvPr id="23" name="Csoportba foglalás 22"/>
          <p:cNvGrpSpPr/>
          <p:nvPr/>
        </p:nvGrpSpPr>
        <p:grpSpPr>
          <a:xfrm>
            <a:off x="5304093" y="3176683"/>
            <a:ext cx="3781292" cy="792373"/>
            <a:chOff x="5304093" y="2852651"/>
            <a:chExt cx="3781292" cy="792373"/>
          </a:xfrm>
        </p:grpSpPr>
        <p:sp>
          <p:nvSpPr>
            <p:cNvPr id="14" name="Téglalap 13"/>
            <p:cNvSpPr/>
            <p:nvPr userDrawn="1"/>
          </p:nvSpPr>
          <p:spPr>
            <a:xfrm>
              <a:off x="5304780" y="2889008"/>
              <a:ext cx="3780000" cy="612000"/>
            </a:xfrm>
            <a:prstGeom prst="rect">
              <a:avLst/>
            </a:prstGeom>
            <a:solidFill>
              <a:schemeClr val="accent1">
                <a:tint val="60000"/>
              </a:schemeClr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 dirty="0"/>
            </a:p>
          </p:txBody>
        </p:sp>
        <p:sp>
          <p:nvSpPr>
            <p:cNvPr id="17" name="Téglalap 16"/>
            <p:cNvSpPr/>
            <p:nvPr userDrawn="1"/>
          </p:nvSpPr>
          <p:spPr>
            <a:xfrm>
              <a:off x="5304780" y="3501008"/>
              <a:ext cx="3780605" cy="144016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  <p:sp>
          <p:nvSpPr>
            <p:cNvPr id="19" name="Téglalap 18"/>
            <p:cNvSpPr/>
            <p:nvPr userDrawn="1"/>
          </p:nvSpPr>
          <p:spPr>
            <a:xfrm>
              <a:off x="5304093" y="2852651"/>
              <a:ext cx="3780605" cy="36000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</p:grpSp>
      <p:sp>
        <p:nvSpPr>
          <p:cNvPr id="20" name="Téglalap 19"/>
          <p:cNvSpPr/>
          <p:nvPr/>
        </p:nvSpPr>
        <p:spPr>
          <a:xfrm>
            <a:off x="60896" y="1196752"/>
            <a:ext cx="3780000" cy="36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Cím 7"/>
          <p:cNvSpPr txBox="1">
            <a:spLocks/>
          </p:cNvSpPr>
          <p:nvPr/>
        </p:nvSpPr>
        <p:spPr>
          <a:xfrm>
            <a:off x="4644008" y="3117660"/>
            <a:ext cx="4968552" cy="792088"/>
          </a:xfrm>
          <a:prstGeom prst="rect">
            <a:avLst/>
          </a:prstGeom>
        </p:spPr>
        <p:txBody>
          <a:bodyPr bIns="91440" anchor="ctr" anchorCtr="0">
            <a:norm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Szerző(k)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Cím 7"/>
          <p:cNvSpPr txBox="1">
            <a:spLocks/>
          </p:cNvSpPr>
          <p:nvPr/>
        </p:nvSpPr>
        <p:spPr>
          <a:xfrm>
            <a:off x="107504" y="1268760"/>
            <a:ext cx="3707904" cy="576064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Előadás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8_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Lekerekített téglalap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914400" y="1700808"/>
            <a:ext cx="1905000" cy="4395192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artalom helye 10"/>
          <p:cNvSpPr>
            <a:spLocks noGrp="1"/>
          </p:cNvSpPr>
          <p:nvPr>
            <p:ph sz="quarter" idx="1"/>
          </p:nvPr>
        </p:nvSpPr>
        <p:spPr>
          <a:xfrm>
            <a:off x="2987824" y="1700808"/>
            <a:ext cx="5715000" cy="4423792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3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4" name="Téglalap 13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9_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églalap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6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Összefogla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914400" y="274638"/>
            <a:ext cx="7772400" cy="994122"/>
          </a:xfrm>
        </p:spPr>
        <p:txBody>
          <a:bodyPr/>
          <a:lstStyle>
            <a:lvl1pPr>
              <a:defRPr/>
            </a:lvl1pPr>
          </a:lstStyle>
          <a:p>
            <a:r>
              <a:rPr kumimoji="0" lang="hu-HU" dirty="0" smtClean="0"/>
              <a:t>Összefoglalás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777240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7" name="Téglalap 6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700808"/>
            <a:ext cx="7772400" cy="4318992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2" name="Téglalap 11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3_Szakaszfejléc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églalap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Lekerekített téglalap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Téglalap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églalap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églalap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artalom helye 8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1" name="Tartalom helye 10"/>
          <p:cNvSpPr>
            <a:spLocks noGrp="1"/>
          </p:cNvSpPr>
          <p:nvPr>
            <p:ph sz="quarter" idx="2"/>
          </p:nvPr>
        </p:nvSpPr>
        <p:spPr>
          <a:xfrm>
            <a:off x="493395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2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3" name="Téglalap 12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144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9530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artalom helye 10"/>
          <p:cNvSpPr>
            <a:spLocks noGrp="1"/>
          </p:cNvSpPr>
          <p:nvPr>
            <p:ph sz="half" idx="2"/>
          </p:nvPr>
        </p:nvSpPr>
        <p:spPr>
          <a:xfrm>
            <a:off x="9144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3" name="Tartalom helye 12"/>
          <p:cNvSpPr>
            <a:spLocks noGrp="1"/>
          </p:cNvSpPr>
          <p:nvPr>
            <p:ph sz="half" idx="4"/>
          </p:nvPr>
        </p:nvSpPr>
        <p:spPr>
          <a:xfrm>
            <a:off x="49530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1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5" name="Téglalap 14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Téglalap 16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9" name="Téglalap 8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8_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Lekerekített téglalap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914400" y="1700808"/>
            <a:ext cx="1905000" cy="4395192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artalom helye 10"/>
          <p:cNvSpPr>
            <a:spLocks noGrp="1"/>
          </p:cNvSpPr>
          <p:nvPr>
            <p:ph sz="quarter" idx="1"/>
          </p:nvPr>
        </p:nvSpPr>
        <p:spPr>
          <a:xfrm>
            <a:off x="2987824" y="1700808"/>
            <a:ext cx="5715000" cy="4423792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3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4" name="Téglalap 13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Lekerekített téglalap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hu-HU" dirty="0" smtClean="0"/>
              <a:t>Mintaszöveg szerkesztése</a:t>
            </a:r>
          </a:p>
          <a:p>
            <a:pPr lvl="1" eaLnBrk="1" latinLnBrk="0" hangingPunct="1"/>
            <a:r>
              <a:rPr kumimoji="0" lang="hu-HU" dirty="0" smtClean="0"/>
              <a:t>Második szint</a:t>
            </a:r>
          </a:p>
          <a:p>
            <a:pPr lvl="2" eaLnBrk="1" latinLnBrk="0" hangingPunct="1"/>
            <a:r>
              <a:rPr kumimoji="0" lang="hu-HU" dirty="0" smtClean="0"/>
              <a:t>Harmadik szint</a:t>
            </a:r>
          </a:p>
          <a:p>
            <a:pPr lvl="3" eaLnBrk="1" latinLnBrk="0" hangingPunct="1"/>
            <a:r>
              <a:rPr kumimoji="0" lang="hu-HU" dirty="0" smtClean="0"/>
              <a:t>Negyedik szint</a:t>
            </a:r>
          </a:p>
          <a:p>
            <a:pPr lvl="4" eaLnBrk="1" latinLnBrk="0" hangingPunct="1"/>
            <a:r>
              <a:rPr kumimoji="0" lang="hu-HU" dirty="0" smtClean="0"/>
              <a:t>Ötödik szint</a:t>
            </a:r>
            <a:endParaRPr kumimoji="0" lang="en-US" dirty="0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Lekerekített téglalap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hu-HU" dirty="0" smtClean="0"/>
              <a:t>Mintaszöveg szerkesztése</a:t>
            </a:r>
          </a:p>
          <a:p>
            <a:pPr lvl="1" eaLnBrk="1" latinLnBrk="0" hangingPunct="1"/>
            <a:r>
              <a:rPr kumimoji="0" lang="hu-HU" dirty="0" smtClean="0"/>
              <a:t>Második szint</a:t>
            </a:r>
          </a:p>
          <a:p>
            <a:pPr lvl="2" eaLnBrk="1" latinLnBrk="0" hangingPunct="1"/>
            <a:r>
              <a:rPr kumimoji="0" lang="hu-HU" dirty="0" smtClean="0"/>
              <a:t>Harmadik szint</a:t>
            </a:r>
          </a:p>
          <a:p>
            <a:pPr lvl="3" eaLnBrk="1" latinLnBrk="0" hangingPunct="1"/>
            <a:r>
              <a:rPr kumimoji="0" lang="hu-HU" dirty="0" smtClean="0"/>
              <a:t>Negyedik szint</a:t>
            </a:r>
          </a:p>
          <a:p>
            <a:pPr lvl="4" eaLnBrk="1" latinLnBrk="0" hangingPunct="1"/>
            <a:r>
              <a:rPr kumimoji="0" lang="hu-HU" dirty="0" smtClean="0"/>
              <a:t>Ötödik szint</a:t>
            </a:r>
            <a:endParaRPr kumimoji="0" lang="en-US" dirty="0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Webes </a:t>
            </a:r>
            <a:r>
              <a:rPr lang="hu-HU" dirty="0"/>
              <a:t>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121292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Példa </a:t>
            </a:r>
            <a:r>
              <a:rPr lang="hu-HU" dirty="0" smtClean="0"/>
              <a:t>injektálásra II.</a:t>
            </a:r>
            <a:endParaRPr lang="hu-HU" dirty="0"/>
          </a:p>
        </p:txBody>
      </p:sp>
      <p:sp>
        <p:nvSpPr>
          <p:cNvPr id="8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H</a:t>
            </a:r>
            <a:r>
              <a:rPr lang="en-US" dirty="0" smtClean="0"/>
              <a:t>at</a:t>
            </a:r>
            <a:r>
              <a:rPr lang="hu-HU" dirty="0" err="1" smtClean="0"/>
              <a:t>ására</a:t>
            </a:r>
            <a:r>
              <a:rPr lang="hu-HU" dirty="0" smtClean="0"/>
              <a:t> kiválasztja az összes felhasználó adatát</a:t>
            </a:r>
            <a:br>
              <a:rPr lang="hu-HU" dirty="0" smtClean="0"/>
            </a:br>
            <a:r>
              <a:rPr lang="hu-HU" sz="1400" dirty="0" smtClean="0"/>
              <a:t>http://xkcd.com/327/</a:t>
            </a:r>
            <a:endParaRPr lang="hu-HU" dirty="0"/>
          </a:p>
        </p:txBody>
      </p:sp>
      <p:sp>
        <p:nvSpPr>
          <p:cNvPr id="9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265" y="3225673"/>
            <a:ext cx="5825443" cy="179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98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z="3200" dirty="0" err="1"/>
              <a:t>Hogyan</a:t>
            </a:r>
            <a:r>
              <a:rPr sz="3200" dirty="0"/>
              <a:t> </a:t>
            </a:r>
            <a:r>
              <a:rPr sz="3200" dirty="0" err="1"/>
              <a:t>védekezzünk</a:t>
            </a:r>
            <a:r>
              <a:rPr sz="3200" dirty="0"/>
              <a:t> </a:t>
            </a:r>
            <a:r>
              <a:rPr sz="3200" dirty="0" err="1"/>
              <a:t>az</a:t>
            </a:r>
            <a:r>
              <a:rPr sz="3200" dirty="0"/>
              <a:t> </a:t>
            </a:r>
            <a:r>
              <a:rPr sz="3200" dirty="0" err="1"/>
              <a:t>injektálás</a:t>
            </a:r>
            <a:r>
              <a:rPr sz="3200" dirty="0"/>
              <a:t> </a:t>
            </a:r>
            <a:r>
              <a:rPr sz="3200" dirty="0" err="1"/>
              <a:t>ellen</a:t>
            </a:r>
            <a:r>
              <a:rPr sz="3200" dirty="0" smtClean="0"/>
              <a:t>?</a:t>
            </a:r>
            <a:r>
              <a:rPr lang="hu-HU" sz="3200" dirty="0" smtClean="0"/>
              <a:t> I.</a:t>
            </a:r>
            <a:endParaRPr sz="32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lvl="0">
              <a:lnSpc>
                <a:spcPct val="120000"/>
              </a:lnSpc>
            </a:pPr>
            <a:r>
              <a:rPr lang="hu-HU" dirty="0" smtClean="0"/>
              <a:t>Legegyszerűbb „védekezés”, ha </a:t>
            </a:r>
            <a:r>
              <a:rPr lang="hu-HU" b="1" dirty="0" smtClean="0"/>
              <a:t>nem használunk </a:t>
            </a:r>
            <a:r>
              <a:rPr lang="hu-HU" dirty="0" smtClean="0"/>
              <a:t>adatbázist, vagy parancsértelmezőt</a:t>
            </a:r>
            <a:r>
              <a:rPr lang="en-US" dirty="0" smtClean="0"/>
              <a:t>, </a:t>
            </a:r>
            <a:r>
              <a:rPr lang="en-US" dirty="0" err="1" smtClean="0"/>
              <a:t>csak</a:t>
            </a:r>
            <a:r>
              <a:rPr lang="en-US" dirty="0" smtClean="0"/>
              <a:t> </a:t>
            </a:r>
            <a:r>
              <a:rPr lang="en-US" dirty="0" err="1" smtClean="0"/>
              <a:t>statikus</a:t>
            </a:r>
            <a:r>
              <a:rPr lang="en-US" dirty="0" smtClean="0"/>
              <a:t>, el</a:t>
            </a:r>
            <a:r>
              <a:rPr lang="hu-HU" dirty="0" smtClean="0"/>
              <a:t>őre generált tartalmat.</a:t>
            </a:r>
          </a:p>
          <a:p>
            <a:pPr>
              <a:lnSpc>
                <a:spcPct val="120000"/>
              </a:lnSpc>
            </a:pPr>
            <a:r>
              <a:rPr lang="hu-HU" b="1" dirty="0" smtClean="0">
                <a:solidFill>
                  <a:srgbClr val="FF0000"/>
                </a:solidFill>
              </a:rPr>
              <a:t>Mindig ellenőrizzük az összes bemenő adatot.</a:t>
            </a:r>
          </a:p>
          <a:p>
            <a:pPr>
              <a:lnSpc>
                <a:spcPct val="120000"/>
              </a:lnSpc>
            </a:pPr>
            <a:r>
              <a:rPr lang="hu-HU" dirty="0" smtClean="0"/>
              <a:t>Használjunk </a:t>
            </a:r>
            <a:r>
              <a:rPr lang="hu-HU" b="1" dirty="0" smtClean="0"/>
              <a:t>fehér listákat</a:t>
            </a:r>
            <a:r>
              <a:rPr lang="hu-HU" dirty="0" smtClean="0"/>
              <a:t>.</a:t>
            </a:r>
          </a:p>
          <a:p>
            <a:pPr lvl="0">
              <a:lnSpc>
                <a:spcPct val="120000"/>
              </a:lnSpc>
            </a:pPr>
            <a:r>
              <a:rPr lang="hu-HU" b="1" dirty="0" smtClean="0"/>
              <a:t>Kódoljuk</a:t>
            </a:r>
            <a:r>
              <a:rPr lang="hu-HU" dirty="0" smtClean="0"/>
              <a:t> (</a:t>
            </a:r>
            <a:r>
              <a:rPr lang="hu-HU" dirty="0" err="1" smtClean="0"/>
              <a:t>Encoding</a:t>
            </a:r>
            <a:r>
              <a:rPr lang="hu-HU" dirty="0" smtClean="0"/>
              <a:t>, </a:t>
            </a:r>
            <a:r>
              <a:rPr lang="hu-HU" dirty="0" err="1" smtClean="0"/>
              <a:t>Escaping</a:t>
            </a:r>
            <a:r>
              <a:rPr lang="hu-HU" dirty="0" smtClean="0"/>
              <a:t>) a felhasználóktól származó adatokat, mielőtt feldolgoznánk őket.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77" y="274638"/>
            <a:ext cx="7998823" cy="994122"/>
          </a:xfrm>
        </p:spPr>
        <p:txBody>
          <a:bodyPr>
            <a:normAutofit fontScale="90000"/>
          </a:bodyPr>
          <a:lstStyle/>
          <a:p>
            <a:r>
              <a:rPr sz="3200" dirty="0" err="1"/>
              <a:t>Hogyan</a:t>
            </a:r>
            <a:r>
              <a:rPr sz="3200" dirty="0"/>
              <a:t> </a:t>
            </a:r>
            <a:r>
              <a:rPr sz="3200" dirty="0" err="1"/>
              <a:t>védekezzünk</a:t>
            </a:r>
            <a:r>
              <a:rPr sz="3200" dirty="0"/>
              <a:t> </a:t>
            </a:r>
            <a:r>
              <a:rPr sz="3200" dirty="0" err="1"/>
              <a:t>az</a:t>
            </a:r>
            <a:r>
              <a:rPr sz="3200" dirty="0"/>
              <a:t> </a:t>
            </a:r>
            <a:r>
              <a:rPr sz="3200" dirty="0" err="1"/>
              <a:t>injektálás</a:t>
            </a:r>
            <a:r>
              <a:rPr sz="3200" dirty="0"/>
              <a:t> </a:t>
            </a:r>
            <a:r>
              <a:rPr sz="3200" dirty="0" err="1"/>
              <a:t>ellen</a:t>
            </a:r>
            <a:r>
              <a:rPr sz="3200" dirty="0" smtClean="0"/>
              <a:t>?</a:t>
            </a:r>
            <a:r>
              <a:rPr lang="hu-HU" sz="3200" dirty="0" smtClean="0"/>
              <a:t> II.</a:t>
            </a:r>
            <a:endParaRPr sz="32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20000"/>
              </a:lnSpc>
            </a:pPr>
            <a:r>
              <a:rPr lang="hu-HU" dirty="0" smtClean="0"/>
              <a:t>Használjunk </a:t>
            </a:r>
            <a:r>
              <a:rPr lang="hu-HU" b="1" dirty="0" smtClean="0"/>
              <a:t>előkészített utasításokat </a:t>
            </a:r>
            <a:r>
              <a:rPr lang="hu-HU" dirty="0" smtClean="0"/>
              <a:t>(</a:t>
            </a:r>
            <a:r>
              <a:rPr lang="hu-HU" dirty="0" err="1" smtClean="0"/>
              <a:t>Prepared</a:t>
            </a:r>
            <a:r>
              <a:rPr lang="hu-HU" dirty="0" smtClean="0"/>
              <a:t> </a:t>
            </a:r>
            <a:r>
              <a:rPr lang="hu-HU" dirty="0" err="1" smtClean="0"/>
              <a:t>Statements</a:t>
            </a:r>
            <a:r>
              <a:rPr lang="hu-HU" dirty="0" smtClean="0"/>
              <a:t>) vagy </a:t>
            </a:r>
            <a:r>
              <a:rPr lang="hu-HU" b="1" dirty="0" smtClean="0"/>
              <a:t>tárolt eljárásokat </a:t>
            </a:r>
            <a:r>
              <a:rPr lang="hu-HU" dirty="0" smtClean="0"/>
              <a:t>(</a:t>
            </a:r>
            <a:r>
              <a:rPr lang="hu-HU" dirty="0" err="1" smtClean="0"/>
              <a:t>Stored</a:t>
            </a:r>
            <a:r>
              <a:rPr lang="hu-HU" dirty="0" smtClean="0"/>
              <a:t> </a:t>
            </a:r>
            <a:r>
              <a:rPr lang="hu-HU" dirty="0" err="1" smtClean="0"/>
              <a:t>Procedures</a:t>
            </a:r>
            <a:r>
              <a:rPr lang="hu-HU" dirty="0" smtClean="0"/>
              <a:t>).</a:t>
            </a:r>
          </a:p>
          <a:p>
            <a:pPr lvl="0">
              <a:lnSpc>
                <a:spcPct val="120000"/>
              </a:lnSpc>
            </a:pPr>
            <a:r>
              <a:rPr lang="hu-HU" b="1" dirty="0" smtClean="0"/>
              <a:t>Minimalizáljuk</a:t>
            </a:r>
            <a:r>
              <a:rPr lang="hu-HU" dirty="0" smtClean="0"/>
              <a:t> az adatbázis vagy parancsértelmező </a:t>
            </a:r>
            <a:r>
              <a:rPr lang="hu-HU" b="1" dirty="0" smtClean="0"/>
              <a:t>hozzáférési jogosultságát</a:t>
            </a:r>
            <a:r>
              <a:rPr lang="hu-HU" dirty="0" smtClean="0"/>
              <a:t>, hogy csökkentsük egy esetleges behatolás súlyosságát.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193270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2500" dirty="0" smtClean="0"/>
              <a:t>2. Hibás felhasználó azonosítás és munkamenet </a:t>
            </a:r>
            <a:r>
              <a:rPr lang="hu-HU" sz="2500" dirty="0" smtClean="0"/>
              <a:t>kezelés I.</a:t>
            </a:r>
            <a:endParaRPr lang="hu-HU" sz="25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Felhasználói </a:t>
            </a:r>
            <a:r>
              <a:rPr lang="hu-HU" b="1" dirty="0" smtClean="0"/>
              <a:t>azonosítás</a:t>
            </a:r>
            <a:r>
              <a:rPr lang="hu-HU" dirty="0" smtClean="0"/>
              <a:t> problémái:</a:t>
            </a:r>
          </a:p>
          <a:p>
            <a:pPr lvl="1"/>
            <a:r>
              <a:rPr lang="hu-HU" dirty="0" smtClean="0"/>
              <a:t>A hitelesítő adatok </a:t>
            </a:r>
            <a:r>
              <a:rPr lang="hu-HU" b="1" dirty="0" smtClean="0"/>
              <a:t>kikövetkeztethetőek</a:t>
            </a:r>
            <a:r>
              <a:rPr lang="hu-HU" dirty="0" smtClean="0"/>
              <a:t> vagy felülírhatóak lehetnek:</a:t>
            </a:r>
          </a:p>
          <a:p>
            <a:pPr lvl="2"/>
            <a:r>
              <a:rPr lang="hu-HU" dirty="0" smtClean="0"/>
              <a:t>Hibás felhasználói regisztráció</a:t>
            </a:r>
            <a:br>
              <a:rPr lang="hu-HU" dirty="0" smtClean="0"/>
            </a:br>
            <a:r>
              <a:rPr lang="hu-HU" b="1" dirty="0" smtClean="0"/>
              <a:t>felülírható</a:t>
            </a:r>
            <a:r>
              <a:rPr lang="hu-HU" dirty="0" smtClean="0"/>
              <a:t> már létező felhasználói fiók.</a:t>
            </a:r>
          </a:p>
          <a:p>
            <a:pPr lvl="2"/>
            <a:r>
              <a:rPr lang="hu-HU" dirty="0" smtClean="0"/>
              <a:t>Elfelejtett </a:t>
            </a:r>
            <a:r>
              <a:rPr lang="hu-HU" b="1" dirty="0" smtClean="0"/>
              <a:t>jelszó helyreállítás </a:t>
            </a:r>
            <a:r>
              <a:rPr lang="hu-HU" dirty="0" smtClean="0"/>
              <a:t>folyamata</a:t>
            </a:r>
            <a:br>
              <a:rPr lang="hu-HU" dirty="0" smtClean="0"/>
            </a:br>
            <a:r>
              <a:rPr lang="hu-HU" dirty="0" smtClean="0"/>
              <a:t>átírható, hogy milyen e-mail címre küldje ki az új jelszót</a:t>
            </a:r>
          </a:p>
          <a:p>
            <a:pPr lvl="2"/>
            <a:r>
              <a:rPr lang="hu-HU" dirty="0" smtClean="0"/>
              <a:t>Bizonyos e-mail szolgáltatók a törölt fiókokat </a:t>
            </a:r>
            <a:r>
              <a:rPr lang="hu-HU" b="1" dirty="0" smtClean="0"/>
              <a:t>újra kiadják</a:t>
            </a:r>
            <a:r>
              <a:rPr lang="hu-HU" dirty="0" smtClean="0"/>
              <a:t>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2300" dirty="0" smtClean="0"/>
              <a:t>2. Hibás felhasználó azonosítás és munkamenet kezelés II.</a:t>
            </a:r>
            <a:endParaRPr lang="hu-HU" sz="23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hu-HU" b="1" dirty="0" smtClean="0"/>
              <a:t>Munkamenet kezelés</a:t>
            </a:r>
            <a:r>
              <a:rPr lang="hu-HU" dirty="0" smtClean="0"/>
              <a:t>: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Alapprobléma:</a:t>
            </a:r>
          </a:p>
          <a:p>
            <a:pPr lvl="2">
              <a:lnSpc>
                <a:spcPct val="110000"/>
              </a:lnSpc>
            </a:pPr>
            <a:r>
              <a:rPr lang="hu-HU" dirty="0" smtClean="0"/>
              <a:t>A HTTP állapot nélküli protokoll, nem kezel munkameneteket, így az alkalmazás fejlesztőknek kell erre gondolniuk.</a:t>
            </a:r>
          </a:p>
          <a:p>
            <a:pPr lvl="2">
              <a:lnSpc>
                <a:spcPct val="110000"/>
              </a:lnSpc>
            </a:pPr>
            <a:r>
              <a:rPr lang="hu-HU" dirty="0" smtClean="0"/>
              <a:t>Ezért munkamenet azonosítókat használunk (</a:t>
            </a:r>
            <a:r>
              <a:rPr lang="hu-HU" b="1" dirty="0" smtClean="0"/>
              <a:t>Session ID</a:t>
            </a:r>
            <a:r>
              <a:rPr lang="hu-HU" dirty="0" smtClean="0"/>
              <a:t>), hogy meghatározzuk az azonos munkamenethez tartozó kommunikációt.</a:t>
            </a:r>
          </a:p>
          <a:p>
            <a:pPr lvl="2">
              <a:lnSpc>
                <a:spcPct val="110000"/>
              </a:lnSpc>
            </a:pPr>
            <a:r>
              <a:rPr lang="hu-HU" dirty="0" smtClean="0"/>
              <a:t>Ezek az azonosítók megjelennek a </a:t>
            </a:r>
            <a:r>
              <a:rPr lang="hu-HU" b="1" dirty="0" smtClean="0"/>
              <a:t>hálózaton</a:t>
            </a:r>
            <a:r>
              <a:rPr lang="hu-HU" dirty="0" smtClean="0"/>
              <a:t>, </a:t>
            </a:r>
            <a:r>
              <a:rPr lang="hu-HU" b="1" dirty="0" err="1" smtClean="0"/>
              <a:t>logokban</a:t>
            </a:r>
            <a:r>
              <a:rPr lang="hu-HU" dirty="0" smtClean="0"/>
              <a:t>, stb., egy támadó megszerezheti őket.</a:t>
            </a:r>
          </a:p>
          <a:p>
            <a:pPr lvl="2">
              <a:lnSpc>
                <a:spcPct val="110000"/>
              </a:lnSpc>
            </a:pPr>
            <a:r>
              <a:rPr lang="hu-HU" dirty="0" smtClean="0"/>
              <a:t>Gyenge munkamenet </a:t>
            </a:r>
            <a:r>
              <a:rPr lang="hu-HU" dirty="0"/>
              <a:t>azonosító </a:t>
            </a:r>
            <a:r>
              <a:rPr lang="hu-HU" dirty="0" smtClean="0"/>
              <a:t>generálás:</a:t>
            </a:r>
            <a:r>
              <a:rPr lang="hu-HU" dirty="0"/>
              <a:t/>
            </a:r>
            <a:br>
              <a:rPr lang="hu-HU" dirty="0"/>
            </a:br>
            <a:r>
              <a:rPr lang="hu-HU" b="1" dirty="0"/>
              <a:t>kikövetkeztethető</a:t>
            </a:r>
            <a:r>
              <a:rPr lang="hu-HU" dirty="0"/>
              <a:t> a következő </a:t>
            </a:r>
            <a:r>
              <a:rPr lang="hu-HU" dirty="0" smtClean="0"/>
              <a:t>azonosító.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110256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2300" dirty="0" smtClean="0"/>
              <a:t>2. Hibás felhasználó azonosítás és munkamenet kezelés </a:t>
            </a:r>
            <a:r>
              <a:rPr lang="hu-HU" sz="2300" dirty="0" smtClean="0"/>
              <a:t>III.</a:t>
            </a:r>
            <a:endParaRPr lang="hu-HU" sz="23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10000"/>
              </a:lnSpc>
            </a:pPr>
            <a:r>
              <a:rPr lang="hu-HU" dirty="0" smtClean="0"/>
              <a:t>Az ilyen jellegű támadások tipikus </a:t>
            </a:r>
            <a:r>
              <a:rPr lang="hu-HU" b="1" dirty="0" smtClean="0"/>
              <a:t>hatása</a:t>
            </a:r>
            <a:r>
              <a:rPr lang="hu-HU" dirty="0" smtClean="0"/>
              <a:t>:</a:t>
            </a:r>
          </a:p>
          <a:p>
            <a:pPr lvl="2">
              <a:lnSpc>
                <a:spcPct val="110000"/>
              </a:lnSpc>
            </a:pPr>
            <a:r>
              <a:rPr lang="hu-HU" dirty="0" smtClean="0"/>
              <a:t>felhasználói munkamenet "ellopása", identitásunk megszerzése,</a:t>
            </a:r>
          </a:p>
          <a:p>
            <a:pPr lvl="2">
              <a:lnSpc>
                <a:spcPct val="110000"/>
              </a:lnSpc>
            </a:pPr>
            <a:r>
              <a:rPr lang="hu-HU" dirty="0" smtClean="0"/>
              <a:t>felhasználói azonosító és jelszó megszerzése, ha ezek a session </a:t>
            </a:r>
            <a:r>
              <a:rPr lang="hu-HU" dirty="0" err="1" smtClean="0"/>
              <a:t>ID-ból</a:t>
            </a:r>
            <a:r>
              <a:rPr lang="hu-HU" dirty="0" smtClean="0"/>
              <a:t> kiolvashatók.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402202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Példa a kihasználásra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hu-HU" dirty="0" smtClean="0"/>
              <a:t>Egy weboldalon </a:t>
            </a:r>
            <a:r>
              <a:rPr lang="hu-HU" b="1" dirty="0" smtClean="0"/>
              <a:t>megadjuk</a:t>
            </a:r>
            <a:r>
              <a:rPr lang="hu-HU" dirty="0" smtClean="0"/>
              <a:t> a felhasználónevünket és jelszavunkat.</a:t>
            </a:r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hu-HU" dirty="0" smtClean="0"/>
              <a:t>A web alkalmazás </a:t>
            </a:r>
            <a:r>
              <a:rPr lang="hu-HU" b="1" dirty="0" smtClean="0"/>
              <a:t>átírja</a:t>
            </a:r>
            <a:r>
              <a:rPr lang="hu-HU" dirty="0" smtClean="0"/>
              <a:t> az URL-t, belefűzi a munkamenet azonosítónkat, hogy a böngészés során azonosítson, kövessen minket.</a:t>
            </a:r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hu-HU" dirty="0" smtClean="0"/>
              <a:t>A támadó elhelyez az oldalon egy link-et, amelyre rákattintunk, és ez egy általa birtokolt weboldalra </a:t>
            </a:r>
            <a:r>
              <a:rPr lang="hu-HU" b="1" dirty="0" smtClean="0"/>
              <a:t>irányít</a:t>
            </a:r>
            <a:r>
              <a:rPr lang="hu-HU" dirty="0" smtClean="0"/>
              <a:t> minket.</a:t>
            </a:r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hu-HU" dirty="0" smtClean="0"/>
              <a:t>A támadó weboldalán, a </a:t>
            </a:r>
            <a:r>
              <a:rPr lang="hu-HU" dirty="0" err="1" smtClean="0"/>
              <a:t>logban</a:t>
            </a:r>
            <a:r>
              <a:rPr lang="hu-HU" dirty="0" smtClean="0"/>
              <a:t> </a:t>
            </a:r>
            <a:r>
              <a:rPr lang="hu-HU" b="1" dirty="0" smtClean="0"/>
              <a:t>megjelenik</a:t>
            </a:r>
            <a:r>
              <a:rPr lang="hu-HU" dirty="0" smtClean="0"/>
              <a:t>, hogy mely oldalról navigáltunk oda, benne a munkamenet azonosítónkkal (</a:t>
            </a:r>
            <a:r>
              <a:rPr lang="hu-HU" dirty="0" err="1" smtClean="0"/>
              <a:t>referer</a:t>
            </a:r>
            <a:r>
              <a:rPr lang="hu-HU" dirty="0" smtClean="0"/>
              <a:t> URL).</a:t>
            </a:r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hu-HU" dirty="0" smtClean="0"/>
              <a:t>A támadó ezt használva </a:t>
            </a:r>
            <a:r>
              <a:rPr lang="hu-HU" b="1" dirty="0" smtClean="0"/>
              <a:t>átveheti</a:t>
            </a:r>
            <a:r>
              <a:rPr lang="hu-HU" dirty="0" smtClean="0"/>
              <a:t> a munkamenetünket, és a nevünkben tevékenykedhet.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415965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err="1"/>
              <a:t>Hogyan</a:t>
            </a:r>
            <a:r>
              <a:rPr dirty="0"/>
              <a:t> </a:t>
            </a:r>
            <a:r>
              <a:rPr dirty="0" err="1"/>
              <a:t>védekezhetünk</a:t>
            </a:r>
            <a:r>
              <a:rPr dirty="0"/>
              <a:t> </a:t>
            </a:r>
            <a:r>
              <a:rPr dirty="0" err="1"/>
              <a:t>ellene</a:t>
            </a:r>
            <a:r>
              <a:rPr dirty="0" smtClean="0"/>
              <a:t>?</a:t>
            </a:r>
            <a:r>
              <a:rPr lang="hu-HU" dirty="0" smtClean="0"/>
              <a:t> I.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lnSpc>
                <a:spcPct val="120000"/>
              </a:lnSpc>
            </a:pPr>
            <a:r>
              <a:rPr lang="hu-HU" dirty="0" smtClean="0"/>
              <a:t>Az </a:t>
            </a:r>
            <a:r>
              <a:rPr lang="hu-HU" b="1" dirty="0" smtClean="0"/>
              <a:t>hitelesítés</a:t>
            </a:r>
            <a:r>
              <a:rPr lang="hu-HU" dirty="0" smtClean="0"/>
              <a:t> legyen egyszerű, központosított, és szabványos.</a:t>
            </a:r>
          </a:p>
          <a:p>
            <a:pPr lvl="0">
              <a:lnSpc>
                <a:spcPct val="120000"/>
              </a:lnSpc>
            </a:pPr>
            <a:r>
              <a:rPr lang="hu-HU" dirty="0" smtClean="0"/>
              <a:t>Használjunk </a:t>
            </a:r>
            <a:r>
              <a:rPr lang="hu-HU" b="1" dirty="0" smtClean="0"/>
              <a:t>SSL/TLS</a:t>
            </a:r>
            <a:r>
              <a:rPr lang="hu-HU" dirty="0" smtClean="0"/>
              <a:t> titkosítást.</a:t>
            </a:r>
          </a:p>
          <a:p>
            <a:pPr lvl="0">
              <a:lnSpc>
                <a:spcPct val="120000"/>
              </a:lnSpc>
            </a:pPr>
            <a:r>
              <a:rPr lang="hu-HU" dirty="0" smtClean="0"/>
              <a:t>Kritikus pontoknál kérjünk </a:t>
            </a:r>
            <a:r>
              <a:rPr lang="hu-HU" b="1" dirty="0" smtClean="0"/>
              <a:t>megerősítő hitelesítést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pl. jelszó újra bekérése.</a:t>
            </a:r>
          </a:p>
          <a:p>
            <a:pPr lvl="0">
              <a:lnSpc>
                <a:spcPct val="120000"/>
              </a:lnSpc>
            </a:pPr>
            <a:r>
              <a:rPr lang="hu-HU" dirty="0" smtClean="0"/>
              <a:t>Alkalmazzunk </a:t>
            </a:r>
            <a:r>
              <a:rPr lang="hu-HU" b="1" dirty="0" smtClean="0"/>
              <a:t>többfaktoros</a:t>
            </a:r>
            <a:r>
              <a:rPr lang="hu-HU" dirty="0" smtClean="0"/>
              <a:t> hitelesítést</a:t>
            </a:r>
            <a:br>
              <a:rPr lang="hu-HU" dirty="0" smtClean="0"/>
            </a:br>
            <a:r>
              <a:rPr lang="hu-HU" dirty="0" smtClean="0"/>
              <a:t>(</a:t>
            </a:r>
            <a:r>
              <a:rPr lang="hu-HU" dirty="0" err="1" smtClean="0"/>
              <a:t>token-es</a:t>
            </a:r>
            <a:r>
              <a:rPr lang="hu-HU" dirty="0" smtClean="0"/>
              <a:t>, mobiltelefonos, </a:t>
            </a:r>
            <a:r>
              <a:rPr lang="hu-HU" dirty="0" err="1" smtClean="0"/>
              <a:t>biometrikus</a:t>
            </a:r>
            <a:r>
              <a:rPr lang="hu-HU" dirty="0" smtClean="0"/>
              <a:t>, stb.).</a:t>
            </a:r>
          </a:p>
          <a:p>
            <a:pPr lvl="0">
              <a:lnSpc>
                <a:spcPct val="120000"/>
              </a:lnSpc>
            </a:pPr>
            <a:r>
              <a:rPr lang="hu-HU" dirty="0" smtClean="0"/>
              <a:t>Ne generáljunk érzékeny adatokat a </a:t>
            </a:r>
            <a:r>
              <a:rPr lang="hu-HU" b="1" dirty="0" smtClean="0"/>
              <a:t>napló</a:t>
            </a:r>
            <a:r>
              <a:rPr lang="hu-HU" dirty="0" smtClean="0"/>
              <a:t> (log) bejegyzésekbe.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err="1"/>
              <a:t>Hogyan</a:t>
            </a:r>
            <a:r>
              <a:rPr dirty="0"/>
              <a:t> </a:t>
            </a:r>
            <a:r>
              <a:rPr dirty="0" err="1"/>
              <a:t>védekezhetünk</a:t>
            </a:r>
            <a:r>
              <a:rPr dirty="0"/>
              <a:t> </a:t>
            </a:r>
            <a:r>
              <a:rPr dirty="0" err="1"/>
              <a:t>ellene</a:t>
            </a:r>
            <a:r>
              <a:rPr dirty="0" smtClean="0"/>
              <a:t>?</a:t>
            </a:r>
            <a:r>
              <a:rPr lang="hu-HU" dirty="0" smtClean="0"/>
              <a:t> II.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lnSpc>
                <a:spcPct val="120000"/>
              </a:lnSpc>
            </a:pPr>
            <a:r>
              <a:rPr lang="hu-HU" dirty="0" smtClean="0"/>
              <a:t>Gátoljuk meg a nyers erőből (</a:t>
            </a:r>
            <a:r>
              <a:rPr lang="hu-HU" dirty="0" err="1" smtClean="0"/>
              <a:t>brute</a:t>
            </a:r>
            <a:r>
              <a:rPr lang="hu-HU" dirty="0" smtClean="0"/>
              <a:t> </a:t>
            </a:r>
            <a:r>
              <a:rPr lang="hu-HU" dirty="0" err="1" smtClean="0"/>
              <a:t>force</a:t>
            </a:r>
            <a:r>
              <a:rPr lang="hu-HU" dirty="0" smtClean="0"/>
              <a:t>) történő támadásokat, </a:t>
            </a:r>
            <a:br>
              <a:rPr lang="hu-HU" dirty="0" smtClean="0"/>
            </a:br>
            <a:r>
              <a:rPr lang="hu-HU" dirty="0" smtClean="0"/>
              <a:t>pl. </a:t>
            </a:r>
            <a:r>
              <a:rPr lang="hu-HU" b="1" dirty="0" smtClean="0"/>
              <a:t>tiltsuk ki </a:t>
            </a:r>
            <a:r>
              <a:rPr lang="hu-HU" dirty="0" smtClean="0"/>
              <a:t>a felhasználót egyre hosszabb időre helytelen próbálkozások után.</a:t>
            </a:r>
          </a:p>
          <a:p>
            <a:pPr lvl="0">
              <a:lnSpc>
                <a:spcPct val="120000"/>
              </a:lnSpc>
            </a:pPr>
            <a:r>
              <a:rPr lang="hu-HU" dirty="0" smtClean="0"/>
              <a:t>Használjunk </a:t>
            </a:r>
            <a:r>
              <a:rPr lang="hu-HU" b="1" dirty="0" smtClean="0"/>
              <a:t>külső hitelesítést </a:t>
            </a:r>
            <a:r>
              <a:rPr lang="hu-HU" dirty="0" smtClean="0"/>
              <a:t>(is)</a:t>
            </a:r>
            <a:br>
              <a:rPr lang="hu-HU" dirty="0" smtClean="0"/>
            </a:br>
            <a:r>
              <a:rPr lang="hu-HU" dirty="0" smtClean="0"/>
              <a:t>pl. </a:t>
            </a:r>
            <a:r>
              <a:rPr lang="hu-HU" dirty="0" err="1" smtClean="0"/>
              <a:t>OAuth</a:t>
            </a:r>
            <a:r>
              <a:rPr lang="hu-HU" dirty="0" smtClean="0"/>
              <a:t>, </a:t>
            </a:r>
            <a:r>
              <a:rPr lang="hu-HU" dirty="0" err="1" smtClean="0"/>
              <a:t>OpenID</a:t>
            </a:r>
            <a:r>
              <a:rPr lang="hu-HU" dirty="0" smtClean="0"/>
              <a:t>, stb.</a:t>
            </a:r>
          </a:p>
          <a:p>
            <a:pPr lvl="0">
              <a:lnSpc>
                <a:spcPct val="120000"/>
              </a:lnSpc>
            </a:pPr>
            <a:r>
              <a:rPr lang="hu-HU" dirty="0" smtClean="0"/>
              <a:t>Fejlesztőként figyeljünk a session ID biztonságos </a:t>
            </a:r>
            <a:r>
              <a:rPr lang="hu-HU" b="1" dirty="0" smtClean="0"/>
              <a:t>generálására</a:t>
            </a:r>
            <a:r>
              <a:rPr lang="hu-HU" dirty="0" smtClean="0"/>
              <a:t> és állítsunk be hozzá </a:t>
            </a:r>
            <a:r>
              <a:rPr lang="hu-HU" b="1" dirty="0" smtClean="0"/>
              <a:t>lejárati időt</a:t>
            </a:r>
            <a:r>
              <a:rPr lang="hu-HU" dirty="0" smtClean="0"/>
              <a:t>.</a:t>
            </a:r>
          </a:p>
          <a:p>
            <a:pPr lvl="0">
              <a:lnSpc>
                <a:spcPct val="120000"/>
              </a:lnSpc>
            </a:pPr>
            <a:r>
              <a:rPr lang="hu-HU" dirty="0" smtClean="0"/>
              <a:t>Felhasználóként </a:t>
            </a:r>
            <a:r>
              <a:rPr lang="hu-HU" b="1" dirty="0" smtClean="0"/>
              <a:t>jelentkezzünk ki</a:t>
            </a:r>
            <a:r>
              <a:rPr lang="hu-HU" dirty="0" smtClean="0"/>
              <a:t>, ha befejeztük a munkát.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91981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3. </a:t>
            </a:r>
            <a:r>
              <a:rPr lang="hu-HU" dirty="0"/>
              <a:t>Weboldalak közötti </a:t>
            </a:r>
            <a:r>
              <a:rPr lang="hu-HU" dirty="0" err="1"/>
              <a:t>szkriptelés</a:t>
            </a:r>
            <a:r>
              <a:rPr lang="hu-HU" dirty="0" smtClean="0"/>
              <a:t> </a:t>
            </a:r>
            <a:r>
              <a:rPr lang="hu-HU" dirty="0" smtClean="0"/>
              <a:t>(</a:t>
            </a:r>
            <a:r>
              <a:rPr lang="hu-HU" dirty="0" err="1" smtClean="0"/>
              <a:t>Cross</a:t>
            </a:r>
            <a:r>
              <a:rPr lang="hu-HU" dirty="0" err="1"/>
              <a:t>-</a:t>
            </a:r>
            <a:r>
              <a:rPr lang="hu-HU" dirty="0" err="1" smtClean="0"/>
              <a:t>Site</a:t>
            </a:r>
            <a:r>
              <a:rPr lang="hu-HU" dirty="0" smtClean="0"/>
              <a:t> Scripting XSS) I.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20000"/>
              </a:lnSpc>
            </a:pPr>
            <a:r>
              <a:rPr lang="hu-HU" dirty="0" smtClean="0"/>
              <a:t>Az </a:t>
            </a:r>
            <a:r>
              <a:rPr lang="hu-HU" b="1" dirty="0" smtClean="0"/>
              <a:t>alapprobléma</a:t>
            </a:r>
            <a:r>
              <a:rPr lang="hu-HU" dirty="0" smtClean="0"/>
              <a:t>: 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A weboldalak gyakran jelenítenek meg felhasználóktól származó adatokat</a:t>
            </a:r>
            <a:br>
              <a:rPr lang="hu-HU" dirty="0" smtClean="0"/>
            </a:br>
            <a:r>
              <a:rPr lang="hu-HU" dirty="0" smtClean="0"/>
              <a:t>(pl</a:t>
            </a:r>
            <a:r>
              <a:rPr lang="hu-HU" dirty="0"/>
              <a:t>. fórum, </a:t>
            </a:r>
            <a:r>
              <a:rPr lang="hu-HU" dirty="0" err="1" smtClean="0"/>
              <a:t>blog</a:t>
            </a:r>
            <a:r>
              <a:rPr lang="hu-HU" dirty="0" smtClean="0"/>
              <a:t> hozzászólások, keresett kifejezések, stb.).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A támadó kártékony kódot (</a:t>
            </a:r>
            <a:r>
              <a:rPr lang="hu-HU" dirty="0" err="1" smtClean="0"/>
              <a:t>szkriptet</a:t>
            </a:r>
            <a:r>
              <a:rPr lang="hu-HU" dirty="0" smtClean="0"/>
              <a:t>) publikál, melyet </a:t>
            </a:r>
            <a:r>
              <a:rPr lang="hu-HU" b="1" dirty="0" smtClean="0"/>
              <a:t>a célpont böngészője értelmez és feldolgoz</a:t>
            </a:r>
            <a:r>
              <a:rPr lang="hu-HU" dirty="0" smtClean="0"/>
              <a:t>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Bevezetés</a:t>
            </a:r>
            <a:r>
              <a:rPr dirty="0" smtClean="0"/>
              <a:t> </a:t>
            </a:r>
            <a:r>
              <a:rPr dirty="0"/>
              <a:t>- </a:t>
            </a:r>
            <a:r>
              <a:rPr lang="hu-HU" dirty="0" smtClean="0"/>
              <a:t>M</a:t>
            </a:r>
            <a:r>
              <a:rPr dirty="0" err="1" smtClean="0"/>
              <a:t>i</a:t>
            </a:r>
            <a:r>
              <a:rPr dirty="0" smtClean="0"/>
              <a:t> </a:t>
            </a:r>
            <a:r>
              <a:rPr dirty="0" err="1"/>
              <a:t>az</a:t>
            </a:r>
            <a:r>
              <a:rPr dirty="0"/>
              <a:t> </a:t>
            </a:r>
            <a:r>
              <a:rPr dirty="0" smtClean="0"/>
              <a:t>OWASP</a:t>
            </a:r>
            <a:r>
              <a:rPr lang="hu-HU" dirty="0" smtClean="0"/>
              <a:t>?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hu-HU" b="1" dirty="0" smtClean="0"/>
              <a:t>O</a:t>
            </a:r>
            <a:r>
              <a:rPr lang="hu-HU" dirty="0" smtClean="0"/>
              <a:t>pen </a:t>
            </a:r>
            <a:r>
              <a:rPr lang="hu-HU" b="1" dirty="0" smtClean="0"/>
              <a:t>W</a:t>
            </a:r>
            <a:r>
              <a:rPr lang="hu-HU" dirty="0" smtClean="0"/>
              <a:t>eb </a:t>
            </a:r>
            <a:r>
              <a:rPr lang="hu-HU" b="1" dirty="0" err="1" smtClean="0"/>
              <a:t>A</a:t>
            </a:r>
            <a:r>
              <a:rPr lang="hu-HU" dirty="0" err="1" smtClean="0"/>
              <a:t>pplication</a:t>
            </a:r>
            <a:r>
              <a:rPr lang="hu-HU" dirty="0" smtClean="0"/>
              <a:t> </a:t>
            </a:r>
            <a:r>
              <a:rPr lang="hu-HU" b="1" dirty="0" err="1" smtClean="0"/>
              <a:t>S</a:t>
            </a:r>
            <a:r>
              <a:rPr lang="hu-HU" dirty="0" err="1" smtClean="0"/>
              <a:t>ecurity</a:t>
            </a:r>
            <a:r>
              <a:rPr lang="hu-HU" dirty="0" smtClean="0"/>
              <a:t> </a:t>
            </a:r>
            <a:r>
              <a:rPr lang="hu-HU" b="1" dirty="0" smtClean="0"/>
              <a:t>P</a:t>
            </a:r>
            <a:r>
              <a:rPr lang="hu-HU" dirty="0" smtClean="0"/>
              <a:t>roject:</a:t>
            </a:r>
          </a:p>
          <a:p>
            <a:pPr lvl="0"/>
            <a:r>
              <a:rPr lang="hu-HU" dirty="0" smtClean="0"/>
              <a:t>Nyílt, független, non-profit nemzetközi szervezet.</a:t>
            </a:r>
          </a:p>
          <a:p>
            <a:pPr lvl="0"/>
            <a:r>
              <a:rPr lang="hu-HU" dirty="0" smtClean="0"/>
              <a:t>Célja, hogy felhívja a figyelmet a web alkalmazások sérülékenységeire.</a:t>
            </a:r>
          </a:p>
          <a:p>
            <a:pPr lvl="0"/>
            <a:r>
              <a:rPr lang="hu-HU" dirty="0" smtClean="0"/>
              <a:t>Legismertebb anyaguk: </a:t>
            </a:r>
            <a:r>
              <a:rPr lang="hu-HU" b="1" dirty="0" smtClean="0"/>
              <a:t>Top 10 lista</a:t>
            </a:r>
            <a:r>
              <a:rPr lang="hu-HU" dirty="0" smtClean="0"/>
              <a:t>.</a:t>
            </a:r>
          </a:p>
          <a:p>
            <a:pPr lvl="0"/>
            <a:r>
              <a:rPr lang="hu-HU" dirty="0" smtClean="0"/>
              <a:t>2003-ban indult, kiadási évek: </a:t>
            </a:r>
            <a:br>
              <a:rPr lang="hu-HU" dirty="0" smtClean="0"/>
            </a:br>
            <a:r>
              <a:rPr lang="hu-HU" dirty="0" smtClean="0"/>
              <a:t>2003, 2004, 2007, 2010, 2013.</a:t>
            </a:r>
          </a:p>
          <a:p>
            <a:pPr lvl="0"/>
            <a:r>
              <a:rPr lang="hu-HU" dirty="0" smtClean="0"/>
              <a:t>Nem csupán sérülékenységeket, hanem kockázatokat is tárgyal.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3. </a:t>
            </a:r>
            <a:r>
              <a:rPr lang="hu-HU" dirty="0"/>
              <a:t>Weboldalak közötti </a:t>
            </a:r>
            <a:r>
              <a:rPr lang="hu-HU" dirty="0" err="1"/>
              <a:t>szkriptelés</a:t>
            </a:r>
            <a:r>
              <a:rPr lang="hu-HU" dirty="0" smtClean="0"/>
              <a:t> </a:t>
            </a:r>
            <a:r>
              <a:rPr lang="hu-HU" dirty="0"/>
              <a:t>(</a:t>
            </a:r>
            <a:r>
              <a:rPr lang="hu-HU" dirty="0" err="1"/>
              <a:t>Cross-Site</a:t>
            </a:r>
            <a:r>
              <a:rPr lang="hu-HU" dirty="0"/>
              <a:t> Scripting XSS) </a:t>
            </a:r>
            <a:r>
              <a:rPr lang="hu-HU" dirty="0" smtClean="0"/>
              <a:t>II.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20000"/>
              </a:lnSpc>
            </a:pPr>
            <a:r>
              <a:rPr lang="hu-HU" dirty="0" smtClean="0"/>
              <a:t>A sérülékenység abból adódik, hogy az űrlapokon keresztül érkező adatokat a böngésző alkalmazás </a:t>
            </a:r>
            <a:r>
              <a:rPr lang="hu-HU" b="1" dirty="0" smtClean="0"/>
              <a:t>ellenőrzés nélkül jeleníti meg.</a:t>
            </a:r>
          </a:p>
          <a:p>
            <a:pPr lvl="0">
              <a:lnSpc>
                <a:spcPct val="120000"/>
              </a:lnSpc>
            </a:pPr>
            <a:r>
              <a:rPr lang="hu-HU" dirty="0" smtClean="0"/>
              <a:t>A kártékony kód az adatbázisban </a:t>
            </a:r>
            <a:r>
              <a:rPr lang="hu-HU" b="1" dirty="0" smtClean="0"/>
              <a:t>tárolásra kerülhet</a:t>
            </a:r>
            <a:r>
              <a:rPr lang="hu-HU" dirty="0" smtClean="0"/>
              <a:t>, így nagy lehet a potenciális célpontok száma.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387830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XSS </a:t>
            </a:r>
            <a:r>
              <a:rPr dirty="0" err="1" smtClean="0"/>
              <a:t>működése</a:t>
            </a:r>
            <a:r>
              <a:rPr lang="hu-HU" dirty="0" smtClean="0"/>
              <a:t> I.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b="1" dirty="0" err="1" smtClean="0"/>
              <a:t>Javascript</a:t>
            </a:r>
            <a:r>
              <a:rPr lang="hu-HU" dirty="0" smtClean="0"/>
              <a:t> küldése az áldozat böngészőjébe.</a:t>
            </a:r>
          </a:p>
          <a:p>
            <a:pPr lvl="0"/>
            <a:r>
              <a:rPr lang="hu-HU" dirty="0" smtClean="0"/>
              <a:t>A böngésző </a:t>
            </a:r>
            <a:r>
              <a:rPr lang="hu-HU" b="1" dirty="0" smtClean="0"/>
              <a:t>nem tud különbséget tenni </a:t>
            </a:r>
            <a:r>
              <a:rPr lang="hu-HU" dirty="0" smtClean="0"/>
              <a:t>a támadó, és az oldalhoz tartozó </a:t>
            </a:r>
            <a:r>
              <a:rPr lang="hu-HU" dirty="0" err="1" smtClean="0"/>
              <a:t>javascript-ek</a:t>
            </a:r>
            <a:r>
              <a:rPr lang="hu-HU" dirty="0" smtClean="0"/>
              <a:t> között.</a:t>
            </a:r>
          </a:p>
          <a:p>
            <a:pPr lvl="0"/>
            <a:r>
              <a:rPr lang="hu-HU" dirty="0" smtClean="0"/>
              <a:t>Próbáljuk ki, írjuk be a böngészőbe:</a:t>
            </a:r>
            <a:br>
              <a:rPr lang="hu-HU" dirty="0" smtClean="0"/>
            </a:br>
            <a:r>
              <a:rPr lang="hu-HU" dirty="0" smtClean="0"/>
              <a:t>	</a:t>
            </a:r>
            <a:r>
              <a:rPr lang="hu-HU" b="1" dirty="0" err="1" smtClean="0"/>
              <a:t>javascript</a:t>
            </a:r>
            <a:r>
              <a:rPr lang="hu-HU" b="1" dirty="0" smtClean="0"/>
              <a:t>:</a:t>
            </a:r>
            <a:r>
              <a:rPr lang="hu-HU" b="1" dirty="0" err="1" smtClean="0"/>
              <a:t>alert</a:t>
            </a:r>
            <a:r>
              <a:rPr lang="hu-HU" b="1" dirty="0" smtClean="0"/>
              <a:t>(</a:t>
            </a:r>
            <a:r>
              <a:rPr lang="hu-HU" b="1" dirty="0" err="1" smtClean="0"/>
              <a:t>document.cookie</a:t>
            </a:r>
            <a:r>
              <a:rPr lang="hu-HU" b="1" dirty="0" smtClean="0"/>
              <a:t>)</a:t>
            </a:r>
            <a:r>
              <a:rPr lang="hu-HU" dirty="0" smtClean="0"/>
              <a:t>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XSS </a:t>
            </a:r>
            <a:r>
              <a:rPr dirty="0" err="1" smtClean="0"/>
              <a:t>működése</a:t>
            </a:r>
            <a:r>
              <a:rPr lang="hu-HU" dirty="0" smtClean="0"/>
              <a:t> II.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dirty="0" smtClean="0"/>
              <a:t>Tipikus hatásai:</a:t>
            </a:r>
          </a:p>
          <a:p>
            <a:pPr lvl="1"/>
            <a:r>
              <a:rPr lang="hu-HU" dirty="0" smtClean="0"/>
              <a:t>felhasználói munkamenetek és érzékeny adatok </a:t>
            </a:r>
            <a:r>
              <a:rPr lang="hu-HU" b="1" dirty="0" smtClean="0"/>
              <a:t>ellopása</a:t>
            </a:r>
            <a:r>
              <a:rPr lang="hu-HU" dirty="0" smtClean="0"/>
              <a:t>,</a:t>
            </a:r>
          </a:p>
          <a:p>
            <a:pPr lvl="1"/>
            <a:r>
              <a:rPr lang="hu-HU" dirty="0" smtClean="0"/>
              <a:t>weboldal tartalmának átírása (</a:t>
            </a:r>
            <a:r>
              <a:rPr lang="hu-HU" b="1" dirty="0" err="1" smtClean="0"/>
              <a:t>deface</a:t>
            </a:r>
            <a:r>
              <a:rPr lang="hu-HU" dirty="0" smtClean="0"/>
              <a:t>),</a:t>
            </a:r>
          </a:p>
          <a:p>
            <a:pPr lvl="1"/>
            <a:r>
              <a:rPr lang="hu-HU" dirty="0" smtClean="0"/>
              <a:t>felhasználó </a:t>
            </a:r>
            <a:r>
              <a:rPr lang="hu-HU" b="1" dirty="0" smtClean="0"/>
              <a:t>átirányítása</a:t>
            </a:r>
            <a:r>
              <a:rPr lang="hu-HU" dirty="0" smtClean="0"/>
              <a:t> más, adathalász vagy kártékony kódokat tartalmazó web oldalakra.</a:t>
            </a:r>
          </a:p>
          <a:p>
            <a:pPr lvl="0"/>
            <a:r>
              <a:rPr lang="hu-HU" dirty="0" smtClean="0"/>
              <a:t>Legkritikusabb: </a:t>
            </a:r>
            <a:r>
              <a:rPr lang="hu-HU" b="1" dirty="0" smtClean="0"/>
              <a:t>XSS proxy telepítése</a:t>
            </a:r>
            <a:r>
              <a:rPr lang="hu-HU" dirty="0" smtClean="0"/>
              <a:t>, mely lehetővé teszi a támadónak, hogy megfigyelje és irányítsa a teljes böngészést.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176734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err="1"/>
              <a:t>Hogyan</a:t>
            </a:r>
            <a:r>
              <a:rPr dirty="0"/>
              <a:t> </a:t>
            </a:r>
            <a:r>
              <a:rPr dirty="0" err="1"/>
              <a:t>védekezhetünk</a:t>
            </a:r>
            <a:r>
              <a:rPr dirty="0"/>
              <a:t> XSS </a:t>
            </a:r>
            <a:r>
              <a:rPr dirty="0" err="1"/>
              <a:t>ellen</a:t>
            </a:r>
            <a:r>
              <a:rPr dirty="0"/>
              <a:t>?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hu-HU" b="1" dirty="0" smtClean="0"/>
              <a:t>Ellenőrizzük a felhasználói bemeneteket </a:t>
            </a:r>
            <a:r>
              <a:rPr lang="hu-HU" dirty="0" smtClean="0"/>
              <a:t>szerver oldalon is.</a:t>
            </a:r>
          </a:p>
          <a:p>
            <a:pPr lvl="0"/>
            <a:r>
              <a:rPr lang="hu-HU" dirty="0" smtClean="0"/>
              <a:t>Készítsünk </a:t>
            </a:r>
            <a:r>
              <a:rPr lang="hu-HU" b="1" dirty="0" smtClean="0"/>
              <a:t>fehér listát </a:t>
            </a:r>
            <a:r>
              <a:rPr lang="hu-HU" dirty="0" smtClean="0"/>
              <a:t>a lehetséges választásokról.</a:t>
            </a:r>
          </a:p>
          <a:p>
            <a:pPr lvl="0"/>
            <a:r>
              <a:rPr lang="hu-HU" dirty="0" smtClean="0"/>
              <a:t>Dolgozzuk fel a bemeneteket, </a:t>
            </a:r>
            <a:r>
              <a:rPr lang="hu-HU" b="1" dirty="0" smtClean="0"/>
              <a:t>írjuk át</a:t>
            </a:r>
            <a:r>
              <a:rPr lang="hu-HU" dirty="0" smtClean="0"/>
              <a:t> a vezérlő karaktereket letárolás és megjelenítés előtt,</a:t>
            </a:r>
            <a:br>
              <a:rPr lang="hu-HU" dirty="0" smtClean="0"/>
            </a:br>
            <a:r>
              <a:rPr lang="hu-HU" dirty="0" smtClean="0"/>
              <a:t>pl.:</a:t>
            </a:r>
            <a:br>
              <a:rPr lang="hu-HU" dirty="0" smtClean="0"/>
            </a:br>
            <a:r>
              <a:rPr lang="hu-HU" dirty="0" smtClean="0"/>
              <a:t>		</a:t>
            </a:r>
            <a:r>
              <a:rPr lang="hu-HU" b="1" dirty="0" smtClean="0"/>
              <a:t>&lt;</a:t>
            </a:r>
            <a:r>
              <a:rPr lang="hu-HU" dirty="0"/>
              <a:t>	</a:t>
            </a:r>
            <a:r>
              <a:rPr lang="hu-HU" dirty="0" smtClean="0"/>
              <a:t>helyett	</a:t>
            </a:r>
            <a:r>
              <a:rPr lang="hu-HU" b="1" dirty="0" err="1" smtClean="0"/>
              <a:t>&amp;lt</a:t>
            </a:r>
            <a:r>
              <a:rPr lang="hu-HU" b="1" dirty="0" smtClean="0"/>
              <a:t>;</a:t>
            </a:r>
            <a:br>
              <a:rPr lang="hu-HU" b="1" dirty="0" smtClean="0"/>
            </a:br>
            <a:r>
              <a:rPr lang="hu-HU" b="1" dirty="0" smtClean="0"/>
              <a:t>		&amp;</a:t>
            </a:r>
            <a:r>
              <a:rPr lang="hu-HU" dirty="0" smtClean="0"/>
              <a:t>	helyett	</a:t>
            </a:r>
            <a:r>
              <a:rPr lang="hu-HU" b="1" dirty="0" err="1" smtClean="0"/>
              <a:t>&amp;amp</a:t>
            </a:r>
            <a:r>
              <a:rPr lang="hu-HU" b="1" dirty="0" smtClean="0"/>
              <a:t>;.</a:t>
            </a:r>
            <a:br>
              <a:rPr lang="hu-HU" b="1" dirty="0" smtClean="0"/>
            </a:br>
            <a:r>
              <a:rPr lang="hu-HU" b="1" dirty="0"/>
              <a:t/>
            </a:r>
            <a:br>
              <a:rPr lang="hu-HU" b="1" dirty="0"/>
            </a:br>
            <a:r>
              <a:rPr lang="hu-HU" sz="1200" dirty="0"/>
              <a:t>(http://rabbit.eng.miami.edu/info/htmlchars.html)</a:t>
            </a:r>
            <a:endParaRPr lang="hu-HU" sz="1200" dirty="0" smtClean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2900" dirty="0"/>
              <a:t>4. </a:t>
            </a:r>
            <a:r>
              <a:rPr lang="hu-HU" sz="2900" dirty="0"/>
              <a:t>Nem biztonságos direkt </a:t>
            </a:r>
            <a:r>
              <a:rPr lang="hu-HU" sz="2900" dirty="0" smtClean="0"/>
              <a:t>objektumhivatkozások I.</a:t>
            </a:r>
            <a:endParaRPr sz="29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>
              <a:lnSpc>
                <a:spcPct val="120000"/>
              </a:lnSpc>
            </a:pPr>
            <a:r>
              <a:rPr lang="hu-HU" b="1" dirty="0" smtClean="0"/>
              <a:t>Az alapprobléma</a:t>
            </a:r>
            <a:r>
              <a:rPr lang="hu-HU" dirty="0" smtClean="0"/>
              <a:t>: 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Csak azt a tartalmat akarjuk megjeleníteni a felhasználónak, amire jogosult.</a:t>
            </a:r>
          </a:p>
          <a:p>
            <a:pPr>
              <a:lnSpc>
                <a:spcPct val="120000"/>
              </a:lnSpc>
            </a:pPr>
            <a:r>
              <a:rPr lang="hu-HU" dirty="0" smtClean="0"/>
              <a:t>Egyszerű, de nem biztonságos megoldás: 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nem jelenítünk meg linket arra, amit </a:t>
            </a:r>
            <a:r>
              <a:rPr lang="hu-HU" dirty="0"/>
              <a:t>nem akarunk, hogy </a:t>
            </a:r>
            <a:r>
              <a:rPr lang="hu-HU" dirty="0" smtClean="0"/>
              <a:t>elérjen, így nem tud rákattintani.</a:t>
            </a:r>
          </a:p>
          <a:p>
            <a:pPr>
              <a:lnSpc>
                <a:spcPct val="120000"/>
              </a:lnSpc>
            </a:pPr>
            <a:r>
              <a:rPr lang="hu-HU" dirty="0" smtClean="0"/>
              <a:t>A </a:t>
            </a:r>
            <a:r>
              <a:rPr lang="hu-HU" b="1" dirty="0" smtClean="0"/>
              <a:t>direkt link </a:t>
            </a:r>
            <a:r>
              <a:rPr lang="hu-HU" dirty="0" smtClean="0"/>
              <a:t>birtokában viszont olyan tartalmat is elérhet, amit nem szándékoztunk megosztani vele.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2900" dirty="0"/>
              <a:t>4. </a:t>
            </a:r>
            <a:r>
              <a:rPr lang="hu-HU" sz="2900" dirty="0"/>
              <a:t>Nem biztonságos direkt </a:t>
            </a:r>
            <a:r>
              <a:rPr lang="hu-HU" sz="2900" dirty="0" smtClean="0"/>
              <a:t>objektumhivatkozások II.</a:t>
            </a:r>
            <a:endParaRPr sz="29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20000"/>
              </a:lnSpc>
            </a:pPr>
            <a:r>
              <a:rPr lang="hu-HU" dirty="0" smtClean="0"/>
              <a:t>Példák:</a:t>
            </a:r>
          </a:p>
          <a:p>
            <a:pPr lvl="1">
              <a:lnSpc>
                <a:spcPct val="120000"/>
              </a:lnSpc>
            </a:pPr>
            <a:r>
              <a:rPr lang="hu-HU" b="1" dirty="0" smtClean="0"/>
              <a:t>?</a:t>
            </a:r>
            <a:r>
              <a:rPr lang="hu-HU" b="1" dirty="0" err="1" smtClean="0"/>
              <a:t>user</a:t>
            </a:r>
            <a:r>
              <a:rPr lang="hu-HU" b="1" dirty="0" smtClean="0"/>
              <a:t>_</a:t>
            </a:r>
            <a:r>
              <a:rPr lang="hu-HU" b="1" dirty="0" err="1" smtClean="0"/>
              <a:t>id</a:t>
            </a:r>
            <a:r>
              <a:rPr lang="hu-HU" b="1" dirty="0" smtClean="0"/>
              <a:t>=21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a felhasználó átírja a felhasználó azonosítót az URL-ben egy szomszédosra, így egy másik felhasználó adatait látja,</a:t>
            </a:r>
          </a:p>
          <a:p>
            <a:pPr lvl="1">
              <a:lnSpc>
                <a:spcPct val="120000"/>
              </a:lnSpc>
            </a:pPr>
            <a:r>
              <a:rPr lang="hu-HU" b="1" dirty="0" smtClean="0"/>
              <a:t>?file=/</a:t>
            </a:r>
            <a:r>
              <a:rPr lang="hu-HU" b="1" dirty="0" err="1" smtClean="0"/>
              <a:t>tmp</a:t>
            </a:r>
            <a:r>
              <a:rPr lang="hu-HU" b="1" dirty="0" smtClean="0"/>
              <a:t>/szerzodes5.pdf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direkt elérést biztosítunk fájlokra a fájlrendszerben, átírva az URL-t a felhasználó tetszőleges fájlt olvashat a fájlrendszerből.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225875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Megoldási lehetőség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hu-HU" dirty="0" smtClean="0"/>
              <a:t>A </a:t>
            </a:r>
            <a:r>
              <a:rPr lang="hu-HU" b="1" dirty="0" smtClean="0"/>
              <a:t>szerver oldalon ellenőrizni </a:t>
            </a:r>
            <a:r>
              <a:rPr lang="hu-HU" dirty="0" smtClean="0"/>
              <a:t>kell, hogy az adott felhasználó az adott munkafolyamatban jogosult-e a hozzáférésre.</a:t>
            </a:r>
          </a:p>
          <a:p>
            <a:pPr lvl="0"/>
            <a:r>
              <a:rPr lang="hu-HU" b="1" dirty="0" smtClean="0"/>
              <a:t>Megelőzési</a:t>
            </a:r>
            <a:r>
              <a:rPr lang="hu-HU" dirty="0" smtClean="0"/>
              <a:t> lehetőségek:</a:t>
            </a:r>
          </a:p>
          <a:p>
            <a:pPr lvl="1"/>
            <a:r>
              <a:rPr lang="hu-HU" dirty="0" smtClean="0"/>
              <a:t>Generáljunk futásidőben dinamikus, </a:t>
            </a:r>
            <a:r>
              <a:rPr lang="hu-HU" b="1" dirty="0" smtClean="0"/>
              <a:t>temporális értékeket</a:t>
            </a:r>
            <a:r>
              <a:rPr lang="hu-HU" dirty="0" smtClean="0"/>
              <a:t> a linkekbe.</a:t>
            </a:r>
          </a:p>
          <a:p>
            <a:pPr lvl="1"/>
            <a:r>
              <a:rPr lang="hu-HU" dirty="0" smtClean="0"/>
              <a:t>Ezeket megtekintés után deaktiváljuk (töröljük), ezzel </a:t>
            </a:r>
            <a:r>
              <a:rPr lang="hu-HU" b="1" dirty="0" smtClean="0"/>
              <a:t>fehér listát </a:t>
            </a:r>
            <a:r>
              <a:rPr lang="hu-HU" dirty="0" smtClean="0"/>
              <a:t>hozhatunk létre az engedélyezett tartalomról,</a:t>
            </a:r>
            <a:br>
              <a:rPr lang="hu-HU" dirty="0" smtClean="0"/>
            </a:br>
            <a:r>
              <a:rPr lang="hu-HU" dirty="0" smtClean="0"/>
              <a:t>pl.:</a:t>
            </a:r>
            <a:br>
              <a:rPr lang="hu-HU" dirty="0" smtClean="0"/>
            </a:br>
            <a:r>
              <a:rPr lang="hu-HU" dirty="0" smtClean="0"/>
              <a:t>	</a:t>
            </a:r>
            <a:r>
              <a:rPr lang="hu-HU" b="1" dirty="0" smtClean="0"/>
              <a:t>?file=</a:t>
            </a:r>
            <a:r>
              <a:rPr lang="hu-HU" b="1" dirty="0" err="1" smtClean="0"/>
              <a:t>szerzodes.pdf</a:t>
            </a:r>
            <a:r>
              <a:rPr lang="hu-HU" b="1" dirty="0" smtClean="0"/>
              <a:t> </a:t>
            </a:r>
            <a:r>
              <a:rPr lang="hu-HU" dirty="0"/>
              <a:t> </a:t>
            </a:r>
            <a:r>
              <a:rPr lang="hu-HU" dirty="0" smtClean="0"/>
              <a:t>  helyett 	</a:t>
            </a:r>
            <a:r>
              <a:rPr lang="hu-HU" b="1" dirty="0" smtClean="0"/>
              <a:t>?file=oTaiPhi2</a:t>
            </a:r>
            <a:r>
              <a:rPr lang="hu-HU" dirty="0" smtClean="0"/>
              <a:t>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594" y="274638"/>
            <a:ext cx="8286206" cy="994122"/>
          </a:xfrm>
        </p:spPr>
        <p:txBody>
          <a:bodyPr>
            <a:normAutofit fontScale="90000"/>
          </a:bodyPr>
          <a:lstStyle/>
          <a:p>
            <a:r>
              <a:rPr dirty="0" smtClean="0"/>
              <a:t>5. </a:t>
            </a:r>
            <a:r>
              <a:rPr lang="hu-HU" dirty="0" smtClean="0"/>
              <a:t>Helytelen </a:t>
            </a:r>
            <a:r>
              <a:rPr lang="hu-HU" dirty="0"/>
              <a:t>biztonsági </a:t>
            </a:r>
            <a:r>
              <a:rPr lang="hu-HU" dirty="0" smtClean="0"/>
              <a:t>beállítások I.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00808"/>
            <a:ext cx="7772400" cy="4141192"/>
          </a:xfrm>
        </p:spPr>
        <p:txBody>
          <a:bodyPr>
            <a:noAutofit/>
          </a:bodyPr>
          <a:lstStyle/>
          <a:p>
            <a:pPr lvl="0">
              <a:lnSpc>
                <a:spcPct val="120000"/>
              </a:lnSpc>
            </a:pPr>
            <a:r>
              <a:rPr lang="hu-HU" sz="2200" dirty="0" smtClean="0"/>
              <a:t>Egy web alkalmazásnak szilárd alapokon kell állnia, fontos a </a:t>
            </a:r>
            <a:r>
              <a:rPr lang="hu-HU" sz="2200" b="1" dirty="0" smtClean="0"/>
              <a:t>jól konfigurált </a:t>
            </a:r>
            <a:r>
              <a:rPr lang="hu-HU" sz="2200" dirty="0" smtClean="0"/>
              <a:t>operációs rendszer, alkalmazás szerverek, adatbázisok, stb.</a:t>
            </a:r>
          </a:p>
          <a:p>
            <a:pPr lvl="0">
              <a:lnSpc>
                <a:spcPct val="120000"/>
              </a:lnSpc>
            </a:pPr>
            <a:r>
              <a:rPr lang="hu-HU" sz="2200" dirty="0" smtClean="0"/>
              <a:t>A forráskód nem kell, hogy titok legyen.</a:t>
            </a:r>
          </a:p>
          <a:p>
            <a:pPr lvl="0">
              <a:lnSpc>
                <a:spcPct val="120000"/>
              </a:lnSpc>
            </a:pPr>
            <a:r>
              <a:rPr lang="hu-HU" sz="2200" dirty="0" smtClean="0"/>
              <a:t>Ne azért legyen biztonságos az alkalmazás, mert a támadó nem ismeri a forráskódot (</a:t>
            </a:r>
            <a:r>
              <a:rPr lang="hu-HU" sz="2200" dirty="0" err="1" smtClean="0"/>
              <a:t>Security</a:t>
            </a:r>
            <a:r>
              <a:rPr lang="hu-HU" sz="2200" dirty="0" smtClean="0"/>
              <a:t> </a:t>
            </a:r>
            <a:r>
              <a:rPr lang="hu-HU" sz="2200" dirty="0" err="1" smtClean="0"/>
              <a:t>Through</a:t>
            </a:r>
            <a:r>
              <a:rPr lang="hu-HU" sz="2200" dirty="0" smtClean="0"/>
              <a:t> </a:t>
            </a:r>
            <a:r>
              <a:rPr lang="hu-HU" sz="2200" dirty="0" err="1" smtClean="0"/>
              <a:t>Obscurity</a:t>
            </a:r>
            <a:r>
              <a:rPr lang="hu-HU" sz="2200" dirty="0" smtClean="0"/>
              <a:t>).</a:t>
            </a:r>
          </a:p>
          <a:p>
            <a:pPr lvl="0">
              <a:lnSpc>
                <a:spcPct val="120000"/>
              </a:lnSpc>
            </a:pPr>
            <a:r>
              <a:rPr lang="hu-HU" sz="2200" dirty="0" smtClean="0"/>
              <a:t>Telepítéskor </a:t>
            </a:r>
            <a:r>
              <a:rPr lang="hu-HU" sz="2200" b="1" dirty="0" smtClean="0"/>
              <a:t>változtassuk meg az alapértelmezett hozzáféréseket</a:t>
            </a:r>
            <a:r>
              <a:rPr lang="hu-HU" sz="2200" dirty="0" smtClean="0"/>
              <a:t>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274638"/>
            <a:ext cx="8083296" cy="994122"/>
          </a:xfrm>
        </p:spPr>
        <p:txBody>
          <a:bodyPr>
            <a:normAutofit fontScale="90000"/>
          </a:bodyPr>
          <a:lstStyle/>
          <a:p>
            <a:r>
              <a:rPr dirty="0" smtClean="0"/>
              <a:t>5. </a:t>
            </a:r>
            <a:r>
              <a:rPr lang="hu-HU" dirty="0" smtClean="0"/>
              <a:t>Helytelen </a:t>
            </a:r>
            <a:r>
              <a:rPr lang="hu-HU" dirty="0"/>
              <a:t>biztonsági </a:t>
            </a:r>
            <a:r>
              <a:rPr lang="hu-HU" dirty="0" smtClean="0"/>
              <a:t>beállítások II.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lvl="0">
              <a:lnSpc>
                <a:spcPct val="120000"/>
              </a:lnSpc>
            </a:pPr>
            <a:r>
              <a:rPr lang="hu-HU" sz="2200" dirty="0" smtClean="0"/>
              <a:t>A rosszul, vagy hiányosan konfigurált rendszer potenciális veszélyforrás, és megkönnyíti a bejutást a rendszerbe.</a:t>
            </a:r>
          </a:p>
          <a:p>
            <a:pPr lvl="0">
              <a:lnSpc>
                <a:spcPct val="120000"/>
              </a:lnSpc>
            </a:pPr>
            <a:r>
              <a:rPr lang="hu-HU" sz="2200" dirty="0" smtClean="0"/>
              <a:t>Ez vonatkozik:</a:t>
            </a:r>
          </a:p>
          <a:p>
            <a:pPr lvl="1"/>
            <a:r>
              <a:rPr lang="hu-HU" sz="2200" dirty="0" smtClean="0"/>
              <a:t>az operációs rendszertől kezdve,</a:t>
            </a:r>
          </a:p>
          <a:p>
            <a:pPr lvl="1"/>
            <a:r>
              <a:rPr lang="hu-HU" sz="2200" dirty="0" smtClean="0"/>
              <a:t>a web szerveren, </a:t>
            </a:r>
          </a:p>
          <a:p>
            <a:pPr lvl="1"/>
            <a:r>
              <a:rPr lang="hu-HU" sz="2200" dirty="0" smtClean="0"/>
              <a:t>alkalmazás szerveren, </a:t>
            </a:r>
          </a:p>
          <a:p>
            <a:pPr lvl="1"/>
            <a:r>
              <a:rPr lang="hu-HU" sz="2200" dirty="0" smtClean="0"/>
              <a:t>a használt keretrendszeren át</a:t>
            </a:r>
          </a:p>
          <a:p>
            <a:pPr lvl="1"/>
            <a:r>
              <a:rPr lang="hu-HU" sz="2200" dirty="0" smtClean="0"/>
              <a:t>az adatbázisig </a:t>
            </a:r>
          </a:p>
          <a:p>
            <a:pPr marL="320040" lvl="1" indent="0">
              <a:lnSpc>
                <a:spcPct val="120000"/>
              </a:lnSpc>
              <a:buNone/>
            </a:pPr>
            <a:r>
              <a:rPr lang="hu-HU" sz="2200" b="1" dirty="0" smtClean="0"/>
              <a:t>az összes komponensre</a:t>
            </a:r>
            <a:r>
              <a:rPr lang="hu-HU" sz="2200" dirty="0" smtClean="0"/>
              <a:t>.</a:t>
            </a:r>
            <a:endParaRPr lang="hu-HU" sz="2200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63932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Hatékony kivitelezés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lnSpc>
                <a:spcPct val="120000"/>
              </a:lnSpc>
            </a:pPr>
            <a:r>
              <a:rPr lang="hu-HU" dirty="0" smtClean="0"/>
              <a:t>Fejlesztőként </a:t>
            </a:r>
            <a:r>
              <a:rPr lang="hu-HU" b="1" dirty="0" smtClean="0"/>
              <a:t>készítsünk</a:t>
            </a:r>
            <a:r>
              <a:rPr lang="hu-HU" dirty="0" smtClean="0"/>
              <a:t>: 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telepítési útmutatókat,</a:t>
            </a:r>
          </a:p>
          <a:p>
            <a:pPr lvl="1">
              <a:lnSpc>
                <a:spcPct val="120000"/>
              </a:lnSpc>
            </a:pPr>
            <a:r>
              <a:rPr lang="hu-HU" dirty="0"/>
              <a:t>exportálási lehetőséget az alkalmazás </a:t>
            </a:r>
            <a:r>
              <a:rPr lang="hu-HU" dirty="0" smtClean="0"/>
              <a:t>konfigurációjáról és 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ellenőrizzük </a:t>
            </a:r>
            <a:r>
              <a:rPr lang="hu-HU" dirty="0"/>
              <a:t>az </a:t>
            </a:r>
            <a:r>
              <a:rPr lang="hu-HU" dirty="0" smtClean="0"/>
              <a:t>implementációt.</a:t>
            </a:r>
          </a:p>
          <a:p>
            <a:pPr>
              <a:lnSpc>
                <a:spcPct val="120000"/>
              </a:lnSpc>
            </a:pPr>
            <a:r>
              <a:rPr lang="hu-HU" b="1" dirty="0" smtClean="0"/>
              <a:t>Dokumentáljuk</a:t>
            </a:r>
            <a:r>
              <a:rPr lang="hu-HU" dirty="0" smtClean="0"/>
              <a:t> a konfigurálás lépéseit.</a:t>
            </a:r>
          </a:p>
          <a:p>
            <a:pPr>
              <a:lnSpc>
                <a:spcPct val="120000"/>
              </a:lnSpc>
            </a:pPr>
            <a:r>
              <a:rPr lang="hu-HU" dirty="0" smtClean="0"/>
              <a:t>Kövessük a gyártó </a:t>
            </a:r>
            <a:r>
              <a:rPr lang="hu-HU" b="1" dirty="0" smtClean="0"/>
              <a:t>biztonsági ajánlásait</a:t>
            </a:r>
            <a:r>
              <a:rPr lang="hu-HU" dirty="0" smtClean="0"/>
              <a:t>.</a:t>
            </a:r>
          </a:p>
          <a:p>
            <a:pPr lvl="0">
              <a:lnSpc>
                <a:spcPct val="120000"/>
              </a:lnSpc>
            </a:pPr>
            <a:r>
              <a:rPr lang="hu-HU" b="1" dirty="0" smtClean="0"/>
              <a:t>Automatizáljuk 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az alkalmazások tesztelését és 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élesítését (</a:t>
            </a:r>
            <a:r>
              <a:rPr lang="hu-HU" dirty="0" err="1" smtClean="0"/>
              <a:t>deployment</a:t>
            </a:r>
            <a:r>
              <a:rPr lang="hu-HU" dirty="0" smtClean="0"/>
              <a:t>).</a:t>
            </a:r>
          </a:p>
          <a:p>
            <a:pPr lvl="0">
              <a:lnSpc>
                <a:spcPct val="120000"/>
              </a:lnSpc>
            </a:pPr>
            <a:r>
              <a:rPr lang="hu-HU" b="1" dirty="0" smtClean="0"/>
              <a:t>Elemezzük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a frissítések, változtatások biztonsági kockázatát, hatásait.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k</a:t>
            </a:r>
            <a:r>
              <a:rPr dirty="0" err="1" smtClean="0"/>
              <a:t>ockázati</a:t>
            </a:r>
            <a:r>
              <a:rPr dirty="0" smtClean="0"/>
              <a:t> </a:t>
            </a:r>
            <a:r>
              <a:rPr dirty="0" err="1" smtClean="0"/>
              <a:t>tényezők</a:t>
            </a:r>
            <a:r>
              <a:rPr lang="hu-HU" dirty="0" smtClean="0"/>
              <a:t> súlyozása</a:t>
            </a:r>
            <a:endParaRPr dirty="0"/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dirty="0"/>
          </a:p>
          <a:p>
            <a:pPr lvl="0"/>
            <a:endParaRPr lang="hu-HU" sz="1000" dirty="0" smtClean="0"/>
          </a:p>
          <a:p>
            <a:pPr lvl="0"/>
            <a:endParaRPr lang="hu-HU" sz="1000" dirty="0"/>
          </a:p>
          <a:p>
            <a:pPr lvl="0"/>
            <a:endParaRPr lang="hu-HU" sz="1000" dirty="0" smtClean="0"/>
          </a:p>
          <a:p>
            <a:pPr lvl="0"/>
            <a:endParaRPr lang="hu-HU" sz="1000" dirty="0"/>
          </a:p>
          <a:p>
            <a:pPr lvl="0"/>
            <a:endParaRPr lang="hu-HU" sz="1000" dirty="0" smtClean="0"/>
          </a:p>
          <a:p>
            <a:pPr lvl="0"/>
            <a:endParaRPr lang="hu-HU" sz="1000" dirty="0"/>
          </a:p>
          <a:p>
            <a:pPr lvl="0"/>
            <a:endParaRPr lang="hu-HU" sz="1000" dirty="0" smtClean="0"/>
          </a:p>
          <a:p>
            <a:pPr lvl="0"/>
            <a:endParaRPr lang="hu-HU" sz="1000" dirty="0"/>
          </a:p>
          <a:p>
            <a:pPr marL="0" lvl="0" indent="0">
              <a:buNone/>
            </a:pPr>
            <a:endParaRPr lang="hu-HU" sz="1000" dirty="0" smtClean="0"/>
          </a:p>
          <a:p>
            <a:pPr marL="0" lvl="0" indent="0">
              <a:buNone/>
            </a:pPr>
            <a:endParaRPr lang="hu-HU" sz="1000" dirty="0"/>
          </a:p>
          <a:p>
            <a:pPr marL="0" lvl="0" indent="0">
              <a:buNone/>
            </a:pPr>
            <a:endParaRPr lang="hu-HU" sz="1000" dirty="0" smtClean="0"/>
          </a:p>
          <a:p>
            <a:pPr marL="0" lvl="0" indent="0">
              <a:buNone/>
            </a:pPr>
            <a:endParaRPr lang="hu-HU" sz="1000" dirty="0"/>
          </a:p>
          <a:p>
            <a:pPr marL="0" lvl="0" indent="0">
              <a:buNone/>
            </a:pPr>
            <a:endParaRPr lang="hu-HU" sz="1000" dirty="0" smtClean="0"/>
          </a:p>
          <a:p>
            <a:pPr marL="0" lvl="0" indent="0">
              <a:buNone/>
            </a:pPr>
            <a:r>
              <a:rPr sz="1000" dirty="0" smtClean="0"/>
              <a:t>https</a:t>
            </a:r>
            <a:r>
              <a:rPr sz="1000" dirty="0"/>
              <a:t>://lh3.ggpht.com/-kRJtm8JDUtY/USi8UmIGvkI/AAAAAAAABl0/-Qs9RXGci7U/s1600/OWASP+Top+10+-+2013+-+</a:t>
            </a:r>
            <a:r>
              <a:rPr sz="1000" dirty="0" smtClean="0"/>
              <a:t>RC1_Page_06.jpg</a:t>
            </a:r>
            <a:endParaRPr sz="1000" dirty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40" y="2219423"/>
            <a:ext cx="8155160" cy="21478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/>
              <a:t>6. </a:t>
            </a:r>
            <a:r>
              <a:rPr dirty="0" err="1"/>
              <a:t>Érzékeny</a:t>
            </a:r>
            <a:r>
              <a:rPr dirty="0"/>
              <a:t> </a:t>
            </a:r>
            <a:r>
              <a:rPr dirty="0" err="1"/>
              <a:t>adatok</a:t>
            </a:r>
            <a:r>
              <a:rPr dirty="0"/>
              <a:t> </a:t>
            </a:r>
            <a:r>
              <a:rPr dirty="0" err="1" smtClean="0"/>
              <a:t>kiszivárgása</a:t>
            </a:r>
            <a:r>
              <a:rPr lang="hu-HU" dirty="0" smtClean="0"/>
              <a:t> I.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lvl="0">
              <a:lnSpc>
                <a:spcPct val="120000"/>
              </a:lnSpc>
            </a:pPr>
            <a:r>
              <a:rPr lang="hu-HU" dirty="0" smtClean="0"/>
              <a:t>Az </a:t>
            </a:r>
            <a:r>
              <a:rPr lang="hu-HU" b="1" dirty="0" smtClean="0"/>
              <a:t>érzékeny adatok</a:t>
            </a:r>
            <a:r>
              <a:rPr lang="hu-HU" dirty="0" smtClean="0"/>
              <a:t> biztonságos </a:t>
            </a:r>
            <a:r>
              <a:rPr lang="hu-HU" b="1" dirty="0" smtClean="0"/>
              <a:t>tárolása</a:t>
            </a:r>
            <a:r>
              <a:rPr lang="hu-HU" dirty="0" smtClean="0"/>
              <a:t> és </a:t>
            </a:r>
            <a:r>
              <a:rPr lang="hu-HU" b="1" dirty="0" smtClean="0"/>
              <a:t>továbbítása</a:t>
            </a:r>
            <a:r>
              <a:rPr lang="hu-HU" dirty="0" smtClean="0"/>
              <a:t> külön figyelmet érdemel.</a:t>
            </a:r>
          </a:p>
          <a:p>
            <a:pPr lvl="0">
              <a:lnSpc>
                <a:spcPct val="120000"/>
              </a:lnSpc>
            </a:pPr>
            <a:r>
              <a:rPr lang="hu-HU" b="1" dirty="0" smtClean="0"/>
              <a:t>Kockázat</a:t>
            </a:r>
            <a:r>
              <a:rPr lang="hu-HU" dirty="0" smtClean="0"/>
              <a:t>: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A támadók hozzáférhetnek érzékeny adatokhoz</a:t>
            </a:r>
            <a:br>
              <a:rPr lang="hu-HU" dirty="0" smtClean="0"/>
            </a:br>
            <a:r>
              <a:rPr lang="hu-HU" dirty="0" smtClean="0"/>
              <a:t>pl. személyes adatok, bankkártya számok, pénzügyi adatok, stb.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Ezeket az információkat felhasználhatják további támadásokhoz,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illetve közvetlenül felhasználhatják a cég ellen.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/>
              <a:t>6. </a:t>
            </a:r>
            <a:r>
              <a:rPr dirty="0" err="1"/>
              <a:t>Érzékeny</a:t>
            </a:r>
            <a:r>
              <a:rPr dirty="0"/>
              <a:t> </a:t>
            </a:r>
            <a:r>
              <a:rPr dirty="0" err="1"/>
              <a:t>adatok</a:t>
            </a:r>
            <a:r>
              <a:rPr dirty="0"/>
              <a:t> </a:t>
            </a:r>
            <a:r>
              <a:rPr dirty="0" err="1" smtClean="0"/>
              <a:t>kiszivárgása</a:t>
            </a:r>
            <a:r>
              <a:rPr lang="hu-HU" dirty="0" smtClean="0"/>
              <a:t> II.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>
              <a:lnSpc>
                <a:spcPct val="120000"/>
              </a:lnSpc>
            </a:pPr>
            <a:r>
              <a:rPr lang="hu-HU" b="1" dirty="0" smtClean="0"/>
              <a:t>Hatások</a:t>
            </a:r>
            <a:r>
              <a:rPr lang="hu-HU" dirty="0" smtClean="0"/>
              <a:t>: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helyreállítás és nyomozás költségei,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bocsánatkérő levelek, 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hitelkártyaforgalmak vizsgálata, 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kártyák letiltása,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biztosítási költségek, 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kártérítések,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a céget érő büntetések és perek a gondatlanság miatt.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359063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Példa a </a:t>
            </a:r>
            <a:r>
              <a:rPr lang="hu-HU" dirty="0" smtClean="0"/>
              <a:t>sérülékenységre I.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10000"/>
              </a:lnSpc>
            </a:pPr>
            <a:r>
              <a:rPr lang="hu-HU" b="1" dirty="0" smtClean="0"/>
              <a:t>Kommunikáció</a:t>
            </a:r>
            <a:r>
              <a:rPr lang="hu-HU" dirty="0" smtClean="0"/>
              <a:t> során fellépő fenyegetések: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A </a:t>
            </a:r>
            <a:r>
              <a:rPr lang="hu-HU" dirty="0" err="1" smtClean="0"/>
              <a:t>titkosítatlan</a:t>
            </a:r>
            <a:r>
              <a:rPr lang="hu-HU" dirty="0" smtClean="0"/>
              <a:t> adat végighalad a hálózaton a forrástól a célig, melyet egy külső támadó lehallgathat.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Az érzékeny adat átmegy a cég belső hálózatán, ekkor belső alkalmazottak megfigyelhetik a forgalmat a belső hálózaton.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Példa a </a:t>
            </a:r>
            <a:r>
              <a:rPr lang="hu-HU" dirty="0" smtClean="0"/>
              <a:t>sérülékenységre II.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10000"/>
              </a:lnSpc>
            </a:pPr>
            <a:r>
              <a:rPr lang="hu-HU" b="1" dirty="0" smtClean="0"/>
              <a:t>Adattárolás</a:t>
            </a:r>
            <a:r>
              <a:rPr lang="hu-HU" dirty="0" smtClean="0"/>
              <a:t> során fellépő fenyegetések:</a:t>
            </a:r>
          </a:p>
          <a:p>
            <a:pPr marL="777240" lvl="1" indent="-457200">
              <a:lnSpc>
                <a:spcPct val="110000"/>
              </a:lnSpc>
              <a:buFont typeface="+mj-lt"/>
              <a:buAutoNum type="arabicPeriod"/>
            </a:pPr>
            <a:r>
              <a:rPr lang="hu-HU" dirty="0" smtClean="0"/>
              <a:t>Az áldozat megadja a hitelkártya számát a weboldalon.</a:t>
            </a:r>
          </a:p>
          <a:p>
            <a:pPr marL="777240" lvl="1" indent="-457200">
              <a:lnSpc>
                <a:spcPct val="110000"/>
              </a:lnSpc>
              <a:buFont typeface="+mj-lt"/>
              <a:buAutoNum type="arabicPeriod"/>
            </a:pPr>
            <a:r>
              <a:rPr lang="hu-HU" dirty="0" smtClean="0"/>
              <a:t>Az alkalmazás, hiba esetén </a:t>
            </a:r>
            <a:r>
              <a:rPr lang="hu-HU" dirty="0" err="1" smtClean="0"/>
              <a:t>logolja</a:t>
            </a:r>
            <a:r>
              <a:rPr lang="hu-HU" dirty="0" smtClean="0"/>
              <a:t> az esetet a paraméterekkel együtt</a:t>
            </a:r>
            <a:br>
              <a:rPr lang="hu-HU" dirty="0" smtClean="0"/>
            </a:br>
            <a:r>
              <a:rPr lang="hu-HU" dirty="0" smtClean="0"/>
              <a:t>(a paraméterlista része a hitelkártya szám).</a:t>
            </a:r>
          </a:p>
          <a:p>
            <a:pPr marL="777240" lvl="1" indent="-457200">
              <a:lnSpc>
                <a:spcPct val="110000"/>
              </a:lnSpc>
              <a:buFont typeface="+mj-lt"/>
              <a:buAutoNum type="arabicPeriod"/>
            </a:pPr>
            <a:r>
              <a:rPr lang="hu-HU" dirty="0" smtClean="0"/>
              <a:t>A log fájlokhoz hozzáfér az alkalmazás hibaelhárítását végző üzemeltetés.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236247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 smtClean="0"/>
              <a:t>Védekezés</a:t>
            </a:r>
            <a:r>
              <a:rPr lang="hu-HU" dirty="0" smtClean="0"/>
              <a:t> I.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lnSpc>
                <a:spcPct val="120000"/>
              </a:lnSpc>
            </a:pPr>
            <a:r>
              <a:rPr lang="hu-HU" b="1" dirty="0" smtClean="0"/>
              <a:t>Előfeltételek</a:t>
            </a:r>
            <a:r>
              <a:rPr lang="hu-HU" dirty="0" smtClean="0"/>
              <a:t>: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az összes érzékeny adat meghatározása,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adatok tárolási helyeinek feltérképezése (adatbázisok, fájlok, mappák, log-ok és biztonsági mentések),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adatküldés célállomásainak feltérképezése (adatbázis, internet, intranet, extranet).</a:t>
            </a:r>
          </a:p>
          <a:p>
            <a:pPr>
              <a:lnSpc>
                <a:spcPct val="120000"/>
              </a:lnSpc>
            </a:pPr>
            <a:r>
              <a:rPr lang="hu-HU" dirty="0" smtClean="0"/>
              <a:t>Használjunk </a:t>
            </a:r>
            <a:r>
              <a:rPr lang="hu-HU" b="1" dirty="0" smtClean="0"/>
              <a:t>titkosítást</a:t>
            </a:r>
            <a:r>
              <a:rPr lang="hu-HU" dirty="0" smtClean="0"/>
              <a:t> a kommunikáció során, illetve</a:t>
            </a:r>
            <a:br>
              <a:rPr lang="hu-HU" dirty="0" smtClean="0"/>
            </a:br>
            <a:r>
              <a:rPr lang="hu-HU" b="1" dirty="0" smtClean="0"/>
              <a:t>ellenőrizzük a tanúsítványokat</a:t>
            </a:r>
            <a:r>
              <a:rPr lang="hu-HU" dirty="0" smtClean="0"/>
              <a:t>.</a:t>
            </a:r>
            <a:br>
              <a:rPr lang="hu-HU" dirty="0" smtClean="0"/>
            </a:br>
            <a:r>
              <a:rPr lang="hu-HU" dirty="0" smtClean="0"/>
              <a:t>(Tényleg azzal kommunikálunk, akivel szeretnénk?)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 smtClean="0"/>
              <a:t>Védekezés</a:t>
            </a:r>
            <a:r>
              <a:rPr lang="hu-HU" dirty="0" smtClean="0"/>
              <a:t> II.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20000"/>
              </a:lnSpc>
            </a:pPr>
            <a:r>
              <a:rPr lang="hu-HU" b="1" dirty="0" smtClean="0"/>
              <a:t>Titkosítsuk</a:t>
            </a:r>
            <a:r>
              <a:rPr lang="hu-HU" dirty="0" smtClean="0"/>
              <a:t> a tárolt adatokat</a:t>
            </a:r>
            <a:br>
              <a:rPr lang="hu-HU" dirty="0" smtClean="0"/>
            </a:br>
            <a:r>
              <a:rPr lang="hu-HU" dirty="0" smtClean="0"/>
              <a:t>(fájl és adatbázis titkosítások).</a:t>
            </a:r>
          </a:p>
          <a:p>
            <a:pPr lvl="0">
              <a:lnSpc>
                <a:spcPct val="120000"/>
              </a:lnSpc>
            </a:pPr>
            <a:r>
              <a:rPr lang="hu-HU" dirty="0" smtClean="0"/>
              <a:t>A titkosításhoz használjunk </a:t>
            </a:r>
            <a:r>
              <a:rPr lang="hu-HU" b="1" dirty="0" smtClean="0"/>
              <a:t>erős kriptográfiát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(kulcsok generálása, kezelése, megfelelő védelme és ütemezett cseréje).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379908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2900" dirty="0"/>
              <a:t>7. </a:t>
            </a:r>
            <a:r>
              <a:rPr lang="hu-HU" sz="2900" dirty="0" smtClean="0"/>
              <a:t>Hiányzó funkció szintű hozzáférés </a:t>
            </a:r>
            <a:r>
              <a:rPr lang="hu-HU" sz="2900" dirty="0" smtClean="0"/>
              <a:t>ellenőrzés I.</a:t>
            </a:r>
            <a:endParaRPr sz="29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20000"/>
              </a:lnSpc>
            </a:pPr>
            <a:r>
              <a:rPr lang="hu-HU" dirty="0" smtClean="0"/>
              <a:t>Az </a:t>
            </a:r>
            <a:r>
              <a:rPr lang="hu-HU" b="1" dirty="0" smtClean="0"/>
              <a:t>alapprobléma</a:t>
            </a:r>
            <a:r>
              <a:rPr lang="hu-HU" dirty="0" smtClean="0"/>
              <a:t>: 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A web alkalmazás dinamikusan generált oldalain jogosultsági szinttől függően jeleníthetünk meg tartalmat, vezérlő elemeket.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Ezek meghívásakor viszont </a:t>
            </a:r>
            <a:r>
              <a:rPr lang="hu-HU" b="1" dirty="0" smtClean="0"/>
              <a:t>szerver oldalon sokszor nincs újra ellenőrizve a jogosultság</a:t>
            </a:r>
            <a:r>
              <a:rPr lang="hu-HU" dirty="0" smtClean="0"/>
              <a:t>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2900" dirty="0"/>
              <a:t>7. </a:t>
            </a:r>
            <a:r>
              <a:rPr lang="hu-HU" sz="2900" dirty="0" smtClean="0"/>
              <a:t>Hiányzó funkció szintű hozzáférés </a:t>
            </a:r>
            <a:r>
              <a:rPr lang="hu-HU" sz="2900" dirty="0" smtClean="0"/>
              <a:t>ellenőrzés II.</a:t>
            </a:r>
            <a:endParaRPr sz="29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20000"/>
              </a:lnSpc>
            </a:pPr>
            <a:r>
              <a:rPr lang="hu-HU" dirty="0" smtClean="0"/>
              <a:t>A támadó, </a:t>
            </a:r>
            <a:r>
              <a:rPr lang="hu-HU" dirty="0"/>
              <a:t>anélkül, hogy láthatná magát a vezérlést az </a:t>
            </a:r>
            <a:r>
              <a:rPr lang="hu-HU" dirty="0" smtClean="0"/>
              <a:t>oldalon – ismerve az oldal működését – saját lekérdezéseket rakhat össze (</a:t>
            </a:r>
            <a:r>
              <a:rPr lang="hu-HU" b="1" dirty="0" err="1" smtClean="0"/>
              <a:t>forge</a:t>
            </a:r>
            <a:r>
              <a:rPr lang="hu-HU" dirty="0" smtClean="0"/>
              <a:t>), melyek futását a szerver engedélyezheti.</a:t>
            </a:r>
          </a:p>
          <a:p>
            <a:pPr lvl="0">
              <a:lnSpc>
                <a:spcPct val="120000"/>
              </a:lnSpc>
            </a:pPr>
            <a:r>
              <a:rPr lang="hu-HU" dirty="0"/>
              <a:t>E</a:t>
            </a:r>
            <a:r>
              <a:rPr lang="hu-HU" dirty="0" smtClean="0"/>
              <a:t>gyszerű felhasználók, az URL módosításával ezáltal könnyen </a:t>
            </a:r>
            <a:r>
              <a:rPr lang="hu-HU" b="1" dirty="0" smtClean="0"/>
              <a:t>adminisztrátori funkciókat is elérhetnek</a:t>
            </a:r>
            <a:r>
              <a:rPr lang="hu-HU" dirty="0" smtClean="0"/>
              <a:t>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178435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Példa a sérülékenységre: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hu-HU" dirty="0"/>
              <a:t>A</a:t>
            </a:r>
            <a:r>
              <a:rPr lang="hu-HU" dirty="0" smtClean="0"/>
              <a:t> weboldalon szerepel egy link, mely a bejelentkezett felhasználó adatait adja vissza:</a:t>
            </a:r>
            <a:br>
              <a:rPr lang="hu-HU" dirty="0" smtClean="0"/>
            </a:br>
            <a:r>
              <a:rPr lang="hu-HU" dirty="0" smtClean="0"/>
              <a:t>	</a:t>
            </a:r>
            <a:r>
              <a:rPr lang="hu-HU" b="1" dirty="0" smtClean="0"/>
              <a:t>http://example.com/</a:t>
            </a:r>
            <a:r>
              <a:rPr lang="hu-HU" b="1" dirty="0" smtClean="0">
                <a:solidFill>
                  <a:srgbClr val="FF0000"/>
                </a:solidFill>
              </a:rPr>
              <a:t>user</a:t>
            </a:r>
            <a:r>
              <a:rPr lang="hu-HU" b="1" dirty="0" smtClean="0"/>
              <a:t>/getAccount</a:t>
            </a:r>
            <a:r>
              <a:rPr lang="hu-HU" dirty="0" smtClean="0"/>
              <a:t>.</a:t>
            </a:r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hu-HU" dirty="0" smtClean="0"/>
              <a:t>Ezt a felhasználó módosítja:</a:t>
            </a:r>
            <a:br>
              <a:rPr lang="hu-HU" dirty="0" smtClean="0"/>
            </a:br>
            <a:r>
              <a:rPr lang="hu-HU" dirty="0" smtClean="0"/>
              <a:t>	</a:t>
            </a:r>
            <a:r>
              <a:rPr lang="hu-HU" b="1" dirty="0" smtClean="0"/>
              <a:t>http://example.com/</a:t>
            </a:r>
            <a:r>
              <a:rPr lang="hu-HU" b="1" dirty="0" smtClean="0">
                <a:solidFill>
                  <a:srgbClr val="FF0000"/>
                </a:solidFill>
              </a:rPr>
              <a:t>admin</a:t>
            </a:r>
            <a:r>
              <a:rPr lang="hu-HU" b="1" dirty="0" smtClean="0"/>
              <a:t>/getAccount</a:t>
            </a:r>
            <a:r>
              <a:rPr lang="hu-HU" dirty="0" smtClean="0"/>
              <a:t>.</a:t>
            </a:r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hu-HU" dirty="0" smtClean="0"/>
              <a:t>Ha nincs ellenőrizés a szerver oldalon, hogy a felhasználó jogosult-e a tartalomra, akkor így hozzájut az adminisztrátor adataihoz.</a:t>
            </a:r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hu-HU" dirty="0" smtClean="0"/>
              <a:t>A megfelelő funkciókat megtalálva így akár adminisztrátori jogosultságot is szerezhet.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Hogyan előzhető meg?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hu-HU" dirty="0" smtClean="0"/>
              <a:t>Implementáljunk </a:t>
            </a:r>
            <a:r>
              <a:rPr lang="hu-HU" b="1" dirty="0" smtClean="0"/>
              <a:t>szerver oldali </a:t>
            </a:r>
            <a:r>
              <a:rPr lang="hu-HU" dirty="0" smtClean="0"/>
              <a:t>ellenőrzést</a:t>
            </a:r>
            <a:r>
              <a:rPr lang="hu-HU" b="1" dirty="0" smtClean="0"/>
              <a:t> </a:t>
            </a:r>
            <a:r>
              <a:rPr lang="hu-HU" dirty="0" smtClean="0"/>
              <a:t>a vezérlésben vagy az üzleti logikában.</a:t>
            </a:r>
          </a:p>
          <a:p>
            <a:pPr lvl="0"/>
            <a:r>
              <a:rPr lang="hu-HU" dirty="0" smtClean="0"/>
              <a:t>Ténylegesen </a:t>
            </a:r>
            <a:r>
              <a:rPr lang="hu-HU" b="1" dirty="0" smtClean="0"/>
              <a:t>ellenőrizzük</a:t>
            </a:r>
            <a:r>
              <a:rPr lang="hu-HU" dirty="0" smtClean="0"/>
              <a:t> </a:t>
            </a:r>
            <a:r>
              <a:rPr lang="hu-HU" b="1" dirty="0" smtClean="0"/>
              <a:t>a jogosultságot</a:t>
            </a:r>
            <a:r>
              <a:rPr lang="hu-HU" dirty="0" smtClean="0"/>
              <a:t>, nem elég csak </a:t>
            </a:r>
            <a:r>
              <a:rPr lang="hu-HU" dirty="0" err="1" smtClean="0"/>
              <a:t>nem-megjeleníteni</a:t>
            </a:r>
            <a:r>
              <a:rPr lang="hu-HU" dirty="0" smtClean="0"/>
              <a:t> valamit</a:t>
            </a:r>
            <a:br>
              <a:rPr lang="hu-HU" dirty="0" smtClean="0"/>
            </a:br>
            <a:r>
              <a:rPr lang="hu-HU" dirty="0" smtClean="0"/>
              <a:t>(pl. </a:t>
            </a:r>
            <a:r>
              <a:rPr lang="hu-HU" dirty="0" err="1" smtClean="0"/>
              <a:t>CSS-ben</a:t>
            </a:r>
            <a:r>
              <a:rPr lang="hu-HU" dirty="0" smtClean="0"/>
              <a:t>: </a:t>
            </a:r>
            <a:r>
              <a:rPr lang="hu-HU" b="1" dirty="0" smtClean="0"/>
              <a:t>display:</a:t>
            </a:r>
            <a:r>
              <a:rPr lang="hu-HU" b="1" dirty="0" err="1" smtClean="0"/>
              <a:t>none</a:t>
            </a:r>
            <a:r>
              <a:rPr lang="hu-HU" dirty="0" smtClean="0"/>
              <a:t>).</a:t>
            </a:r>
          </a:p>
          <a:p>
            <a:pPr lvl="0"/>
            <a:r>
              <a:rPr lang="hu-HU" dirty="0" smtClean="0"/>
              <a:t>Implementáljunk </a:t>
            </a:r>
            <a:r>
              <a:rPr lang="hu-HU" b="1" dirty="0" smtClean="0"/>
              <a:t>fehér listás </a:t>
            </a:r>
            <a:r>
              <a:rPr lang="hu-HU" dirty="0" smtClean="0"/>
              <a:t>engedélyezést a funkciókra, azaz alapesetben mindent tiltsunk.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Top 10 </a:t>
            </a:r>
            <a:r>
              <a:rPr dirty="0" err="1"/>
              <a:t>lista</a:t>
            </a:r>
            <a:r>
              <a:rPr dirty="0"/>
              <a:t> </a:t>
            </a:r>
            <a:r>
              <a:rPr dirty="0" smtClean="0"/>
              <a:t>2013-ban</a:t>
            </a:r>
            <a:r>
              <a:rPr lang="hu-HU" dirty="0" smtClean="0"/>
              <a:t> I.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2200" b="1" dirty="0" smtClean="0"/>
              <a:t>I</a:t>
            </a:r>
            <a:r>
              <a:rPr lang="hu-HU" sz="2200" b="1" dirty="0" err="1" smtClean="0"/>
              <a:t>njektálás</a:t>
            </a:r>
            <a:r>
              <a:rPr lang="hu-HU" sz="2200" b="1" dirty="0" smtClean="0"/>
              <a:t> </a:t>
            </a:r>
            <a:r>
              <a:rPr lang="hu-HU" sz="2200" dirty="0" smtClean="0"/>
              <a:t>(</a:t>
            </a:r>
            <a:r>
              <a:rPr lang="hu-HU" sz="2200" dirty="0" err="1" smtClean="0"/>
              <a:t>Injection</a:t>
            </a:r>
            <a:r>
              <a:rPr lang="hu-HU" sz="2200" dirty="0" smtClean="0"/>
              <a:t>)</a:t>
            </a:r>
          </a:p>
          <a:p>
            <a:pPr marL="514350" lvl="0" indent="-514350">
              <a:buFont typeface="+mj-lt"/>
              <a:buAutoNum type="arabicPeriod"/>
            </a:pPr>
            <a:r>
              <a:rPr lang="hu-HU" sz="2200" b="1" dirty="0"/>
              <a:t>Hibás felhasználó </a:t>
            </a:r>
            <a:r>
              <a:rPr lang="hu-HU" sz="2200" b="1" dirty="0" smtClean="0"/>
              <a:t>azonosítás </a:t>
            </a:r>
            <a:r>
              <a:rPr lang="hu-HU" sz="2200" b="1" dirty="0"/>
              <a:t>és munkamenet </a:t>
            </a:r>
            <a:r>
              <a:rPr lang="hu-HU" sz="2200" b="1" dirty="0" smtClean="0"/>
              <a:t>kezelés</a:t>
            </a:r>
            <a:r>
              <a:rPr lang="hu-HU" sz="2200" dirty="0" smtClean="0"/>
              <a:t/>
            </a:r>
            <a:br>
              <a:rPr lang="hu-HU" sz="2200" dirty="0" smtClean="0"/>
            </a:br>
            <a:r>
              <a:rPr lang="hu-HU" sz="2200" dirty="0" smtClean="0"/>
              <a:t>(</a:t>
            </a:r>
            <a:r>
              <a:rPr lang="hu-HU" sz="2200" dirty="0" err="1" smtClean="0"/>
              <a:t>Broken</a:t>
            </a:r>
            <a:r>
              <a:rPr lang="hu-HU" sz="2200" dirty="0" smtClean="0"/>
              <a:t> </a:t>
            </a:r>
            <a:r>
              <a:rPr lang="hu-HU" sz="2200" dirty="0" err="1" smtClean="0"/>
              <a:t>Authentication</a:t>
            </a:r>
            <a:r>
              <a:rPr lang="hu-HU" sz="2200" dirty="0" smtClean="0"/>
              <a:t> and Session Management)</a:t>
            </a:r>
          </a:p>
          <a:p>
            <a:pPr marL="514350" lvl="0" indent="-514350">
              <a:buFont typeface="+mj-lt"/>
              <a:buAutoNum type="arabicPeriod"/>
            </a:pPr>
            <a:r>
              <a:rPr lang="hu-HU" sz="2200" b="1" dirty="0" smtClean="0"/>
              <a:t>Weboldalak közötti </a:t>
            </a:r>
            <a:r>
              <a:rPr lang="hu-HU" sz="2200" b="1" dirty="0" err="1" smtClean="0"/>
              <a:t>szkriptelés</a:t>
            </a:r>
            <a:r>
              <a:rPr lang="hu-HU" sz="2200" b="1" dirty="0" smtClean="0"/>
              <a:t> </a:t>
            </a:r>
            <a:r>
              <a:rPr lang="hu-HU" sz="2200" dirty="0" smtClean="0"/>
              <a:t>(</a:t>
            </a:r>
            <a:r>
              <a:rPr lang="hu-HU" sz="2200" dirty="0" err="1" smtClean="0"/>
              <a:t>Cross-Site</a:t>
            </a:r>
            <a:r>
              <a:rPr lang="hu-HU" sz="2200" dirty="0" smtClean="0"/>
              <a:t> Scripting, XSS)</a:t>
            </a:r>
          </a:p>
          <a:p>
            <a:pPr marL="514350" lvl="0" indent="-514350">
              <a:buFont typeface="+mj-lt"/>
              <a:buAutoNum type="arabicPeriod"/>
            </a:pPr>
            <a:r>
              <a:rPr lang="hu-HU" sz="2200" b="1" dirty="0" err="1" smtClean="0"/>
              <a:t>Nembiztonságos</a:t>
            </a:r>
            <a:r>
              <a:rPr lang="hu-HU" sz="2200" b="1" dirty="0" smtClean="0"/>
              <a:t> direkt objektumhivatkozások</a:t>
            </a:r>
            <a:r>
              <a:rPr lang="hu-HU" sz="2200" dirty="0" smtClean="0"/>
              <a:t/>
            </a:r>
            <a:br>
              <a:rPr lang="hu-HU" sz="2200" dirty="0" smtClean="0"/>
            </a:br>
            <a:r>
              <a:rPr lang="hu-HU" sz="2200" dirty="0" smtClean="0"/>
              <a:t>(</a:t>
            </a:r>
            <a:r>
              <a:rPr lang="hu-HU" sz="2200" dirty="0" err="1" smtClean="0"/>
              <a:t>Insecure</a:t>
            </a:r>
            <a:r>
              <a:rPr lang="hu-HU" sz="2200" dirty="0" smtClean="0"/>
              <a:t> </a:t>
            </a:r>
            <a:r>
              <a:rPr lang="hu-HU" sz="2200" dirty="0" err="1" smtClean="0"/>
              <a:t>Direct</a:t>
            </a:r>
            <a:r>
              <a:rPr lang="hu-HU" sz="2200" dirty="0" smtClean="0"/>
              <a:t> </a:t>
            </a:r>
            <a:r>
              <a:rPr lang="hu-HU" sz="2200" dirty="0" err="1" smtClean="0"/>
              <a:t>Object</a:t>
            </a:r>
            <a:r>
              <a:rPr lang="hu-HU" sz="2200" dirty="0" smtClean="0"/>
              <a:t> </a:t>
            </a:r>
            <a:r>
              <a:rPr lang="hu-HU" sz="2200" dirty="0" err="1" smtClean="0"/>
              <a:t>References</a:t>
            </a:r>
            <a:r>
              <a:rPr lang="hu-HU" sz="2200" dirty="0" smtClean="0"/>
              <a:t>)</a:t>
            </a:r>
          </a:p>
          <a:p>
            <a:pPr marL="514350" lvl="0" indent="-514350">
              <a:buFont typeface="+mj-lt"/>
              <a:buAutoNum type="arabicPeriod"/>
            </a:pPr>
            <a:r>
              <a:rPr lang="hu-HU" sz="2200" b="1" dirty="0" smtClean="0"/>
              <a:t>Helytelen biztonsági beállítások </a:t>
            </a:r>
            <a:r>
              <a:rPr lang="hu-HU" sz="2200" dirty="0" smtClean="0"/>
              <a:t>(</a:t>
            </a:r>
            <a:r>
              <a:rPr lang="hu-HU" sz="2200" dirty="0" err="1" smtClean="0"/>
              <a:t>Security</a:t>
            </a:r>
            <a:r>
              <a:rPr lang="hu-HU" sz="2200" dirty="0" smtClean="0"/>
              <a:t> </a:t>
            </a:r>
            <a:r>
              <a:rPr lang="hu-HU" sz="2200" dirty="0" err="1" smtClean="0"/>
              <a:t>Misconfiguration</a:t>
            </a:r>
            <a:r>
              <a:rPr lang="hu-HU" sz="2200" dirty="0" smtClean="0"/>
              <a:t>)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dirty="0"/>
              <a:t>8. </a:t>
            </a:r>
            <a:r>
              <a:rPr lang="hu-HU" sz="3200" dirty="0"/>
              <a:t>Weboldalak közötti </a:t>
            </a:r>
            <a:r>
              <a:rPr lang="hu-HU" sz="3200" dirty="0" smtClean="0"/>
              <a:t>kéréshamisítás I. </a:t>
            </a:r>
            <a:endParaRPr sz="32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40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>
              <a:lnSpc>
                <a:spcPct val="120000"/>
              </a:lnSpc>
            </a:pPr>
            <a:r>
              <a:rPr lang="hu-HU" b="1" dirty="0" smtClean="0"/>
              <a:t>Az alapprobléma</a:t>
            </a:r>
            <a:r>
              <a:rPr lang="hu-HU" dirty="0" smtClean="0"/>
              <a:t>: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Egy sérülékeny webalkalmazás nem ellenőrzi, hogy a hozzá beérkező kérések szabályos módon keletkeztek-e.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A támadó ráveheti az áldozat böngészőjét (pl. 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Engieering</a:t>
            </a:r>
            <a:r>
              <a:rPr lang="hu-HU" dirty="0" smtClean="0"/>
              <a:t> vagy XSS segítségével), hogy </a:t>
            </a:r>
            <a:r>
              <a:rPr lang="hu-HU" b="1" dirty="0" smtClean="0"/>
              <a:t>hamisított kéréseket</a:t>
            </a:r>
            <a:r>
              <a:rPr lang="hu-HU" dirty="0" smtClean="0"/>
              <a:t> küldjön.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Ha az áldozat</a:t>
            </a:r>
            <a:r>
              <a:rPr lang="hu-HU" dirty="0"/>
              <a:t>a </a:t>
            </a:r>
            <a:r>
              <a:rPr lang="hu-HU" dirty="0" smtClean="0"/>
              <a:t>a sérülékeny weboldalon már hitelesítette magát, a tőle érkező hamis kéréseket az alkalmazás teljesíteni fogja.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dirty="0"/>
              <a:t>8. </a:t>
            </a:r>
            <a:r>
              <a:rPr lang="hu-HU" sz="3200" dirty="0"/>
              <a:t>Weboldalak közötti </a:t>
            </a:r>
            <a:r>
              <a:rPr lang="hu-HU" sz="3200" dirty="0" smtClean="0"/>
              <a:t>kéréshamisítás II. </a:t>
            </a:r>
            <a:endParaRPr sz="32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41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20000"/>
              </a:lnSpc>
            </a:pPr>
            <a:r>
              <a:rPr lang="hu-HU" dirty="0" smtClean="0"/>
              <a:t>Képzeljük el, hogy helyettünk kattint valaki és indít például banki tranzakciókat.</a:t>
            </a:r>
          </a:p>
          <a:p>
            <a:pPr lvl="0">
              <a:lnSpc>
                <a:spcPct val="120000"/>
              </a:lnSpc>
            </a:pPr>
            <a:r>
              <a:rPr lang="hu-HU" dirty="0" smtClean="0"/>
              <a:t>Majdnem az összes weboldal sérülékeny az ilyen típusú támadásokra.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53241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Példa I.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42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hu-HU" sz="4500" dirty="0" smtClean="0"/>
              <a:t>és beágyazza egy link-be egy weboldalon:</a:t>
            </a:r>
            <a:br>
              <a:rPr lang="hu-HU" sz="4500" dirty="0" smtClean="0"/>
            </a:br>
            <a:r>
              <a:rPr lang="hu-HU" sz="4500" b="1" dirty="0" smtClean="0"/>
              <a:t>&lt;a </a:t>
            </a:r>
            <a:r>
              <a:rPr lang="hu-HU" sz="4500" b="1" dirty="0" err="1" smtClean="0"/>
              <a:t>href</a:t>
            </a:r>
            <a:r>
              <a:rPr lang="hu-HU" sz="4500" b="1" dirty="0" smtClean="0"/>
              <a:t>="http://</a:t>
            </a:r>
            <a:r>
              <a:rPr lang="hu-HU" sz="4500" b="1" dirty="0" smtClean="0"/>
              <a:t>bank.com/transfer.do?acct=MARIA</a:t>
            </a:r>
            <a:br>
              <a:rPr lang="hu-HU" sz="4500" b="1" dirty="0" smtClean="0"/>
            </a:br>
            <a:r>
              <a:rPr lang="hu-HU" sz="4500" b="1" dirty="0" err="1" smtClean="0"/>
              <a:t>&amp;</a:t>
            </a:r>
            <a:r>
              <a:rPr lang="hu-HU" sz="4500" b="1" dirty="0" err="1" smtClean="0"/>
              <a:t>amount</a:t>
            </a:r>
            <a:r>
              <a:rPr lang="hu-HU" sz="4500" b="1" dirty="0" smtClean="0"/>
              <a:t>=100000</a:t>
            </a:r>
            <a:r>
              <a:rPr lang="hu-HU" sz="4500" b="1" dirty="0" smtClean="0"/>
              <a:t>"&gt; </a:t>
            </a:r>
            <a:r>
              <a:rPr lang="hu-HU" sz="4500" b="1" dirty="0" err="1" smtClean="0"/>
              <a:t>View</a:t>
            </a:r>
            <a:r>
              <a:rPr lang="hu-HU" sz="4500" b="1" dirty="0" smtClean="0"/>
              <a:t> </a:t>
            </a:r>
            <a:r>
              <a:rPr lang="hu-HU" sz="4500" b="1" dirty="0" err="1" smtClean="0"/>
              <a:t>my</a:t>
            </a:r>
            <a:r>
              <a:rPr lang="hu-HU" sz="4500" b="1" dirty="0" smtClean="0"/>
              <a:t> </a:t>
            </a:r>
            <a:r>
              <a:rPr lang="hu-HU" sz="4500" b="1" dirty="0" err="1" smtClean="0"/>
              <a:t>Pictures</a:t>
            </a:r>
            <a:r>
              <a:rPr lang="hu-HU" sz="4500" b="1" dirty="0" smtClean="0"/>
              <a:t>!&lt;/a&gt;</a:t>
            </a:r>
            <a:br>
              <a:rPr lang="hu-HU" sz="4500" b="1" dirty="0" smtClean="0"/>
            </a:br>
            <a:r>
              <a:rPr lang="hu-HU" sz="4500" dirty="0" smtClean="0"/>
              <a:t>vagy esetleg elhelyez egy láthatatlan képet, mely minden oldalbetöltéskor elindítja a tranzakciót</a:t>
            </a:r>
            <a:br>
              <a:rPr lang="hu-HU" sz="4500" dirty="0" smtClean="0"/>
            </a:br>
            <a:r>
              <a:rPr lang="hu-HU" sz="4500" b="1" dirty="0" smtClean="0"/>
              <a:t>&lt;</a:t>
            </a:r>
            <a:r>
              <a:rPr lang="hu-HU" sz="4500" b="1" dirty="0" err="1" smtClean="0"/>
              <a:t>img</a:t>
            </a:r>
            <a:r>
              <a:rPr lang="hu-HU" sz="4500" b="1" dirty="0" smtClean="0"/>
              <a:t> </a:t>
            </a:r>
            <a:r>
              <a:rPr lang="hu-HU" sz="4500" b="1" dirty="0" err="1" smtClean="0"/>
              <a:t>s</a:t>
            </a:r>
            <a:r>
              <a:rPr lang="hu-HU" sz="4500" b="1" dirty="0" err="1" smtClean="0"/>
              <a:t>rc</a:t>
            </a:r>
            <a:r>
              <a:rPr lang="hu-HU" sz="4500" b="1" dirty="0" smtClean="0"/>
              <a:t>="http://</a:t>
            </a:r>
            <a:r>
              <a:rPr lang="hu-HU" sz="4500" b="1" dirty="0" smtClean="0"/>
              <a:t>bank.com/transfer.do?acct=MARIA</a:t>
            </a:r>
            <a:br>
              <a:rPr lang="hu-HU" sz="4500" b="1" dirty="0" smtClean="0"/>
            </a:br>
            <a:r>
              <a:rPr lang="hu-HU" sz="4500" b="1" dirty="0" err="1" smtClean="0"/>
              <a:t>&amp;amount</a:t>
            </a:r>
            <a:r>
              <a:rPr lang="hu-HU" sz="4500" b="1" dirty="0" smtClean="0"/>
              <a:t>=100000  </a:t>
            </a:r>
            <a:r>
              <a:rPr lang="hu-HU" sz="4500" b="1" dirty="0" err="1" smtClean="0"/>
              <a:t>width</a:t>
            </a:r>
            <a:r>
              <a:rPr lang="hu-HU" sz="4500" b="1" dirty="0" smtClean="0"/>
              <a:t>="1" </a:t>
            </a:r>
            <a:r>
              <a:rPr lang="hu-HU" sz="4500" b="1" dirty="0" err="1" smtClean="0"/>
              <a:t>height</a:t>
            </a:r>
            <a:r>
              <a:rPr lang="hu-HU" sz="4500" b="1" dirty="0" smtClean="0"/>
              <a:t>="</a:t>
            </a:r>
            <a:r>
              <a:rPr lang="hu-HU" sz="4500" b="1" dirty="0" err="1" smtClean="0"/>
              <a:t>1</a:t>
            </a:r>
            <a:r>
              <a:rPr lang="hu-HU" sz="4500" b="1" dirty="0" smtClean="0"/>
              <a:t>" </a:t>
            </a:r>
            <a:r>
              <a:rPr lang="hu-HU" sz="4500" b="1" dirty="0" err="1" smtClean="0"/>
              <a:t>border</a:t>
            </a:r>
            <a:r>
              <a:rPr lang="hu-HU" sz="4500" b="1" dirty="0" smtClean="0"/>
              <a:t>="0"&gt;</a:t>
            </a:r>
            <a:r>
              <a:rPr lang="hu-HU" sz="4500" dirty="0" smtClean="0"/>
              <a:t>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hu-HU" sz="4500" dirty="0" smtClean="0"/>
              <a:t>Ha eközben a támadó oldalt megtekintő áldozat be van jelentkezve a sérülékeny </a:t>
            </a:r>
            <a:r>
              <a:rPr lang="hu-HU" sz="4500" dirty="0" err="1" smtClean="0"/>
              <a:t>bank.com-on</a:t>
            </a:r>
            <a:r>
              <a:rPr lang="hu-HU" sz="4500" dirty="0" smtClean="0"/>
              <a:t>, az átutalás megtörténik.</a:t>
            </a:r>
          </a:p>
          <a:p>
            <a:pPr marL="0" indent="0" algn="r">
              <a:lnSpc>
                <a:spcPct val="120000"/>
              </a:lnSpc>
              <a:buNone/>
            </a:pPr>
            <a:endParaRPr lang="hu-HU" sz="1400" dirty="0" smtClean="0"/>
          </a:p>
          <a:p>
            <a:pPr marL="0" indent="0" algn="r">
              <a:lnSpc>
                <a:spcPct val="120000"/>
              </a:lnSpc>
              <a:buNone/>
            </a:pPr>
            <a:endParaRPr lang="hu-HU" sz="1400" dirty="0" smtClean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41439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Példa II.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43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32500" lnSpcReduction="20000"/>
          </a:bodyPr>
          <a:lstStyle/>
          <a:p>
            <a:pPr marL="914400" indent="-914400">
              <a:lnSpc>
                <a:spcPct val="120000"/>
              </a:lnSpc>
              <a:buFont typeface="+mj-lt"/>
              <a:buAutoNum type="arabicPeriod" startAt="3"/>
            </a:pPr>
            <a:r>
              <a:rPr lang="hu-HU" sz="5500" dirty="0" smtClean="0"/>
              <a:t>Ennek alapján elkészíti a saját számlájára utaló URL-t:</a:t>
            </a:r>
            <a:br>
              <a:rPr lang="hu-HU" sz="5500" dirty="0" smtClean="0"/>
            </a:br>
            <a:r>
              <a:rPr lang="hu-HU" sz="4900" b="1" dirty="0" smtClean="0"/>
              <a:t>http://bank.com/transfer.do?acct=</a:t>
            </a:r>
            <a:r>
              <a:rPr lang="hu-HU" sz="4900" b="1" dirty="0" smtClean="0">
                <a:solidFill>
                  <a:srgbClr val="FF0000"/>
                </a:solidFill>
              </a:rPr>
              <a:t>MARIA</a:t>
            </a:r>
            <a:r>
              <a:rPr lang="hu-HU" sz="4900" b="1" dirty="0" smtClean="0"/>
              <a:t>&amp;amount=</a:t>
            </a:r>
            <a:r>
              <a:rPr lang="hu-HU" sz="4900" b="1" dirty="0" smtClean="0">
                <a:solidFill>
                  <a:srgbClr val="FF0000"/>
                </a:solidFill>
              </a:rPr>
              <a:t>100000</a:t>
            </a:r>
            <a:r>
              <a:rPr lang="hu-HU" sz="4900" dirty="0" smtClean="0"/>
              <a:t>,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 startAt="3"/>
            </a:pPr>
            <a:r>
              <a:rPr lang="hu-HU" sz="5500" dirty="0" smtClean="0"/>
              <a:t>és beágyazza egy link-be egy weboldalon:</a:t>
            </a:r>
            <a:br>
              <a:rPr lang="hu-HU" sz="5500" dirty="0" smtClean="0"/>
            </a:br>
            <a:r>
              <a:rPr lang="hu-HU" sz="5500" dirty="0" smtClean="0"/>
              <a:t>	</a:t>
            </a:r>
            <a:r>
              <a:rPr lang="hu-HU" sz="4900" b="1" dirty="0" smtClean="0"/>
              <a:t>&lt;</a:t>
            </a:r>
            <a:r>
              <a:rPr lang="hu-HU" sz="4900" b="1" dirty="0" smtClean="0"/>
              <a:t>a </a:t>
            </a:r>
            <a:r>
              <a:rPr lang="hu-HU" sz="4900" b="1" dirty="0" err="1" smtClean="0"/>
              <a:t>href</a:t>
            </a:r>
            <a:r>
              <a:rPr lang="hu-HU" sz="4900" b="1" dirty="0" smtClean="0"/>
              <a:t>="http://</a:t>
            </a:r>
            <a:r>
              <a:rPr lang="hu-HU" sz="4900" b="1" dirty="0" smtClean="0"/>
              <a:t>bank.com/transfer.do?acct=MARIA</a:t>
            </a:r>
            <a:br>
              <a:rPr lang="hu-HU" sz="4900" b="1" dirty="0" smtClean="0"/>
            </a:br>
            <a:r>
              <a:rPr lang="hu-HU" sz="4900" b="1" dirty="0" smtClean="0"/>
              <a:t>	</a:t>
            </a:r>
            <a:r>
              <a:rPr lang="hu-HU" sz="4900" b="1" dirty="0" err="1" smtClean="0"/>
              <a:t>&amp;amount</a:t>
            </a:r>
            <a:r>
              <a:rPr lang="hu-HU" sz="4900" b="1" dirty="0" smtClean="0"/>
              <a:t>=100000"&gt; </a:t>
            </a:r>
            <a:r>
              <a:rPr lang="hu-HU" sz="4900" b="1" dirty="0" err="1" smtClean="0"/>
              <a:t>View</a:t>
            </a:r>
            <a:r>
              <a:rPr lang="hu-HU" sz="4900" b="1" dirty="0" smtClean="0"/>
              <a:t> </a:t>
            </a:r>
            <a:r>
              <a:rPr lang="hu-HU" sz="4900" b="1" dirty="0" err="1" smtClean="0"/>
              <a:t>my</a:t>
            </a:r>
            <a:r>
              <a:rPr lang="hu-HU" sz="4900" b="1" dirty="0" smtClean="0"/>
              <a:t> </a:t>
            </a:r>
            <a:r>
              <a:rPr lang="hu-HU" sz="4900" b="1" dirty="0" err="1" smtClean="0"/>
              <a:t>Pictures</a:t>
            </a:r>
            <a:r>
              <a:rPr lang="hu-HU" sz="4900" b="1" dirty="0" smtClean="0"/>
              <a:t>!&lt;/a&gt;</a:t>
            </a:r>
            <a:r>
              <a:rPr lang="hu-HU" sz="5500" b="1" dirty="0" smtClean="0"/>
              <a:t/>
            </a:r>
            <a:br>
              <a:rPr lang="hu-HU" sz="5500" b="1" dirty="0" smtClean="0"/>
            </a:br>
            <a:r>
              <a:rPr lang="hu-HU" sz="5500" dirty="0" smtClean="0"/>
              <a:t>vagy esetleg elhelyez egy láthatatlan képet, mely minden oldalbetöltéskor elindítja a tranzakciót</a:t>
            </a:r>
            <a:br>
              <a:rPr lang="hu-HU" sz="5500" dirty="0" smtClean="0"/>
            </a:br>
            <a:r>
              <a:rPr lang="hu-HU" sz="5500" dirty="0" smtClean="0"/>
              <a:t>	</a:t>
            </a:r>
            <a:r>
              <a:rPr lang="hu-HU" sz="4900" b="1" dirty="0" smtClean="0"/>
              <a:t>&lt;</a:t>
            </a:r>
            <a:r>
              <a:rPr lang="hu-HU" sz="4900" b="1" dirty="0" err="1" smtClean="0"/>
              <a:t>img</a:t>
            </a:r>
            <a:r>
              <a:rPr lang="hu-HU" sz="4900" b="1" dirty="0" smtClean="0"/>
              <a:t> </a:t>
            </a:r>
            <a:r>
              <a:rPr lang="hu-HU" sz="4900" b="1" dirty="0" err="1" smtClean="0"/>
              <a:t>src</a:t>
            </a:r>
            <a:r>
              <a:rPr lang="hu-HU" sz="4900" b="1" dirty="0" smtClean="0"/>
              <a:t>="http://</a:t>
            </a:r>
            <a:r>
              <a:rPr lang="hu-HU" sz="4900" b="1" dirty="0" smtClean="0"/>
              <a:t>bank.com/transfer.do?acct=MARIA</a:t>
            </a:r>
            <a:br>
              <a:rPr lang="hu-HU" sz="4900" b="1" dirty="0" smtClean="0"/>
            </a:br>
            <a:r>
              <a:rPr lang="hu-HU" sz="4900" b="1" dirty="0" smtClean="0"/>
              <a:t>	</a:t>
            </a:r>
            <a:r>
              <a:rPr lang="hu-HU" sz="4900" b="1" dirty="0" err="1" smtClean="0"/>
              <a:t>&amp;</a:t>
            </a:r>
            <a:r>
              <a:rPr lang="hu-HU" sz="4900" b="1" dirty="0" err="1" smtClean="0"/>
              <a:t>amount</a:t>
            </a:r>
            <a:r>
              <a:rPr lang="hu-HU" sz="4900" b="1" dirty="0" smtClean="0"/>
              <a:t>=100000" </a:t>
            </a:r>
            <a:r>
              <a:rPr lang="hu-HU" sz="4900" b="1" dirty="0" err="1" smtClean="0"/>
              <a:t>width</a:t>
            </a:r>
            <a:r>
              <a:rPr lang="hu-HU" sz="4900" b="1" dirty="0" smtClean="0"/>
              <a:t>="1" </a:t>
            </a:r>
            <a:r>
              <a:rPr lang="hu-HU" sz="4900" b="1" dirty="0" err="1" smtClean="0"/>
              <a:t>height</a:t>
            </a:r>
            <a:r>
              <a:rPr lang="hu-HU" sz="4900" b="1" dirty="0" smtClean="0"/>
              <a:t>="</a:t>
            </a:r>
            <a:r>
              <a:rPr lang="hu-HU" sz="4900" b="1" dirty="0" err="1" smtClean="0"/>
              <a:t>1</a:t>
            </a:r>
            <a:r>
              <a:rPr lang="hu-HU" sz="4900" b="1" dirty="0" smtClean="0"/>
              <a:t>" </a:t>
            </a:r>
            <a:r>
              <a:rPr lang="hu-HU" sz="4900" b="1" dirty="0" err="1" smtClean="0"/>
              <a:t>border</a:t>
            </a:r>
            <a:r>
              <a:rPr lang="hu-HU" sz="4900" b="1" dirty="0" smtClean="0"/>
              <a:t>="0"&gt;</a:t>
            </a:r>
            <a:r>
              <a:rPr lang="hu-HU" sz="4900" dirty="0" smtClean="0"/>
              <a:t>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 startAt="3"/>
            </a:pPr>
            <a:r>
              <a:rPr lang="hu-HU" sz="5500" dirty="0" smtClean="0"/>
              <a:t>Ha eközben a támadó oldalt megtekintő áldozat be van jelentkezve a sérülékeny </a:t>
            </a:r>
            <a:r>
              <a:rPr lang="hu-HU" sz="5500" dirty="0" err="1" smtClean="0"/>
              <a:t>bank.com-on</a:t>
            </a:r>
            <a:r>
              <a:rPr lang="hu-HU" sz="5500" dirty="0" smtClean="0"/>
              <a:t>, az átutalás megtörténik.</a:t>
            </a:r>
          </a:p>
          <a:p>
            <a:pPr marL="0" indent="0" algn="r">
              <a:lnSpc>
                <a:spcPct val="120000"/>
              </a:lnSpc>
              <a:buNone/>
            </a:pPr>
            <a:endParaRPr lang="hu-HU" sz="1400" dirty="0" smtClean="0"/>
          </a:p>
          <a:p>
            <a:pPr marL="0" indent="0" algn="r">
              <a:lnSpc>
                <a:spcPct val="120000"/>
              </a:lnSpc>
              <a:buNone/>
            </a:pPr>
            <a:endParaRPr lang="hu-HU" sz="1400" dirty="0" smtClean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14404" y="5181601"/>
            <a:ext cx="7772400" cy="880533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rtl="0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l" rtl="0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rtl="0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rtl="0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defTabSz="914400">
              <a:lnSpc>
                <a:spcPct val="120000"/>
              </a:lnSpc>
              <a:buFont typeface="Wingdings 2"/>
              <a:buNone/>
            </a:pPr>
            <a:endParaRPr lang="hu-HU" sz="1200" dirty="0" smtClean="0"/>
          </a:p>
          <a:p>
            <a:pPr marL="0" indent="0" algn="r" defTabSz="914400">
              <a:lnSpc>
                <a:spcPct val="120000"/>
              </a:lnSpc>
              <a:buFont typeface="Wingdings 2"/>
              <a:buNone/>
            </a:pPr>
            <a:endParaRPr lang="hu-HU" sz="1200" dirty="0" smtClean="0"/>
          </a:p>
          <a:p>
            <a:pPr marL="0" indent="0" algn="r" defTabSz="914400">
              <a:lnSpc>
                <a:spcPct val="120000"/>
              </a:lnSpc>
              <a:buFont typeface="Wingdings 2"/>
              <a:buNone/>
            </a:pPr>
            <a:r>
              <a:rPr lang="hu-HU" sz="1200" dirty="0" smtClean="0"/>
              <a:t>https://www.owasp.org/index.php/Cross-Site_Request_Forgery_(CSRF)</a:t>
            </a:r>
            <a:endParaRPr lang="hu-HU" sz="1200" dirty="0"/>
          </a:p>
        </p:txBody>
      </p:sp>
    </p:spTree>
    <p:extLst>
      <p:ext uri="{BB962C8B-B14F-4D97-AF65-F5344CB8AC3E}">
        <p14:creationId xmlns:p14="http://schemas.microsoft.com/office/powerpoint/2010/main" val="214531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Lehetséges védekezés ellene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44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lnSpc>
                <a:spcPct val="110000"/>
              </a:lnSpc>
            </a:pPr>
            <a:r>
              <a:rPr lang="hu-HU" dirty="0" smtClean="0"/>
              <a:t>A weboldal </a:t>
            </a:r>
            <a:r>
              <a:rPr lang="hu-HU" dirty="0"/>
              <a:t>generálásakor </a:t>
            </a:r>
            <a:r>
              <a:rPr lang="hu-HU" b="1" dirty="0"/>
              <a:t>adjunk</a:t>
            </a:r>
            <a:r>
              <a:rPr lang="hu-HU" dirty="0"/>
              <a:t> </a:t>
            </a:r>
            <a:r>
              <a:rPr lang="hu-HU" dirty="0" smtClean="0"/>
              <a:t>a tranzakciókhoz egy kiegészítő titkot (</a:t>
            </a:r>
            <a:r>
              <a:rPr lang="hu-HU" b="1" dirty="0" err="1" smtClean="0"/>
              <a:t>secret</a:t>
            </a:r>
            <a:r>
              <a:rPr lang="hu-HU" b="1" dirty="0" smtClean="0"/>
              <a:t> </a:t>
            </a:r>
            <a:r>
              <a:rPr lang="hu-HU" b="1" dirty="0" err="1" smtClean="0"/>
              <a:t>token</a:t>
            </a:r>
            <a:r>
              <a:rPr lang="hu-HU" dirty="0" smtClean="0"/>
              <a:t>), melyet csak egyszer küldünk el.</a:t>
            </a:r>
          </a:p>
          <a:p>
            <a:pPr lvl="0">
              <a:lnSpc>
                <a:spcPct val="110000"/>
              </a:lnSpc>
            </a:pPr>
            <a:r>
              <a:rPr lang="hu-HU" dirty="0" smtClean="0"/>
              <a:t>Ez lehet egy </a:t>
            </a:r>
            <a:r>
              <a:rPr lang="hu-HU" b="1" dirty="0" smtClean="0"/>
              <a:t>rejtett mező </a:t>
            </a:r>
            <a:r>
              <a:rPr lang="hu-HU" dirty="0" smtClean="0"/>
              <a:t>a </a:t>
            </a:r>
            <a:r>
              <a:rPr lang="hu-HU" dirty="0" err="1" smtClean="0"/>
              <a:t>formban</a:t>
            </a:r>
            <a:r>
              <a:rPr lang="hu-HU" dirty="0" smtClean="0"/>
              <a:t>.</a:t>
            </a:r>
            <a:endParaRPr lang="hu-HU" dirty="0"/>
          </a:p>
          <a:p>
            <a:pPr lvl="0">
              <a:lnSpc>
                <a:spcPct val="110000"/>
              </a:lnSpc>
            </a:pPr>
            <a:r>
              <a:rPr lang="hu-HU" dirty="0" smtClean="0"/>
              <a:t>Ha a kéréssel együtt nem kapjuk vissza a generált </a:t>
            </a:r>
            <a:r>
              <a:rPr lang="hu-HU" dirty="0" err="1" smtClean="0"/>
              <a:t>tokent</a:t>
            </a:r>
            <a:r>
              <a:rPr lang="hu-HU" dirty="0" smtClean="0"/>
              <a:t>, akkor </a:t>
            </a:r>
            <a:r>
              <a:rPr lang="hu-HU" b="1" dirty="0" smtClean="0"/>
              <a:t>a kérést utasítsuk el</a:t>
            </a:r>
            <a:r>
              <a:rPr lang="hu-HU" dirty="0" smtClean="0"/>
              <a:t>.</a:t>
            </a:r>
          </a:p>
          <a:p>
            <a:pPr lvl="0">
              <a:lnSpc>
                <a:spcPct val="110000"/>
              </a:lnSpc>
            </a:pPr>
            <a:r>
              <a:rPr lang="hu-HU" dirty="0" smtClean="0"/>
              <a:t>Generáljunk minden kritikus funkcióhoz </a:t>
            </a:r>
            <a:r>
              <a:rPr lang="hu-HU" b="1" dirty="0" smtClean="0"/>
              <a:t>egyedi</a:t>
            </a:r>
            <a:r>
              <a:rPr lang="hu-HU" dirty="0" smtClean="0"/>
              <a:t> </a:t>
            </a:r>
            <a:r>
              <a:rPr lang="hu-HU" dirty="0" err="1" smtClean="0"/>
              <a:t>tokent</a:t>
            </a:r>
            <a:r>
              <a:rPr lang="hu-HU" dirty="0" smtClean="0"/>
              <a:t> (pl. keresés esetén felesleges lehet).</a:t>
            </a:r>
          </a:p>
          <a:p>
            <a:pPr lvl="0">
              <a:lnSpc>
                <a:spcPct val="110000"/>
              </a:lnSpc>
            </a:pPr>
            <a:r>
              <a:rPr lang="hu-HU" dirty="0" smtClean="0"/>
              <a:t>A </a:t>
            </a:r>
            <a:r>
              <a:rPr lang="hu-HU" dirty="0" err="1" smtClean="0"/>
              <a:t>tokenek</a:t>
            </a:r>
            <a:r>
              <a:rPr lang="hu-HU" dirty="0" smtClean="0"/>
              <a:t> legyenek </a:t>
            </a:r>
            <a:r>
              <a:rPr lang="hu-HU" b="1" dirty="0" smtClean="0"/>
              <a:t>véletlenszerűek</a:t>
            </a:r>
            <a:r>
              <a:rPr lang="hu-HU" dirty="0" smtClean="0"/>
              <a:t>, vagy </a:t>
            </a:r>
            <a:r>
              <a:rPr lang="hu-HU" b="1" dirty="0" smtClean="0"/>
              <a:t>erős kriptográfiával</a:t>
            </a:r>
            <a:r>
              <a:rPr lang="hu-HU" dirty="0" smtClean="0"/>
              <a:t> generáltak.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330627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sz="3200" dirty="0" smtClean="0"/>
              <a:t>9. </a:t>
            </a:r>
            <a:r>
              <a:rPr lang="hu-HU" sz="3200" dirty="0"/>
              <a:t>Ismert sérülékenységet tartalmazó komponensek használata</a:t>
            </a:r>
            <a:endParaRPr sz="32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45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hu-HU" b="1" dirty="0" smtClean="0"/>
              <a:t>Az alapprobléma</a:t>
            </a:r>
            <a:r>
              <a:rPr lang="hu-HU" dirty="0" smtClean="0"/>
              <a:t>: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A webes keretrendszerek olyan </a:t>
            </a:r>
            <a:r>
              <a:rPr lang="hu-HU" b="1" dirty="0" smtClean="0"/>
              <a:t>függvénykönyvtárakat</a:t>
            </a:r>
            <a:r>
              <a:rPr lang="hu-HU" dirty="0" smtClean="0"/>
              <a:t> (</a:t>
            </a:r>
            <a:r>
              <a:rPr lang="hu-HU" dirty="0" err="1" smtClean="0"/>
              <a:t>lib</a:t>
            </a:r>
            <a:r>
              <a:rPr lang="hu-HU" dirty="0" smtClean="0"/>
              <a:t>) vagy </a:t>
            </a:r>
            <a:r>
              <a:rPr lang="hu-HU" b="1" dirty="0" smtClean="0"/>
              <a:t>kiterjesztéseket</a:t>
            </a:r>
            <a:r>
              <a:rPr lang="hu-HU" dirty="0" smtClean="0"/>
              <a:t> (</a:t>
            </a:r>
            <a:r>
              <a:rPr lang="hu-HU" dirty="0" err="1" smtClean="0"/>
              <a:t>extentions</a:t>
            </a:r>
            <a:r>
              <a:rPr lang="hu-HU" dirty="0" smtClean="0"/>
              <a:t>, </a:t>
            </a:r>
            <a:r>
              <a:rPr lang="hu-HU" dirty="0" err="1" smtClean="0"/>
              <a:t>plugins</a:t>
            </a:r>
            <a:r>
              <a:rPr lang="hu-HU" dirty="0" smtClean="0"/>
              <a:t>), használhatnak, melyekben </a:t>
            </a:r>
            <a:r>
              <a:rPr lang="hu-HU" b="1" dirty="0" smtClean="0"/>
              <a:t>sérülékenységek</a:t>
            </a:r>
            <a:r>
              <a:rPr lang="hu-HU" dirty="0" smtClean="0"/>
              <a:t> </a:t>
            </a:r>
            <a:r>
              <a:rPr lang="hu-HU" b="1" dirty="0" smtClean="0"/>
              <a:t>lehetnek</a:t>
            </a:r>
            <a:r>
              <a:rPr lang="hu-HU" dirty="0" smtClean="0"/>
              <a:t>.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Sajnos a bővítmények frissen tartásával legtöbbször a webalkalmazás fejlesztők nem is törődnek.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Sokszor a beépülő modulokat </a:t>
            </a:r>
            <a:r>
              <a:rPr lang="hu-HU" b="1" dirty="0" smtClean="0"/>
              <a:t>kevésbé biztonságtudatos</a:t>
            </a:r>
            <a:r>
              <a:rPr lang="hu-HU" dirty="0" smtClean="0"/>
              <a:t> fejlesztők készítik, mint az alap rendszert.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Ezek általában </a:t>
            </a:r>
            <a:r>
              <a:rPr lang="hu-HU" b="1" dirty="0" smtClean="0"/>
              <a:t>kevesebb tesztelésen </a:t>
            </a:r>
            <a:r>
              <a:rPr lang="hu-HU" dirty="0" smtClean="0"/>
              <a:t>mennek át.</a:t>
            </a:r>
          </a:p>
          <a:p>
            <a:pPr>
              <a:lnSpc>
                <a:spcPct val="110000"/>
              </a:lnSpc>
            </a:pPr>
            <a:r>
              <a:rPr lang="hu-HU" dirty="0" smtClean="0"/>
              <a:t>Ennek hatására a legtöbb webalkalmazás sérülékeny (Pl. </a:t>
            </a:r>
            <a:r>
              <a:rPr lang="hu-HU" dirty="0" err="1" smtClean="0"/>
              <a:t>OpenSSL</a:t>
            </a:r>
            <a:r>
              <a:rPr lang="hu-HU" dirty="0" smtClean="0"/>
              <a:t> </a:t>
            </a:r>
            <a:r>
              <a:rPr lang="hu-HU" b="1" i="1" dirty="0" err="1" smtClean="0"/>
              <a:t>Heartbleed</a:t>
            </a:r>
            <a:r>
              <a:rPr lang="hu-HU" b="1" i="1" dirty="0" smtClean="0"/>
              <a:t> </a:t>
            </a:r>
            <a:r>
              <a:rPr lang="hu-HU" b="1" i="1" dirty="0" err="1" smtClean="0"/>
              <a:t>bug</a:t>
            </a:r>
            <a:r>
              <a:rPr lang="hu-HU" dirty="0" smtClean="0"/>
              <a:t>).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Hogyan előzhető meg?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46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lnSpc>
                <a:spcPct val="110000"/>
              </a:lnSpc>
            </a:pPr>
            <a:r>
              <a:rPr lang="hu-HU" dirty="0" smtClean="0"/>
              <a:t>Ideális esetben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olyan </a:t>
            </a:r>
            <a:r>
              <a:rPr lang="hu-HU" dirty="0" err="1" smtClean="0"/>
              <a:t>automatikával</a:t>
            </a:r>
            <a:r>
              <a:rPr lang="hu-HU" dirty="0" smtClean="0"/>
              <a:t>, mely </a:t>
            </a:r>
            <a:r>
              <a:rPr lang="hu-HU" dirty="0" err="1" smtClean="0"/>
              <a:t>periodikusan</a:t>
            </a:r>
            <a:r>
              <a:rPr lang="hu-HU" dirty="0" smtClean="0"/>
              <a:t> ellenőrzi a komponensek verzióit valamint </a:t>
            </a:r>
            <a:r>
              <a:rPr lang="hu-HU" b="1" dirty="0" smtClean="0"/>
              <a:t>riaszt</a:t>
            </a:r>
            <a:r>
              <a:rPr lang="hu-HU" dirty="0" smtClean="0"/>
              <a:t>, ha sérülékenységet publikálnak egy általunk használt komponenshez.</a:t>
            </a:r>
          </a:p>
          <a:p>
            <a:pPr lvl="0">
              <a:lnSpc>
                <a:spcPct val="110000"/>
              </a:lnSpc>
            </a:pPr>
            <a:r>
              <a:rPr lang="hu-HU" dirty="0" smtClean="0"/>
              <a:t>Minimális megoldás: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Rendszeresen </a:t>
            </a:r>
            <a:r>
              <a:rPr lang="hu-HU" b="1" dirty="0" smtClean="0"/>
              <a:t>manuálisan</a:t>
            </a:r>
            <a:r>
              <a:rPr lang="hu-HU" dirty="0" smtClean="0"/>
              <a:t> </a:t>
            </a:r>
            <a:r>
              <a:rPr lang="hu-HU" b="1" dirty="0" smtClean="0"/>
              <a:t>ellenőrizzük</a:t>
            </a:r>
            <a:r>
              <a:rPr lang="hu-HU" dirty="0" smtClean="0"/>
              <a:t>, hogy vannak-e frissítések a komponensekre, és alkalmazzuk azokat.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Ha valamilyen okból nem tudjuk frissíteni a komponenst (pl. inkompatibilitás), legalább</a:t>
            </a:r>
          </a:p>
          <a:p>
            <a:pPr lvl="2">
              <a:lnSpc>
                <a:spcPct val="110000"/>
              </a:lnSpc>
            </a:pPr>
            <a:r>
              <a:rPr lang="hu-HU" dirty="0" smtClean="0"/>
              <a:t>ellenőrizzük, hogy milyen </a:t>
            </a:r>
            <a:r>
              <a:rPr lang="hu-HU" b="1" dirty="0" smtClean="0"/>
              <a:t>biztonsági frissítések </a:t>
            </a:r>
            <a:r>
              <a:rPr lang="hu-HU" dirty="0" smtClean="0"/>
              <a:t>jöttek ki,</a:t>
            </a:r>
            <a:br>
              <a:rPr lang="hu-HU" dirty="0" smtClean="0"/>
            </a:br>
            <a:r>
              <a:rPr lang="hu-HU" dirty="0" smtClean="0"/>
              <a:t>illetve</a:t>
            </a:r>
          </a:p>
          <a:p>
            <a:pPr lvl="2">
              <a:lnSpc>
                <a:spcPct val="110000"/>
              </a:lnSpc>
            </a:pPr>
            <a:r>
              <a:rPr lang="hu-HU" dirty="0" smtClean="0"/>
              <a:t>milyen sérülékenységeket publikáltak (</a:t>
            </a:r>
            <a:r>
              <a:rPr lang="hu-HU" b="1" dirty="0" smtClean="0"/>
              <a:t>CVE</a:t>
            </a:r>
            <a:r>
              <a:rPr lang="hu-HU" dirty="0" smtClean="0"/>
              <a:t>).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Figyeljünk oda az Interneten megjelenő </a:t>
            </a:r>
            <a:r>
              <a:rPr lang="hu-HU" b="1" dirty="0" smtClean="0"/>
              <a:t>biztonsági riasztásokra</a:t>
            </a:r>
            <a:r>
              <a:rPr lang="hu-HU" dirty="0" smtClean="0"/>
              <a:t>, iratkozzunk fel ilyen témájú levelező listákra.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3200" dirty="0"/>
              <a:t>10. </a:t>
            </a:r>
            <a:r>
              <a:rPr sz="3200" dirty="0" err="1"/>
              <a:t>Ellenőrizetlen</a:t>
            </a:r>
            <a:r>
              <a:rPr sz="3200" dirty="0"/>
              <a:t> </a:t>
            </a:r>
            <a:r>
              <a:rPr sz="3200" dirty="0" err="1"/>
              <a:t>oldalátirányítások</a:t>
            </a:r>
            <a:endParaRPr sz="32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47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hu-HU" dirty="0" smtClean="0"/>
              <a:t>A weboldalak sokszor </a:t>
            </a:r>
            <a:r>
              <a:rPr lang="hu-HU" b="1" dirty="0" smtClean="0"/>
              <a:t>irányítanak át</a:t>
            </a:r>
            <a:r>
              <a:rPr lang="hu-HU" dirty="0" smtClean="0"/>
              <a:t> más, (</a:t>
            </a:r>
            <a:r>
              <a:rPr lang="hu-HU" dirty="0" err="1" smtClean="0"/>
              <a:t>site-on</a:t>
            </a:r>
            <a:r>
              <a:rPr lang="hu-HU" dirty="0" smtClean="0"/>
              <a:t> belüli) biztonságos oldalra.</a:t>
            </a:r>
          </a:p>
          <a:p>
            <a:pPr lvl="0"/>
            <a:r>
              <a:rPr lang="hu-HU" dirty="0" smtClean="0"/>
              <a:t>Az átirányítások dinamikus generálásához az alkalmazás használhat olyan </a:t>
            </a:r>
            <a:r>
              <a:rPr lang="hu-HU" b="1" dirty="0" smtClean="0"/>
              <a:t>paramétert</a:t>
            </a:r>
            <a:r>
              <a:rPr lang="hu-HU" dirty="0" smtClean="0"/>
              <a:t>, melyet </a:t>
            </a:r>
            <a:r>
              <a:rPr lang="hu-HU" b="1" dirty="0" smtClean="0"/>
              <a:t>a felhasználó meg tud változtatni</a:t>
            </a:r>
            <a:r>
              <a:rPr lang="hu-HU" dirty="0" smtClean="0"/>
              <a:t>.</a:t>
            </a:r>
          </a:p>
          <a:p>
            <a:pPr lvl="0"/>
            <a:r>
              <a:rPr lang="hu-HU" b="1" dirty="0" smtClean="0"/>
              <a:t>Ha</a:t>
            </a:r>
            <a:r>
              <a:rPr lang="hu-HU" dirty="0" smtClean="0"/>
              <a:t> ezt a paramétert </a:t>
            </a:r>
            <a:r>
              <a:rPr lang="hu-HU" b="1" dirty="0" smtClean="0"/>
              <a:t>nem</a:t>
            </a:r>
            <a:r>
              <a:rPr lang="hu-HU" dirty="0" smtClean="0"/>
              <a:t> </a:t>
            </a:r>
            <a:r>
              <a:rPr lang="hu-HU" b="1" dirty="0" err="1" smtClean="0"/>
              <a:t>validáljuk</a:t>
            </a:r>
            <a:r>
              <a:rPr lang="hu-HU" dirty="0" smtClean="0"/>
              <a:t>, akkor a támadó ezt megváltoztatva kártékony oldalakra (</a:t>
            </a:r>
            <a:r>
              <a:rPr lang="hu-HU" dirty="0" err="1" smtClean="0"/>
              <a:t>phishing</a:t>
            </a:r>
            <a:r>
              <a:rPr lang="hu-HU" dirty="0" smtClean="0"/>
              <a:t>, </a:t>
            </a:r>
            <a:r>
              <a:rPr lang="hu-HU" dirty="0" err="1" smtClean="0"/>
              <a:t>malware</a:t>
            </a:r>
            <a:r>
              <a:rPr lang="hu-HU" dirty="0" smtClean="0"/>
              <a:t> site) </a:t>
            </a:r>
            <a:r>
              <a:rPr lang="hu-HU" b="1" dirty="0" smtClean="0"/>
              <a:t>irányíthatja</a:t>
            </a:r>
            <a:r>
              <a:rPr lang="hu-HU" dirty="0" smtClean="0"/>
              <a:t> </a:t>
            </a:r>
            <a:r>
              <a:rPr lang="hu-HU" b="1" dirty="0" smtClean="0"/>
              <a:t>át</a:t>
            </a:r>
            <a:r>
              <a:rPr lang="hu-HU" dirty="0" smtClean="0"/>
              <a:t> az áldozatot.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Példa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48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hu-HU" dirty="0" smtClean="0"/>
              <a:t>A sérülékeny weboldalon szerepel egy link, mely átirányít bennünket egy másik oldalra:</a:t>
            </a:r>
            <a:br>
              <a:rPr lang="hu-HU" dirty="0" smtClean="0"/>
            </a:br>
            <a:r>
              <a:rPr lang="hu-HU" b="1" dirty="0" smtClean="0"/>
              <a:t>http://www.example.com/redirect.jsp?url=another.jsp</a:t>
            </a:r>
            <a:r>
              <a:rPr lang="hu-HU" dirty="0" smtClean="0"/>
              <a:t>.</a:t>
            </a:r>
            <a:endParaRPr lang="hu-HU" dirty="0"/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hu-HU" dirty="0" smtClean="0"/>
              <a:t>A támadó olyan linket tud készíteni, melyet elhelyezve a sérülékeny weboldalon, átirányítja az áldozatot az ő támadó weboldalára:</a:t>
            </a:r>
            <a:br>
              <a:rPr lang="hu-HU" dirty="0" smtClean="0"/>
            </a:br>
            <a:r>
              <a:rPr lang="hu-HU" b="1" dirty="0" smtClean="0"/>
              <a:t>http</a:t>
            </a:r>
            <a:r>
              <a:rPr lang="hu-HU" b="1" dirty="0"/>
              <a:t>://</a:t>
            </a:r>
            <a:r>
              <a:rPr lang="hu-HU" b="1" dirty="0" smtClean="0"/>
              <a:t>www.example.com/redirect.jsp?url=evil.com</a:t>
            </a:r>
            <a:r>
              <a:rPr lang="hu-HU" dirty="0" smtClean="0"/>
              <a:t>.</a:t>
            </a:r>
            <a:endParaRPr lang="hu-HU" dirty="0"/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hu-HU" dirty="0" smtClean="0"/>
              <a:t>Az eredeti oldal kinézetét lemásolva fel sem tűnik az áldozatnak, hogy egy teljesen más weboldalon van.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hu-HU" dirty="0" smtClean="0"/>
              <a:t>Ahhoz, hogy a böngésző címsorában se látszódjon a támadó oldal címe, kódolhatjuk a paramétert:</a:t>
            </a:r>
            <a:br>
              <a:rPr lang="hu-HU" dirty="0" smtClean="0"/>
            </a:br>
            <a:r>
              <a:rPr lang="hu-HU" b="1" dirty="0" smtClean="0"/>
              <a:t>http</a:t>
            </a:r>
            <a:r>
              <a:rPr lang="hu-HU" b="1" dirty="0"/>
              <a:t>://www.example.com/redirect.jsp?url=</a:t>
            </a:r>
            <a:r>
              <a:rPr lang="hu-HU" b="1" dirty="0" smtClean="0"/>
              <a:t>%65%76%69%6C%2E%63%6F%6D</a:t>
            </a:r>
            <a:r>
              <a:rPr lang="hu-HU" dirty="0" smtClean="0"/>
              <a:t>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Megelőzési</a:t>
            </a:r>
            <a:r>
              <a:rPr dirty="0" smtClean="0"/>
              <a:t> </a:t>
            </a:r>
            <a:r>
              <a:rPr dirty="0" err="1"/>
              <a:t>módok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49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A </a:t>
            </a:r>
            <a:r>
              <a:rPr lang="hu-HU" b="1" dirty="0" smtClean="0"/>
              <a:t>legegyszerűbb</a:t>
            </a:r>
            <a:r>
              <a:rPr lang="hu-HU" dirty="0" smtClean="0"/>
              <a:t>:</a:t>
            </a:r>
          </a:p>
          <a:p>
            <a:pPr lvl="1"/>
            <a:r>
              <a:rPr lang="hu-HU" dirty="0" smtClean="0"/>
              <a:t>Ne használjunk átirányítást.</a:t>
            </a:r>
          </a:p>
          <a:p>
            <a:pPr lvl="0"/>
            <a:r>
              <a:rPr lang="hu-HU" dirty="0" smtClean="0"/>
              <a:t>Ha használunk, </a:t>
            </a:r>
            <a:r>
              <a:rPr lang="hu-HU" b="1" dirty="0" smtClean="0"/>
              <a:t>ne paraméterből </a:t>
            </a:r>
            <a:r>
              <a:rPr lang="hu-HU" dirty="0" smtClean="0"/>
              <a:t>vegyük az átirányítás célját.</a:t>
            </a:r>
          </a:p>
          <a:p>
            <a:pPr lvl="0"/>
            <a:r>
              <a:rPr lang="hu-HU" dirty="0" smtClean="0"/>
              <a:t>Ha paraméterből vesszük, </a:t>
            </a:r>
            <a:r>
              <a:rPr lang="hu-HU" b="1" dirty="0" smtClean="0"/>
              <a:t>ne a teljes </a:t>
            </a:r>
            <a:r>
              <a:rPr lang="hu-HU" b="1" dirty="0" err="1" smtClean="0"/>
              <a:t>url-t</a:t>
            </a:r>
            <a:r>
              <a:rPr lang="hu-HU" b="1" dirty="0" smtClean="0"/>
              <a:t> </a:t>
            </a:r>
            <a:r>
              <a:rPr lang="hu-HU" dirty="0" smtClean="0"/>
              <a:t>vegyük át, csak egy részét.</a:t>
            </a:r>
          </a:p>
          <a:p>
            <a:pPr lvl="0"/>
            <a:r>
              <a:rPr lang="hu-HU" dirty="0" err="1" smtClean="0"/>
              <a:t>Validáljunk</a:t>
            </a:r>
            <a:r>
              <a:rPr lang="hu-HU" dirty="0" smtClean="0"/>
              <a:t> </a:t>
            </a:r>
            <a:r>
              <a:rPr lang="hu-HU" b="1" dirty="0" smtClean="0"/>
              <a:t>fehér listával</a:t>
            </a:r>
            <a:r>
              <a:rPr lang="hu-HU" dirty="0" smtClean="0"/>
              <a:t>, mely csak az engedélyezett átirányításokat tartalmazza.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147720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Top 10 </a:t>
            </a:r>
            <a:r>
              <a:rPr dirty="0" err="1"/>
              <a:t>lista</a:t>
            </a:r>
            <a:r>
              <a:rPr dirty="0"/>
              <a:t> </a:t>
            </a:r>
            <a:r>
              <a:rPr dirty="0" smtClean="0"/>
              <a:t>2013-ban</a:t>
            </a:r>
            <a:r>
              <a:rPr lang="hu-HU" dirty="0" smtClean="0"/>
              <a:t> II.</a:t>
            </a:r>
            <a:endParaRPr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 startAt="6"/>
            </a:pPr>
            <a:r>
              <a:rPr lang="hu-HU" sz="2200" b="1" dirty="0" smtClean="0"/>
              <a:t>Érzékeny adatok kiszivárgása </a:t>
            </a:r>
            <a:r>
              <a:rPr lang="hu-HU" sz="2200" dirty="0" smtClean="0"/>
              <a:t>(</a:t>
            </a:r>
            <a:r>
              <a:rPr lang="hu-HU" sz="2200" dirty="0" err="1" smtClean="0"/>
              <a:t>Sensitive</a:t>
            </a:r>
            <a:r>
              <a:rPr lang="hu-HU" sz="2200" dirty="0" smtClean="0"/>
              <a:t> Data </a:t>
            </a:r>
            <a:r>
              <a:rPr lang="hu-HU" sz="2200" dirty="0" err="1" smtClean="0"/>
              <a:t>Exposure</a:t>
            </a:r>
            <a:r>
              <a:rPr lang="hu-HU" sz="2200" dirty="0" smtClean="0"/>
              <a:t>)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hu-HU" sz="2200" b="1" dirty="0" smtClean="0"/>
              <a:t>Hiányzó funkció szintű hozzáférés-ellenőrzés</a:t>
            </a:r>
            <a:r>
              <a:rPr lang="hu-HU" sz="2200" dirty="0" smtClean="0"/>
              <a:t/>
            </a:r>
            <a:br>
              <a:rPr lang="hu-HU" sz="2200" dirty="0" smtClean="0"/>
            </a:br>
            <a:r>
              <a:rPr lang="hu-HU" sz="2200" dirty="0" smtClean="0"/>
              <a:t>(</a:t>
            </a:r>
            <a:r>
              <a:rPr lang="hu-HU" sz="2200" dirty="0" err="1" smtClean="0"/>
              <a:t>Missing</a:t>
            </a:r>
            <a:r>
              <a:rPr lang="hu-HU" sz="2200" dirty="0" smtClean="0"/>
              <a:t> </a:t>
            </a:r>
            <a:r>
              <a:rPr lang="hu-HU" sz="2200" dirty="0" err="1" smtClean="0"/>
              <a:t>Function</a:t>
            </a:r>
            <a:r>
              <a:rPr lang="hu-HU" sz="2200" dirty="0" smtClean="0"/>
              <a:t> </a:t>
            </a:r>
            <a:r>
              <a:rPr lang="hu-HU" sz="2200" dirty="0" err="1" smtClean="0"/>
              <a:t>Level</a:t>
            </a:r>
            <a:r>
              <a:rPr lang="hu-HU" sz="2200" dirty="0" smtClean="0"/>
              <a:t> Access </a:t>
            </a:r>
            <a:r>
              <a:rPr lang="hu-HU" sz="2200" dirty="0" err="1" smtClean="0"/>
              <a:t>Control</a:t>
            </a:r>
            <a:r>
              <a:rPr lang="hu-HU" sz="2200" dirty="0" smtClean="0"/>
              <a:t>)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hu-HU" sz="2200" b="1" dirty="0" smtClean="0"/>
              <a:t>Weboldalak közötti kéréshamisítás </a:t>
            </a:r>
            <a:r>
              <a:rPr lang="hu-HU" sz="2200" dirty="0" smtClean="0"/>
              <a:t>(</a:t>
            </a:r>
            <a:r>
              <a:rPr lang="hu-HU" sz="2200" dirty="0" err="1" smtClean="0"/>
              <a:t>Cross-Site</a:t>
            </a:r>
            <a:r>
              <a:rPr lang="hu-HU" sz="2200" dirty="0" smtClean="0"/>
              <a:t> </a:t>
            </a:r>
            <a:r>
              <a:rPr lang="hu-HU" sz="2200" dirty="0" err="1" smtClean="0"/>
              <a:t>Request</a:t>
            </a:r>
            <a:r>
              <a:rPr lang="hu-HU" sz="2200" dirty="0" smtClean="0"/>
              <a:t> </a:t>
            </a:r>
            <a:r>
              <a:rPr lang="hu-HU" sz="2200" dirty="0" err="1" smtClean="0"/>
              <a:t>Forgery</a:t>
            </a:r>
            <a:r>
              <a:rPr lang="hu-HU" sz="2200" dirty="0" smtClean="0"/>
              <a:t>)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hu-HU" sz="2200" b="1" dirty="0" smtClean="0"/>
              <a:t>Ismert sérülékenységeket tartalmazó komponensek használata</a:t>
            </a:r>
            <a:r>
              <a:rPr lang="hu-HU" sz="2200" dirty="0" smtClean="0"/>
              <a:t/>
            </a:r>
            <a:br>
              <a:rPr lang="hu-HU" sz="2200" dirty="0" smtClean="0"/>
            </a:br>
            <a:r>
              <a:rPr lang="hu-HU" sz="2200" dirty="0" smtClean="0"/>
              <a:t>(</a:t>
            </a:r>
            <a:r>
              <a:rPr lang="hu-HU" sz="2200" dirty="0" err="1" smtClean="0"/>
              <a:t>Using</a:t>
            </a:r>
            <a:r>
              <a:rPr lang="hu-HU" sz="2200" dirty="0" smtClean="0"/>
              <a:t> </a:t>
            </a:r>
            <a:r>
              <a:rPr lang="hu-HU" sz="2200" dirty="0" err="1" smtClean="0"/>
              <a:t>Components</a:t>
            </a:r>
            <a:r>
              <a:rPr lang="hu-HU" sz="2200" dirty="0" smtClean="0"/>
              <a:t> </a:t>
            </a:r>
            <a:r>
              <a:rPr lang="hu-HU" sz="2200" dirty="0" err="1" smtClean="0"/>
              <a:t>with</a:t>
            </a:r>
            <a:r>
              <a:rPr lang="hu-HU" sz="2200" dirty="0" smtClean="0"/>
              <a:t> </a:t>
            </a:r>
            <a:r>
              <a:rPr lang="hu-HU" sz="2200" dirty="0" err="1" smtClean="0"/>
              <a:t>Known</a:t>
            </a:r>
            <a:r>
              <a:rPr lang="hu-HU" sz="2200" dirty="0" smtClean="0"/>
              <a:t> </a:t>
            </a:r>
            <a:r>
              <a:rPr lang="hu-HU" sz="2200" dirty="0" err="1" smtClean="0"/>
              <a:t>Vulnerabilities</a:t>
            </a:r>
            <a:r>
              <a:rPr lang="hu-HU" sz="2200" dirty="0" smtClean="0"/>
              <a:t>)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hu-HU" sz="2200" b="1" dirty="0" smtClean="0"/>
              <a:t>Ellenőrizetlen oldalátirányítások </a:t>
            </a:r>
            <a:r>
              <a:rPr lang="hu-HU" sz="2200" dirty="0" smtClean="0"/>
              <a:t>(</a:t>
            </a:r>
            <a:r>
              <a:rPr lang="hu-HU" sz="2200" dirty="0" err="1" smtClean="0"/>
              <a:t>Unvalidated</a:t>
            </a:r>
            <a:r>
              <a:rPr lang="hu-HU" sz="2200" dirty="0" smtClean="0"/>
              <a:t> </a:t>
            </a:r>
            <a:r>
              <a:rPr lang="hu-HU" sz="2200" dirty="0" err="1" smtClean="0"/>
              <a:t>Redirects</a:t>
            </a:r>
            <a:r>
              <a:rPr lang="hu-HU" sz="2200" dirty="0" smtClean="0"/>
              <a:t> and </a:t>
            </a:r>
            <a:r>
              <a:rPr lang="hu-HU" sz="2200" dirty="0" err="1" smtClean="0"/>
              <a:t>Forwards</a:t>
            </a:r>
            <a:r>
              <a:rPr lang="hu-HU" sz="2200" dirty="0" smtClean="0"/>
              <a:t>)</a:t>
            </a:r>
            <a:endParaRPr lang="hu-HU" sz="2200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248508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Összegzés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50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hu-HU" dirty="0" smtClean="0"/>
              <a:t>Ezekből a példákból világos, hogy a </a:t>
            </a:r>
            <a:r>
              <a:rPr lang="hu-HU" dirty="0" err="1" smtClean="0"/>
              <a:t>webalkalmazások</a:t>
            </a:r>
            <a:r>
              <a:rPr lang="hu-HU" dirty="0" smtClean="0"/>
              <a:t> fejlesztése számos, </a:t>
            </a:r>
            <a:r>
              <a:rPr lang="hu-HU" b="1" dirty="0" smtClean="0"/>
              <a:t>sokszor rejtett hibaforrást</a:t>
            </a:r>
            <a:r>
              <a:rPr lang="hu-HU" dirty="0" smtClean="0"/>
              <a:t> tartalmaz.</a:t>
            </a:r>
          </a:p>
          <a:p>
            <a:pPr lvl="0"/>
            <a:r>
              <a:rPr lang="hu-HU" dirty="0" smtClean="0"/>
              <a:t>Kövessük az </a:t>
            </a:r>
            <a:r>
              <a:rPr lang="hu-HU" b="1" dirty="0" smtClean="0"/>
              <a:t>OWASP</a:t>
            </a:r>
            <a:r>
              <a:rPr lang="hu-HU" dirty="0" smtClean="0"/>
              <a:t> </a:t>
            </a:r>
            <a:r>
              <a:rPr lang="hu-HU" b="1" dirty="0" smtClean="0"/>
              <a:t>ajánlásokat</a:t>
            </a:r>
            <a:r>
              <a:rPr lang="hu-HU" dirty="0" smtClean="0"/>
              <a:t> a fejlesztés során</a:t>
            </a:r>
          </a:p>
          <a:p>
            <a:pPr lvl="1"/>
            <a:r>
              <a:rPr lang="hu-HU" dirty="0" smtClean="0"/>
              <a:t>https://www.owasp.org/index.php/Guide.</a:t>
            </a:r>
          </a:p>
          <a:p>
            <a:pPr lvl="0"/>
            <a:r>
              <a:rPr lang="hu-HU" dirty="0" smtClean="0"/>
              <a:t>Használjuk a </a:t>
            </a:r>
            <a:r>
              <a:rPr lang="hu-HU" b="1" dirty="0" err="1" smtClean="0"/>
              <a:t>Cheat</a:t>
            </a:r>
            <a:r>
              <a:rPr lang="hu-HU" b="1" dirty="0" smtClean="0"/>
              <a:t> </a:t>
            </a:r>
            <a:r>
              <a:rPr lang="hu-HU" b="1" dirty="0" err="1" smtClean="0"/>
              <a:t>Sheeteket</a:t>
            </a:r>
            <a:r>
              <a:rPr lang="hu-HU" b="1" dirty="0" smtClean="0"/>
              <a:t> </a:t>
            </a:r>
            <a:r>
              <a:rPr lang="hu-HU" dirty="0" smtClean="0"/>
              <a:t>fejlesztés közben:</a:t>
            </a:r>
          </a:p>
          <a:p>
            <a:pPr lvl="1"/>
            <a:r>
              <a:rPr lang="hu-HU" dirty="0" smtClean="0"/>
              <a:t>https://www.owasp.org/index.php/Cheat_Sheets.</a:t>
            </a:r>
          </a:p>
          <a:p>
            <a:pPr lvl="0"/>
            <a:r>
              <a:rPr lang="hu-HU" dirty="0" smtClean="0"/>
              <a:t>Használjunk </a:t>
            </a:r>
            <a:r>
              <a:rPr lang="hu-HU" b="1" dirty="0" smtClean="0"/>
              <a:t>biztonságos komponenseket</a:t>
            </a:r>
            <a:r>
              <a:rPr lang="hu-HU" dirty="0" smtClean="0"/>
              <a:t>.</a:t>
            </a:r>
          </a:p>
          <a:p>
            <a:pPr lvl="0"/>
            <a:r>
              <a:rPr lang="hu-HU" dirty="0" smtClean="0"/>
              <a:t>A sérülékenységek egy része </a:t>
            </a:r>
            <a:r>
              <a:rPr lang="hu-HU" b="1" dirty="0" smtClean="0"/>
              <a:t>automatikus sérülékenység-kereső</a:t>
            </a:r>
            <a:r>
              <a:rPr lang="hu-HU" dirty="0" smtClean="0"/>
              <a:t> eszközökkel könnyen kiszűrhető.</a:t>
            </a:r>
          </a:p>
          <a:p>
            <a:pPr lvl="0"/>
            <a:r>
              <a:rPr lang="hu-HU" b="1" dirty="0" smtClean="0"/>
              <a:t>Ellenőriztessük</a:t>
            </a:r>
            <a:r>
              <a:rPr lang="hu-HU" dirty="0" smtClean="0"/>
              <a:t> szakértő csapattal az alkalmazásokat.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Források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51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dirty="0" smtClean="0"/>
              <a:t>https</a:t>
            </a:r>
            <a:r>
              <a:rPr dirty="0"/>
              <a:t>://www.owasp.org/index.php/Hungary</a:t>
            </a:r>
          </a:p>
          <a:p>
            <a:pPr lvl="0"/>
            <a:r>
              <a:rPr dirty="0"/>
              <a:t>https://www.owasp.org/index.php/Category:OWASP_Top_Ten_Project</a:t>
            </a:r>
          </a:p>
          <a:p>
            <a:pPr lvl="0"/>
            <a:r>
              <a:rPr dirty="0"/>
              <a:t>https://www.owasp.org/index.php/Cheat_Sheets</a:t>
            </a:r>
          </a:p>
          <a:p>
            <a:pPr lvl="0"/>
            <a:r>
              <a:rPr dirty="0"/>
              <a:t>http://owasptop10.googlecode.com/files/OWASP_Top-10_2013%20-%20Presentation.pptx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1. </a:t>
            </a:r>
            <a:r>
              <a:rPr lang="en-US" dirty="0" smtClean="0"/>
              <a:t>I</a:t>
            </a:r>
            <a:r>
              <a:rPr lang="hu-HU" dirty="0" err="1" smtClean="0"/>
              <a:t>njektálás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hu-HU" dirty="0"/>
              <a:t>L</a:t>
            </a:r>
            <a:r>
              <a:rPr lang="hu-HU" dirty="0" smtClean="0"/>
              <a:t>ényege, hogy egy </a:t>
            </a:r>
            <a:r>
              <a:rPr lang="hu-HU" b="1" dirty="0" smtClean="0"/>
              <a:t>adatmezőbe</a:t>
            </a:r>
            <a:r>
              <a:rPr lang="hu-HU" dirty="0" smtClean="0"/>
              <a:t> futtatható </a:t>
            </a:r>
            <a:r>
              <a:rPr lang="hu-HU" b="1" dirty="0" smtClean="0"/>
              <a:t>kódot</a:t>
            </a:r>
            <a:r>
              <a:rPr lang="hu-HU" dirty="0" smtClean="0"/>
              <a:t> adunk meg, és ezzel rávesszük az alkalmazást, hogy az adatnak álcázott kódot </a:t>
            </a:r>
            <a:r>
              <a:rPr lang="en-US" dirty="0" err="1" smtClean="0"/>
              <a:t>szerver</a:t>
            </a:r>
            <a:r>
              <a:rPr lang="en-US" dirty="0" smtClean="0"/>
              <a:t> </a:t>
            </a:r>
            <a:r>
              <a:rPr lang="en-US" dirty="0" err="1" smtClean="0"/>
              <a:t>oldalon</a:t>
            </a:r>
            <a:r>
              <a:rPr lang="en-US" dirty="0" smtClean="0"/>
              <a:t> </a:t>
            </a:r>
            <a:r>
              <a:rPr lang="hu-HU" dirty="0" smtClean="0"/>
              <a:t>végrehajtsa.</a:t>
            </a:r>
          </a:p>
          <a:p>
            <a:pPr lvl="0"/>
            <a:r>
              <a:rPr lang="hu-HU" dirty="0" smtClean="0"/>
              <a:t>A parancsértelmező típusától függően megkülönböztetünk:</a:t>
            </a:r>
          </a:p>
          <a:p>
            <a:pPr lvl="1"/>
            <a:r>
              <a:rPr lang="hu-HU" dirty="0" smtClean="0"/>
              <a:t>SQL</a:t>
            </a:r>
          </a:p>
          <a:p>
            <a:pPr lvl="1"/>
            <a:r>
              <a:rPr lang="hu-HU" dirty="0" smtClean="0"/>
              <a:t>OS </a:t>
            </a:r>
            <a:r>
              <a:rPr lang="hu-HU" dirty="0" err="1" smtClean="0"/>
              <a:t>shell</a:t>
            </a:r>
            <a:endParaRPr lang="hu-HU" dirty="0" smtClean="0"/>
          </a:p>
          <a:p>
            <a:pPr lvl="1"/>
            <a:r>
              <a:rPr lang="hu-HU" dirty="0" smtClean="0"/>
              <a:t>LDAP</a:t>
            </a:r>
          </a:p>
          <a:p>
            <a:pPr lvl="1"/>
            <a:r>
              <a:rPr lang="hu-HU" dirty="0" err="1" smtClean="0"/>
              <a:t>XPath</a:t>
            </a:r>
            <a:endParaRPr lang="hu-HU" dirty="0" smtClean="0"/>
          </a:p>
          <a:p>
            <a:pPr lvl="1"/>
            <a:r>
              <a:rPr lang="hu-HU" dirty="0" err="1" smtClean="0"/>
              <a:t>Hibernate</a:t>
            </a:r>
            <a:endParaRPr lang="hu-HU" dirty="0" smtClean="0"/>
          </a:p>
          <a:p>
            <a:pPr lvl="1"/>
            <a:r>
              <a:rPr lang="hu-HU" dirty="0" smtClean="0"/>
              <a:t>és egyéb injektálásokat.</a:t>
            </a:r>
          </a:p>
          <a:p>
            <a:pPr lvl="0"/>
            <a:r>
              <a:rPr lang="hu-HU" dirty="0" smtClean="0"/>
              <a:t>Ezek közül az </a:t>
            </a:r>
            <a:r>
              <a:rPr lang="hu-HU" b="1" dirty="0" smtClean="0"/>
              <a:t>SQL injektálás </a:t>
            </a:r>
            <a:r>
              <a:rPr lang="hu-HU" dirty="0" smtClean="0"/>
              <a:t>a legtipikusabb és legveszélyesebb, pedig viszonylag könnyű ellene védekezni.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Az injektálás hatásai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hu-HU" b="1" dirty="0" smtClean="0"/>
              <a:t>Hatása</a:t>
            </a:r>
            <a:r>
              <a:rPr lang="hu-HU" dirty="0" smtClean="0"/>
              <a:t> általában komoly, pl.:</a:t>
            </a:r>
          </a:p>
          <a:p>
            <a:pPr lvl="1"/>
            <a:r>
              <a:rPr lang="hu-HU" dirty="0" smtClean="0"/>
              <a:t>Sony adatlopás, 2012:</a:t>
            </a:r>
          </a:p>
          <a:p>
            <a:pPr lvl="2"/>
            <a:r>
              <a:rPr lang="hu-HU" dirty="0" smtClean="0"/>
              <a:t>100 millió felhasználói fiók adatai,</a:t>
            </a:r>
          </a:p>
          <a:p>
            <a:pPr lvl="2"/>
            <a:r>
              <a:rPr lang="hu-HU" dirty="0" smtClean="0"/>
              <a:t>171 millió dolláros kár.</a:t>
            </a:r>
          </a:p>
          <a:p>
            <a:r>
              <a:rPr lang="hu-HU" dirty="0"/>
              <a:t>A</a:t>
            </a:r>
            <a:r>
              <a:rPr lang="hu-HU" dirty="0" smtClean="0"/>
              <a:t> </a:t>
            </a:r>
            <a:r>
              <a:rPr lang="hu-HU" b="1" dirty="0"/>
              <a:t>felhasználói </a:t>
            </a:r>
            <a:r>
              <a:rPr lang="hu-HU" b="1" dirty="0" smtClean="0"/>
              <a:t>hitelesítés </a:t>
            </a:r>
            <a:r>
              <a:rPr lang="hu-HU" dirty="0" smtClean="0"/>
              <a:t>megkerülhető lehet a segítségével.</a:t>
            </a:r>
            <a:endParaRPr lang="hu-HU" dirty="0"/>
          </a:p>
          <a:p>
            <a:pPr lvl="0"/>
            <a:r>
              <a:rPr lang="hu-HU" b="1" dirty="0" smtClean="0"/>
              <a:t>Teljes adatbázisok </a:t>
            </a:r>
            <a:r>
              <a:rPr lang="hu-HU" dirty="0" smtClean="0"/>
              <a:t>olvashatóak, módosíthatóak lehetnek.</a:t>
            </a:r>
          </a:p>
          <a:p>
            <a:pPr lvl="0"/>
            <a:r>
              <a:rPr lang="hu-HU" dirty="0" smtClean="0"/>
              <a:t>Közvetve használható felhasználói </a:t>
            </a:r>
            <a:r>
              <a:rPr lang="hu-HU" b="1" dirty="0" smtClean="0"/>
              <a:t>azonosítók</a:t>
            </a:r>
            <a:r>
              <a:rPr lang="hu-HU" dirty="0" smtClean="0"/>
              <a:t> és </a:t>
            </a:r>
            <a:r>
              <a:rPr lang="hu-HU" b="1" dirty="0" smtClean="0"/>
              <a:t>jelszavak megszerzésére</a:t>
            </a:r>
            <a:r>
              <a:rPr lang="hu-HU" dirty="0" smtClean="0"/>
              <a:t>, mely további bejutást tesz lehetővé rendszerekbe.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200" dirty="0" smtClean="0"/>
              <a:t>Az injektálás egy lehetséges menete</a:t>
            </a:r>
            <a:endParaRPr lang="hu-HU" sz="32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hu-HU" smtClean="0"/>
              <a:pPr/>
              <a:t>8</a:t>
            </a:fld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hu-HU" dirty="0" smtClean="0"/>
              <a:t>Az alkalmazás egy </a:t>
            </a:r>
            <a:r>
              <a:rPr lang="hu-HU" b="1" dirty="0" smtClean="0"/>
              <a:t>beviteli mezőt </a:t>
            </a:r>
            <a:r>
              <a:rPr lang="hu-HU" dirty="0" smtClean="0"/>
              <a:t>generál a felhasználónak (</a:t>
            </a:r>
            <a:r>
              <a:rPr lang="hu-HU" dirty="0" err="1" smtClean="0"/>
              <a:t>form</a:t>
            </a:r>
            <a:r>
              <a:rPr lang="hu-HU" dirty="0" smtClean="0"/>
              <a:t>).</a:t>
            </a:r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hu-HU" dirty="0" smtClean="0"/>
              <a:t>A támadó felhasználó </a:t>
            </a:r>
            <a:r>
              <a:rPr lang="hu-HU" b="1" dirty="0" smtClean="0"/>
              <a:t>adatot ír be </a:t>
            </a:r>
            <a:r>
              <a:rPr lang="hu-HU" dirty="0" smtClean="0"/>
              <a:t>a beviteli mezőbe, majd elküldi.</a:t>
            </a:r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hu-HU" dirty="0" smtClean="0"/>
              <a:t>Az alkalmazás SQL lekérdezést generál az adatokból és </a:t>
            </a:r>
            <a:r>
              <a:rPr lang="hu-HU" b="1" dirty="0" smtClean="0"/>
              <a:t>továbbküldi</a:t>
            </a:r>
            <a:r>
              <a:rPr lang="hu-HU" dirty="0" smtClean="0"/>
              <a:t> az adatbázis szervernek.</a:t>
            </a:r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hu-HU" dirty="0" smtClean="0"/>
              <a:t>Az adatbázis szerver </a:t>
            </a:r>
            <a:r>
              <a:rPr lang="hu-HU" b="1" dirty="0" smtClean="0"/>
              <a:t>végrehajtja</a:t>
            </a:r>
            <a:r>
              <a:rPr lang="hu-HU" dirty="0" smtClean="0"/>
              <a:t> a lekérdezést, benne a kártékony kóddal, és visszatérési értéket generál.</a:t>
            </a:r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hu-HU" dirty="0" smtClean="0"/>
              <a:t>Az alkalmazás megformázza az adatbázis szervertől kapott adatot, majd </a:t>
            </a:r>
            <a:r>
              <a:rPr lang="hu-HU" b="1" dirty="0" smtClean="0"/>
              <a:t>visszaküldi</a:t>
            </a:r>
            <a:r>
              <a:rPr lang="hu-HU" dirty="0" smtClean="0"/>
              <a:t> a felhasználónak.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smtClean="0"/>
              <a:t>Szoftverbiztonság alapjai – 4. előadás – Webes alkalmazások biztonsága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Példa </a:t>
            </a:r>
            <a:r>
              <a:rPr lang="hu-HU" dirty="0" smtClean="0"/>
              <a:t>injektálásra I.</a:t>
            </a:r>
            <a:endParaRPr lang="hu-HU" dirty="0"/>
          </a:p>
        </p:txBody>
      </p:sp>
      <p:sp>
        <p:nvSpPr>
          <p:cNvPr id="8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20040" lvl="1" indent="0">
              <a:buNone/>
            </a:pPr>
            <a:r>
              <a:rPr lang="hu-HU" sz="1800" b="1" dirty="0" smtClean="0"/>
              <a:t>	</a:t>
            </a:r>
            <a:r>
              <a:rPr lang="en-US" sz="1800" b="1" dirty="0" smtClean="0"/>
              <a:t>www.</a:t>
            </a:r>
            <a:r>
              <a:rPr lang="hu-HU" sz="1800" b="1" dirty="0" err="1" smtClean="0"/>
              <a:t>valami.hu</a:t>
            </a:r>
            <a:r>
              <a:rPr lang="hu-HU" sz="1800" b="1" dirty="0" smtClean="0"/>
              <a:t>/</a:t>
            </a:r>
            <a:r>
              <a:rPr lang="hu-HU" sz="1800" b="1" dirty="0" err="1" smtClean="0"/>
              <a:t>login.php</a:t>
            </a:r>
            <a:r>
              <a:rPr lang="hu-HU" sz="1800" b="1" dirty="0" smtClean="0"/>
              <a:t>?</a:t>
            </a:r>
            <a:r>
              <a:rPr lang="hu-HU" sz="1800" b="1" dirty="0" err="1" smtClean="0"/>
              <a:t>username</a:t>
            </a:r>
            <a:r>
              <a:rPr lang="hu-HU" sz="1800" b="1" dirty="0" smtClean="0"/>
              <a:t>=</a:t>
            </a:r>
            <a:r>
              <a:rPr lang="en-US" sz="1800" b="1" dirty="0" smtClean="0"/>
              <a:t>‘ OR ‘1’ = ‘1</a:t>
            </a:r>
            <a:endParaRPr lang="hu-HU" sz="1800" b="1" dirty="0" smtClean="0"/>
          </a:p>
          <a:p>
            <a:pPr>
              <a:lnSpc>
                <a:spcPct val="120000"/>
              </a:lnSpc>
            </a:pPr>
            <a:r>
              <a:rPr lang="hu-HU" dirty="0" smtClean="0"/>
              <a:t>A szerveren futó </a:t>
            </a:r>
            <a:r>
              <a:rPr lang="en-US" dirty="0" smtClean="0"/>
              <a:t>SQL:</a:t>
            </a:r>
            <a:br>
              <a:rPr lang="en-US" dirty="0" smtClean="0"/>
            </a:br>
            <a:r>
              <a:rPr lang="en-US" sz="1800" dirty="0"/>
              <a:t>	</a:t>
            </a:r>
            <a:r>
              <a:rPr lang="en-US" sz="1800" b="1" dirty="0" smtClean="0"/>
              <a:t>“SELECT * FROM Users WHERE username=‘$username’;”</a:t>
            </a:r>
          </a:p>
          <a:p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injekt</a:t>
            </a:r>
            <a:r>
              <a:rPr lang="hu-HU" dirty="0" err="1" smtClean="0"/>
              <a:t>álás</a:t>
            </a:r>
            <a:r>
              <a:rPr lang="hu-HU" dirty="0" smtClean="0"/>
              <a:t> után: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	</a:t>
            </a:r>
            <a:r>
              <a:rPr lang="en-US" sz="1800" b="1" dirty="0" smtClean="0"/>
              <a:t>“SELECT </a:t>
            </a:r>
            <a:r>
              <a:rPr lang="en-US" sz="1800" b="1" dirty="0"/>
              <a:t>* FROM Users WHERE username</a:t>
            </a:r>
            <a:r>
              <a:rPr lang="en-US" sz="1800" b="1" dirty="0" smtClean="0"/>
              <a:t>=‘</a:t>
            </a:r>
            <a:r>
              <a:rPr lang="en-US" sz="1800" b="1" dirty="0" smtClean="0">
                <a:solidFill>
                  <a:srgbClr val="FF0000"/>
                </a:solidFill>
              </a:rPr>
              <a:t>’ OR ‘1’ = ‘1</a:t>
            </a:r>
            <a:r>
              <a:rPr lang="en-US" sz="1800" b="1" dirty="0" smtClean="0"/>
              <a:t>’;”</a:t>
            </a:r>
          </a:p>
        </p:txBody>
      </p:sp>
      <p:sp>
        <p:nvSpPr>
          <p:cNvPr id="9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4. előadás – Webes alkalmazások biztonsága</a:t>
            </a:r>
          </a:p>
        </p:txBody>
      </p:sp>
    </p:spTree>
    <p:extLst>
      <p:ext uri="{BB962C8B-B14F-4D97-AF65-F5344CB8AC3E}">
        <p14:creationId xmlns:p14="http://schemas.microsoft.com/office/powerpoint/2010/main" val="334142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észvény">
  <a:themeElements>
    <a:clrScheme name="Részvén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Lendület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Részvén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amop">
  <a:themeElements>
    <a:clrScheme name="Részvén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Lendület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Részvén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mintappt (5)</Template>
  <TotalTime>12838</TotalTime>
  <Words>2548</Words>
  <Application>Microsoft Office PowerPoint</Application>
  <PresentationFormat>Diavetítés a képernyőre (4:3 oldalarány)</PresentationFormat>
  <Paragraphs>393</Paragraphs>
  <Slides>51</Slides>
  <Notes>5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51</vt:i4>
      </vt:variant>
    </vt:vector>
  </HeadingPairs>
  <TitlesOfParts>
    <vt:vector size="53" baseType="lpstr">
      <vt:lpstr>Részvény</vt:lpstr>
      <vt:lpstr>tamop</vt:lpstr>
      <vt:lpstr>Webes alkalmazások biztonsága</vt:lpstr>
      <vt:lpstr>Bevezetés - Mi az OWASP?</vt:lpstr>
      <vt:lpstr>A kockázati tényezők súlyozása</vt:lpstr>
      <vt:lpstr>Top 10 lista 2013-ban I.</vt:lpstr>
      <vt:lpstr>Top 10 lista 2013-ban II.</vt:lpstr>
      <vt:lpstr>1. Injektálás</vt:lpstr>
      <vt:lpstr>Az injektálás hatásai</vt:lpstr>
      <vt:lpstr>Az injektálás egy lehetséges menete</vt:lpstr>
      <vt:lpstr>Példa injektálásra I.</vt:lpstr>
      <vt:lpstr>Példa injektálásra II.</vt:lpstr>
      <vt:lpstr>Hogyan védekezzünk az injektálás ellen? I.</vt:lpstr>
      <vt:lpstr>Hogyan védekezzünk az injektálás ellen? II.</vt:lpstr>
      <vt:lpstr>2. Hibás felhasználó azonosítás és munkamenet kezelés I.</vt:lpstr>
      <vt:lpstr>2. Hibás felhasználó azonosítás és munkamenet kezelés II.</vt:lpstr>
      <vt:lpstr>2. Hibás felhasználó azonosítás és munkamenet kezelés III.</vt:lpstr>
      <vt:lpstr>Példa a kihasználásra</vt:lpstr>
      <vt:lpstr>Hogyan védekezhetünk ellene? I.</vt:lpstr>
      <vt:lpstr>Hogyan védekezhetünk ellene? II.</vt:lpstr>
      <vt:lpstr>3. Weboldalak közötti szkriptelés (Cross-Site Scripting XSS) I.</vt:lpstr>
      <vt:lpstr>3. Weboldalak közötti szkriptelés (Cross-Site Scripting XSS) II.</vt:lpstr>
      <vt:lpstr>XSS működése I.</vt:lpstr>
      <vt:lpstr>XSS működése II.</vt:lpstr>
      <vt:lpstr>Hogyan védekezhetünk XSS ellen?</vt:lpstr>
      <vt:lpstr>4. Nem biztonságos direkt objektumhivatkozások I.</vt:lpstr>
      <vt:lpstr>4. Nem biztonságos direkt objektumhivatkozások II.</vt:lpstr>
      <vt:lpstr>Megoldási lehetőség</vt:lpstr>
      <vt:lpstr>5. Helytelen biztonsági beállítások I.</vt:lpstr>
      <vt:lpstr>5. Helytelen biztonsági beállítások II.</vt:lpstr>
      <vt:lpstr>Hatékony kivitelezés</vt:lpstr>
      <vt:lpstr>6. Érzékeny adatok kiszivárgása I.</vt:lpstr>
      <vt:lpstr>6. Érzékeny adatok kiszivárgása II.</vt:lpstr>
      <vt:lpstr>Példa a sérülékenységre I.</vt:lpstr>
      <vt:lpstr>Példa a sérülékenységre II.</vt:lpstr>
      <vt:lpstr>Védekezés I.</vt:lpstr>
      <vt:lpstr>Védekezés II.</vt:lpstr>
      <vt:lpstr>7. Hiányzó funkció szintű hozzáférés ellenőrzés I.</vt:lpstr>
      <vt:lpstr>7. Hiányzó funkció szintű hozzáférés ellenőrzés II.</vt:lpstr>
      <vt:lpstr>Példa a sérülékenységre:</vt:lpstr>
      <vt:lpstr>Hogyan előzhető meg?</vt:lpstr>
      <vt:lpstr>8. Weboldalak közötti kéréshamisítás I. </vt:lpstr>
      <vt:lpstr>8. Weboldalak közötti kéréshamisítás II. </vt:lpstr>
      <vt:lpstr>Példa I.</vt:lpstr>
      <vt:lpstr>Példa II.</vt:lpstr>
      <vt:lpstr>Lehetséges védekezés ellene</vt:lpstr>
      <vt:lpstr>9. Ismert sérülékenységet tartalmazó komponensek használata</vt:lpstr>
      <vt:lpstr>Hogyan előzhető meg?</vt:lpstr>
      <vt:lpstr>10. Ellenőrizetlen oldalátirányítások</vt:lpstr>
      <vt:lpstr>Példa</vt:lpstr>
      <vt:lpstr>Megelőzési módok</vt:lpstr>
      <vt:lpstr>Összegzés</vt:lpstr>
      <vt:lpstr>Források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subject/>
  <dc:creator/>
  <cp:keywords/>
  <dc:description>generated using python-pptx</dc:description>
  <cp:lastModifiedBy>guest</cp:lastModifiedBy>
  <cp:revision>320</cp:revision>
  <dcterms:created xsi:type="dcterms:W3CDTF">2013-01-27T09:14:16Z</dcterms:created>
  <dcterms:modified xsi:type="dcterms:W3CDTF">2014-07-04T11:40:16Z</dcterms:modified>
  <cp:category/>
</cp:coreProperties>
</file>