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0" roundtripDataSignature="AMtx7mi2xYCrGpwtulWpBKvScAP7VOMu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0" Type="http://customschemas.google.com/relationships/presentationmetadata" Target="meta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Nyitás: Egy konkrét, életszerű feladatból indulunk ki. A Netflix ajánlórendszer-csapatában dolgozunk: minden egyes előfizető kezdőlapjára öt filmet kell kiválasztanunk a hatalmas katalógusból. Hogyan indulunk el, milyen adataink vannak, és hogyan építünk olyan rendszert, ami valóban a néző ízlését találja el?</a:t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" name="Google Shape;24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félév felépítése: Az adatreprezentáció alapjai után most a második nagy blokkban járunk, amely a megfigyelések rejtett struktúráit tárja fel. Az előző órán klaszterezéssel csoportokat azonosítottunk az adatokban, ma pedig az ajánlórendszerek következnek. A központi kérdés: mit rangsoroljunk egyetlen konkrét felhasználónak?</a:t>
            </a:r>
            <a:endParaRPr/>
          </a:p>
        </p:txBody>
      </p:sp>
      <p:sp>
        <p:nvSpPr>
          <p:cNvPr id="25" name="Google Shape;25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Visszatekintés a 4. órára és átvezetés az ajánlórendszerekhez: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4. órán 440 ügyfelet klasztereztünk közös szokások alapján. Ha ugyanezt az elvet gondolatkísérletként átültetjük a filmekre, kaphatunk például egy 'Krimi és dráma' filmcsoportot. De még egy ilyen csoporton belül sem egyforma az egyes előfizetők ízlése: a mai feladatunk nem csoportos szegmentálás, hanem egyéni ajánlás — egyetlen kiválasztott néző kezdőlapjára kell kitennünk öt releváns filmet.</a:t>
            </a:r>
            <a:endParaRPr/>
          </a:p>
        </p:txBody>
      </p:sp>
      <p:sp>
        <p:nvSpPr>
          <p:cNvPr id="99" name="Google Shape;99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4" name="Google Shape;124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termékfeladat tisztázása: A képernyő a valós üzleti helyzetet szemlélteti, a kísérleteket és méréseket viszont a nyilvános MovieLens ml-latest-small adatokon végezzük. A skála 0,5-től 5,0 csillagig terjed fél csillagos lépésekben. Fontos megkötés: nincsenek kattintási adataink vagy megtekintési időnk, csak explicit ratingjeink.</a:t>
            </a:r>
            <a:endParaRPr/>
          </a:p>
        </p:txBody>
      </p:sp>
      <p:sp>
        <p:nvSpPr>
          <p:cNvPr id="125" name="Google Shape;125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7" name="Google Shape;147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ritkaság szerkezete és az adathalmaz számai: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nézői oldalon a medián 70 értékelés (átlag 165), ami elegendő a személyes profilok képzéséhez. A filmes oldalon viszont a medián mindössze 3 rating, a hosszú farok hatalmas: a filmek harmadát csak egyetlen néző látta. Fontos numerikus különbségtétel: a teljes MovieLens adathalmazban 882 film éri el a legalább 30 értékelést; a későbbi időrendi holdout tesztben a tanító halmazon ebből 863 film marad.</a:t>
            </a:r>
            <a:endParaRPr/>
          </a:p>
        </p:txBody>
      </p:sp>
      <p:sp>
        <p:nvSpPr>
          <p:cNvPr id="148" name="Google Shape;148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Kézenfekvő első kísérlet: Vegyük a legmagasabb átlagú filmeket.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Ez egy logikus kiinduló heurisztika, de a magas átlag önmagában még nem jelenti azt, hogy sokan szeretik a filmet. A notebookban a ratings táblán számolunk: ratings.groupby('movieId')['rating'].mean(). Kérdezzük meg a hallgatókat: vajon mi történik a nyers átlagok szerinti rendezéskor a 9 742 filmen?</a:t>
            </a:r>
            <a:endParaRPr/>
          </a:p>
        </p:txBody>
      </p:sp>
      <p:sp>
        <p:nvSpPr>
          <p:cNvPr id="169" name="Google Shape;169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Az átlagcsapda magyarázata: A grafikonok diagnosztikai jelleggel Top 10-et mutatnak, bár a termékfeladat 5 hely. A nyers átlagok élén lévő 296 db 5,0-s filmből 289-et egyetlen ember értékelt. A 30 értékeléses küszöbbel a filmátlag becsült standard hibája ±0,17 csillag alá csökken, és elismert klasszikusok jönnek előre. De a fundamentális probléma megmarad: minden előfizető ugyanazt a közös listát kapná.</a:t>
            </a:r>
            <a:endParaRPr/>
          </a:p>
        </p:txBody>
      </p:sp>
      <p:sp>
        <p:nvSpPr>
          <p:cNvPr id="187" name="Google Shape;187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5" name="Google Shape;205;p1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viszonyítási alap (baseline) és a fair összehasonlítás: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1. A baseline lényege: a legalább 30 tanító értékelést kapott filmeket az átlaguk szerint rendezzük. A sorrend mindenkinél ugyanaz; egyénileg csak a már értékelt filmeket hagyjuk ki. Emiatt a nézők kezdőlapja kis mértékben eltérhet, de az alaplista teljesen általános.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2. Közös játékszabályok: mindkét módszer a 863 jelöltből indul ki, kihagyja a már látottakat, és 5 helyre ajánl.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3. A teszt célja: pontosan ugyanazzal az időrendi teszttel (16. dia) mérjük le mindkettőt, hogy kiderüljön: a személyes modell valódi többletet ad-e az egyszerű heurisztikához képest.</a:t>
            </a:r>
            <a:endParaRPr/>
          </a:p>
        </p:txBody>
      </p:sp>
      <p:sp>
        <p:nvSpPr>
          <p:cNvPr id="206" name="Google Shape;206;p1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5" name="Google Shape;235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felhasználó-film mátrix és a nullák szerepe: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mátrix 98,3%-a üres cella. A nyers adatokban az üres cella hiányzó adat (NaN), nem nulla csillag!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számítás során (a következő lépésben, a saját átlag kivonása után) a hiányzó értékeket 0-val töltjük fel. Hangsúlyozzuk: ez egy számítási feltevés (technikai döntés a koszinusz szorzatösszegéhez), nem pedig az a kijelentés, hogy az ismeretlen filmek valóban átlagosak lennének a néző számára.</a:t>
            </a:r>
            <a:endParaRPr/>
          </a:p>
        </p:txBody>
      </p:sp>
      <p:sp>
        <p:nvSpPr>
          <p:cNvPr id="236" name="Google Shape;236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7" name="Google Shape;307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Ajánlási megközelítések elméleti térképe: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Két alapvető információforrás létezik: a felhasználói értékelési minták (kollaboratív) és a filmek leíró adatai (tartalomalapú).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1. Kollaboratív szűrés (CF): a felhasználók viselkedéséből tanul.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  - Elemalapú (Item-based) [mai fókusz]: a mátrix oszlopait hasonlítja össze a központosított értékelések koszinusz-hasonlóságával. Azt keresi, mely filmekre adtak a nézők a saját átlagukhoz képest hasonló irányú eltérést.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  - Felhasználó-alapú (User-based): a mátrix sorait hasonlítja össze hasonló profilú nézők azonosítására.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  - Mátrixfelbontás (Latens faktorok / SVD): alacsony dimenziós faktor-felbontással tömöríti a ritka mátrixot; a Netflix Prize versenyben fontos módszercsalád volt (Koren, Bell és Volinsky).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2. Tartalomalapú ajánlás: a filmek leíró adataiból (műfajok, metaadatok) építkezik, függetlenül más nézőktől. Új filmeknél is azonnal működik, de ismert kategóriákba zárhat.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mai órán az item-based modellt valósítjuk meg, majd a 22–23. dián összevetjük a tartalomalapú megközelítéssel.</a:t>
            </a:r>
            <a:endParaRPr/>
          </a:p>
        </p:txBody>
      </p:sp>
      <p:sp>
        <p:nvSpPr>
          <p:cNvPr id="308" name="Google Shape;308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5" name="Google Shape;335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mátrix centrizálása (de-meaning):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felhasználói skálázási torzítások kiszűrésére minden cellából kivonjuk az adott néző saját átlagát. Így a skála a saját preferenciák relatív mutatójává válik: a pozitív értékek az átlag feletti elismerést, a negatív értékek az átlag alatti elutasítást jelzik, függetlenül attól, hogy valaki általában szigorú vagy vajszívű értékelő.</a:t>
            </a:r>
            <a:endParaRPr/>
          </a:p>
        </p:txBody>
      </p:sp>
      <p:sp>
        <p:nvSpPr>
          <p:cNvPr id="336" name="Google Shape;336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5" name="Google Shape;445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Az előző dián láttuk, miért vonjuk ki minden néző saját átlagát. Itt egy pont egy olyan nézőt jelöl, aki mindkét filmet értékelte. A Star Wars IV és V esetében 187 közös értékelő pontjai többnyire emelkedő sávot alkotnak. A Toy Story és a Mátrix 123 közös értékelőjénél nem látszik hasonló minta. A modell pontos hasonlósági pontszámát a következő dián számoljuk ki; az nem egyszerűen a látható pontok Pearson-korrelációja.</a:t>
            </a:r>
            <a:endParaRPr/>
          </a:p>
        </p:txBody>
      </p:sp>
      <p:sp>
        <p:nvSpPr>
          <p:cNvPr id="446" name="Google Shape;446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3" name="Google Shape;463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módszer neve koszinusz-hasonlóság. A példában mind az öt néző mindkét filmet értékelte, tehát az ötödik 0 sem hiányzó adat. Az X és Y film vektorai a néző saját átlagától vett eltérésekből állnak. A szorzatösszeg 2; a két vektor hossza 2 és négyzetgyök 2, így a koszinusz-hasonlóság körülbelül +0,71. Ez nem százalék és nem annak valószínűsége, hogy egy néző kedveli a filmet. A tényleges MovieLens-kódban a hiányzó értékek a központosítás után 0-ként kerülnek a számításba: csak a közös értékelők járulnak hozzá a szorzatösszeghez, de a vektorhosszakhoz mindkét film valamennyi megfigyelt eltérése számít. A kód legalább öt közös értékelőt követel meg; a negatív hasonlóságokat csak a későbbi rangsoroláskor állítja 0-ra. Ez a pontszám nem az előző dián ábrázolt közös pontok Pearson-korrelációja.</a:t>
            </a:r>
            <a:endParaRPr/>
          </a:p>
        </p:txBody>
      </p:sp>
      <p:sp>
        <p:nvSpPr>
          <p:cNvPr id="464" name="Google Shape;464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0" name="Google Shape;490;p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jelöltek szűrése és pontozása: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1. Tölcsér (bal oldal): A 9 742 filmből a 30-as támogatási szűrő 863-ra szűkít. Ebből a célfelhasználó már értékelt filmjeit kihagyjuk — a notebook 69-es mintafelhasználójánál például 38 korábban látott film volt, így nála 825 még nem értékelt jelölt maradt.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2. Pontozási logika (jobb oldal): Minden jelöltnél végignézzük a néző korábbi értékeléseit. Egy korábbi film súlya annál nagyobb, minél hasonlóbb a jelölthöz; pluszpontot ad, ha a saját átlag feletti, levonást, ha alatti.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3. Képlet: Pontszám = ∑ (Hasonlóság × Eltérés). A pontszám rangsorolásra szolgál, nem jósolt csillagérték!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4. Döntés: A legmagasabb pontszámú 5 film kerül a kezdőlapra.</a:t>
            </a:r>
            <a:endParaRPr/>
          </a:p>
        </p:txBody>
      </p:sp>
      <p:sp>
        <p:nvSpPr>
          <p:cNvPr id="491" name="Google Shape;491;p1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40" name="Google Shape;540;p1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Emma szemléltető számpéldája: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filmcímek valósak, a hasonlósági értékek kitaláltak a kézi számolhatóság kedvéért (ezt a dián is jelezzük).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számítás világosan megmutatja a negatív eltérés hatását: a Dennis a komisz nem azért kap negatív pontot, mert önmagában rossz film lenne, hanem mert hasonlít egy olyan filmre, amit Emma az átlaga alá értékelt.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rendszer nem tévedhetetlenül rögzíti az ízlést, hanem a megfigyelt értékelési mintát követve rangsorol.</a:t>
            </a:r>
            <a:endParaRPr/>
          </a:p>
        </p:txBody>
      </p:sp>
      <p:sp>
        <p:nvSpPr>
          <p:cNvPr id="541" name="Google Shape;541;p1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1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1" name="Google Shape;591;p1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Időrendi teszt (leave-last-positive-out split):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1. Nézőnként az időrendben utolsó, legalább 4,0 csillagos filmet rejtjük el a teszteléshez (az időbélyeg az értékelés ideje, nem a megtekintésé).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2. Felhasználónkénti vágás: az ajánlást a célfelhasználó ezt megelőző értékeléseiből készítjük; a későbbi értékeléseit nem használjuk a tanításban. Ez nem egyetlen globális időpont újrajátszása, hanem nézőnkénti szigorú időrendi levágás.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3. A tesztkérdés: megjelenik-e az elrejtett kedvenc az 5 ajánlott film között? Ugyanezt a próbát a népszerűségi baseline listára is elvégezzük.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Kontextus: A MovieLens teszthalmazban 588 olyan néző van, akinek volt megfelelő rejtett filmje és legalább 10 tanító értékelése. Közülük 351 nézőnél szerepelt a rejtett film a 863-as jelöltuniverzumban (jelöltlefedettség: 59,7%).</a:t>
            </a:r>
            <a:endParaRPr/>
          </a:p>
        </p:txBody>
      </p:sp>
      <p:sp>
        <p:nvSpPr>
          <p:cNvPr id="592" name="Google Shape;592;p1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6" name="Google Shape;666;p1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HitRate definíciója és korlátai: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Minden nézőnél elrejtünk egy kedvelt filmet, és megnézzük, hogy az ajánló az első K helyre teszi-e. A HitRate@K azon nézők aránya, akiknél ez sikerül. Ez egy specifikus offline tesztmérce, nem közvetlen elégedettségi mutató.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listahossz (K) szerepe: Ha K=10, a 2. néző (8. hely) is bekerül, így a HitRate@10 = 40%. Ugyanazt a rangsort vizsgáljuk: a 40% azért nagyobb, mert több hely van a listában, nem azért, mert az ajánló jobb lett.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Gyakorlati aranyszabály: Modelleket kizárólag azonos tesztfelhasználói körön és szigorúan azonos K vágási küszöb mellett hasonlítunk össze.</a:t>
            </a:r>
            <a:endParaRPr/>
          </a:p>
        </p:txBody>
      </p:sp>
      <p:sp>
        <p:nvSpPr>
          <p:cNvPr id="667" name="Google Shape;667;p1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1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0" name="Google Shape;730;p1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CooSpace önálló tananyag és kvíz: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hallgatók most egyénileg dolgozzák fel az 5. óra ajánlórendszeres tananyagát a CooSpace-en.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tananyag három fő témára épül: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1. Közös átlaglista: a legalább 30 értékelést kapott filmek rendezése átlagrating szerint (népszerűségi referencia).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2. Személyes pontszám: hogyan számoljuk ki a jelölt filmek pontszámát a néző korábbi értékeléseiből és a film-film hasonlóságokból.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3. Az ajánlások ellenőrzése: az időrendi holdout teszt és a HitRate@5 kiszámítása.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Az olvasás közben a hallgatók megválaszolják a négy beépített kérdést. Utána közösen megbeszéljük a konkrét kimeneteket (19. dia: HitRate@5 és @10 eredmények, jelöltlefedettségi tölcsér).</a:t>
            </a:r>
            <a:endParaRPr/>
          </a:p>
        </p:txBody>
      </p:sp>
      <p:sp>
        <p:nvSpPr>
          <p:cNvPr id="731" name="Google Shape;731;p1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1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57" name="Google Shape;757;p1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filmes modell fő eredménye: baseline vs. személyes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17. dián végzett CooSpace olvasás után itt tekintjük át az 588 nézőn mért fő rendszerszintű eredményt.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Fő offline mérőszám (HitRate@5): a népszerűségi baseline 1,5%-ot (9 találat) ért el, míg a személyre szabott item-based kollaboratív modell 4,3%-ot (25 találat). Ez közel háromszoros találati arány a kezdőlap 5 kiemelt helyén (+16 eltalált néző).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Másodlagos megfigyelés (HitRate@10): 10 helyen a baseline 3,2% (19 találat), a személyes modell 6,1% (36 találat). A személyre szabás tehát stabil, mérhető többletet ad, de az abszolút találati arány alacsony (4,3%). Ez vezet át a 20. diára: miért alacsony a találati arány, és hogyan bomlik fel a jelöltszűrés és a rangsorolás hatására?</a:t>
            </a:r>
            <a:endParaRPr/>
          </a:p>
        </p:txBody>
      </p:sp>
      <p:sp>
        <p:nvSpPr>
          <p:cNvPr id="758" name="Google Shape;758;p1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2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93" name="Google Shape;793;p2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jelöltlefedettség szerepe és az elméleti tölcsér: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4,3%-os HitRate@5 első hallásra alacsonynak tűnhet. Miért nem találtuk el a nézők maradék 95%-át?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teszt tölcsére (funnel) rámutat a valódi összetevőkre: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1. 588 tesztfelhasználóból indultunk ki.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2. Mindössze 351 nézőnél (59,7%) szerepelt a rejtett kedvenc a 863 jelöltfilm között. A nézők 40,3%-ánál (237 néző) a rejtett film nem érte el a 30-as értékelési küszöböt a 9 742 fős katalógusból.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3. A 25 találat ebből a 351 elérhető esetből született (7,1%-os feltételes arány, a teljes minta 4,3%-a), míg 326 esetben (az elérhető esetek 92,9%-ában, a teljes minta 55,4%-ában) a modell más filmeket rangsorolt az első 5 helyre.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Összefüggés: HitRate@5 = jelöltlefedettség (351/588 = 59,7%) × rangsorolási találat (25/351 = 7,1%) = 4,3%.</a:t>
            </a:r>
            <a:endParaRPr/>
          </a:p>
        </p:txBody>
      </p:sp>
      <p:sp>
        <p:nvSpPr>
          <p:cNvPr id="794" name="Google Shape;794;p2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2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26" name="Google Shape;826;p2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Hidegindítás és a tervezési szabály szétválasztása: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1. A kollaboratív szűrés belső elvi korlátja (természetes hidegindítás):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- Új felhasználó (new user): nincs korábbi értékelése, nem tudunk pontszámot képezni -&gt; a baseline népszerűségi lista adható fallbackként.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- Új film (new item): nincsenek értékelései, nincsenek közös értékelők -&gt; a CF nem tudja hasonlóság alapján pontozni.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2. A 30-as jelöltszabály és a visszacsatolás kockázata: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- A szabály a ritkábban értékelt rétegcímeket is kizárja (a katalógus 91%-a nem ajánlható).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- Valós online platformokon ez működési kockázatot jelent: az ajánló önmagát erősítve szűkítheti a figyelmet a már ismert filmekre.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- Fontos módszertani körülmény: a MovieLens adatokban nincs expozíciós napló, így ez a mechanizmus a statikus adatokból közvetlenül nem mutatható ki.</a:t>
            </a:r>
            <a:endParaRPr/>
          </a:p>
        </p:txBody>
      </p:sp>
      <p:sp>
        <p:nvSpPr>
          <p:cNvPr id="827" name="Google Shape;827;p2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h1bd58aa2548c4dfb_0_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7" name="Google Shape;857;h1bd58aa2548c4dfb_0_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Ajánlási megközelítések elméleti térképe: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Két alapvető információforrás létezik: a felhasználói értékelési minták (kollaboratív) és a filmek leíró adatai (tartalomalapú).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1. Kollaboratív szűrés (CF): a felhasználók viselkedéséből tanul.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  - Elemalapú (Item-based) [mai fókusz]: a mátrix oszlopait hasonlítja össze a központosított értékelések koszinusz-hasonlóságával. Azt keresi, mely filmekre adtak a nézők a saját átlagukhoz képest hasonló irányú eltérést.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  - Felhasználó-alapú (User-based): a mátrix sorait hasonlítja össze hasonló profilú nézők azonosítására.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  - Mátrixfelbontás (Latens faktorok / SVD): alacsony dimenziós faktor-felbontással tömöríti a ritka mátrixot; a Netflix Prize versenyben fontos módszercsalád volt (Koren, Bell és Volinsky).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2. Tartalomalapú ajánlás: a filmek leíró adataiból (műfajok, metaadatok) építkezik, függetlenül más nézőktől. Új filmeknél is azonnal működik, de ismert kategóriákba zárhat.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mai órán az item-based modellt valósítjuk meg, majd a 22–23. dián összevetjük a tartalomalapú megközelítéssel.</a:t>
            </a:r>
            <a:endParaRPr/>
          </a:p>
        </p:txBody>
      </p:sp>
      <p:sp>
        <p:nvSpPr>
          <p:cNvPr id="858" name="Google Shape;858;h1bd58aa2548c4dfb_0_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2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86" name="Google Shape;886;p2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Tartalomalapú ajánlás és a két jelforrás összevetése: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kollaboratív szűrés értékelési viselkedést vizsgál (ki hogyan tért el a saját átlagától), míg a tartalomalapú ajánlás elemleírásokat (a filmek műfajcímkéit).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Titanic-példa a notebookban vizsgált három filmen: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- Good Will Hunting és American Beauty: a 19 műfajcímke szerint azonos műfajvektorú drámák (1,000-es tartalmi hasonlóság), a CF szerint semleges (+0,000) vagy negatív (−0,138) az együttértékelési eltérés.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- Batman &amp; Robin: eltérő műfaj (0,000), a MovieLens értékelési minta alapján mégis pozitív a hasonlóság (+0,287 a 27 közös értékelő révén).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Egyik jel sem eleve téves: mást mérnek. A tartalomalapú ajánlás elvileg új filmeknél is működhetne (ha a 30-as jelöltválasztást is módosítjuk), de az új nézők hidegindítását önmagában nem oldja meg.</a:t>
            </a:r>
            <a:endParaRPr/>
          </a:p>
        </p:txBody>
      </p:sp>
      <p:sp>
        <p:nvSpPr>
          <p:cNvPr id="887" name="Google Shape;887;p2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8" name="Google Shape;948;p2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Négy ajánlási stratégia összevetése az 588 fős teszten: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diagramon a HitRate@5 (fő offline mérőszám) zölddel kiemelt, a HitRate@10 másodlagos megfigyelésként jelenik meg.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Eredmények @5-nél: baseline 1,5%, filmes CF 4,3%, műfajalapú tartalom 0,2%, standardizált hibrid 3,4%.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A hibrid a külön-külön standardizált (z-score) pontszámokat kombinálja.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Tanulság: ezen a teszten a tiszta kollaboratív modell szerepelt a legjobban; az egyenlő súlyú hibrid nem javított rajta (hipotézis: a 19 durva műfajcímke felhígíthatta a kollaboratív jelet).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Módszertani megjegyzés: mind a 4 módszer ugyanabból a 863 szűrt jelöltből dolgozott.</a:t>
            </a:r>
            <a:endParaRPr/>
          </a:p>
        </p:txBody>
      </p:sp>
      <p:sp>
        <p:nvSpPr>
          <p:cNvPr id="949" name="Google Shape;949;p2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3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2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05" name="Google Shape;1005;p2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Összegzés: mit mutat és mit nem az offline teszt?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1. Amit az offline teszt mutatott: a személyes CF lista felülmúlta a baseline-t (4,3% vs 1,5%). A másodlagos HitRate@10-re végzett egyoldalú egzakt McNemar-próba (p ≈ 0,004; 27 csak CF vs 10 csak baseline) statisztikailag alátámasztja a két modell rangsorolási eltérését.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2. Amit az offline teszt nem tud mérni: csak a rendszerben rögzített értékeléseket látja; nem tudja megkülönböztetni az új felfedezéseket a kézenfekvő tippektől, és az adatbázisból nem tudható, mikor vagy valóban végignézte-e a filmet a néző, ahogy a valós felületi interakció (kattintás, elégedettség) sem ismert.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200"/>
              <a:t>3. Következő lépés: online A/B teszt kétsávos felülettel (személyes sáv a visszatérő nézőknek, népszerűségi lista új látogatóknak fallbackként), ahol üzleti és interakciós mérőszámokon (CTR, nézési idő, megtartás) mérhető a hatás.</a:t>
            </a:r>
            <a:endParaRPr/>
          </a:p>
        </p:txBody>
      </p:sp>
      <p:sp>
        <p:nvSpPr>
          <p:cNvPr id="1006" name="Google Shape;1006;p2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685800" y="1143000"/>
            <a:ext cx="57150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ADATTUDOMÁNY  /  5. ÓRA</a:t>
            </a:r>
            <a:endParaRPr/>
          </a:p>
        </p:txBody>
      </p:sp>
      <p:sp>
        <p:nvSpPr>
          <p:cNvPr id="18" name="Google Shape;18;p1"/>
          <p:cNvSpPr/>
          <p:nvPr/>
        </p:nvSpPr>
        <p:spPr>
          <a:xfrm>
            <a:off x="685800" y="1619250"/>
            <a:ext cx="104775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48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19" name="Google Shape;19;p1"/>
          <p:cNvSpPr/>
          <p:nvPr/>
        </p:nvSpPr>
        <p:spPr>
          <a:xfrm>
            <a:off x="685800" y="2762250"/>
            <a:ext cx="7905750" cy="381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685800" y="3095625"/>
            <a:ext cx="104775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21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A Netflix ajánlórendszer-csapatában dolgozunk: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21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minden előfizető kezdőlapjára öt filmet kell kiválasztanunk.</a:t>
            </a:r>
            <a:endParaRPr/>
          </a:p>
        </p:txBody>
      </p:sp>
      <p:sp>
        <p:nvSpPr>
          <p:cNvPr id="21" name="Google Shape;21;p1"/>
          <p:cNvSpPr/>
          <p:nvPr/>
        </p:nvSpPr>
        <p:spPr>
          <a:xfrm>
            <a:off x="685800" y="5905500"/>
            <a:ext cx="2857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12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2026/27 ősz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5. óra  /  02</a:t>
            </a:r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685800" y="704850"/>
            <a:ext cx="108204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30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A félév íve</a:t>
            </a: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685800" y="13716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685800" y="1524000"/>
            <a:ext cx="10820400" cy="352425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838200" y="1600200"/>
            <a:ext cx="25336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Blokk</a:t>
            </a:r>
            <a:endParaRPr/>
          </a:p>
        </p:txBody>
      </p:sp>
      <p:sp>
        <p:nvSpPr>
          <p:cNvPr id="33" name="Google Shape;33;p2"/>
          <p:cNvSpPr/>
          <p:nvPr/>
        </p:nvSpPr>
        <p:spPr>
          <a:xfrm>
            <a:off x="3600450" y="1600200"/>
            <a:ext cx="27241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Fejezet</a:t>
            </a:r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6553200" y="1600200"/>
            <a:ext cx="4876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Központi kérdés</a:t>
            </a:r>
            <a:endParaRPr/>
          </a:p>
        </p:txBody>
      </p:sp>
      <p:sp>
        <p:nvSpPr>
          <p:cNvPr id="35" name="Google Shape;35;p2"/>
          <p:cNvSpPr/>
          <p:nvPr/>
        </p:nvSpPr>
        <p:spPr>
          <a:xfrm>
            <a:off x="685800" y="1876425"/>
            <a:ext cx="2762250" cy="105727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819150" y="1971675"/>
            <a:ext cx="2495550" cy="866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7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I. Reprezentáció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7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(miből lesz elemezhető adat?)</a:t>
            </a:r>
            <a:endParaRPr/>
          </a:p>
        </p:txBody>
      </p:sp>
      <p:sp>
        <p:nvSpPr>
          <p:cNvPr id="37" name="Google Shape;37;p2"/>
          <p:cNvSpPr/>
          <p:nvPr/>
        </p:nvSpPr>
        <p:spPr>
          <a:xfrm>
            <a:off x="3448050" y="1876425"/>
            <a:ext cx="2952750" cy="35242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3581400" y="1952625"/>
            <a:ext cx="2686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0. Az adatelemzéstől az adattudományig</a:t>
            </a: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6400800" y="1876425"/>
            <a:ext cx="5105400" cy="35242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6534150" y="1952625"/>
            <a:ext cx="3962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Hogyan lesz egy homályos problémából vizsgálható kérdés?</a:t>
            </a:r>
            <a:endParaRPr/>
          </a:p>
        </p:txBody>
      </p:sp>
      <p:sp>
        <p:nvSpPr>
          <p:cNvPr id="41" name="Google Shape;41;p2"/>
          <p:cNvSpPr/>
          <p:nvPr/>
        </p:nvSpPr>
        <p:spPr>
          <a:xfrm>
            <a:off x="3448050" y="2228850"/>
            <a:ext cx="2952750" cy="352425"/>
          </a:xfrm>
          <a:prstGeom prst="rect">
            <a:avLst/>
          </a:prstGeom>
          <a:solidFill>
            <a:srgbClr val="F8FAF9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3581400" y="2305050"/>
            <a:ext cx="2686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1. Szövegbányászat és szemantika</a:t>
            </a:r>
            <a:endParaRPr/>
          </a:p>
        </p:txBody>
      </p:sp>
      <p:sp>
        <p:nvSpPr>
          <p:cNvPr id="43" name="Google Shape;43;p2"/>
          <p:cNvSpPr/>
          <p:nvPr/>
        </p:nvSpPr>
        <p:spPr>
          <a:xfrm>
            <a:off x="6400800" y="2228850"/>
            <a:ext cx="5105400" cy="352425"/>
          </a:xfrm>
          <a:prstGeom prst="rect">
            <a:avLst/>
          </a:prstGeom>
          <a:solidFill>
            <a:srgbClr val="F8FAF9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6534150" y="2305050"/>
            <a:ext cx="3962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Hogyan lesz a szövegből összehasonlítható adat?</a:t>
            </a:r>
            <a:endParaRPr/>
          </a:p>
        </p:txBody>
      </p:sp>
      <p:sp>
        <p:nvSpPr>
          <p:cNvPr id="45" name="Google Shape;45;p2"/>
          <p:cNvSpPr/>
          <p:nvPr/>
        </p:nvSpPr>
        <p:spPr>
          <a:xfrm>
            <a:off x="3448050" y="2581275"/>
            <a:ext cx="2952750" cy="35242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3581400" y="2657475"/>
            <a:ext cx="2686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2. Magas dimenzió és csökkentés</a:t>
            </a:r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6400800" y="2581275"/>
            <a:ext cx="5105400" cy="35242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6534150" y="2657475"/>
            <a:ext cx="3962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Hogyan látunk át sokdimenziós reprezentációkat?</a:t>
            </a:r>
            <a:endParaRPr/>
          </a:p>
        </p:txBody>
      </p:sp>
      <p:sp>
        <p:nvSpPr>
          <p:cNvPr id="49" name="Google Shape;49;p2"/>
          <p:cNvSpPr/>
          <p:nvPr/>
        </p:nvSpPr>
        <p:spPr>
          <a:xfrm>
            <a:off x="685800" y="2933700"/>
            <a:ext cx="2762250" cy="1409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"/>
          <p:cNvSpPr/>
          <p:nvPr/>
        </p:nvSpPr>
        <p:spPr>
          <a:xfrm>
            <a:off x="819150" y="3028950"/>
            <a:ext cx="249555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7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II. Rejtett struktúra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7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(mit tudunk meg a megfigyelések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7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viszonyából?)</a:t>
            </a:r>
            <a:endParaRPr/>
          </a:p>
        </p:txBody>
      </p:sp>
      <p:sp>
        <p:nvSpPr>
          <p:cNvPr id="51" name="Google Shape;51;p2"/>
          <p:cNvSpPr/>
          <p:nvPr/>
        </p:nvSpPr>
        <p:spPr>
          <a:xfrm>
            <a:off x="3448050" y="2933700"/>
            <a:ext cx="2952750" cy="352425"/>
          </a:xfrm>
          <a:prstGeom prst="rect">
            <a:avLst/>
          </a:prstGeom>
          <a:solidFill>
            <a:srgbClr val="F8FAF9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2"/>
          <p:cNvSpPr/>
          <p:nvPr/>
        </p:nvSpPr>
        <p:spPr>
          <a:xfrm>
            <a:off x="3581400" y="3009900"/>
            <a:ext cx="2686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3. Klaszterezés és szegmentáció</a:t>
            </a:r>
            <a:endParaRPr/>
          </a:p>
        </p:txBody>
      </p:sp>
      <p:sp>
        <p:nvSpPr>
          <p:cNvPr id="53" name="Google Shape;53;p2"/>
          <p:cNvSpPr/>
          <p:nvPr/>
        </p:nvSpPr>
        <p:spPr>
          <a:xfrm>
            <a:off x="6400800" y="2933700"/>
            <a:ext cx="5105400" cy="352425"/>
          </a:xfrm>
          <a:prstGeom prst="rect">
            <a:avLst/>
          </a:prstGeom>
          <a:solidFill>
            <a:srgbClr val="F8FAF9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2"/>
          <p:cNvSpPr/>
          <p:nvPr/>
        </p:nvSpPr>
        <p:spPr>
          <a:xfrm>
            <a:off x="6534150" y="3009900"/>
            <a:ext cx="3962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Milyen csoportok vannak az adatban?</a:t>
            </a:r>
            <a:endParaRPr/>
          </a:p>
        </p:txBody>
      </p:sp>
      <p:sp>
        <p:nvSpPr>
          <p:cNvPr id="55" name="Google Shape;55;p2"/>
          <p:cNvSpPr/>
          <p:nvPr/>
        </p:nvSpPr>
        <p:spPr>
          <a:xfrm>
            <a:off x="3448050" y="3286125"/>
            <a:ext cx="2952750" cy="352425"/>
          </a:xfrm>
          <a:prstGeom prst="rect">
            <a:avLst/>
          </a:prstGeom>
          <a:solidFill>
            <a:srgbClr val="EAF4F2"/>
          </a:solidFill>
          <a:ln cap="flat" cmpd="sng" w="19050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2"/>
          <p:cNvSpPr/>
          <p:nvPr/>
        </p:nvSpPr>
        <p:spPr>
          <a:xfrm>
            <a:off x="3581400" y="3362325"/>
            <a:ext cx="2686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7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4. Ajánlórendszerek</a:t>
            </a:r>
            <a:endParaRPr b="1" i="0" sz="975">
              <a:solidFill>
                <a:srgbClr val="0F615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2"/>
          <p:cNvSpPr/>
          <p:nvPr/>
        </p:nvSpPr>
        <p:spPr>
          <a:xfrm>
            <a:off x="6400800" y="3286125"/>
            <a:ext cx="5105400" cy="352425"/>
          </a:xfrm>
          <a:prstGeom prst="rect">
            <a:avLst/>
          </a:prstGeom>
          <a:solidFill>
            <a:srgbClr val="EAF4F2"/>
          </a:solidFill>
          <a:ln cap="flat" cmpd="sng" w="19050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2"/>
          <p:cNvSpPr/>
          <p:nvPr/>
        </p:nvSpPr>
        <p:spPr>
          <a:xfrm>
            <a:off x="6534150" y="3362325"/>
            <a:ext cx="3962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Mit rangsoroljunk ennek a konkrét felhasználónak?</a:t>
            </a:r>
            <a:endParaRPr/>
          </a:p>
        </p:txBody>
      </p:sp>
      <p:sp>
        <p:nvSpPr>
          <p:cNvPr id="59" name="Google Shape;59;p2"/>
          <p:cNvSpPr/>
          <p:nvPr/>
        </p:nvSpPr>
        <p:spPr>
          <a:xfrm>
            <a:off x="10553700" y="3352800"/>
            <a:ext cx="838200" cy="209550"/>
          </a:xfrm>
          <a:prstGeom prst="roundRect">
            <a:avLst>
              <a:gd fmla="val 50000" name="adj"/>
            </a:avLst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"/>
          <p:cNvSpPr/>
          <p:nvPr/>
        </p:nvSpPr>
        <p:spPr>
          <a:xfrm>
            <a:off x="10553700" y="3371850"/>
            <a:ext cx="8382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MAI TÉMA</a:t>
            </a:r>
            <a:endParaRPr/>
          </a:p>
        </p:txBody>
      </p:sp>
      <p:sp>
        <p:nvSpPr>
          <p:cNvPr id="61" name="Google Shape;61;p2"/>
          <p:cNvSpPr/>
          <p:nvPr/>
        </p:nvSpPr>
        <p:spPr>
          <a:xfrm>
            <a:off x="3448050" y="3638550"/>
            <a:ext cx="2952750" cy="352425"/>
          </a:xfrm>
          <a:prstGeom prst="rect">
            <a:avLst/>
          </a:prstGeom>
          <a:solidFill>
            <a:srgbClr val="F8FAF9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2"/>
          <p:cNvSpPr/>
          <p:nvPr/>
        </p:nvSpPr>
        <p:spPr>
          <a:xfrm>
            <a:off x="3581400" y="3714750"/>
            <a:ext cx="2686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5. Asszociációs szabályok</a:t>
            </a:r>
            <a:endParaRPr/>
          </a:p>
        </p:txBody>
      </p:sp>
      <p:sp>
        <p:nvSpPr>
          <p:cNvPr id="63" name="Google Shape;63;p2"/>
          <p:cNvSpPr/>
          <p:nvPr/>
        </p:nvSpPr>
        <p:spPr>
          <a:xfrm>
            <a:off x="6400800" y="3638550"/>
            <a:ext cx="5105400" cy="352425"/>
          </a:xfrm>
          <a:prstGeom prst="rect">
            <a:avLst/>
          </a:prstGeom>
          <a:solidFill>
            <a:srgbClr val="F8FAF9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2"/>
          <p:cNvSpPr/>
          <p:nvPr/>
        </p:nvSpPr>
        <p:spPr>
          <a:xfrm>
            <a:off x="6534150" y="3714750"/>
            <a:ext cx="3962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Mik fordulnak elő rendszeresen együtt?</a:t>
            </a:r>
            <a:endParaRPr/>
          </a:p>
        </p:txBody>
      </p:sp>
      <p:sp>
        <p:nvSpPr>
          <p:cNvPr id="65" name="Google Shape;65;p2"/>
          <p:cNvSpPr/>
          <p:nvPr/>
        </p:nvSpPr>
        <p:spPr>
          <a:xfrm>
            <a:off x="3448050" y="3990975"/>
            <a:ext cx="2952750" cy="35242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2"/>
          <p:cNvSpPr/>
          <p:nvPr/>
        </p:nvSpPr>
        <p:spPr>
          <a:xfrm>
            <a:off x="3581400" y="4067175"/>
            <a:ext cx="2686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6. Hálózattudomány</a:t>
            </a:r>
            <a:endParaRPr/>
          </a:p>
        </p:txBody>
      </p:sp>
      <p:sp>
        <p:nvSpPr>
          <p:cNvPr id="67" name="Google Shape;67;p2"/>
          <p:cNvSpPr/>
          <p:nvPr/>
        </p:nvSpPr>
        <p:spPr>
          <a:xfrm>
            <a:off x="6400800" y="3990975"/>
            <a:ext cx="5105400" cy="35242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6534150" y="4067175"/>
            <a:ext cx="3962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Milyen globális kapcsolati szerkezet alakult ki?</a:t>
            </a:r>
            <a:endParaRPr/>
          </a:p>
        </p:txBody>
      </p:sp>
      <p:sp>
        <p:nvSpPr>
          <p:cNvPr id="69" name="Google Shape;69;p2"/>
          <p:cNvSpPr/>
          <p:nvPr/>
        </p:nvSpPr>
        <p:spPr>
          <a:xfrm>
            <a:off x="685800" y="4343400"/>
            <a:ext cx="2762250" cy="7048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819150" y="4438650"/>
            <a:ext cx="24955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7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III. Idő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7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(mit tesz hozzá az időbeli sorrend?)</a:t>
            </a:r>
            <a:endParaRPr/>
          </a:p>
        </p:txBody>
      </p:sp>
      <p:sp>
        <p:nvSpPr>
          <p:cNvPr id="71" name="Google Shape;71;p2"/>
          <p:cNvSpPr/>
          <p:nvPr/>
        </p:nvSpPr>
        <p:spPr>
          <a:xfrm>
            <a:off x="3448050" y="4343400"/>
            <a:ext cx="2952750" cy="352425"/>
          </a:xfrm>
          <a:prstGeom prst="rect">
            <a:avLst/>
          </a:prstGeom>
          <a:solidFill>
            <a:srgbClr val="F8FAF9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/>
          <p:nvPr/>
        </p:nvSpPr>
        <p:spPr>
          <a:xfrm>
            <a:off x="3581400" y="4419600"/>
            <a:ext cx="2686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7. Idősormodellezés és előrejelzés</a:t>
            </a:r>
            <a:endParaRPr/>
          </a:p>
        </p:txBody>
      </p:sp>
      <p:sp>
        <p:nvSpPr>
          <p:cNvPr id="73" name="Google Shape;73;p2"/>
          <p:cNvSpPr/>
          <p:nvPr/>
        </p:nvSpPr>
        <p:spPr>
          <a:xfrm>
            <a:off x="6400800" y="4343400"/>
            <a:ext cx="5105400" cy="352425"/>
          </a:xfrm>
          <a:prstGeom prst="rect">
            <a:avLst/>
          </a:prstGeom>
          <a:solidFill>
            <a:srgbClr val="F8FAF9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6534150" y="4419600"/>
            <a:ext cx="3962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Mi várható a múltbeli mintázatok alapján?</a:t>
            </a:r>
            <a:endParaRPr/>
          </a:p>
        </p:txBody>
      </p:sp>
      <p:sp>
        <p:nvSpPr>
          <p:cNvPr id="75" name="Google Shape;75;p2"/>
          <p:cNvSpPr/>
          <p:nvPr/>
        </p:nvSpPr>
        <p:spPr>
          <a:xfrm>
            <a:off x="3448050" y="4695825"/>
            <a:ext cx="2952750" cy="35242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/>
          <p:nvPr/>
        </p:nvSpPr>
        <p:spPr>
          <a:xfrm>
            <a:off x="3581400" y="4772025"/>
            <a:ext cx="2686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8. Anomália- és változásdetektálás</a:t>
            </a:r>
            <a:endParaRPr/>
          </a:p>
        </p:txBody>
      </p:sp>
      <p:sp>
        <p:nvSpPr>
          <p:cNvPr id="77" name="Google Shape;77;p2"/>
          <p:cNvSpPr/>
          <p:nvPr/>
        </p:nvSpPr>
        <p:spPr>
          <a:xfrm>
            <a:off x="6400800" y="4695825"/>
            <a:ext cx="5105400" cy="35242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2"/>
          <p:cNvSpPr/>
          <p:nvPr/>
        </p:nvSpPr>
        <p:spPr>
          <a:xfrm>
            <a:off x="6534150" y="4772025"/>
            <a:ext cx="3962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Mikor tér el a valóság szokatlanul a várttól?</a:t>
            </a:r>
            <a:endParaRPr/>
          </a:p>
        </p:txBody>
      </p:sp>
      <p:sp>
        <p:nvSpPr>
          <p:cNvPr id="79" name="Google Shape;79;p2"/>
          <p:cNvSpPr/>
          <p:nvPr/>
        </p:nvSpPr>
        <p:spPr>
          <a:xfrm>
            <a:off x="685800" y="5048250"/>
            <a:ext cx="2762250" cy="105727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2"/>
          <p:cNvSpPr/>
          <p:nvPr/>
        </p:nvSpPr>
        <p:spPr>
          <a:xfrm>
            <a:off x="819150" y="5143500"/>
            <a:ext cx="2495550" cy="866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7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IV. Felelős következtetés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7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(mit állíthatunk és hogyan adjuk át?)</a:t>
            </a:r>
            <a:endParaRPr/>
          </a:p>
        </p:txBody>
      </p:sp>
      <p:sp>
        <p:nvSpPr>
          <p:cNvPr id="81" name="Google Shape;81;p2"/>
          <p:cNvSpPr/>
          <p:nvPr/>
        </p:nvSpPr>
        <p:spPr>
          <a:xfrm>
            <a:off x="3448050" y="5048250"/>
            <a:ext cx="2952750" cy="352425"/>
          </a:xfrm>
          <a:prstGeom prst="rect">
            <a:avLst/>
          </a:prstGeom>
          <a:solidFill>
            <a:srgbClr val="F8FAF9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2"/>
          <p:cNvSpPr/>
          <p:nvPr/>
        </p:nvSpPr>
        <p:spPr>
          <a:xfrm>
            <a:off x="3581400" y="5124450"/>
            <a:ext cx="2686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9. Oksági gondolkodás és kísérletezés</a:t>
            </a:r>
            <a:endParaRPr/>
          </a:p>
        </p:txBody>
      </p:sp>
      <p:sp>
        <p:nvSpPr>
          <p:cNvPr id="83" name="Google Shape;83;p2"/>
          <p:cNvSpPr/>
          <p:nvPr/>
        </p:nvSpPr>
        <p:spPr>
          <a:xfrm>
            <a:off x="6400800" y="5048250"/>
            <a:ext cx="5105400" cy="352425"/>
          </a:xfrm>
          <a:prstGeom prst="rect">
            <a:avLst/>
          </a:prstGeom>
          <a:solidFill>
            <a:srgbClr val="F8FAF9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2"/>
          <p:cNvSpPr/>
          <p:nvPr/>
        </p:nvSpPr>
        <p:spPr>
          <a:xfrm>
            <a:off x="6534150" y="5124450"/>
            <a:ext cx="3962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Mikor mondhatjuk, hogy valami okoz valamit?</a:t>
            </a:r>
            <a:endParaRPr/>
          </a:p>
        </p:txBody>
      </p:sp>
      <p:sp>
        <p:nvSpPr>
          <p:cNvPr id="85" name="Google Shape;85;p2"/>
          <p:cNvSpPr/>
          <p:nvPr/>
        </p:nvSpPr>
        <p:spPr>
          <a:xfrm>
            <a:off x="3448050" y="5400675"/>
            <a:ext cx="2952750" cy="35242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2"/>
          <p:cNvSpPr/>
          <p:nvPr/>
        </p:nvSpPr>
        <p:spPr>
          <a:xfrm>
            <a:off x="3581400" y="5476875"/>
            <a:ext cx="2686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10. Magyarázható adattudomány</a:t>
            </a:r>
            <a:endParaRPr/>
          </a:p>
        </p:txBody>
      </p:sp>
      <p:sp>
        <p:nvSpPr>
          <p:cNvPr id="87" name="Google Shape;87;p2"/>
          <p:cNvSpPr/>
          <p:nvPr/>
        </p:nvSpPr>
        <p:spPr>
          <a:xfrm>
            <a:off x="6400800" y="5400675"/>
            <a:ext cx="5105400" cy="35242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6534150" y="5476875"/>
            <a:ext cx="3962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Miért ezt adta a modell, és mikor építhetünk rá döntést?</a:t>
            </a:r>
            <a:endParaRPr/>
          </a:p>
        </p:txBody>
      </p:sp>
      <p:sp>
        <p:nvSpPr>
          <p:cNvPr id="89" name="Google Shape;89;p2"/>
          <p:cNvSpPr/>
          <p:nvPr/>
        </p:nvSpPr>
        <p:spPr>
          <a:xfrm>
            <a:off x="3448050" y="5753100"/>
            <a:ext cx="2952750" cy="352425"/>
          </a:xfrm>
          <a:prstGeom prst="rect">
            <a:avLst/>
          </a:prstGeom>
          <a:solidFill>
            <a:srgbClr val="F8FAF9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2"/>
          <p:cNvSpPr/>
          <p:nvPr/>
        </p:nvSpPr>
        <p:spPr>
          <a:xfrm>
            <a:off x="3581400" y="5829300"/>
            <a:ext cx="2686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11. Reprodukálható DS projekt</a:t>
            </a:r>
            <a:endParaRPr/>
          </a:p>
        </p:txBody>
      </p:sp>
      <p:sp>
        <p:nvSpPr>
          <p:cNvPr id="91" name="Google Shape;91;p2"/>
          <p:cNvSpPr/>
          <p:nvPr/>
        </p:nvSpPr>
        <p:spPr>
          <a:xfrm>
            <a:off x="6400800" y="5753100"/>
            <a:ext cx="5105400" cy="352425"/>
          </a:xfrm>
          <a:prstGeom prst="rect">
            <a:avLst/>
          </a:prstGeom>
          <a:solidFill>
            <a:srgbClr val="F8FAF9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2"/>
          <p:cNvSpPr/>
          <p:nvPr/>
        </p:nvSpPr>
        <p:spPr>
          <a:xfrm>
            <a:off x="6534150" y="5829300"/>
            <a:ext cx="3962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Hogyan lesz mindebből ellenőrizhető, átadható megoldás?</a:t>
            </a:r>
            <a:endParaRPr/>
          </a:p>
        </p:txBody>
      </p:sp>
      <p:sp>
        <p:nvSpPr>
          <p:cNvPr id="93" name="Google Shape;93;p2"/>
          <p:cNvSpPr/>
          <p:nvPr/>
        </p:nvSpPr>
        <p:spPr>
          <a:xfrm>
            <a:off x="685800" y="64008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95" name="Google Shape;95;p2"/>
          <p:cNvSpPr/>
          <p:nvPr/>
        </p:nvSpPr>
        <p:spPr>
          <a:xfrm>
            <a:off x="10363200" y="6543675"/>
            <a:ext cx="1143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2 / 24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5. óra  /  03</a:t>
            </a:r>
            <a:endParaRPr/>
          </a:p>
        </p:txBody>
      </p:sp>
      <p:sp>
        <p:nvSpPr>
          <p:cNvPr id="103" name="Google Shape;103;p3"/>
          <p:cNvSpPr/>
          <p:nvPr/>
        </p:nvSpPr>
        <p:spPr>
          <a:xfrm>
            <a:off x="685800" y="704850"/>
            <a:ext cx="108204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30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Szegmensek és egyéni ajánlás</a:t>
            </a:r>
            <a:endParaRPr/>
          </a:p>
        </p:txBody>
      </p:sp>
      <p:sp>
        <p:nvSpPr>
          <p:cNvPr id="104" name="Google Shape;104;p3"/>
          <p:cNvSpPr/>
          <p:nvPr/>
        </p:nvSpPr>
        <p:spPr>
          <a:xfrm>
            <a:off x="685800" y="13716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"/>
          <p:cNvSpPr/>
          <p:nvPr/>
        </p:nvSpPr>
        <p:spPr>
          <a:xfrm>
            <a:off x="685800" y="1638300"/>
            <a:ext cx="10287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575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4. órán 440 ügyfelet klasztereztünk. Ha a filmeket csoportosítanánk az értékelési minták szerint, több jellegzetes filmcsoportot kapnánk.</a:t>
            </a:r>
            <a:endParaRPr/>
          </a:p>
        </p:txBody>
      </p:sp>
      <p:sp>
        <p:nvSpPr>
          <p:cNvPr id="106" name="Google Shape;106;p3"/>
          <p:cNvSpPr/>
          <p:nvPr/>
        </p:nvSpPr>
        <p:spPr>
          <a:xfrm>
            <a:off x="685800" y="2476500"/>
            <a:ext cx="10820400" cy="19050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3"/>
          <p:cNvSpPr/>
          <p:nvPr/>
        </p:nvSpPr>
        <p:spPr>
          <a:xfrm>
            <a:off x="685800" y="2800350"/>
            <a:ext cx="20955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65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1. filmklaszter</a:t>
            </a:r>
            <a:endParaRPr/>
          </a:p>
        </p:txBody>
      </p:sp>
      <p:sp>
        <p:nvSpPr>
          <p:cNvPr id="108" name="Google Shape;108;p3"/>
          <p:cNvSpPr/>
          <p:nvPr/>
        </p:nvSpPr>
        <p:spPr>
          <a:xfrm>
            <a:off x="4762500" y="2800350"/>
            <a:ext cx="2667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6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2. filmklaszter</a:t>
            </a:r>
            <a:endParaRPr/>
          </a:p>
        </p:txBody>
      </p:sp>
      <p:sp>
        <p:nvSpPr>
          <p:cNvPr id="109" name="Google Shape;109;p3"/>
          <p:cNvSpPr/>
          <p:nvPr/>
        </p:nvSpPr>
        <p:spPr>
          <a:xfrm>
            <a:off x="9410700" y="2800350"/>
            <a:ext cx="20955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65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3. filmklaszter</a:t>
            </a:r>
            <a:endParaRPr/>
          </a:p>
        </p:txBody>
      </p:sp>
      <p:sp>
        <p:nvSpPr>
          <p:cNvPr id="110" name="Google Shape;110;p3"/>
          <p:cNvSpPr/>
          <p:nvPr/>
        </p:nvSpPr>
        <p:spPr>
          <a:xfrm>
            <a:off x="1447800" y="3333750"/>
            <a:ext cx="361950" cy="361950"/>
          </a:xfrm>
          <a:prstGeom prst="roundRect">
            <a:avLst>
              <a:gd fmla="val 50000" name="adj"/>
            </a:avLst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"/>
          <p:cNvSpPr/>
          <p:nvPr/>
        </p:nvSpPr>
        <p:spPr>
          <a:xfrm>
            <a:off x="10382250" y="3333750"/>
            <a:ext cx="361950" cy="361950"/>
          </a:xfrm>
          <a:prstGeom prst="roundRect">
            <a:avLst>
              <a:gd fmla="val 50000" name="adj"/>
            </a:avLst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/>
          <p:nvPr/>
        </p:nvSpPr>
        <p:spPr>
          <a:xfrm>
            <a:off x="5810250" y="3228975"/>
            <a:ext cx="571500" cy="571500"/>
          </a:xfrm>
          <a:prstGeom prst="roundRect">
            <a:avLst>
              <a:gd fmla="val 50000" name="adj"/>
            </a:avLst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3"/>
          <p:cNvSpPr/>
          <p:nvPr/>
        </p:nvSpPr>
        <p:spPr>
          <a:xfrm>
            <a:off x="5810250" y="3314700"/>
            <a:ext cx="5715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14" name="Google Shape;114;p3"/>
          <p:cNvSpPr/>
          <p:nvPr/>
        </p:nvSpPr>
        <p:spPr>
          <a:xfrm>
            <a:off x="4286250" y="4067175"/>
            <a:ext cx="36195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50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Szemléltető példa</a:t>
            </a:r>
            <a:endParaRPr/>
          </a:p>
        </p:txBody>
      </p:sp>
      <p:sp>
        <p:nvSpPr>
          <p:cNvPr id="115" name="Google Shape;115;p3"/>
          <p:cNvSpPr/>
          <p:nvPr/>
        </p:nvSpPr>
        <p:spPr>
          <a:xfrm>
            <a:off x="3905250" y="4457700"/>
            <a:ext cx="43815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225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„Krimi és dráma”</a:t>
            </a:r>
            <a:endParaRPr/>
          </a:p>
        </p:txBody>
      </p:sp>
      <p:sp>
        <p:nvSpPr>
          <p:cNvPr id="116" name="Google Shape;116;p3"/>
          <p:cNvSpPr/>
          <p:nvPr/>
        </p:nvSpPr>
        <p:spPr>
          <a:xfrm>
            <a:off x="3238500" y="5019675"/>
            <a:ext cx="571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50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 címkét a csoportban gyakori filmek adhatnák: Keresztapa, Hetedik, Hátsó ablak.</a:t>
            </a:r>
            <a:endParaRPr/>
          </a:p>
        </p:txBody>
      </p:sp>
      <p:sp>
        <p:nvSpPr>
          <p:cNvPr id="117" name="Google Shape;117;p3"/>
          <p:cNvSpPr/>
          <p:nvPr/>
        </p:nvSpPr>
        <p:spPr>
          <a:xfrm>
            <a:off x="685800" y="5667375"/>
            <a:ext cx="10820400" cy="523875"/>
          </a:xfrm>
          <a:prstGeom prst="roundRect">
            <a:avLst>
              <a:gd fmla="val 14545" name="adj"/>
            </a:avLst>
          </a:prstGeom>
          <a:solidFill>
            <a:srgbClr val="EAF4F2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/>
          <p:nvPr/>
        </p:nvSpPr>
        <p:spPr>
          <a:xfrm>
            <a:off x="874939" y="5691187"/>
            <a:ext cx="10442121" cy="466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54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A csoportosítás megmutatja a jellegzetes filmtípusokat, de egy csoporton belül sem egyforma mindenki: a mai célunk személyre szabott rangsor egy konkrét nézőnek.</a:t>
            </a:r>
            <a:endParaRPr/>
          </a:p>
        </p:txBody>
      </p:sp>
      <p:sp>
        <p:nvSpPr>
          <p:cNvPr id="119" name="Google Shape;119;p3"/>
          <p:cNvSpPr/>
          <p:nvPr/>
        </p:nvSpPr>
        <p:spPr>
          <a:xfrm>
            <a:off x="685800" y="64008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3"/>
          <p:cNvSpPr/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121" name="Google Shape;121;p3"/>
          <p:cNvSpPr/>
          <p:nvPr/>
        </p:nvSpPr>
        <p:spPr>
          <a:xfrm>
            <a:off x="10363200" y="6543675"/>
            <a:ext cx="1143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3 / 24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5. óra  /  04</a:t>
            </a:r>
            <a:endParaRPr/>
          </a:p>
        </p:txBody>
      </p:sp>
      <p:sp>
        <p:nvSpPr>
          <p:cNvPr id="129" name="Google Shape;129;p4"/>
          <p:cNvSpPr/>
          <p:nvPr/>
        </p:nvSpPr>
        <p:spPr>
          <a:xfrm>
            <a:off x="685800" y="704850"/>
            <a:ext cx="108204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30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Öt hely a kezdőlapon</a:t>
            </a:r>
            <a:endParaRPr/>
          </a:p>
        </p:txBody>
      </p:sp>
      <p:sp>
        <p:nvSpPr>
          <p:cNvPr id="130" name="Google Shape;130;p4"/>
          <p:cNvSpPr/>
          <p:nvPr/>
        </p:nvSpPr>
        <p:spPr>
          <a:xfrm>
            <a:off x="685800" y="13716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" name="Google Shape;131;p4"/>
          <p:cNvPicPr preferRelativeResize="0"/>
          <p:nvPr/>
        </p:nvPicPr>
        <p:blipFill rotWithShape="1">
          <a:blip r:embed="rId3">
            <a:alphaModFix/>
          </a:blip>
          <a:srcRect b="0" l="603" r="17763" t="0"/>
          <a:stretch/>
        </p:blipFill>
        <p:spPr>
          <a:xfrm>
            <a:off x="201705" y="1667435"/>
            <a:ext cx="6333565" cy="393616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4"/>
          <p:cNvSpPr/>
          <p:nvPr/>
        </p:nvSpPr>
        <p:spPr>
          <a:xfrm>
            <a:off x="6858000" y="1571625"/>
            <a:ext cx="4648200" cy="457200"/>
          </a:xfrm>
          <a:prstGeom prst="roundRect">
            <a:avLst>
              <a:gd fmla="val 12500" name="adj"/>
            </a:avLst>
          </a:prstGeom>
          <a:solidFill>
            <a:srgbClr val="F3F7F6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/>
          <p:nvPr/>
        </p:nvSpPr>
        <p:spPr>
          <a:xfrm>
            <a:off x="7010400" y="1685925"/>
            <a:ext cx="43434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88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A MovieLens adathalmazon fogunk dolgozni (független a Netflix-től)</a:t>
            </a:r>
            <a:endParaRPr b="1" i="0" sz="988">
              <a:solidFill>
                <a:srgbClr val="0F615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4"/>
          <p:cNvSpPr/>
          <p:nvPr/>
        </p:nvSpPr>
        <p:spPr>
          <a:xfrm>
            <a:off x="6858000" y="2171700"/>
            <a:ext cx="4648200" cy="514350"/>
          </a:xfrm>
          <a:prstGeom prst="roundRect">
            <a:avLst>
              <a:gd fmla="val 14815" name="adj"/>
            </a:avLst>
          </a:prstGeom>
          <a:solidFill>
            <a:srgbClr val="EAF4F2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4"/>
          <p:cNvSpPr/>
          <p:nvPr/>
        </p:nvSpPr>
        <p:spPr>
          <a:xfrm>
            <a:off x="6858000" y="2295525"/>
            <a:ext cx="46482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50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610 néző  ·  9 742 film  ·  100 836 értékelés</a:t>
            </a:r>
            <a:endParaRPr/>
          </a:p>
        </p:txBody>
      </p:sp>
      <p:sp>
        <p:nvSpPr>
          <p:cNvPr id="136" name="Google Shape;136;p4"/>
          <p:cNvSpPr/>
          <p:nvPr/>
        </p:nvSpPr>
        <p:spPr>
          <a:xfrm>
            <a:off x="6858000" y="2857500"/>
            <a:ext cx="46482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72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A rendszernek minden előfizető kezdőlapjára öt filmet kell kiválasztania.</a:t>
            </a:r>
            <a:endParaRPr/>
          </a:p>
        </p:txBody>
      </p:sp>
      <p:sp>
        <p:nvSpPr>
          <p:cNvPr id="137" name="Google Shape;137;p4"/>
          <p:cNvSpPr/>
          <p:nvPr/>
        </p:nvSpPr>
        <p:spPr>
          <a:xfrm>
            <a:off x="6858000" y="3571875"/>
            <a:ext cx="46482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3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Amit tudunk</a:t>
            </a:r>
            <a:endParaRPr/>
          </a:p>
        </p:txBody>
      </p:sp>
      <p:sp>
        <p:nvSpPr>
          <p:cNvPr id="138" name="Google Shape;138;p4"/>
          <p:cNvSpPr/>
          <p:nvPr/>
        </p:nvSpPr>
        <p:spPr>
          <a:xfrm>
            <a:off x="6858000" y="3857625"/>
            <a:ext cx="4648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Ki melyik filmre hány csillagot adott a 0,5–5,0 skálán, és mikor értékelte azt (időbélyeg).</a:t>
            </a:r>
            <a:endParaRPr/>
          </a:p>
        </p:txBody>
      </p:sp>
      <p:sp>
        <p:nvSpPr>
          <p:cNvPr id="139" name="Google Shape;139;p4"/>
          <p:cNvSpPr/>
          <p:nvPr/>
        </p:nvSpPr>
        <p:spPr>
          <a:xfrm>
            <a:off x="6858000" y="4524375"/>
            <a:ext cx="46482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4"/>
          <p:cNvSpPr/>
          <p:nvPr/>
        </p:nvSpPr>
        <p:spPr>
          <a:xfrm>
            <a:off x="6858000" y="4714875"/>
            <a:ext cx="46482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350">
                <a:solidFill>
                  <a:srgbClr val="8B3E2F"/>
                </a:solidFill>
                <a:latin typeface="Arial"/>
                <a:ea typeface="Arial"/>
                <a:cs typeface="Arial"/>
                <a:sym typeface="Arial"/>
              </a:rPr>
              <a:t>Amit nem tudunk</a:t>
            </a:r>
            <a:endParaRPr/>
          </a:p>
        </p:txBody>
      </p:sp>
      <p:sp>
        <p:nvSpPr>
          <p:cNvPr id="141" name="Google Shape;141;p4"/>
          <p:cNvSpPr/>
          <p:nvPr/>
        </p:nvSpPr>
        <p:spPr>
          <a:xfrm>
            <a:off x="6858000" y="5000625"/>
            <a:ext cx="46482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Miért értékelte így. Nincsenek kérdőívek, nincsenek kattintási vagy megtekintési adatok, és nincs részletes nézői profilunk.</a:t>
            </a:r>
            <a:endParaRPr/>
          </a:p>
        </p:txBody>
      </p:sp>
      <p:sp>
        <p:nvSpPr>
          <p:cNvPr id="142" name="Google Shape;142;p4"/>
          <p:cNvSpPr/>
          <p:nvPr/>
        </p:nvSpPr>
        <p:spPr>
          <a:xfrm>
            <a:off x="685800" y="64008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4"/>
          <p:cNvSpPr/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144" name="Google Shape;144;p4"/>
          <p:cNvSpPr/>
          <p:nvPr/>
        </p:nvSpPr>
        <p:spPr>
          <a:xfrm>
            <a:off x="10363200" y="6543675"/>
            <a:ext cx="1143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4 / 24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5. óra  /  0</a:t>
            </a:r>
            <a:r>
              <a:rPr b="1" lang="hu-HU" sz="1125">
                <a:solidFill>
                  <a:srgbClr val="0F615C"/>
                </a:solidFill>
              </a:rPr>
              <a:t>5</a:t>
            </a:r>
            <a:endParaRPr b="1" sz="1125">
              <a:solidFill>
                <a:srgbClr val="0F615C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25">
              <a:solidFill>
                <a:srgbClr val="0F615C"/>
              </a:solidFill>
            </a:endParaRPr>
          </a:p>
        </p:txBody>
      </p:sp>
      <p:sp>
        <p:nvSpPr>
          <p:cNvPr id="152" name="Google Shape;152;p7"/>
          <p:cNvSpPr/>
          <p:nvPr/>
        </p:nvSpPr>
        <p:spPr>
          <a:xfrm>
            <a:off x="685800" y="704850"/>
            <a:ext cx="108204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30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Az értékelések eloszlása</a:t>
            </a:r>
            <a:endParaRPr/>
          </a:p>
        </p:txBody>
      </p:sp>
      <p:sp>
        <p:nvSpPr>
          <p:cNvPr id="153" name="Google Shape;153;p7"/>
          <p:cNvSpPr/>
          <p:nvPr/>
        </p:nvSpPr>
        <p:spPr>
          <a:xfrm>
            <a:off x="685800" y="13716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685800" y="1524000"/>
            <a:ext cx="10668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5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Az adathalmazban az értékelések eloszlása rendkívül egyenetlen a nézők és a filmek között.</a:t>
            </a:r>
            <a:endParaRPr/>
          </a:p>
        </p:txBody>
      </p:sp>
      <p:pic>
        <p:nvPicPr>
          <p:cNvPr id="155" name="Google Shape;155;p7"/>
          <p:cNvPicPr preferRelativeResize="0"/>
          <p:nvPr/>
        </p:nvPicPr>
        <p:blipFill rotWithShape="1">
          <a:blip r:embed="rId3">
            <a:alphaModFix/>
          </a:blip>
          <a:srcRect b="0" l="0" r="32078" t="0"/>
          <a:stretch/>
        </p:blipFill>
        <p:spPr>
          <a:xfrm>
            <a:off x="685800" y="2433637"/>
            <a:ext cx="5219700" cy="2720083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7"/>
          <p:cNvSpPr/>
          <p:nvPr/>
        </p:nvSpPr>
        <p:spPr>
          <a:xfrm>
            <a:off x="6286500" y="2271712"/>
            <a:ext cx="5219700" cy="1476375"/>
          </a:xfrm>
          <a:prstGeom prst="roundRect">
            <a:avLst>
              <a:gd fmla="val 5161" name="adj"/>
            </a:avLst>
          </a:prstGeom>
          <a:solidFill>
            <a:srgbClr val="EAF4F2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7"/>
          <p:cNvSpPr/>
          <p:nvPr/>
        </p:nvSpPr>
        <p:spPr>
          <a:xfrm>
            <a:off x="6515100" y="2437967"/>
            <a:ext cx="4762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7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Nézőnként medián 70 rating</a:t>
            </a:r>
            <a:endParaRPr/>
          </a:p>
        </p:txBody>
      </p:sp>
      <p:sp>
        <p:nvSpPr>
          <p:cNvPr id="158" name="Google Shape;158;p7"/>
          <p:cNvSpPr/>
          <p:nvPr/>
        </p:nvSpPr>
        <p:spPr>
          <a:xfrm>
            <a:off x="6515100" y="2814637"/>
            <a:ext cx="47625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125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Az átlag 165,3 értékelés. A legaktívabb 10% adja a platform összes ratingjének 47,7%-át. A nézők feléről legalább 70 értékelés áll rendelkezésre – elegendő egy kezdeti ízlésminta felrajzolásához.</a:t>
            </a:r>
            <a:endParaRPr/>
          </a:p>
        </p:txBody>
      </p:sp>
      <p:sp>
        <p:nvSpPr>
          <p:cNvPr id="159" name="Google Shape;159;p7"/>
          <p:cNvSpPr/>
          <p:nvPr/>
        </p:nvSpPr>
        <p:spPr>
          <a:xfrm>
            <a:off x="6286500" y="3938587"/>
            <a:ext cx="5219700" cy="1571625"/>
          </a:xfrm>
          <a:prstGeom prst="roundRect">
            <a:avLst>
              <a:gd fmla="val 4848" name="adj"/>
            </a:avLst>
          </a:prstGeom>
          <a:solidFill>
            <a:srgbClr val="F8FAF9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7"/>
          <p:cNvSpPr/>
          <p:nvPr/>
        </p:nvSpPr>
        <p:spPr>
          <a:xfrm>
            <a:off x="6515100" y="4104842"/>
            <a:ext cx="4762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725">
                <a:solidFill>
                  <a:srgbClr val="A75E10"/>
                </a:solidFill>
                <a:latin typeface="Arial"/>
                <a:ea typeface="Arial"/>
                <a:cs typeface="Arial"/>
                <a:sym typeface="Arial"/>
              </a:rPr>
              <a:t>Filmenként medián 3 rating</a:t>
            </a:r>
            <a:endParaRPr/>
          </a:p>
        </p:txBody>
      </p:sp>
      <p:sp>
        <p:nvSpPr>
          <p:cNvPr id="161" name="Google Shape;161;p7"/>
          <p:cNvSpPr/>
          <p:nvPr/>
        </p:nvSpPr>
        <p:spPr>
          <a:xfrm>
            <a:off x="6515100" y="4485842"/>
            <a:ext cx="47625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125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katalógus harmadának (3 446 filmnek) mindössze 1 értékelése van. A teljes adathalmazban 882 film (9,1%) éri el a 30 értékelést (a későbbi tanító adatokban ebből 863 marad).</a:t>
            </a:r>
            <a:endParaRPr/>
          </a:p>
        </p:txBody>
      </p:sp>
      <p:sp>
        <p:nvSpPr>
          <p:cNvPr id="162" name="Google Shape;162;p7"/>
          <p:cNvSpPr/>
          <p:nvPr/>
        </p:nvSpPr>
        <p:spPr>
          <a:xfrm>
            <a:off x="685800" y="64008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164" name="Google Shape;164;p7"/>
          <p:cNvSpPr/>
          <p:nvPr/>
        </p:nvSpPr>
        <p:spPr>
          <a:xfrm>
            <a:off x="10363200" y="6543675"/>
            <a:ext cx="1143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7 / 24</a:t>
            </a:r>
            <a:endParaRPr/>
          </a:p>
        </p:txBody>
      </p:sp>
      <p:sp>
        <p:nvSpPr>
          <p:cNvPr id="165" name="Google Shape;165;p7"/>
          <p:cNvSpPr/>
          <p:nvPr/>
        </p:nvSpPr>
        <p:spPr>
          <a:xfrm>
            <a:off x="685800" y="5207000"/>
            <a:ext cx="52197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hu-HU" sz="8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A ritkaság szemléltetése: 60 néző és 200 film metszete (az értékelések aránya 1,2%)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5. óra  /  0</a:t>
            </a:r>
            <a:r>
              <a:rPr b="1" lang="hu-HU" sz="1125">
                <a:solidFill>
                  <a:srgbClr val="0F615C"/>
                </a:solidFill>
              </a:rPr>
              <a:t>6</a:t>
            </a:r>
            <a:endParaRPr b="1" sz="1125">
              <a:solidFill>
                <a:srgbClr val="0F615C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25">
              <a:solidFill>
                <a:srgbClr val="0F615C"/>
              </a:solidFill>
            </a:endParaRPr>
          </a:p>
        </p:txBody>
      </p:sp>
      <p:sp>
        <p:nvSpPr>
          <p:cNvPr id="173" name="Google Shape;173;p5"/>
          <p:cNvSpPr/>
          <p:nvPr/>
        </p:nvSpPr>
        <p:spPr>
          <a:xfrm>
            <a:off x="685800" y="704850"/>
            <a:ext cx="108204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30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Első próbálkozás: átlagértékelés</a:t>
            </a:r>
            <a:endParaRPr b="1" i="0" sz="3000">
              <a:solidFill>
                <a:srgbClr val="18212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5"/>
          <p:cNvSpPr/>
          <p:nvPr/>
        </p:nvSpPr>
        <p:spPr>
          <a:xfrm>
            <a:off x="685800" y="13716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685800" y="1600200"/>
            <a:ext cx="104775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575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Kézenfekvő első kísérlet: a legmagasabb átlagos értékelésű filmek tűnhetnek a legbiztosabb ajánlásnak, ezért elsőként mindenkinek ezeket próbáljuk megmutatni.</a:t>
            </a:r>
            <a:endParaRPr/>
          </a:p>
        </p:txBody>
      </p:sp>
      <p:sp>
        <p:nvSpPr>
          <p:cNvPr id="176" name="Google Shape;176;p5"/>
          <p:cNvSpPr/>
          <p:nvPr/>
        </p:nvSpPr>
        <p:spPr>
          <a:xfrm>
            <a:off x="685800" y="2428875"/>
            <a:ext cx="10820400" cy="1095375"/>
          </a:xfrm>
          <a:prstGeom prst="roundRect">
            <a:avLst>
              <a:gd fmla="val 6957" name="adj"/>
            </a:avLst>
          </a:prstGeom>
          <a:solidFill>
            <a:srgbClr val="F2F5F4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914400" y="2619375"/>
            <a:ext cx="10363200" cy="714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350">
                <a:solidFill>
                  <a:srgbClr val="243C38"/>
                </a:solidFill>
                <a:latin typeface="Arial"/>
                <a:ea typeface="Arial"/>
                <a:cs typeface="Arial"/>
                <a:sym typeface="Arial"/>
              </a:rPr>
              <a:t># Egyszerű ötlet: számoljuk ki a filmek átlagos értékelését, és vegyük az öt legjobbat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350">
                <a:solidFill>
                  <a:srgbClr val="243C38"/>
                </a:solidFill>
                <a:latin typeface="Arial"/>
                <a:ea typeface="Arial"/>
                <a:cs typeface="Arial"/>
                <a:sym typeface="Arial"/>
              </a:rPr>
              <a:t>ratings.groupby('movieId')['rating'].mean().sort_values(ascending=False).head(5)</a:t>
            </a:r>
            <a:endParaRPr/>
          </a:p>
        </p:txBody>
      </p:sp>
      <p:sp>
        <p:nvSpPr>
          <p:cNvPr id="178" name="Google Shape;178;p5"/>
          <p:cNvSpPr/>
          <p:nvPr/>
        </p:nvSpPr>
        <p:spPr>
          <a:xfrm>
            <a:off x="685800" y="3857625"/>
            <a:ext cx="10820400" cy="1381125"/>
          </a:xfrm>
          <a:prstGeom prst="roundRect">
            <a:avLst>
              <a:gd fmla="val 5517" name="adj"/>
            </a:avLst>
          </a:prstGeom>
          <a:solidFill>
            <a:srgbClr val="FFF4E6"/>
          </a:solidFill>
          <a:ln cap="flat" cmpd="sng" w="9525">
            <a:solidFill>
              <a:srgbClr val="E2A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914400" y="4048125"/>
            <a:ext cx="23812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575">
                <a:solidFill>
                  <a:srgbClr val="A75E10"/>
                </a:solidFill>
                <a:latin typeface="Arial"/>
                <a:ea typeface="Arial"/>
                <a:cs typeface="Arial"/>
                <a:sym typeface="Arial"/>
              </a:rPr>
              <a:t>Előrejelzés:</a:t>
            </a:r>
            <a:endParaRPr/>
          </a:p>
        </p:txBody>
      </p:sp>
      <p:sp>
        <p:nvSpPr>
          <p:cNvPr id="180" name="Google Shape;180;p5"/>
          <p:cNvSpPr/>
          <p:nvPr/>
        </p:nvSpPr>
        <p:spPr>
          <a:xfrm>
            <a:off x="914400" y="4400550"/>
            <a:ext cx="103632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5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Vajon ez jó ajánlásokat ad majd? Milyen filmek kerülnek a nyers átlagok élére?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5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Nézzük meg, mi történik, ha szűrés nélkül rendezzük a 9 742 filmet a csillagok átlaga szerint!</a:t>
            </a:r>
            <a:endParaRPr/>
          </a:p>
        </p:txBody>
      </p:sp>
      <p:sp>
        <p:nvSpPr>
          <p:cNvPr id="181" name="Google Shape;181;p5"/>
          <p:cNvSpPr/>
          <p:nvPr/>
        </p:nvSpPr>
        <p:spPr>
          <a:xfrm>
            <a:off x="685800" y="64008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5"/>
          <p:cNvSpPr/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183" name="Google Shape;183;p5"/>
          <p:cNvSpPr/>
          <p:nvPr/>
        </p:nvSpPr>
        <p:spPr>
          <a:xfrm>
            <a:off x="10363200" y="6543675"/>
            <a:ext cx="1143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5 / 24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6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5. óra  /  0</a:t>
            </a:r>
            <a:r>
              <a:rPr b="1" lang="hu-HU" sz="1125">
                <a:solidFill>
                  <a:srgbClr val="0F615C"/>
                </a:solidFill>
              </a:rPr>
              <a:t>7</a:t>
            </a:r>
            <a:endParaRPr/>
          </a:p>
        </p:txBody>
      </p:sp>
      <p:sp>
        <p:nvSpPr>
          <p:cNvPr id="191" name="Google Shape;191;p6"/>
          <p:cNvSpPr/>
          <p:nvPr/>
        </p:nvSpPr>
        <p:spPr>
          <a:xfrm>
            <a:off x="685800" y="704850"/>
            <a:ext cx="108204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30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Az átlag támogatottság nélkül félrevezető lehet</a:t>
            </a:r>
            <a:endParaRPr b="1" i="0" sz="3000">
              <a:solidFill>
                <a:srgbClr val="18212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6"/>
          <p:cNvSpPr/>
          <p:nvPr/>
        </p:nvSpPr>
        <p:spPr>
          <a:xfrm>
            <a:off x="685800" y="13716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6"/>
          <p:cNvSpPr/>
          <p:nvPr/>
        </p:nvSpPr>
        <p:spPr>
          <a:xfrm>
            <a:off x="685800" y="1485900"/>
            <a:ext cx="10668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5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A nyers átlagok szerinti rendezés általában meglepő csapdát rejt</a:t>
            </a:r>
            <a:endParaRPr b="0" i="0" sz="1575">
              <a:solidFill>
                <a:srgbClr val="18212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6"/>
          <p:cNvSpPr/>
          <p:nvPr/>
        </p:nvSpPr>
        <p:spPr>
          <a:xfrm>
            <a:off x="685800" y="1857375"/>
            <a:ext cx="51435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350">
                <a:solidFill>
                  <a:srgbClr val="A75E10"/>
                </a:solidFill>
                <a:latin typeface="Arial"/>
                <a:ea typeface="Arial"/>
                <a:cs typeface="Arial"/>
                <a:sym typeface="Arial"/>
              </a:rPr>
              <a:t>Csak átlag alapján  (top 10)</a:t>
            </a:r>
            <a:endParaRPr/>
          </a:p>
        </p:txBody>
      </p:sp>
      <p:pic>
        <p:nvPicPr>
          <p:cNvPr id="195" name="Google Shape;19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2328115"/>
            <a:ext cx="5143500" cy="2306546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6"/>
          <p:cNvSpPr/>
          <p:nvPr/>
        </p:nvSpPr>
        <p:spPr>
          <a:xfrm>
            <a:off x="6362700" y="1857375"/>
            <a:ext cx="51435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3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Legalább 30 értékeléssel  (támogatottsági küszöb)</a:t>
            </a:r>
            <a:endParaRPr/>
          </a:p>
        </p:txBody>
      </p:sp>
      <p:pic>
        <p:nvPicPr>
          <p:cNvPr id="197" name="Google Shape;19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62700" y="2328115"/>
            <a:ext cx="5143500" cy="2306546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6"/>
          <p:cNvSpPr/>
          <p:nvPr/>
        </p:nvSpPr>
        <p:spPr>
          <a:xfrm>
            <a:off x="685800" y="5000625"/>
            <a:ext cx="10820400" cy="1190625"/>
          </a:xfrm>
          <a:prstGeom prst="roundRect">
            <a:avLst>
              <a:gd fmla="val 6400" name="adj"/>
            </a:avLst>
          </a:prstGeom>
          <a:solidFill>
            <a:srgbClr val="F8FAF9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/>
          <p:nvPr/>
        </p:nvSpPr>
        <p:spPr>
          <a:xfrm>
            <a:off x="914400" y="5124450"/>
            <a:ext cx="10363200" cy="933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• Az 1 értékeléses csapda: A lista élére ismeretlen filmek kerülnek 5,0-s átlaggal, mindegyiket egyetlen néző értékelte a 610-ből.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75">
              <a:solidFill>
                <a:srgbClr val="18212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• A fő korlát: Minimumtámogatással (legalább 30 értékelés) a sokak által kedvelt klasszikusok jönnek előre, de személyre szabás nélkül mindenki pontosan ugyanazt a közös listát kapja.</a:t>
            </a:r>
            <a:endParaRPr/>
          </a:p>
        </p:txBody>
      </p:sp>
      <p:sp>
        <p:nvSpPr>
          <p:cNvPr id="200" name="Google Shape;200;p6"/>
          <p:cNvSpPr/>
          <p:nvPr/>
        </p:nvSpPr>
        <p:spPr>
          <a:xfrm>
            <a:off x="685800" y="64008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202" name="Google Shape;202;p6"/>
          <p:cNvSpPr/>
          <p:nvPr/>
        </p:nvSpPr>
        <p:spPr>
          <a:xfrm>
            <a:off x="10363200" y="6543675"/>
            <a:ext cx="1143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6 / 24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5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5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5. óra  /  </a:t>
            </a:r>
            <a:r>
              <a:rPr b="1" lang="hu-HU" sz="1125">
                <a:solidFill>
                  <a:srgbClr val="0F615C"/>
                </a:solidFill>
              </a:rPr>
              <a:t>08</a:t>
            </a:r>
            <a:endParaRPr b="1" sz="1125">
              <a:solidFill>
                <a:srgbClr val="0F615C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25">
              <a:solidFill>
                <a:srgbClr val="0F615C"/>
              </a:solidFill>
            </a:endParaRPr>
          </a:p>
        </p:txBody>
      </p:sp>
      <p:sp>
        <p:nvSpPr>
          <p:cNvPr id="210" name="Google Shape;210;p15"/>
          <p:cNvSpPr/>
          <p:nvPr/>
        </p:nvSpPr>
        <p:spPr>
          <a:xfrm>
            <a:off x="685800" y="704850"/>
            <a:ext cx="108204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30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A viszonyítási alap: a baseline</a:t>
            </a:r>
            <a:endParaRPr/>
          </a:p>
        </p:txBody>
      </p:sp>
      <p:sp>
        <p:nvSpPr>
          <p:cNvPr id="211" name="Google Shape;211;p15"/>
          <p:cNvSpPr/>
          <p:nvPr/>
        </p:nvSpPr>
        <p:spPr>
          <a:xfrm>
            <a:off x="685800" y="13716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5"/>
          <p:cNvSpPr/>
          <p:nvPr/>
        </p:nvSpPr>
        <p:spPr>
          <a:xfrm>
            <a:off x="685800" y="1485900"/>
            <a:ext cx="10668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5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Honnan tudjuk, hogy a személyes ajánlónk valóban jobb? Egy egyszerű referenciamódszerhez mérünk.</a:t>
            </a:r>
            <a:endParaRPr/>
          </a:p>
        </p:txBody>
      </p:sp>
      <p:sp>
        <p:nvSpPr>
          <p:cNvPr id="213" name="Google Shape;213;p15"/>
          <p:cNvSpPr/>
          <p:nvPr/>
        </p:nvSpPr>
        <p:spPr>
          <a:xfrm>
            <a:off x="685800" y="1879600"/>
            <a:ext cx="5257800" cy="2362200"/>
          </a:xfrm>
          <a:prstGeom prst="roundRect">
            <a:avLst>
              <a:gd fmla="val 2000" name="adj"/>
            </a:avLst>
          </a:prstGeom>
          <a:solidFill>
            <a:srgbClr val="FFFFFF"/>
          </a:solidFill>
          <a:ln cap="flat" cmpd="sng" w="12700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5"/>
          <p:cNvSpPr/>
          <p:nvPr/>
        </p:nvSpPr>
        <p:spPr>
          <a:xfrm>
            <a:off x="685800" y="1879600"/>
            <a:ext cx="5257800" cy="431800"/>
          </a:xfrm>
          <a:prstGeom prst="roundRect">
            <a:avLst>
              <a:gd fmla="val 2000" name="adj"/>
            </a:avLst>
          </a:prstGeom>
          <a:solidFill>
            <a:srgbClr val="F1F5F9"/>
          </a:solidFill>
          <a:ln cap="flat" cmpd="sng" w="12700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5"/>
          <p:cNvSpPr/>
          <p:nvPr/>
        </p:nvSpPr>
        <p:spPr>
          <a:xfrm>
            <a:off x="889000" y="1943100"/>
            <a:ext cx="4851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5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VISZONYÍTÁSI ALAP (BASELINE)</a:t>
            </a:r>
            <a:r>
              <a:rPr b="0" i="0" lang="hu-HU" sz="10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   ·   Egyszerű átlaglista</a:t>
            </a:r>
            <a:endParaRPr/>
          </a:p>
        </p:txBody>
      </p:sp>
      <p:sp>
        <p:nvSpPr>
          <p:cNvPr id="216" name="Google Shape;216;p15"/>
          <p:cNvSpPr/>
          <p:nvPr/>
        </p:nvSpPr>
        <p:spPr>
          <a:xfrm>
            <a:off x="889000" y="2387600"/>
            <a:ext cx="4851400" cy="1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Átlag szerinti sorrend: </a:t>
            </a:r>
            <a:r>
              <a:rPr lang="hu-HU" sz="10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tanító adatokban legalább 30 értékelést kapott filmeket az átlagos értékelésük szerint rendezzük.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Közös alapsorrend: </a:t>
            </a:r>
            <a:r>
              <a:rPr lang="hu-HU" sz="10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lista sorrendje mindenkinél azonos; a modell nem tanul egyéni ízlést.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Nézőnkénti szűrés: </a:t>
            </a:r>
            <a:r>
              <a:rPr lang="hu-HU" sz="10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Csak a már értékelt filmeket hagyjuk ki nézőnként, hogy ne ajánljunk olyat, amit már látott.</a:t>
            </a:r>
            <a:endParaRPr/>
          </a:p>
        </p:txBody>
      </p:sp>
      <p:sp>
        <p:nvSpPr>
          <p:cNvPr id="217" name="Google Shape;217;p15"/>
          <p:cNvSpPr/>
          <p:nvPr/>
        </p:nvSpPr>
        <p:spPr>
          <a:xfrm>
            <a:off x="863600" y="3733800"/>
            <a:ext cx="4902200" cy="355600"/>
          </a:xfrm>
          <a:prstGeom prst="roundRect">
            <a:avLst>
              <a:gd fmla="val 1500" name="adj"/>
            </a:avLst>
          </a:prstGeom>
          <a:solidFill>
            <a:srgbClr val="F8FAF9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5"/>
          <p:cNvSpPr/>
          <p:nvPr/>
        </p:nvSpPr>
        <p:spPr>
          <a:xfrm>
            <a:off x="965200" y="3759200"/>
            <a:ext cx="4699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0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Kezdőlapi ajánlat: </a:t>
            </a:r>
            <a:r>
              <a:rPr b="0" i="0" lang="hu-HU" sz="10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A szűrt átlaglista első 5 filmje (Top 5).</a:t>
            </a:r>
            <a:endParaRPr/>
          </a:p>
        </p:txBody>
      </p:sp>
      <p:sp>
        <p:nvSpPr>
          <p:cNvPr id="219" name="Google Shape;219;p15"/>
          <p:cNvSpPr/>
          <p:nvPr/>
        </p:nvSpPr>
        <p:spPr>
          <a:xfrm>
            <a:off x="6248400" y="1879600"/>
            <a:ext cx="5257800" cy="2362200"/>
          </a:xfrm>
          <a:prstGeom prst="roundRect">
            <a:avLst>
              <a:gd fmla="val 2000" name="adj"/>
            </a:avLst>
          </a:prstGeom>
          <a:solidFill>
            <a:srgbClr val="FFFFFF"/>
          </a:solidFill>
          <a:ln cap="flat" cmpd="sng" w="12700">
            <a:solidFill>
              <a:srgbClr val="B8DD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5"/>
          <p:cNvSpPr/>
          <p:nvPr/>
        </p:nvSpPr>
        <p:spPr>
          <a:xfrm>
            <a:off x="6248400" y="1879600"/>
            <a:ext cx="5257800" cy="431800"/>
          </a:xfrm>
          <a:prstGeom prst="roundRect">
            <a:avLst>
              <a:gd fmla="val 2000" name="adj"/>
            </a:avLst>
          </a:prstGeom>
          <a:solidFill>
            <a:srgbClr val="EAF4F2"/>
          </a:solidFill>
          <a:ln cap="flat" cmpd="sng" w="12700">
            <a:solidFill>
              <a:srgbClr val="B8DD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5"/>
          <p:cNvSpPr/>
          <p:nvPr/>
        </p:nvSpPr>
        <p:spPr>
          <a:xfrm>
            <a:off x="6451600" y="1943100"/>
            <a:ext cx="4851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SZEMÉLYRE SZABOTT AJÁNLÓ</a:t>
            </a:r>
            <a:r>
              <a:rPr b="0" i="0" lang="hu-HU" sz="1050">
                <a:solidFill>
                  <a:srgbClr val="1A534E"/>
                </a:solidFill>
                <a:latin typeface="Arial"/>
                <a:ea typeface="Arial"/>
                <a:cs typeface="Arial"/>
                <a:sym typeface="Arial"/>
              </a:rPr>
              <a:t>   ·   Kollaboratív modell</a:t>
            </a:r>
            <a:endParaRPr/>
          </a:p>
        </p:txBody>
      </p:sp>
      <p:sp>
        <p:nvSpPr>
          <p:cNvPr id="222" name="Google Shape;222;p15"/>
          <p:cNvSpPr/>
          <p:nvPr/>
        </p:nvSpPr>
        <p:spPr>
          <a:xfrm>
            <a:off x="6451600" y="2387600"/>
            <a:ext cx="4851400" cy="1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Hasonlósági pontozás: </a:t>
            </a:r>
            <a:r>
              <a:rPr lang="hu-HU" sz="10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jelölt filmeket a néző korábbi értékelései és a film-film kapcsolatok szorzataként pontozzuk.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Egyedi rangsor: </a:t>
            </a:r>
            <a:r>
              <a:rPr lang="hu-HU" sz="10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Minden néző saját listát kap: a korábbi kedvencekhez hasonló címek lépnek előre.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Elutasítás büntetése: </a:t>
            </a:r>
            <a:r>
              <a:rPr lang="hu-HU" sz="10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Az átlag alatti filmekhez hasonló filmeket hátrasorolja, nem az általános slágereket ajánlja.</a:t>
            </a:r>
            <a:endParaRPr/>
          </a:p>
        </p:txBody>
      </p:sp>
      <p:sp>
        <p:nvSpPr>
          <p:cNvPr id="223" name="Google Shape;223;p15"/>
          <p:cNvSpPr/>
          <p:nvPr/>
        </p:nvSpPr>
        <p:spPr>
          <a:xfrm>
            <a:off x="6426200" y="3733800"/>
            <a:ext cx="4902200" cy="355600"/>
          </a:xfrm>
          <a:prstGeom prst="roundRect">
            <a:avLst>
              <a:gd fmla="val 1500" name="adj"/>
            </a:avLst>
          </a:prstGeom>
          <a:solidFill>
            <a:srgbClr val="EAF4F2"/>
          </a:solidFill>
          <a:ln cap="flat" cmpd="sng" w="12700">
            <a:solidFill>
              <a:srgbClr val="B5DD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5"/>
          <p:cNvSpPr/>
          <p:nvPr/>
        </p:nvSpPr>
        <p:spPr>
          <a:xfrm>
            <a:off x="6527800" y="3759200"/>
            <a:ext cx="4699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00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Kezdőlapi ajánlat: </a:t>
            </a:r>
            <a:r>
              <a:rPr b="1" i="0" lang="hu-HU" sz="1000">
                <a:solidFill>
                  <a:srgbClr val="0E5B56"/>
                </a:solidFill>
                <a:latin typeface="Arial"/>
                <a:ea typeface="Arial"/>
                <a:cs typeface="Arial"/>
                <a:sym typeface="Arial"/>
              </a:rPr>
              <a:t>A személyes pontszámok szerinti Top 5 film.</a:t>
            </a:r>
            <a:endParaRPr/>
          </a:p>
        </p:txBody>
      </p:sp>
      <p:sp>
        <p:nvSpPr>
          <p:cNvPr id="225" name="Google Shape;225;p15"/>
          <p:cNvSpPr/>
          <p:nvPr/>
        </p:nvSpPr>
        <p:spPr>
          <a:xfrm>
            <a:off x="685800" y="4419600"/>
            <a:ext cx="10820400" cy="1651000"/>
          </a:xfrm>
          <a:prstGeom prst="roundRect">
            <a:avLst>
              <a:gd fmla="val 2000" name="adj"/>
            </a:avLst>
          </a:prstGeom>
          <a:solidFill>
            <a:srgbClr val="F8FAF9"/>
          </a:solidFill>
          <a:ln cap="flat" cmpd="sng" w="12700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5"/>
          <p:cNvSpPr/>
          <p:nvPr/>
        </p:nvSpPr>
        <p:spPr>
          <a:xfrm>
            <a:off x="939800" y="4533900"/>
            <a:ext cx="103124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Közös játékszabályok és a tesztelés célja</a:t>
            </a:r>
            <a:endParaRPr/>
          </a:p>
        </p:txBody>
      </p:sp>
      <p:sp>
        <p:nvSpPr>
          <p:cNvPr id="227" name="Google Shape;227;p15"/>
          <p:cNvSpPr/>
          <p:nvPr/>
        </p:nvSpPr>
        <p:spPr>
          <a:xfrm>
            <a:off x="939800" y="4838700"/>
            <a:ext cx="10312400" cy="12700"/>
          </a:xfrm>
          <a:prstGeom prst="rect">
            <a:avLst/>
          </a:prstGeom>
          <a:solidFill>
            <a:srgbClr val="E2E8F0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5"/>
          <p:cNvSpPr/>
          <p:nvPr/>
        </p:nvSpPr>
        <p:spPr>
          <a:xfrm>
            <a:off x="939800" y="4940300"/>
            <a:ext cx="5029200" cy="10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Közös játékszabályok mindkét modellnél: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0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• Mindkét lista a legalább 30 értékeléses 863 jelöltfilmből válogat.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0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• Mindkét esetben kihagyjuk a célfelhasználó által már értékelt filmeket.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0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• A feladatunk szerint mindkét modell az első 5 helyre ajánl a kezdőlapon.</a:t>
            </a:r>
            <a:endParaRPr/>
          </a:p>
        </p:txBody>
      </p:sp>
      <p:sp>
        <p:nvSpPr>
          <p:cNvPr id="229" name="Google Shape;229;p15"/>
          <p:cNvSpPr/>
          <p:nvPr/>
        </p:nvSpPr>
        <p:spPr>
          <a:xfrm>
            <a:off x="6096000" y="4940300"/>
            <a:ext cx="5029200" cy="10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A tesztelés elve és tétje (átvezetés a 16. diára):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0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• A baseline és a személyes ajánló pontosan ugyanazt a tesztet kapja.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0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• Ugyanazzal az időrendi teszttel (16. dia) mérjük le a találati arányukat.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5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• Cél: felülmúlja-e a személyre szabott rangsor az egyszerű közös átlaglistát?</a:t>
            </a:r>
            <a:endParaRPr/>
          </a:p>
        </p:txBody>
      </p:sp>
      <p:sp>
        <p:nvSpPr>
          <p:cNvPr id="230" name="Google Shape;230;p15"/>
          <p:cNvSpPr/>
          <p:nvPr/>
        </p:nvSpPr>
        <p:spPr>
          <a:xfrm>
            <a:off x="685800" y="64008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5"/>
          <p:cNvSpPr/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232" name="Google Shape;232;p15"/>
          <p:cNvSpPr/>
          <p:nvPr/>
        </p:nvSpPr>
        <p:spPr>
          <a:xfrm>
            <a:off x="10363200" y="6543675"/>
            <a:ext cx="1143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15 / 24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8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8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5. óra  /  08</a:t>
            </a:r>
            <a:endParaRPr/>
          </a:p>
        </p:txBody>
      </p:sp>
      <p:sp>
        <p:nvSpPr>
          <p:cNvPr id="240" name="Google Shape;240;p8"/>
          <p:cNvSpPr/>
          <p:nvPr/>
        </p:nvSpPr>
        <p:spPr>
          <a:xfrm>
            <a:off x="685800" y="704850"/>
            <a:ext cx="108204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3000">
                <a:solidFill>
                  <a:srgbClr val="18212B"/>
                </a:solidFill>
              </a:rPr>
              <a:t>Reprezentáció: </a:t>
            </a:r>
            <a:r>
              <a:rPr b="1" i="0" lang="hu-HU" sz="30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User–item mátrix</a:t>
            </a:r>
            <a:endParaRPr b="1" i="0" sz="3000">
              <a:solidFill>
                <a:srgbClr val="18212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8"/>
          <p:cNvSpPr/>
          <p:nvPr/>
        </p:nvSpPr>
        <p:spPr>
          <a:xfrm>
            <a:off x="685800" y="13716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8"/>
          <p:cNvSpPr/>
          <p:nvPr/>
        </p:nvSpPr>
        <p:spPr>
          <a:xfrm>
            <a:off x="685800" y="1524000"/>
            <a:ext cx="10668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6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Sor = néző;  oszlop = film;  kitöltött cella = adott értékelés</a:t>
            </a:r>
            <a:endParaRPr b="1" i="0" sz="1650">
              <a:solidFill>
                <a:srgbClr val="0F615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8"/>
          <p:cNvSpPr/>
          <p:nvPr/>
        </p:nvSpPr>
        <p:spPr>
          <a:xfrm>
            <a:off x="1447800" y="2047875"/>
            <a:ext cx="5524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05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film 1</a:t>
            </a:r>
            <a:endParaRPr/>
          </a:p>
        </p:txBody>
      </p:sp>
      <p:sp>
        <p:nvSpPr>
          <p:cNvPr id="244" name="Google Shape;244;p8"/>
          <p:cNvSpPr/>
          <p:nvPr/>
        </p:nvSpPr>
        <p:spPr>
          <a:xfrm>
            <a:off x="2076450" y="2047875"/>
            <a:ext cx="5524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05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film 2</a:t>
            </a:r>
            <a:endParaRPr/>
          </a:p>
        </p:txBody>
      </p:sp>
      <p:sp>
        <p:nvSpPr>
          <p:cNvPr id="245" name="Google Shape;245;p8"/>
          <p:cNvSpPr/>
          <p:nvPr/>
        </p:nvSpPr>
        <p:spPr>
          <a:xfrm>
            <a:off x="2705100" y="2047875"/>
            <a:ext cx="5524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05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film 3</a:t>
            </a:r>
            <a:endParaRPr/>
          </a:p>
        </p:txBody>
      </p:sp>
      <p:sp>
        <p:nvSpPr>
          <p:cNvPr id="246" name="Google Shape;246;p8"/>
          <p:cNvSpPr/>
          <p:nvPr/>
        </p:nvSpPr>
        <p:spPr>
          <a:xfrm>
            <a:off x="3333750" y="2047875"/>
            <a:ext cx="5524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05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film 4</a:t>
            </a:r>
            <a:endParaRPr/>
          </a:p>
        </p:txBody>
      </p:sp>
      <p:sp>
        <p:nvSpPr>
          <p:cNvPr id="247" name="Google Shape;247;p8"/>
          <p:cNvSpPr/>
          <p:nvPr/>
        </p:nvSpPr>
        <p:spPr>
          <a:xfrm>
            <a:off x="3962400" y="2047875"/>
            <a:ext cx="5524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05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film 5</a:t>
            </a:r>
            <a:endParaRPr/>
          </a:p>
        </p:txBody>
      </p:sp>
      <p:sp>
        <p:nvSpPr>
          <p:cNvPr id="248" name="Google Shape;248;p8"/>
          <p:cNvSpPr/>
          <p:nvPr/>
        </p:nvSpPr>
        <p:spPr>
          <a:xfrm>
            <a:off x="4591050" y="2047875"/>
            <a:ext cx="5524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05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film 6</a:t>
            </a:r>
            <a:endParaRPr/>
          </a:p>
        </p:txBody>
      </p:sp>
      <p:sp>
        <p:nvSpPr>
          <p:cNvPr id="249" name="Google Shape;249;p8"/>
          <p:cNvSpPr/>
          <p:nvPr/>
        </p:nvSpPr>
        <p:spPr>
          <a:xfrm>
            <a:off x="685800" y="2505075"/>
            <a:ext cx="685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05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néző 1</a:t>
            </a:r>
            <a:endParaRPr/>
          </a:p>
        </p:txBody>
      </p:sp>
      <p:sp>
        <p:nvSpPr>
          <p:cNvPr id="250" name="Google Shape;250;p8"/>
          <p:cNvSpPr/>
          <p:nvPr/>
        </p:nvSpPr>
        <p:spPr>
          <a:xfrm>
            <a:off x="1447800" y="235267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8"/>
          <p:cNvSpPr/>
          <p:nvPr/>
        </p:nvSpPr>
        <p:spPr>
          <a:xfrm>
            <a:off x="2076450" y="2352675"/>
            <a:ext cx="552450" cy="552450"/>
          </a:xfrm>
          <a:prstGeom prst="rect">
            <a:avLst/>
          </a:prstGeom>
          <a:solidFill>
            <a:srgbClr val="EAF4F2"/>
          </a:solidFill>
          <a:ln cap="flat" cmpd="sng" w="1427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8"/>
          <p:cNvSpPr/>
          <p:nvPr/>
        </p:nvSpPr>
        <p:spPr>
          <a:xfrm>
            <a:off x="2076450" y="2495550"/>
            <a:ext cx="5524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3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4★</a:t>
            </a:r>
            <a:endParaRPr/>
          </a:p>
        </p:txBody>
      </p:sp>
      <p:sp>
        <p:nvSpPr>
          <p:cNvPr id="253" name="Google Shape;253;p8"/>
          <p:cNvSpPr/>
          <p:nvPr/>
        </p:nvSpPr>
        <p:spPr>
          <a:xfrm>
            <a:off x="2705100" y="235267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8"/>
          <p:cNvSpPr/>
          <p:nvPr/>
        </p:nvSpPr>
        <p:spPr>
          <a:xfrm>
            <a:off x="3333750" y="235267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8"/>
          <p:cNvSpPr/>
          <p:nvPr/>
        </p:nvSpPr>
        <p:spPr>
          <a:xfrm>
            <a:off x="3962400" y="235267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8"/>
          <p:cNvSpPr/>
          <p:nvPr/>
        </p:nvSpPr>
        <p:spPr>
          <a:xfrm>
            <a:off x="4591050" y="235267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8"/>
          <p:cNvSpPr/>
          <p:nvPr/>
        </p:nvSpPr>
        <p:spPr>
          <a:xfrm>
            <a:off x="685800" y="3133725"/>
            <a:ext cx="685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05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néző 2</a:t>
            </a:r>
            <a:endParaRPr/>
          </a:p>
        </p:txBody>
      </p:sp>
      <p:sp>
        <p:nvSpPr>
          <p:cNvPr id="258" name="Google Shape;258;p8"/>
          <p:cNvSpPr/>
          <p:nvPr/>
        </p:nvSpPr>
        <p:spPr>
          <a:xfrm>
            <a:off x="1447800" y="2981325"/>
            <a:ext cx="552450" cy="552450"/>
          </a:xfrm>
          <a:prstGeom prst="rect">
            <a:avLst/>
          </a:prstGeom>
          <a:solidFill>
            <a:srgbClr val="EAF4F2"/>
          </a:solidFill>
          <a:ln cap="flat" cmpd="sng" w="1427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8"/>
          <p:cNvSpPr/>
          <p:nvPr/>
        </p:nvSpPr>
        <p:spPr>
          <a:xfrm>
            <a:off x="1447800" y="3124200"/>
            <a:ext cx="5524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3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2★</a:t>
            </a:r>
            <a:endParaRPr/>
          </a:p>
        </p:txBody>
      </p:sp>
      <p:sp>
        <p:nvSpPr>
          <p:cNvPr id="260" name="Google Shape;260;p8"/>
          <p:cNvSpPr/>
          <p:nvPr/>
        </p:nvSpPr>
        <p:spPr>
          <a:xfrm>
            <a:off x="2076450" y="298132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8"/>
          <p:cNvSpPr/>
          <p:nvPr/>
        </p:nvSpPr>
        <p:spPr>
          <a:xfrm>
            <a:off x="2705100" y="298132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8"/>
          <p:cNvSpPr/>
          <p:nvPr/>
        </p:nvSpPr>
        <p:spPr>
          <a:xfrm>
            <a:off x="3333750" y="298132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8"/>
          <p:cNvSpPr/>
          <p:nvPr/>
        </p:nvSpPr>
        <p:spPr>
          <a:xfrm>
            <a:off x="3962400" y="2981325"/>
            <a:ext cx="552450" cy="552450"/>
          </a:xfrm>
          <a:prstGeom prst="rect">
            <a:avLst/>
          </a:prstGeom>
          <a:solidFill>
            <a:srgbClr val="EAF4F2"/>
          </a:solidFill>
          <a:ln cap="flat" cmpd="sng" w="1427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8"/>
          <p:cNvSpPr/>
          <p:nvPr/>
        </p:nvSpPr>
        <p:spPr>
          <a:xfrm>
            <a:off x="3962400" y="3124200"/>
            <a:ext cx="5524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3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5★</a:t>
            </a:r>
            <a:endParaRPr/>
          </a:p>
        </p:txBody>
      </p:sp>
      <p:sp>
        <p:nvSpPr>
          <p:cNvPr id="265" name="Google Shape;265;p8"/>
          <p:cNvSpPr/>
          <p:nvPr/>
        </p:nvSpPr>
        <p:spPr>
          <a:xfrm>
            <a:off x="4591050" y="298132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8"/>
          <p:cNvSpPr/>
          <p:nvPr/>
        </p:nvSpPr>
        <p:spPr>
          <a:xfrm>
            <a:off x="685800" y="3762375"/>
            <a:ext cx="685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05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néző 3</a:t>
            </a:r>
            <a:endParaRPr/>
          </a:p>
        </p:txBody>
      </p:sp>
      <p:sp>
        <p:nvSpPr>
          <p:cNvPr id="267" name="Google Shape;267;p8"/>
          <p:cNvSpPr/>
          <p:nvPr/>
        </p:nvSpPr>
        <p:spPr>
          <a:xfrm>
            <a:off x="1447800" y="360997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8"/>
          <p:cNvSpPr/>
          <p:nvPr/>
        </p:nvSpPr>
        <p:spPr>
          <a:xfrm>
            <a:off x="2076450" y="360997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8"/>
          <p:cNvSpPr/>
          <p:nvPr/>
        </p:nvSpPr>
        <p:spPr>
          <a:xfrm>
            <a:off x="2705100" y="3609975"/>
            <a:ext cx="552450" cy="552450"/>
          </a:xfrm>
          <a:prstGeom prst="rect">
            <a:avLst/>
          </a:prstGeom>
          <a:solidFill>
            <a:srgbClr val="EAF4F2"/>
          </a:solidFill>
          <a:ln cap="flat" cmpd="sng" w="1427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8"/>
          <p:cNvSpPr/>
          <p:nvPr/>
        </p:nvSpPr>
        <p:spPr>
          <a:xfrm>
            <a:off x="2705100" y="3752850"/>
            <a:ext cx="5524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3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2★</a:t>
            </a:r>
            <a:endParaRPr/>
          </a:p>
        </p:txBody>
      </p:sp>
      <p:sp>
        <p:nvSpPr>
          <p:cNvPr id="271" name="Google Shape;271;p8"/>
          <p:cNvSpPr/>
          <p:nvPr/>
        </p:nvSpPr>
        <p:spPr>
          <a:xfrm>
            <a:off x="3333750" y="360997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8"/>
          <p:cNvSpPr/>
          <p:nvPr/>
        </p:nvSpPr>
        <p:spPr>
          <a:xfrm>
            <a:off x="3962400" y="360997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8"/>
          <p:cNvSpPr/>
          <p:nvPr/>
        </p:nvSpPr>
        <p:spPr>
          <a:xfrm>
            <a:off x="4591050" y="360997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8"/>
          <p:cNvSpPr/>
          <p:nvPr/>
        </p:nvSpPr>
        <p:spPr>
          <a:xfrm>
            <a:off x="685800" y="4391025"/>
            <a:ext cx="685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05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néző 4</a:t>
            </a:r>
            <a:endParaRPr/>
          </a:p>
        </p:txBody>
      </p:sp>
      <p:sp>
        <p:nvSpPr>
          <p:cNvPr id="275" name="Google Shape;275;p8"/>
          <p:cNvSpPr/>
          <p:nvPr/>
        </p:nvSpPr>
        <p:spPr>
          <a:xfrm>
            <a:off x="1447800" y="423862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8"/>
          <p:cNvSpPr/>
          <p:nvPr/>
        </p:nvSpPr>
        <p:spPr>
          <a:xfrm>
            <a:off x="2076450" y="423862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8"/>
          <p:cNvSpPr/>
          <p:nvPr/>
        </p:nvSpPr>
        <p:spPr>
          <a:xfrm>
            <a:off x="2705100" y="423862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8"/>
          <p:cNvSpPr/>
          <p:nvPr/>
        </p:nvSpPr>
        <p:spPr>
          <a:xfrm>
            <a:off x="3333750" y="423862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8"/>
          <p:cNvSpPr/>
          <p:nvPr/>
        </p:nvSpPr>
        <p:spPr>
          <a:xfrm>
            <a:off x="3962400" y="423862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8"/>
          <p:cNvSpPr/>
          <p:nvPr/>
        </p:nvSpPr>
        <p:spPr>
          <a:xfrm>
            <a:off x="4591050" y="4238625"/>
            <a:ext cx="552450" cy="552450"/>
          </a:xfrm>
          <a:prstGeom prst="rect">
            <a:avLst/>
          </a:prstGeom>
          <a:solidFill>
            <a:srgbClr val="EAF4F2"/>
          </a:solidFill>
          <a:ln cap="flat" cmpd="sng" w="1427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8"/>
          <p:cNvSpPr/>
          <p:nvPr/>
        </p:nvSpPr>
        <p:spPr>
          <a:xfrm>
            <a:off x="4591050" y="4381500"/>
            <a:ext cx="5524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3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4★</a:t>
            </a:r>
            <a:endParaRPr/>
          </a:p>
        </p:txBody>
      </p:sp>
      <p:sp>
        <p:nvSpPr>
          <p:cNvPr id="282" name="Google Shape;282;p8"/>
          <p:cNvSpPr/>
          <p:nvPr/>
        </p:nvSpPr>
        <p:spPr>
          <a:xfrm>
            <a:off x="685800" y="5019675"/>
            <a:ext cx="685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05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néző 5</a:t>
            </a:r>
            <a:endParaRPr/>
          </a:p>
        </p:txBody>
      </p:sp>
      <p:sp>
        <p:nvSpPr>
          <p:cNvPr id="283" name="Google Shape;283;p8"/>
          <p:cNvSpPr/>
          <p:nvPr/>
        </p:nvSpPr>
        <p:spPr>
          <a:xfrm>
            <a:off x="1447800" y="4867275"/>
            <a:ext cx="552450" cy="552450"/>
          </a:xfrm>
          <a:prstGeom prst="rect">
            <a:avLst/>
          </a:prstGeom>
          <a:solidFill>
            <a:srgbClr val="EAF4F2"/>
          </a:solidFill>
          <a:ln cap="flat" cmpd="sng" w="1427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8"/>
          <p:cNvSpPr/>
          <p:nvPr/>
        </p:nvSpPr>
        <p:spPr>
          <a:xfrm>
            <a:off x="1447800" y="5010150"/>
            <a:ext cx="5524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3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5★</a:t>
            </a:r>
            <a:endParaRPr/>
          </a:p>
        </p:txBody>
      </p:sp>
      <p:sp>
        <p:nvSpPr>
          <p:cNvPr id="285" name="Google Shape;285;p8"/>
          <p:cNvSpPr/>
          <p:nvPr/>
        </p:nvSpPr>
        <p:spPr>
          <a:xfrm>
            <a:off x="2076450" y="486727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8"/>
          <p:cNvSpPr/>
          <p:nvPr/>
        </p:nvSpPr>
        <p:spPr>
          <a:xfrm>
            <a:off x="2705100" y="486727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8"/>
          <p:cNvSpPr/>
          <p:nvPr/>
        </p:nvSpPr>
        <p:spPr>
          <a:xfrm>
            <a:off x="3333750" y="486727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8"/>
          <p:cNvSpPr/>
          <p:nvPr/>
        </p:nvSpPr>
        <p:spPr>
          <a:xfrm>
            <a:off x="3962400" y="4867275"/>
            <a:ext cx="552450" cy="552450"/>
          </a:xfrm>
          <a:prstGeom prst="rect">
            <a:avLst/>
          </a:prstGeom>
          <a:solidFill>
            <a:srgbClr val="EAF4F2"/>
          </a:solidFill>
          <a:ln cap="flat" cmpd="sng" w="1427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8"/>
          <p:cNvSpPr/>
          <p:nvPr/>
        </p:nvSpPr>
        <p:spPr>
          <a:xfrm>
            <a:off x="3962400" y="5010150"/>
            <a:ext cx="5524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3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3★</a:t>
            </a:r>
            <a:endParaRPr/>
          </a:p>
        </p:txBody>
      </p:sp>
      <p:sp>
        <p:nvSpPr>
          <p:cNvPr id="290" name="Google Shape;290;p8"/>
          <p:cNvSpPr/>
          <p:nvPr/>
        </p:nvSpPr>
        <p:spPr>
          <a:xfrm>
            <a:off x="4591050" y="4867275"/>
            <a:ext cx="552450" cy="552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8"/>
          <p:cNvSpPr/>
          <p:nvPr/>
        </p:nvSpPr>
        <p:spPr>
          <a:xfrm>
            <a:off x="5429250" y="2047875"/>
            <a:ext cx="6076950" cy="714375"/>
          </a:xfrm>
          <a:prstGeom prst="roundRect">
            <a:avLst>
              <a:gd fmla="val 10667" name="adj"/>
            </a:avLst>
          </a:prstGeom>
          <a:solidFill>
            <a:srgbClr val="F8FAF9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8"/>
          <p:cNvSpPr/>
          <p:nvPr/>
        </p:nvSpPr>
        <p:spPr>
          <a:xfrm>
            <a:off x="5619750" y="2171700"/>
            <a:ext cx="56959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5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610 néző × 9 742 film = 5 942 620 lehetséges cella</a:t>
            </a:r>
            <a:endParaRPr/>
          </a:p>
        </p:txBody>
      </p:sp>
      <p:sp>
        <p:nvSpPr>
          <p:cNvPr id="293" name="Google Shape;293;p8"/>
          <p:cNvSpPr/>
          <p:nvPr/>
        </p:nvSpPr>
        <p:spPr>
          <a:xfrm>
            <a:off x="5619750" y="2438400"/>
            <a:ext cx="56959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Csak 100 836 értékelést látunk — a mátrix 98,3%-a üres (kitöltöttség: 1,7%).</a:t>
            </a:r>
            <a:endParaRPr/>
          </a:p>
        </p:txBody>
      </p:sp>
      <p:sp>
        <p:nvSpPr>
          <p:cNvPr id="294" name="Google Shape;294;p8"/>
          <p:cNvSpPr/>
          <p:nvPr/>
        </p:nvSpPr>
        <p:spPr>
          <a:xfrm>
            <a:off x="5429250" y="2952750"/>
            <a:ext cx="6076950" cy="2047875"/>
          </a:xfrm>
          <a:prstGeom prst="roundRect">
            <a:avLst>
              <a:gd fmla="val 3721" name="adj"/>
            </a:avLst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8"/>
          <p:cNvSpPr/>
          <p:nvPr/>
        </p:nvSpPr>
        <p:spPr>
          <a:xfrm>
            <a:off x="5619750" y="3105150"/>
            <a:ext cx="56959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3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Hiányzó adat és a számítási nulla két külön lépése:</a:t>
            </a:r>
            <a:endParaRPr/>
          </a:p>
        </p:txBody>
      </p:sp>
      <p:sp>
        <p:nvSpPr>
          <p:cNvPr id="296" name="Google Shape;296;p8"/>
          <p:cNvSpPr/>
          <p:nvPr/>
        </p:nvSpPr>
        <p:spPr>
          <a:xfrm>
            <a:off x="5619750" y="3448050"/>
            <a:ext cx="1905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1. A nyers adatban:</a:t>
            </a:r>
            <a:endParaRPr/>
          </a:p>
        </p:txBody>
      </p:sp>
      <p:sp>
        <p:nvSpPr>
          <p:cNvPr id="297" name="Google Shape;297;p8"/>
          <p:cNvSpPr/>
          <p:nvPr/>
        </p:nvSpPr>
        <p:spPr>
          <a:xfrm>
            <a:off x="5619750" y="3676650"/>
            <a:ext cx="56959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04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Az üres cella hiányzó információt jelent (nem találkozott vele, vagy látta, de nem értékelte). NEM nulla csillag!</a:t>
            </a:r>
            <a:endParaRPr/>
          </a:p>
        </p:txBody>
      </p:sp>
      <p:sp>
        <p:nvSpPr>
          <p:cNvPr id="298" name="Google Shape;298;p8"/>
          <p:cNvSpPr/>
          <p:nvPr/>
        </p:nvSpPr>
        <p:spPr>
          <a:xfrm>
            <a:off x="5619750" y="4210050"/>
            <a:ext cx="3810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125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2. A számítási feltevés (technikai döntés):</a:t>
            </a:r>
            <a:endParaRPr/>
          </a:p>
        </p:txBody>
      </p:sp>
      <p:sp>
        <p:nvSpPr>
          <p:cNvPr id="299" name="Google Shape;299;p8"/>
          <p:cNvSpPr/>
          <p:nvPr/>
        </p:nvSpPr>
        <p:spPr>
          <a:xfrm>
            <a:off x="5619750" y="4438650"/>
            <a:ext cx="56959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05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koszinusz-hasonlóságnál a hiányzó helyekre 0-t teszünk. Ez egy számítási feltevés: nem azt állítjuk, hogy a néző valóban átlagosnak tartaná a filmet, hanem így biztosítjuk, hogy a nem látott filmek ne torzítsák a szorzatösszeget.</a:t>
            </a:r>
            <a:endParaRPr/>
          </a:p>
        </p:txBody>
      </p:sp>
      <p:sp>
        <p:nvSpPr>
          <p:cNvPr id="300" name="Google Shape;300;p8"/>
          <p:cNvSpPr/>
          <p:nvPr/>
        </p:nvSpPr>
        <p:spPr>
          <a:xfrm>
            <a:off x="5429250" y="5191125"/>
            <a:ext cx="6076950" cy="571500"/>
          </a:xfrm>
          <a:prstGeom prst="roundRect">
            <a:avLst>
              <a:gd fmla="val 13333" name="adj"/>
            </a:avLst>
          </a:prstGeom>
          <a:solidFill>
            <a:srgbClr val="EAF4F2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8"/>
          <p:cNvSpPr/>
          <p:nvPr/>
        </p:nvSpPr>
        <p:spPr>
          <a:xfrm>
            <a:off x="5619750" y="5295900"/>
            <a:ext cx="56959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Az ajánló feladata: a hiányzó cellák közül megbecsülni, melyik öt filmet értékelné leginkább az adott előfizető.</a:t>
            </a:r>
            <a:endParaRPr/>
          </a:p>
        </p:txBody>
      </p:sp>
      <p:sp>
        <p:nvSpPr>
          <p:cNvPr id="302" name="Google Shape;302;p8"/>
          <p:cNvSpPr/>
          <p:nvPr/>
        </p:nvSpPr>
        <p:spPr>
          <a:xfrm>
            <a:off x="685800" y="64008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8"/>
          <p:cNvSpPr/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304" name="Google Shape;304;p8"/>
          <p:cNvSpPr/>
          <p:nvPr/>
        </p:nvSpPr>
        <p:spPr>
          <a:xfrm>
            <a:off x="10363200" y="6543675"/>
            <a:ext cx="1143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8 / 24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0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05F6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0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125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5. óra  /  10</a:t>
            </a:r>
            <a:endParaRPr/>
          </a:p>
        </p:txBody>
      </p:sp>
      <p:sp>
        <p:nvSpPr>
          <p:cNvPr id="312" name="Google Shape;312;p10"/>
          <p:cNvSpPr/>
          <p:nvPr/>
        </p:nvSpPr>
        <p:spPr>
          <a:xfrm>
            <a:off x="685800" y="704850"/>
            <a:ext cx="10820400" cy="5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30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Ajánlási megközelítések: a módszerek térképe</a:t>
            </a:r>
            <a:endParaRPr/>
          </a:p>
        </p:txBody>
      </p:sp>
      <p:sp>
        <p:nvSpPr>
          <p:cNvPr id="313" name="Google Shape;313;p10"/>
          <p:cNvSpPr/>
          <p:nvPr/>
        </p:nvSpPr>
        <p:spPr>
          <a:xfrm>
            <a:off x="685800" y="1371600"/>
            <a:ext cx="10820400" cy="102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0"/>
          <p:cNvSpPr/>
          <p:nvPr/>
        </p:nvSpPr>
        <p:spPr>
          <a:xfrm>
            <a:off x="685800" y="1447800"/>
            <a:ext cx="106680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45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két fő információforrás: a felhasználói értékelési minták (kollaboratív) és a filmek leíró adatai (tartalomalapú).</a:t>
            </a:r>
            <a:endParaRPr/>
          </a:p>
        </p:txBody>
      </p:sp>
      <p:sp>
        <p:nvSpPr>
          <p:cNvPr id="315" name="Google Shape;315;p10"/>
          <p:cNvSpPr/>
          <p:nvPr/>
        </p:nvSpPr>
        <p:spPr>
          <a:xfrm>
            <a:off x="685800" y="1803400"/>
            <a:ext cx="6807300" cy="3581400"/>
          </a:xfrm>
          <a:prstGeom prst="roundRect">
            <a:avLst>
              <a:gd fmla="val 3000" name="adj"/>
            </a:avLst>
          </a:prstGeom>
          <a:solidFill>
            <a:srgbClr val="F8FAFC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0"/>
          <p:cNvSpPr/>
          <p:nvPr/>
        </p:nvSpPr>
        <p:spPr>
          <a:xfrm>
            <a:off x="863600" y="1905000"/>
            <a:ext cx="45720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150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1. KOLLABORATÍV SZŰRÉS (COLLABORATIVE FILTERING)</a:t>
            </a:r>
            <a:endParaRPr/>
          </a:p>
        </p:txBody>
      </p:sp>
      <p:sp>
        <p:nvSpPr>
          <p:cNvPr id="317" name="Google Shape;317;p10"/>
          <p:cNvSpPr/>
          <p:nvPr/>
        </p:nvSpPr>
        <p:spPr>
          <a:xfrm>
            <a:off x="863600" y="2133600"/>
            <a:ext cx="6451500" cy="2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5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Az értékelési mátrix viselkedési mintáiból tanul  ·  3 fő elméleti irány:</a:t>
            </a:r>
            <a:endParaRPr/>
          </a:p>
        </p:txBody>
      </p:sp>
      <p:sp>
        <p:nvSpPr>
          <p:cNvPr id="318" name="Google Shape;318;p10"/>
          <p:cNvSpPr/>
          <p:nvPr/>
        </p:nvSpPr>
        <p:spPr>
          <a:xfrm>
            <a:off x="863600" y="2387600"/>
            <a:ext cx="6451500" cy="863700"/>
          </a:xfrm>
          <a:prstGeom prst="roundRect">
            <a:avLst>
              <a:gd fmla="val 2000" name="adj"/>
            </a:avLst>
          </a:prstGeom>
          <a:solidFill>
            <a:srgbClr val="F0FDFA"/>
          </a:solidFill>
          <a:ln cap="flat" cmpd="sng" w="12700">
            <a:solidFill>
              <a:srgbClr val="99F6E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0"/>
          <p:cNvSpPr/>
          <p:nvPr/>
        </p:nvSpPr>
        <p:spPr>
          <a:xfrm>
            <a:off x="4572000" y="3015343"/>
            <a:ext cx="2921100" cy="2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850">
                <a:solidFill>
                  <a:srgbClr val="0F766E"/>
                </a:solidFill>
                <a:latin typeface="Calibri"/>
                <a:ea typeface="Calibri"/>
                <a:cs typeface="Calibri"/>
                <a:sym typeface="Calibri"/>
              </a:rPr>
              <a:t>ERRE FOGUNK FÓKUSZÁLNI MA</a:t>
            </a:r>
            <a:endParaRPr b="1" sz="850">
              <a:solidFill>
                <a:srgbClr val="0F76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0"/>
          <p:cNvSpPr/>
          <p:nvPr/>
        </p:nvSpPr>
        <p:spPr>
          <a:xfrm>
            <a:off x="990600" y="2438400"/>
            <a:ext cx="61977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rgbClr val="0F766E"/>
                </a:solidFill>
                <a:latin typeface="Calibri"/>
                <a:ea typeface="Calibri"/>
                <a:cs typeface="Calibri"/>
                <a:sym typeface="Calibri"/>
              </a:rPr>
              <a:t>A) Elemalapú CF (Item-based)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Mit használ: </a:t>
            </a:r>
            <a:r>
              <a:rPr lang="hu-HU" sz="95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mátrix oszlopait — a központosított értékelések koszinusz-hasonlóságát.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Alapkérdés: </a:t>
            </a:r>
            <a:r>
              <a:rPr i="1" lang="hu-HU" sz="9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„Mely filmekre adtak a nézők a saját átlagukhoz képest hasonló irányú értékelést?”</a:t>
            </a:r>
            <a:endParaRPr/>
          </a:p>
        </p:txBody>
      </p:sp>
      <p:sp>
        <p:nvSpPr>
          <p:cNvPr id="321" name="Google Shape;321;p10"/>
          <p:cNvSpPr/>
          <p:nvPr/>
        </p:nvSpPr>
        <p:spPr>
          <a:xfrm>
            <a:off x="863600" y="3302000"/>
            <a:ext cx="6451500" cy="838200"/>
          </a:xfrm>
          <a:prstGeom prst="roundRect">
            <a:avLst>
              <a:gd fmla="val 2000" name="adj"/>
            </a:avLst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0"/>
          <p:cNvSpPr/>
          <p:nvPr/>
        </p:nvSpPr>
        <p:spPr>
          <a:xfrm>
            <a:off x="990600" y="3352800"/>
            <a:ext cx="6197700" cy="7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B) Felhasználó-alapú CF (User-based)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Mit használ: </a:t>
            </a:r>
            <a:r>
              <a:rPr lang="hu-HU" sz="95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mátrix sorait — nézők közötti értékelési minták hasonlóságát.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Alapkérdés: </a:t>
            </a:r>
            <a:r>
              <a:rPr i="1" lang="hu-HU" sz="9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„Mely filmeket értékelték magasra a hozzád hasonló értékelési profilú nézők?”</a:t>
            </a:r>
            <a:endParaRPr/>
          </a:p>
        </p:txBody>
      </p:sp>
      <p:sp>
        <p:nvSpPr>
          <p:cNvPr id="323" name="Google Shape;323;p10"/>
          <p:cNvSpPr/>
          <p:nvPr/>
        </p:nvSpPr>
        <p:spPr>
          <a:xfrm>
            <a:off x="863600" y="4191000"/>
            <a:ext cx="6451500" cy="1066800"/>
          </a:xfrm>
          <a:prstGeom prst="roundRect">
            <a:avLst>
              <a:gd fmla="val 2000" name="adj"/>
            </a:avLst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0"/>
          <p:cNvSpPr/>
          <p:nvPr/>
        </p:nvSpPr>
        <p:spPr>
          <a:xfrm>
            <a:off x="990600" y="4241800"/>
            <a:ext cx="6197700" cy="9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C) Mátrixfelbontás (Latens faktorok / SVD)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Mit használ: </a:t>
            </a:r>
            <a:r>
              <a:rPr lang="hu-HU" sz="95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Rejtett faktorokat — a ritka mátrixot alacsony dimenziós térbe képezi le.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Alapkérdés: </a:t>
            </a:r>
            <a:r>
              <a:rPr i="1" lang="hu-HU" sz="9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„Hogyan írható le a néző és a film néhány közös rejtett stílusdimenzió mentén?”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• Jelentősége: </a:t>
            </a:r>
            <a:r>
              <a:rPr lang="hu-HU" sz="9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Kiválóan tömöríti a ritka mátrixot; a Netflix Prize versenyben fontos módszercsalád volt.</a:t>
            </a:r>
            <a:endParaRPr/>
          </a:p>
        </p:txBody>
      </p:sp>
      <p:sp>
        <p:nvSpPr>
          <p:cNvPr id="325" name="Google Shape;325;p10"/>
          <p:cNvSpPr/>
          <p:nvPr/>
        </p:nvSpPr>
        <p:spPr>
          <a:xfrm>
            <a:off x="7670800" y="1803400"/>
            <a:ext cx="3835500" cy="3581400"/>
          </a:xfrm>
          <a:prstGeom prst="roundRect">
            <a:avLst>
              <a:gd fmla="val 3000" name="adj"/>
            </a:avLst>
          </a:prstGeom>
          <a:solidFill>
            <a:srgbClr val="F8FAFC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0"/>
          <p:cNvSpPr/>
          <p:nvPr/>
        </p:nvSpPr>
        <p:spPr>
          <a:xfrm>
            <a:off x="7848600" y="1905000"/>
            <a:ext cx="34797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1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2. TARTALOMALAPÚ AJÁNLÁS</a:t>
            </a:r>
            <a:endParaRPr/>
          </a:p>
        </p:txBody>
      </p:sp>
      <p:sp>
        <p:nvSpPr>
          <p:cNvPr id="327" name="Google Shape;327;p10"/>
          <p:cNvSpPr/>
          <p:nvPr/>
        </p:nvSpPr>
        <p:spPr>
          <a:xfrm>
            <a:off x="7848600" y="2133600"/>
            <a:ext cx="3479700" cy="2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5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 filmek leíró adataiból tanul</a:t>
            </a:r>
            <a:endParaRPr/>
          </a:p>
        </p:txBody>
      </p:sp>
      <p:sp>
        <p:nvSpPr>
          <p:cNvPr id="328" name="Google Shape;328;p10"/>
          <p:cNvSpPr/>
          <p:nvPr/>
        </p:nvSpPr>
        <p:spPr>
          <a:xfrm>
            <a:off x="7848600" y="2387600"/>
            <a:ext cx="3479700" cy="2870100"/>
          </a:xfrm>
          <a:prstGeom prst="roundRect">
            <a:avLst>
              <a:gd fmla="val 2000" name="adj"/>
            </a:avLst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0"/>
          <p:cNvSpPr/>
          <p:nvPr/>
        </p:nvSpPr>
        <p:spPr>
          <a:xfrm>
            <a:off x="7975600" y="2463800"/>
            <a:ext cx="3225900" cy="27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Műfajok, szöveg és metaadatok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hu-HU" sz="850">
                <a:solidFill>
                  <a:srgbClr val="0284C7"/>
                </a:solidFill>
                <a:latin typeface="Calibri"/>
                <a:ea typeface="Calibri"/>
                <a:cs typeface="Calibri"/>
                <a:sym typeface="Calibri"/>
              </a:rPr>
              <a:t>Részletesen: 22. dia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850">
              <a:solidFill>
                <a:srgbClr val="0284C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Mit használ: </a:t>
            </a:r>
            <a:r>
              <a:rPr lang="hu-HU" sz="9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film leíró jellemzőit (műfajcímkék, kulcsszavak, rendező), függetlenül mások értékeléseitől.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Alapkérdés: </a:t>
            </a:r>
            <a:r>
              <a:rPr i="1" lang="hu-HU" sz="9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„Milyen tulajdonságú filmeket kedveltél a múltban?”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Fő előny: </a:t>
            </a:r>
            <a:r>
              <a:rPr lang="hu-HU" sz="9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Új filmeknél is működik értékelés nélkül (ha van adatlap).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Fő korlát: </a:t>
            </a:r>
            <a:r>
              <a:rPr lang="hu-HU" sz="9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Önmagában ismert kategóriákba zárhat („még több ugyanabból”).</a:t>
            </a:r>
            <a:endParaRPr/>
          </a:p>
        </p:txBody>
      </p:sp>
      <p:sp>
        <p:nvSpPr>
          <p:cNvPr id="330" name="Google Shape;330;p10"/>
          <p:cNvSpPr/>
          <p:nvPr/>
        </p:nvSpPr>
        <p:spPr>
          <a:xfrm>
            <a:off x="685800" y="6400800"/>
            <a:ext cx="10820400" cy="102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0"/>
          <p:cNvSpPr/>
          <p:nvPr/>
        </p:nvSpPr>
        <p:spPr>
          <a:xfrm>
            <a:off x="685800" y="6543040"/>
            <a:ext cx="28575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75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Ajánlórendszerek</a:t>
            </a:r>
            <a:endParaRPr/>
          </a:p>
        </p:txBody>
      </p:sp>
      <p:sp>
        <p:nvSpPr>
          <p:cNvPr id="332" name="Google Shape;332;p10"/>
          <p:cNvSpPr/>
          <p:nvPr/>
        </p:nvSpPr>
        <p:spPr>
          <a:xfrm>
            <a:off x="10363200" y="6543040"/>
            <a:ext cx="11430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75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10 / 24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9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9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5. óra  /  09</a:t>
            </a:r>
            <a:endParaRPr/>
          </a:p>
        </p:txBody>
      </p:sp>
      <p:sp>
        <p:nvSpPr>
          <p:cNvPr id="340" name="Google Shape;340;p9"/>
          <p:cNvSpPr/>
          <p:nvPr/>
        </p:nvSpPr>
        <p:spPr>
          <a:xfrm>
            <a:off x="685800" y="704850"/>
            <a:ext cx="108204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3000">
                <a:solidFill>
                  <a:srgbClr val="18212B"/>
                </a:solidFill>
              </a:rPr>
              <a:t>Előfeldolgozás: </a:t>
            </a:r>
            <a:r>
              <a:rPr b="1" i="0" lang="hu-HU" sz="30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User–item mátrix transzformációja</a:t>
            </a:r>
            <a:endParaRPr b="1" i="0" sz="3000">
              <a:solidFill>
                <a:srgbClr val="18212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9"/>
          <p:cNvSpPr/>
          <p:nvPr/>
        </p:nvSpPr>
        <p:spPr>
          <a:xfrm>
            <a:off x="685800" y="13716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9"/>
          <p:cNvSpPr/>
          <p:nvPr/>
        </p:nvSpPr>
        <p:spPr>
          <a:xfrm>
            <a:off x="685800" y="1524000"/>
            <a:ext cx="10668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5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A 4 csillag mást jelent egy szigorú és egy bőkezű értékelőnél. Ezért a csillagokból kivonjuk a néző saját átlagát.</a:t>
            </a:r>
            <a:endParaRPr/>
          </a:p>
        </p:txBody>
      </p:sp>
      <p:sp>
        <p:nvSpPr>
          <p:cNvPr id="343" name="Google Shape;343;p9"/>
          <p:cNvSpPr/>
          <p:nvPr/>
        </p:nvSpPr>
        <p:spPr>
          <a:xfrm>
            <a:off x="685800" y="2047875"/>
            <a:ext cx="47625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4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Nyers értékelések (szemléltető minta, 0,5–5,0 skála)</a:t>
            </a:r>
            <a:endParaRPr/>
          </a:p>
        </p:txBody>
      </p:sp>
      <p:sp>
        <p:nvSpPr>
          <p:cNvPr id="344" name="Google Shape;344;p9"/>
          <p:cNvSpPr/>
          <p:nvPr/>
        </p:nvSpPr>
        <p:spPr>
          <a:xfrm>
            <a:off x="685800" y="2381250"/>
            <a:ext cx="1143000" cy="3429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9"/>
          <p:cNvSpPr/>
          <p:nvPr/>
        </p:nvSpPr>
        <p:spPr>
          <a:xfrm>
            <a:off x="685800" y="2447925"/>
            <a:ext cx="1143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143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néző</a:t>
            </a:r>
            <a:endParaRPr/>
          </a:p>
        </p:txBody>
      </p:sp>
      <p:sp>
        <p:nvSpPr>
          <p:cNvPr id="346" name="Google Shape;346;p9"/>
          <p:cNvSpPr/>
          <p:nvPr/>
        </p:nvSpPr>
        <p:spPr>
          <a:xfrm>
            <a:off x="1828800" y="2381250"/>
            <a:ext cx="714375" cy="3429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9"/>
          <p:cNvSpPr/>
          <p:nvPr/>
        </p:nvSpPr>
        <p:spPr>
          <a:xfrm>
            <a:off x="1828800" y="2447925"/>
            <a:ext cx="7143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48" name="Google Shape;348;p9"/>
          <p:cNvSpPr/>
          <p:nvPr/>
        </p:nvSpPr>
        <p:spPr>
          <a:xfrm>
            <a:off x="2543175" y="2381250"/>
            <a:ext cx="714375" cy="3429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9"/>
          <p:cNvSpPr/>
          <p:nvPr/>
        </p:nvSpPr>
        <p:spPr>
          <a:xfrm>
            <a:off x="2543175" y="2447925"/>
            <a:ext cx="7143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/>
          </a:p>
        </p:txBody>
      </p:sp>
      <p:sp>
        <p:nvSpPr>
          <p:cNvPr id="350" name="Google Shape;350;p9"/>
          <p:cNvSpPr/>
          <p:nvPr/>
        </p:nvSpPr>
        <p:spPr>
          <a:xfrm>
            <a:off x="3257550" y="2381250"/>
            <a:ext cx="714375" cy="3429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9"/>
          <p:cNvSpPr/>
          <p:nvPr/>
        </p:nvSpPr>
        <p:spPr>
          <a:xfrm>
            <a:off x="3257550" y="2447925"/>
            <a:ext cx="7143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/>
          </a:p>
        </p:txBody>
      </p:sp>
      <p:sp>
        <p:nvSpPr>
          <p:cNvPr id="352" name="Google Shape;352;p9"/>
          <p:cNvSpPr/>
          <p:nvPr/>
        </p:nvSpPr>
        <p:spPr>
          <a:xfrm>
            <a:off x="3971925" y="2381250"/>
            <a:ext cx="904875" cy="3429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9"/>
          <p:cNvSpPr/>
          <p:nvPr/>
        </p:nvSpPr>
        <p:spPr>
          <a:xfrm>
            <a:off x="3971925" y="2447925"/>
            <a:ext cx="9048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átlag</a:t>
            </a:r>
            <a:endParaRPr/>
          </a:p>
        </p:txBody>
      </p:sp>
      <p:sp>
        <p:nvSpPr>
          <p:cNvPr id="354" name="Google Shape;354;p9"/>
          <p:cNvSpPr/>
          <p:nvPr/>
        </p:nvSpPr>
        <p:spPr>
          <a:xfrm>
            <a:off x="685800" y="2724150"/>
            <a:ext cx="1143000" cy="34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9"/>
          <p:cNvSpPr/>
          <p:nvPr/>
        </p:nvSpPr>
        <p:spPr>
          <a:xfrm>
            <a:off x="685800" y="2790825"/>
            <a:ext cx="1143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143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Anna</a:t>
            </a:r>
            <a:endParaRPr/>
          </a:p>
        </p:txBody>
      </p:sp>
      <p:sp>
        <p:nvSpPr>
          <p:cNvPr id="356" name="Google Shape;356;p9"/>
          <p:cNvSpPr/>
          <p:nvPr/>
        </p:nvSpPr>
        <p:spPr>
          <a:xfrm>
            <a:off x="1828800" y="2724150"/>
            <a:ext cx="714375" cy="34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9"/>
          <p:cNvSpPr/>
          <p:nvPr/>
        </p:nvSpPr>
        <p:spPr>
          <a:xfrm>
            <a:off x="1828800" y="2790825"/>
            <a:ext cx="7143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358" name="Google Shape;358;p9"/>
          <p:cNvSpPr/>
          <p:nvPr/>
        </p:nvSpPr>
        <p:spPr>
          <a:xfrm>
            <a:off x="2543175" y="2724150"/>
            <a:ext cx="714375" cy="34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9"/>
          <p:cNvSpPr/>
          <p:nvPr/>
        </p:nvSpPr>
        <p:spPr>
          <a:xfrm>
            <a:off x="2543175" y="2790825"/>
            <a:ext cx="7143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360" name="Google Shape;360;p9"/>
          <p:cNvSpPr/>
          <p:nvPr/>
        </p:nvSpPr>
        <p:spPr>
          <a:xfrm>
            <a:off x="3257550" y="2724150"/>
            <a:ext cx="714375" cy="34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9"/>
          <p:cNvSpPr/>
          <p:nvPr/>
        </p:nvSpPr>
        <p:spPr>
          <a:xfrm>
            <a:off x="3257550" y="2790825"/>
            <a:ext cx="7143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62" name="Google Shape;362;p9"/>
          <p:cNvSpPr/>
          <p:nvPr/>
        </p:nvSpPr>
        <p:spPr>
          <a:xfrm>
            <a:off x="3971925" y="2724150"/>
            <a:ext cx="904875" cy="34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9"/>
          <p:cNvSpPr/>
          <p:nvPr/>
        </p:nvSpPr>
        <p:spPr>
          <a:xfrm>
            <a:off x="3971925" y="2790825"/>
            <a:ext cx="9048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4,0</a:t>
            </a:r>
            <a:endParaRPr/>
          </a:p>
        </p:txBody>
      </p:sp>
      <p:sp>
        <p:nvSpPr>
          <p:cNvPr id="364" name="Google Shape;364;p9"/>
          <p:cNvSpPr/>
          <p:nvPr/>
        </p:nvSpPr>
        <p:spPr>
          <a:xfrm>
            <a:off x="685800" y="3067050"/>
            <a:ext cx="1143000" cy="342900"/>
          </a:xfrm>
          <a:prstGeom prst="rect">
            <a:avLst/>
          </a:prstGeom>
          <a:solidFill>
            <a:srgbClr val="F4F7F6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9"/>
          <p:cNvSpPr/>
          <p:nvPr/>
        </p:nvSpPr>
        <p:spPr>
          <a:xfrm>
            <a:off x="685800" y="3133725"/>
            <a:ext cx="1143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143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Béla</a:t>
            </a:r>
            <a:endParaRPr/>
          </a:p>
        </p:txBody>
      </p:sp>
      <p:sp>
        <p:nvSpPr>
          <p:cNvPr id="366" name="Google Shape;366;p9"/>
          <p:cNvSpPr/>
          <p:nvPr/>
        </p:nvSpPr>
        <p:spPr>
          <a:xfrm>
            <a:off x="1828800" y="3067050"/>
            <a:ext cx="714375" cy="342900"/>
          </a:xfrm>
          <a:prstGeom prst="rect">
            <a:avLst/>
          </a:prstGeom>
          <a:solidFill>
            <a:srgbClr val="F4F7F6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9"/>
          <p:cNvSpPr/>
          <p:nvPr/>
        </p:nvSpPr>
        <p:spPr>
          <a:xfrm>
            <a:off x="1828800" y="3133725"/>
            <a:ext cx="7143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68" name="Google Shape;368;p9"/>
          <p:cNvSpPr/>
          <p:nvPr/>
        </p:nvSpPr>
        <p:spPr>
          <a:xfrm>
            <a:off x="2543175" y="3067050"/>
            <a:ext cx="714375" cy="342900"/>
          </a:xfrm>
          <a:prstGeom prst="rect">
            <a:avLst/>
          </a:prstGeom>
          <a:solidFill>
            <a:srgbClr val="F4F7F6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9"/>
          <p:cNvSpPr/>
          <p:nvPr/>
        </p:nvSpPr>
        <p:spPr>
          <a:xfrm>
            <a:off x="2543175" y="3133725"/>
            <a:ext cx="7143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70" name="Google Shape;370;p9"/>
          <p:cNvSpPr/>
          <p:nvPr/>
        </p:nvSpPr>
        <p:spPr>
          <a:xfrm>
            <a:off x="3257550" y="3067050"/>
            <a:ext cx="714375" cy="342900"/>
          </a:xfrm>
          <a:prstGeom prst="rect">
            <a:avLst/>
          </a:prstGeom>
          <a:solidFill>
            <a:srgbClr val="F4F7F6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9"/>
          <p:cNvSpPr/>
          <p:nvPr/>
        </p:nvSpPr>
        <p:spPr>
          <a:xfrm>
            <a:off x="3257550" y="3133725"/>
            <a:ext cx="7143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372" name="Google Shape;372;p9"/>
          <p:cNvSpPr/>
          <p:nvPr/>
        </p:nvSpPr>
        <p:spPr>
          <a:xfrm>
            <a:off x="3971925" y="3067050"/>
            <a:ext cx="904875" cy="342900"/>
          </a:xfrm>
          <a:prstGeom prst="rect">
            <a:avLst/>
          </a:prstGeom>
          <a:solidFill>
            <a:srgbClr val="F4F7F6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9"/>
          <p:cNvSpPr/>
          <p:nvPr/>
        </p:nvSpPr>
        <p:spPr>
          <a:xfrm>
            <a:off x="3971925" y="3133725"/>
            <a:ext cx="9048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3,0</a:t>
            </a:r>
            <a:endParaRPr/>
          </a:p>
        </p:txBody>
      </p:sp>
      <p:sp>
        <p:nvSpPr>
          <p:cNvPr id="374" name="Google Shape;374;p9"/>
          <p:cNvSpPr/>
          <p:nvPr/>
        </p:nvSpPr>
        <p:spPr>
          <a:xfrm>
            <a:off x="685800" y="3409950"/>
            <a:ext cx="1143000" cy="34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9"/>
          <p:cNvSpPr/>
          <p:nvPr/>
        </p:nvSpPr>
        <p:spPr>
          <a:xfrm>
            <a:off x="685800" y="3476625"/>
            <a:ext cx="1143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143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Csilla</a:t>
            </a:r>
            <a:endParaRPr/>
          </a:p>
        </p:txBody>
      </p:sp>
      <p:sp>
        <p:nvSpPr>
          <p:cNvPr id="376" name="Google Shape;376;p9"/>
          <p:cNvSpPr/>
          <p:nvPr/>
        </p:nvSpPr>
        <p:spPr>
          <a:xfrm>
            <a:off x="1828800" y="3409950"/>
            <a:ext cx="714375" cy="34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9"/>
          <p:cNvSpPr/>
          <p:nvPr/>
        </p:nvSpPr>
        <p:spPr>
          <a:xfrm>
            <a:off x="1828800" y="3476625"/>
            <a:ext cx="7143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78" name="Google Shape;378;p9"/>
          <p:cNvSpPr/>
          <p:nvPr/>
        </p:nvSpPr>
        <p:spPr>
          <a:xfrm>
            <a:off x="2543175" y="3409950"/>
            <a:ext cx="714375" cy="34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9"/>
          <p:cNvSpPr/>
          <p:nvPr/>
        </p:nvSpPr>
        <p:spPr>
          <a:xfrm>
            <a:off x="2543175" y="3476625"/>
            <a:ext cx="7143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80" name="Google Shape;380;p9"/>
          <p:cNvSpPr/>
          <p:nvPr/>
        </p:nvSpPr>
        <p:spPr>
          <a:xfrm>
            <a:off x="3257550" y="3409950"/>
            <a:ext cx="714375" cy="34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9"/>
          <p:cNvSpPr/>
          <p:nvPr/>
        </p:nvSpPr>
        <p:spPr>
          <a:xfrm>
            <a:off x="3257550" y="3476625"/>
            <a:ext cx="7143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82" name="Google Shape;382;p9"/>
          <p:cNvSpPr/>
          <p:nvPr/>
        </p:nvSpPr>
        <p:spPr>
          <a:xfrm>
            <a:off x="3971925" y="3409950"/>
            <a:ext cx="904875" cy="34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9"/>
          <p:cNvSpPr/>
          <p:nvPr/>
        </p:nvSpPr>
        <p:spPr>
          <a:xfrm>
            <a:off x="3971925" y="3476625"/>
            <a:ext cx="9048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3,0</a:t>
            </a:r>
            <a:endParaRPr/>
          </a:p>
        </p:txBody>
      </p:sp>
      <p:sp>
        <p:nvSpPr>
          <p:cNvPr id="384" name="Google Shape;384;p9"/>
          <p:cNvSpPr/>
          <p:nvPr/>
        </p:nvSpPr>
        <p:spPr>
          <a:xfrm>
            <a:off x="685800" y="3752850"/>
            <a:ext cx="1143000" cy="342900"/>
          </a:xfrm>
          <a:prstGeom prst="rect">
            <a:avLst/>
          </a:prstGeom>
          <a:solidFill>
            <a:srgbClr val="F4F7F6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9"/>
          <p:cNvSpPr/>
          <p:nvPr/>
        </p:nvSpPr>
        <p:spPr>
          <a:xfrm>
            <a:off x="685800" y="3819525"/>
            <a:ext cx="1143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143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Dani</a:t>
            </a:r>
            <a:endParaRPr/>
          </a:p>
        </p:txBody>
      </p:sp>
      <p:sp>
        <p:nvSpPr>
          <p:cNvPr id="386" name="Google Shape;386;p9"/>
          <p:cNvSpPr/>
          <p:nvPr/>
        </p:nvSpPr>
        <p:spPr>
          <a:xfrm>
            <a:off x="1828800" y="3752850"/>
            <a:ext cx="714375" cy="342900"/>
          </a:xfrm>
          <a:prstGeom prst="rect">
            <a:avLst/>
          </a:prstGeom>
          <a:solidFill>
            <a:srgbClr val="F4F7F6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9"/>
          <p:cNvSpPr/>
          <p:nvPr/>
        </p:nvSpPr>
        <p:spPr>
          <a:xfrm>
            <a:off x="1828800" y="3819525"/>
            <a:ext cx="7143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88" name="Google Shape;388;p9"/>
          <p:cNvSpPr/>
          <p:nvPr/>
        </p:nvSpPr>
        <p:spPr>
          <a:xfrm>
            <a:off x="2543175" y="3752850"/>
            <a:ext cx="714375" cy="342900"/>
          </a:xfrm>
          <a:prstGeom prst="rect">
            <a:avLst/>
          </a:prstGeom>
          <a:solidFill>
            <a:srgbClr val="F4F7F6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9"/>
          <p:cNvSpPr/>
          <p:nvPr/>
        </p:nvSpPr>
        <p:spPr>
          <a:xfrm>
            <a:off x="2543175" y="3819525"/>
            <a:ext cx="7143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90" name="Google Shape;390;p9"/>
          <p:cNvSpPr/>
          <p:nvPr/>
        </p:nvSpPr>
        <p:spPr>
          <a:xfrm>
            <a:off x="3257550" y="3752850"/>
            <a:ext cx="714375" cy="342900"/>
          </a:xfrm>
          <a:prstGeom prst="rect">
            <a:avLst/>
          </a:prstGeom>
          <a:solidFill>
            <a:srgbClr val="F4F7F6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9"/>
          <p:cNvSpPr/>
          <p:nvPr/>
        </p:nvSpPr>
        <p:spPr>
          <a:xfrm>
            <a:off x="3257550" y="3819525"/>
            <a:ext cx="7143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392" name="Google Shape;392;p9"/>
          <p:cNvSpPr/>
          <p:nvPr/>
        </p:nvSpPr>
        <p:spPr>
          <a:xfrm>
            <a:off x="3971925" y="3752850"/>
            <a:ext cx="904875" cy="342900"/>
          </a:xfrm>
          <a:prstGeom prst="rect">
            <a:avLst/>
          </a:prstGeom>
          <a:solidFill>
            <a:srgbClr val="F4F7F6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9"/>
          <p:cNvSpPr/>
          <p:nvPr/>
        </p:nvSpPr>
        <p:spPr>
          <a:xfrm>
            <a:off x="3971925" y="3819525"/>
            <a:ext cx="9048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4,0</a:t>
            </a:r>
            <a:endParaRPr/>
          </a:p>
        </p:txBody>
      </p:sp>
      <p:sp>
        <p:nvSpPr>
          <p:cNvPr id="394" name="Google Shape;394;p9"/>
          <p:cNvSpPr/>
          <p:nvPr/>
        </p:nvSpPr>
        <p:spPr>
          <a:xfrm>
            <a:off x="5143501" y="2914650"/>
            <a:ext cx="5715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250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/>
          </a:p>
        </p:txBody>
      </p:sp>
      <p:sp>
        <p:nvSpPr>
          <p:cNvPr id="395" name="Google Shape;395;p9"/>
          <p:cNvSpPr/>
          <p:nvPr/>
        </p:nvSpPr>
        <p:spPr>
          <a:xfrm>
            <a:off x="4953000" y="3250746"/>
            <a:ext cx="1143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minden sorból</a:t>
            </a:r>
            <a:endParaRPr b="0" i="0" sz="975">
              <a:solidFill>
                <a:srgbClr val="66708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kivonjuk az átlagot</a:t>
            </a:r>
            <a:endParaRPr b="0" i="0" sz="975">
              <a:solidFill>
                <a:srgbClr val="66708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9"/>
          <p:cNvSpPr/>
          <p:nvPr/>
        </p:nvSpPr>
        <p:spPr>
          <a:xfrm>
            <a:off x="6191250" y="2047875"/>
            <a:ext cx="45720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4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Saját átlaghoz viszonyított eltérés</a:t>
            </a:r>
            <a:endParaRPr/>
          </a:p>
        </p:txBody>
      </p:sp>
      <p:sp>
        <p:nvSpPr>
          <p:cNvPr id="397" name="Google Shape;397;p9"/>
          <p:cNvSpPr/>
          <p:nvPr/>
        </p:nvSpPr>
        <p:spPr>
          <a:xfrm>
            <a:off x="6191250" y="2381250"/>
            <a:ext cx="1143000" cy="3429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9"/>
          <p:cNvSpPr/>
          <p:nvPr/>
        </p:nvSpPr>
        <p:spPr>
          <a:xfrm>
            <a:off x="6191250" y="2447925"/>
            <a:ext cx="1143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143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néző</a:t>
            </a:r>
            <a:endParaRPr/>
          </a:p>
        </p:txBody>
      </p:sp>
      <p:sp>
        <p:nvSpPr>
          <p:cNvPr id="399" name="Google Shape;399;p9"/>
          <p:cNvSpPr/>
          <p:nvPr/>
        </p:nvSpPr>
        <p:spPr>
          <a:xfrm>
            <a:off x="7334250" y="2381250"/>
            <a:ext cx="1000125" cy="3429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9"/>
          <p:cNvSpPr/>
          <p:nvPr/>
        </p:nvSpPr>
        <p:spPr>
          <a:xfrm>
            <a:off x="7334250" y="2447925"/>
            <a:ext cx="100012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401" name="Google Shape;401;p9"/>
          <p:cNvSpPr/>
          <p:nvPr/>
        </p:nvSpPr>
        <p:spPr>
          <a:xfrm>
            <a:off x="8334375" y="2381250"/>
            <a:ext cx="1000125" cy="3429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9"/>
          <p:cNvSpPr/>
          <p:nvPr/>
        </p:nvSpPr>
        <p:spPr>
          <a:xfrm>
            <a:off x="8334375" y="2447925"/>
            <a:ext cx="100012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/>
          </a:p>
        </p:txBody>
      </p:sp>
      <p:sp>
        <p:nvSpPr>
          <p:cNvPr id="403" name="Google Shape;403;p9"/>
          <p:cNvSpPr/>
          <p:nvPr/>
        </p:nvSpPr>
        <p:spPr>
          <a:xfrm>
            <a:off x="9334500" y="2381250"/>
            <a:ext cx="1000125" cy="3429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9"/>
          <p:cNvSpPr/>
          <p:nvPr/>
        </p:nvSpPr>
        <p:spPr>
          <a:xfrm>
            <a:off x="9334500" y="2447925"/>
            <a:ext cx="100012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/>
          </a:p>
        </p:txBody>
      </p:sp>
      <p:sp>
        <p:nvSpPr>
          <p:cNvPr id="405" name="Google Shape;405;p9"/>
          <p:cNvSpPr/>
          <p:nvPr/>
        </p:nvSpPr>
        <p:spPr>
          <a:xfrm>
            <a:off x="6191250" y="2724150"/>
            <a:ext cx="1143000" cy="34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9"/>
          <p:cNvSpPr/>
          <p:nvPr/>
        </p:nvSpPr>
        <p:spPr>
          <a:xfrm>
            <a:off x="6191250" y="2790825"/>
            <a:ext cx="1143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143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Anna</a:t>
            </a:r>
            <a:endParaRPr/>
          </a:p>
        </p:txBody>
      </p:sp>
      <p:sp>
        <p:nvSpPr>
          <p:cNvPr id="407" name="Google Shape;407;p9"/>
          <p:cNvSpPr/>
          <p:nvPr/>
        </p:nvSpPr>
        <p:spPr>
          <a:xfrm>
            <a:off x="7334250" y="2724150"/>
            <a:ext cx="1000125" cy="34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9"/>
          <p:cNvSpPr/>
          <p:nvPr/>
        </p:nvSpPr>
        <p:spPr>
          <a:xfrm>
            <a:off x="7334250" y="2790825"/>
            <a:ext cx="100012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+1</a:t>
            </a:r>
            <a:endParaRPr/>
          </a:p>
        </p:txBody>
      </p:sp>
      <p:sp>
        <p:nvSpPr>
          <p:cNvPr id="409" name="Google Shape;409;p9"/>
          <p:cNvSpPr/>
          <p:nvPr/>
        </p:nvSpPr>
        <p:spPr>
          <a:xfrm>
            <a:off x="8334375" y="2724150"/>
            <a:ext cx="1000125" cy="34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9"/>
          <p:cNvSpPr/>
          <p:nvPr/>
        </p:nvSpPr>
        <p:spPr>
          <a:xfrm>
            <a:off x="8334375" y="2790825"/>
            <a:ext cx="100012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+1</a:t>
            </a:r>
            <a:endParaRPr/>
          </a:p>
        </p:txBody>
      </p:sp>
      <p:sp>
        <p:nvSpPr>
          <p:cNvPr id="411" name="Google Shape;411;p9"/>
          <p:cNvSpPr/>
          <p:nvPr/>
        </p:nvSpPr>
        <p:spPr>
          <a:xfrm>
            <a:off x="9334500" y="2724150"/>
            <a:ext cx="1000125" cy="34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9"/>
          <p:cNvSpPr/>
          <p:nvPr/>
        </p:nvSpPr>
        <p:spPr>
          <a:xfrm>
            <a:off x="9334500" y="2790825"/>
            <a:ext cx="100012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8B3E2F"/>
                </a:solidFill>
                <a:latin typeface="Arial"/>
                <a:ea typeface="Arial"/>
                <a:cs typeface="Arial"/>
                <a:sym typeface="Arial"/>
              </a:rPr>
              <a:t>−2</a:t>
            </a:r>
            <a:endParaRPr/>
          </a:p>
        </p:txBody>
      </p:sp>
      <p:sp>
        <p:nvSpPr>
          <p:cNvPr id="413" name="Google Shape;413;p9"/>
          <p:cNvSpPr/>
          <p:nvPr/>
        </p:nvSpPr>
        <p:spPr>
          <a:xfrm>
            <a:off x="6191250" y="3067050"/>
            <a:ext cx="1143000" cy="342900"/>
          </a:xfrm>
          <a:prstGeom prst="rect">
            <a:avLst/>
          </a:prstGeom>
          <a:solidFill>
            <a:srgbClr val="F4F7F6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9"/>
          <p:cNvSpPr/>
          <p:nvPr/>
        </p:nvSpPr>
        <p:spPr>
          <a:xfrm>
            <a:off x="6191250" y="3133725"/>
            <a:ext cx="1143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143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Béla</a:t>
            </a:r>
            <a:endParaRPr/>
          </a:p>
        </p:txBody>
      </p:sp>
      <p:sp>
        <p:nvSpPr>
          <p:cNvPr id="415" name="Google Shape;415;p9"/>
          <p:cNvSpPr/>
          <p:nvPr/>
        </p:nvSpPr>
        <p:spPr>
          <a:xfrm>
            <a:off x="7334250" y="3067050"/>
            <a:ext cx="1000125" cy="342900"/>
          </a:xfrm>
          <a:prstGeom prst="rect">
            <a:avLst/>
          </a:prstGeom>
          <a:solidFill>
            <a:srgbClr val="F4F7F6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9"/>
          <p:cNvSpPr/>
          <p:nvPr/>
        </p:nvSpPr>
        <p:spPr>
          <a:xfrm>
            <a:off x="7334250" y="3133725"/>
            <a:ext cx="100012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8B3E2F"/>
                </a:solidFill>
                <a:latin typeface="Arial"/>
                <a:ea typeface="Arial"/>
                <a:cs typeface="Arial"/>
                <a:sym typeface="Arial"/>
              </a:rPr>
              <a:t>−1</a:t>
            </a:r>
            <a:endParaRPr/>
          </a:p>
        </p:txBody>
      </p:sp>
      <p:sp>
        <p:nvSpPr>
          <p:cNvPr id="417" name="Google Shape;417;p9"/>
          <p:cNvSpPr/>
          <p:nvPr/>
        </p:nvSpPr>
        <p:spPr>
          <a:xfrm>
            <a:off x="8334375" y="3067050"/>
            <a:ext cx="1000125" cy="342900"/>
          </a:xfrm>
          <a:prstGeom prst="rect">
            <a:avLst/>
          </a:prstGeom>
          <a:solidFill>
            <a:srgbClr val="F4F7F6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9"/>
          <p:cNvSpPr/>
          <p:nvPr/>
        </p:nvSpPr>
        <p:spPr>
          <a:xfrm>
            <a:off x="8334375" y="3133725"/>
            <a:ext cx="100012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8B3E2F"/>
                </a:solidFill>
                <a:latin typeface="Arial"/>
                <a:ea typeface="Arial"/>
                <a:cs typeface="Arial"/>
                <a:sym typeface="Arial"/>
              </a:rPr>
              <a:t>−1</a:t>
            </a:r>
            <a:endParaRPr/>
          </a:p>
        </p:txBody>
      </p:sp>
      <p:sp>
        <p:nvSpPr>
          <p:cNvPr id="419" name="Google Shape;419;p9"/>
          <p:cNvSpPr/>
          <p:nvPr/>
        </p:nvSpPr>
        <p:spPr>
          <a:xfrm>
            <a:off x="9334500" y="3067050"/>
            <a:ext cx="1000125" cy="342900"/>
          </a:xfrm>
          <a:prstGeom prst="rect">
            <a:avLst/>
          </a:prstGeom>
          <a:solidFill>
            <a:srgbClr val="F4F7F6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9"/>
          <p:cNvSpPr/>
          <p:nvPr/>
        </p:nvSpPr>
        <p:spPr>
          <a:xfrm>
            <a:off x="9334500" y="3133725"/>
            <a:ext cx="100012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+2</a:t>
            </a:r>
            <a:endParaRPr/>
          </a:p>
        </p:txBody>
      </p:sp>
      <p:sp>
        <p:nvSpPr>
          <p:cNvPr id="421" name="Google Shape;421;p9"/>
          <p:cNvSpPr/>
          <p:nvPr/>
        </p:nvSpPr>
        <p:spPr>
          <a:xfrm>
            <a:off x="6191250" y="3409950"/>
            <a:ext cx="1143000" cy="34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9"/>
          <p:cNvSpPr/>
          <p:nvPr/>
        </p:nvSpPr>
        <p:spPr>
          <a:xfrm>
            <a:off x="6191250" y="3476625"/>
            <a:ext cx="1143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143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Csilla</a:t>
            </a:r>
            <a:endParaRPr/>
          </a:p>
        </p:txBody>
      </p:sp>
      <p:sp>
        <p:nvSpPr>
          <p:cNvPr id="423" name="Google Shape;423;p9"/>
          <p:cNvSpPr/>
          <p:nvPr/>
        </p:nvSpPr>
        <p:spPr>
          <a:xfrm>
            <a:off x="7334250" y="3409950"/>
            <a:ext cx="1000125" cy="34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9"/>
          <p:cNvSpPr/>
          <p:nvPr/>
        </p:nvSpPr>
        <p:spPr>
          <a:xfrm>
            <a:off x="7334250" y="3476625"/>
            <a:ext cx="100012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+1</a:t>
            </a:r>
            <a:endParaRPr/>
          </a:p>
        </p:txBody>
      </p:sp>
      <p:sp>
        <p:nvSpPr>
          <p:cNvPr id="425" name="Google Shape;425;p9"/>
          <p:cNvSpPr/>
          <p:nvPr/>
        </p:nvSpPr>
        <p:spPr>
          <a:xfrm>
            <a:off x="8334375" y="3409950"/>
            <a:ext cx="1000125" cy="34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9"/>
          <p:cNvSpPr/>
          <p:nvPr/>
        </p:nvSpPr>
        <p:spPr>
          <a:xfrm>
            <a:off x="8334375" y="3476625"/>
            <a:ext cx="100012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427" name="Google Shape;427;p9"/>
          <p:cNvSpPr/>
          <p:nvPr/>
        </p:nvSpPr>
        <p:spPr>
          <a:xfrm>
            <a:off x="9334500" y="3409950"/>
            <a:ext cx="1000125" cy="342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9"/>
          <p:cNvSpPr/>
          <p:nvPr/>
        </p:nvSpPr>
        <p:spPr>
          <a:xfrm>
            <a:off x="9334500" y="3476625"/>
            <a:ext cx="100012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8B3E2F"/>
                </a:solidFill>
                <a:latin typeface="Arial"/>
                <a:ea typeface="Arial"/>
                <a:cs typeface="Arial"/>
                <a:sym typeface="Arial"/>
              </a:rPr>
              <a:t>−1</a:t>
            </a:r>
            <a:endParaRPr/>
          </a:p>
        </p:txBody>
      </p:sp>
      <p:sp>
        <p:nvSpPr>
          <p:cNvPr id="429" name="Google Shape;429;p9"/>
          <p:cNvSpPr/>
          <p:nvPr/>
        </p:nvSpPr>
        <p:spPr>
          <a:xfrm>
            <a:off x="6191250" y="3752850"/>
            <a:ext cx="1143000" cy="342900"/>
          </a:xfrm>
          <a:prstGeom prst="rect">
            <a:avLst/>
          </a:prstGeom>
          <a:solidFill>
            <a:srgbClr val="F4F7F6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9"/>
          <p:cNvSpPr/>
          <p:nvPr/>
        </p:nvSpPr>
        <p:spPr>
          <a:xfrm>
            <a:off x="6191250" y="3819525"/>
            <a:ext cx="1143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1430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Dani</a:t>
            </a:r>
            <a:endParaRPr/>
          </a:p>
        </p:txBody>
      </p:sp>
      <p:sp>
        <p:nvSpPr>
          <p:cNvPr id="431" name="Google Shape;431;p9"/>
          <p:cNvSpPr/>
          <p:nvPr/>
        </p:nvSpPr>
        <p:spPr>
          <a:xfrm>
            <a:off x="7334250" y="3752850"/>
            <a:ext cx="1000125" cy="342900"/>
          </a:xfrm>
          <a:prstGeom prst="rect">
            <a:avLst/>
          </a:prstGeom>
          <a:solidFill>
            <a:srgbClr val="F4F7F6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9"/>
          <p:cNvSpPr/>
          <p:nvPr/>
        </p:nvSpPr>
        <p:spPr>
          <a:xfrm>
            <a:off x="7334250" y="3819525"/>
            <a:ext cx="100012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8B3E2F"/>
                </a:solidFill>
                <a:latin typeface="Arial"/>
                <a:ea typeface="Arial"/>
                <a:cs typeface="Arial"/>
                <a:sym typeface="Arial"/>
              </a:rPr>
              <a:t>−1</a:t>
            </a:r>
            <a:endParaRPr/>
          </a:p>
        </p:txBody>
      </p:sp>
      <p:sp>
        <p:nvSpPr>
          <p:cNvPr id="433" name="Google Shape;433;p9"/>
          <p:cNvSpPr/>
          <p:nvPr/>
        </p:nvSpPr>
        <p:spPr>
          <a:xfrm>
            <a:off x="8334375" y="3752850"/>
            <a:ext cx="1000125" cy="342900"/>
          </a:xfrm>
          <a:prstGeom prst="rect">
            <a:avLst/>
          </a:prstGeom>
          <a:solidFill>
            <a:srgbClr val="F4F7F6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9"/>
          <p:cNvSpPr/>
          <p:nvPr/>
        </p:nvSpPr>
        <p:spPr>
          <a:xfrm>
            <a:off x="8334375" y="3819525"/>
            <a:ext cx="100012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435" name="Google Shape;435;p9"/>
          <p:cNvSpPr/>
          <p:nvPr/>
        </p:nvSpPr>
        <p:spPr>
          <a:xfrm>
            <a:off x="9334500" y="3752850"/>
            <a:ext cx="1000125" cy="342900"/>
          </a:xfrm>
          <a:prstGeom prst="rect">
            <a:avLst/>
          </a:prstGeom>
          <a:solidFill>
            <a:srgbClr val="F4F7F6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9334500" y="3819525"/>
            <a:ext cx="100012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+1</a:t>
            </a:r>
            <a:endParaRPr/>
          </a:p>
        </p:txBody>
      </p:sp>
      <p:sp>
        <p:nvSpPr>
          <p:cNvPr id="437" name="Google Shape;437;p9"/>
          <p:cNvSpPr/>
          <p:nvPr/>
        </p:nvSpPr>
        <p:spPr>
          <a:xfrm>
            <a:off x="685800" y="4619625"/>
            <a:ext cx="10820400" cy="1524000"/>
          </a:xfrm>
          <a:prstGeom prst="roundRect">
            <a:avLst>
              <a:gd fmla="val 5000" name="adj"/>
            </a:avLst>
          </a:prstGeom>
          <a:solidFill>
            <a:srgbClr val="F8FAF9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914400" y="4781550"/>
            <a:ext cx="38100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4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Eredmény:</a:t>
            </a:r>
            <a:endParaRPr/>
          </a:p>
        </p:txBody>
      </p:sp>
      <p:sp>
        <p:nvSpPr>
          <p:cNvPr id="439" name="Google Shape;439;p9"/>
          <p:cNvSpPr/>
          <p:nvPr/>
        </p:nvSpPr>
        <p:spPr>
          <a:xfrm>
            <a:off x="914400" y="5095875"/>
            <a:ext cx="10363200" cy="904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1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Anna átlaga 4,0: </a:t>
            </a:r>
            <a:r>
              <a:rPr lang="hu-HU" sz="11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az 5 csillag +1,0 eltérés, míg a 2 csillag −2,0 eltérés a saját átlagától.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1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Béla átlaga 3,0: </a:t>
            </a:r>
            <a:r>
              <a:rPr lang="hu-HU" sz="11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az 5 csillag +2,0 eltérés, míg a 2 csillag −1,0 eltérés a saját átlagától.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1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• A kivonással a nézők saját átlagukhoz viszonyított elmozdulását számszerűsítjük, kiszűrve az egyéni skálázási különbségeket.</a:t>
            </a:r>
            <a:endParaRPr/>
          </a:p>
        </p:txBody>
      </p:sp>
      <p:sp>
        <p:nvSpPr>
          <p:cNvPr id="440" name="Google Shape;440;p9"/>
          <p:cNvSpPr/>
          <p:nvPr/>
        </p:nvSpPr>
        <p:spPr>
          <a:xfrm>
            <a:off x="685800" y="64008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442" name="Google Shape;442;p9"/>
          <p:cNvSpPr/>
          <p:nvPr/>
        </p:nvSpPr>
        <p:spPr>
          <a:xfrm>
            <a:off x="10363200" y="6543675"/>
            <a:ext cx="1143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9 / 24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1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11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5. óra  /  11</a:t>
            </a:r>
            <a:endParaRPr/>
          </a:p>
        </p:txBody>
      </p:sp>
      <p:sp>
        <p:nvSpPr>
          <p:cNvPr id="450" name="Google Shape;450;p11"/>
          <p:cNvSpPr/>
          <p:nvPr/>
        </p:nvSpPr>
        <p:spPr>
          <a:xfrm>
            <a:off x="685800" y="704850"/>
            <a:ext cx="108204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30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Mikor hasonló két film?</a:t>
            </a:r>
            <a:endParaRPr/>
          </a:p>
        </p:txBody>
      </p:sp>
      <p:sp>
        <p:nvSpPr>
          <p:cNvPr id="451" name="Google Shape;451;p11"/>
          <p:cNvSpPr/>
          <p:nvPr/>
        </p:nvSpPr>
        <p:spPr>
          <a:xfrm>
            <a:off x="685800" y="13716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11"/>
          <p:cNvSpPr/>
          <p:nvPr/>
        </p:nvSpPr>
        <p:spPr>
          <a:xfrm>
            <a:off x="685800" y="1485900"/>
            <a:ext cx="10820400" cy="5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7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Minden pont egy néző, aki mindkét filmet értékelte. A tengelyeken a saját átlagától való eltérés látszik.</a:t>
            </a:r>
            <a:endParaRPr/>
          </a:p>
        </p:txBody>
      </p:sp>
      <p:pic>
        <p:nvPicPr>
          <p:cNvPr id="453" name="Google Shape;453;p11"/>
          <p:cNvPicPr preferRelativeResize="0"/>
          <p:nvPr/>
        </p:nvPicPr>
        <p:blipFill rotWithShape="1">
          <a:blip r:embed="rId3">
            <a:alphaModFix/>
          </a:blip>
          <a:srcRect b="0" l="0" r="0" t="12700"/>
          <a:stretch/>
        </p:blipFill>
        <p:spPr>
          <a:xfrm>
            <a:off x="460000" y="2200000"/>
            <a:ext cx="7420000" cy="269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11"/>
          <p:cNvSpPr/>
          <p:nvPr/>
        </p:nvSpPr>
        <p:spPr>
          <a:xfrm>
            <a:off x="8200000" y="2180000"/>
            <a:ext cx="3200000" cy="2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9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Star Wars IV és V</a:t>
            </a:r>
            <a:endParaRPr/>
          </a:p>
        </p:txBody>
      </p:sp>
      <p:sp>
        <p:nvSpPr>
          <p:cNvPr id="455" name="Google Shape;455;p11"/>
          <p:cNvSpPr/>
          <p:nvPr/>
        </p:nvSpPr>
        <p:spPr>
          <a:xfrm>
            <a:off x="8200000" y="2510000"/>
            <a:ext cx="3200000" cy="11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711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187 közös értékelő. A pontok emelkedő sávot alkotnak: aki az egyik filmet az átlaga fölé értékelte, többnyire a másikat is.</a:t>
            </a:r>
            <a:endParaRPr/>
          </a:p>
        </p:txBody>
      </p:sp>
      <p:sp>
        <p:nvSpPr>
          <p:cNvPr id="456" name="Google Shape;456;p11"/>
          <p:cNvSpPr/>
          <p:nvPr/>
        </p:nvSpPr>
        <p:spPr>
          <a:xfrm>
            <a:off x="8200000" y="3920000"/>
            <a:ext cx="3200000" cy="2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9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Toy Story és Mátrix</a:t>
            </a:r>
            <a:endParaRPr/>
          </a:p>
        </p:txBody>
      </p:sp>
      <p:sp>
        <p:nvSpPr>
          <p:cNvPr id="457" name="Google Shape;457;p11"/>
          <p:cNvSpPr/>
          <p:nvPr/>
        </p:nvSpPr>
        <p:spPr>
          <a:xfrm>
            <a:off x="8200000" y="4250000"/>
            <a:ext cx="3200000" cy="15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5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123 közös értékelő. A pontok szétszórtak: az egyik film értékeléséből nemigen következtethetünk a másikéra.</a:t>
            </a:r>
            <a:endParaRPr/>
          </a:p>
        </p:txBody>
      </p:sp>
      <p:sp>
        <p:nvSpPr>
          <p:cNvPr id="458" name="Google Shape;458;p11"/>
          <p:cNvSpPr/>
          <p:nvPr/>
        </p:nvSpPr>
        <p:spPr>
          <a:xfrm>
            <a:off x="685800" y="64008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11"/>
          <p:cNvSpPr/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460" name="Google Shape;460;p11"/>
          <p:cNvSpPr/>
          <p:nvPr/>
        </p:nvSpPr>
        <p:spPr>
          <a:xfrm>
            <a:off x="10363200" y="6543675"/>
            <a:ext cx="1143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11 / 24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12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5. óra  /  12</a:t>
            </a:r>
            <a:endParaRPr/>
          </a:p>
        </p:txBody>
      </p:sp>
      <p:sp>
        <p:nvSpPr>
          <p:cNvPr id="468" name="Google Shape;468;p12"/>
          <p:cNvSpPr/>
          <p:nvPr/>
        </p:nvSpPr>
        <p:spPr>
          <a:xfrm>
            <a:off x="685800" y="704850"/>
            <a:ext cx="108204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30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Koszinusz-hasonlóság két film között</a:t>
            </a:r>
            <a:endParaRPr/>
          </a:p>
        </p:txBody>
      </p:sp>
      <p:sp>
        <p:nvSpPr>
          <p:cNvPr id="469" name="Google Shape;469;p12"/>
          <p:cNvSpPr/>
          <p:nvPr/>
        </p:nvSpPr>
        <p:spPr>
          <a:xfrm>
            <a:off x="685800" y="13716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12"/>
          <p:cNvSpPr/>
          <p:nvPr/>
        </p:nvSpPr>
        <p:spPr>
          <a:xfrm>
            <a:off x="685800" y="1450000"/>
            <a:ext cx="10820400" cy="3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23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cos(X, Y) = (X · Y) / (‖X‖ · ‖Y‖)</a:t>
            </a:r>
            <a:endParaRPr/>
          </a:p>
        </p:txBody>
      </p:sp>
      <p:sp>
        <p:nvSpPr>
          <p:cNvPr id="471" name="Google Shape;471;p12"/>
          <p:cNvSpPr/>
          <p:nvPr/>
        </p:nvSpPr>
        <p:spPr>
          <a:xfrm>
            <a:off x="685800" y="2130000"/>
            <a:ext cx="10820400" cy="3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7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Kitalált példa: öt néző mindkét filmet értékelte (Anna, Béla, Csilla, Dani, Emma).</a:t>
            </a:r>
            <a:endParaRPr/>
          </a:p>
        </p:txBody>
      </p:sp>
      <p:sp>
        <p:nvSpPr>
          <p:cNvPr id="472" name="Google Shape;472;p12"/>
          <p:cNvSpPr/>
          <p:nvPr/>
        </p:nvSpPr>
        <p:spPr>
          <a:xfrm>
            <a:off x="685800" y="2510000"/>
            <a:ext cx="5000000" cy="3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215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X film = [+1, −1, +1, −1, 0]</a:t>
            </a:r>
            <a:endParaRPr/>
          </a:p>
        </p:txBody>
      </p:sp>
      <p:sp>
        <p:nvSpPr>
          <p:cNvPr id="473" name="Google Shape;473;p12"/>
          <p:cNvSpPr/>
          <p:nvPr/>
        </p:nvSpPr>
        <p:spPr>
          <a:xfrm>
            <a:off x="6250000" y="2510000"/>
            <a:ext cx="5000000" cy="3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215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Y film = [+1, −1, 0, 0, 0]</a:t>
            </a:r>
            <a:endParaRPr/>
          </a:p>
        </p:txBody>
      </p:sp>
      <p:sp>
        <p:nvSpPr>
          <p:cNvPr id="474" name="Google Shape;474;p12"/>
          <p:cNvSpPr/>
          <p:nvPr/>
        </p:nvSpPr>
        <p:spPr>
          <a:xfrm>
            <a:off x="685800" y="2870000"/>
            <a:ext cx="10820400" cy="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400">
                <a:solidFill>
                  <a:srgbClr val="596674"/>
                </a:solidFill>
                <a:latin typeface="Arial"/>
                <a:ea typeface="Arial"/>
                <a:cs typeface="Arial"/>
                <a:sym typeface="Arial"/>
              </a:rPr>
              <a:t>A 0 itt megfigyelt értékelés: a néző pontosan a saját átlagát adta.</a:t>
            </a:r>
            <a:endParaRPr/>
          </a:p>
        </p:txBody>
      </p:sp>
      <p:sp>
        <p:nvSpPr>
          <p:cNvPr id="475" name="Google Shape;475;p12"/>
          <p:cNvSpPr/>
          <p:nvPr/>
        </p:nvSpPr>
        <p:spPr>
          <a:xfrm>
            <a:off x="685800" y="3340000"/>
            <a:ext cx="4900000" cy="3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8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Számláló: szorzatösszeg</a:t>
            </a:r>
            <a:endParaRPr/>
          </a:p>
        </p:txBody>
      </p:sp>
      <p:sp>
        <p:nvSpPr>
          <p:cNvPr id="476" name="Google Shape;476;p12"/>
          <p:cNvSpPr/>
          <p:nvPr/>
        </p:nvSpPr>
        <p:spPr>
          <a:xfrm>
            <a:off x="685800" y="3800000"/>
            <a:ext cx="4900000" cy="7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X · Y = 1·1 + (−1)·(−1)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+ 1·0 + (−1)·0 + 0·0 = 2</a:t>
            </a:r>
            <a:endParaRPr/>
          </a:p>
        </p:txBody>
      </p:sp>
      <p:sp>
        <p:nvSpPr>
          <p:cNvPr id="477" name="Google Shape;477;p12"/>
          <p:cNvSpPr/>
          <p:nvPr/>
        </p:nvSpPr>
        <p:spPr>
          <a:xfrm>
            <a:off x="6250000" y="3340000"/>
            <a:ext cx="4900000" cy="3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8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Nevező: vektorhosszak szorzata</a:t>
            </a:r>
            <a:endParaRPr/>
          </a:p>
        </p:txBody>
      </p:sp>
      <p:sp>
        <p:nvSpPr>
          <p:cNvPr id="478" name="Google Shape;478;p12"/>
          <p:cNvSpPr/>
          <p:nvPr/>
        </p:nvSpPr>
        <p:spPr>
          <a:xfrm>
            <a:off x="6250000" y="3800000"/>
            <a:ext cx="4900000" cy="7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‖X‖ = 2         ‖Y‖ ≈ 1,41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‖X‖ · ‖Y‖ ≈ 2,83</a:t>
            </a:r>
            <a:endParaRPr/>
          </a:p>
        </p:txBody>
      </p:sp>
      <p:sp>
        <p:nvSpPr>
          <p:cNvPr id="479" name="Google Shape;479;p12"/>
          <p:cNvSpPr/>
          <p:nvPr/>
        </p:nvSpPr>
        <p:spPr>
          <a:xfrm>
            <a:off x="3420000" y="5000000"/>
            <a:ext cx="5400000" cy="3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9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Koszinusz-hasonlóság</a:t>
            </a:r>
            <a:endParaRPr/>
          </a:p>
        </p:txBody>
      </p:sp>
      <p:sp>
        <p:nvSpPr>
          <p:cNvPr id="480" name="Google Shape;480;p12"/>
          <p:cNvSpPr/>
          <p:nvPr/>
        </p:nvSpPr>
        <p:spPr>
          <a:xfrm>
            <a:off x="3420000" y="5370000"/>
            <a:ext cx="5400000" cy="4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245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2 / 2,83 ≈ +0,71</a:t>
            </a:r>
            <a:endParaRPr/>
          </a:p>
        </p:txBody>
      </p:sp>
      <p:sp>
        <p:nvSpPr>
          <p:cNvPr id="481" name="Google Shape;481;p12"/>
          <p:cNvSpPr/>
          <p:nvPr/>
        </p:nvSpPr>
        <p:spPr>
          <a:xfrm>
            <a:off x="685800" y="5930000"/>
            <a:ext cx="10820400" cy="3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5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A +0,71 hasonló irányú mintát jelent, nem 71% egyezést.</a:t>
            </a:r>
            <a:endParaRPr/>
          </a:p>
        </p:txBody>
      </p:sp>
      <p:sp>
        <p:nvSpPr>
          <p:cNvPr id="482" name="Google Shape;482;p12"/>
          <p:cNvSpPr/>
          <p:nvPr/>
        </p:nvSpPr>
        <p:spPr>
          <a:xfrm>
            <a:off x="685800" y="64008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12"/>
          <p:cNvSpPr/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484" name="Google Shape;484;p12"/>
          <p:cNvSpPr/>
          <p:nvPr/>
        </p:nvSpPr>
        <p:spPr>
          <a:xfrm>
            <a:off x="10363200" y="6543675"/>
            <a:ext cx="1143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12 / 24</a:t>
            </a:r>
            <a:endParaRPr/>
          </a:p>
        </p:txBody>
      </p:sp>
      <p:sp>
        <p:nvSpPr>
          <p:cNvPr id="485" name="Google Shape;485;p12"/>
          <p:cNvSpPr/>
          <p:nvPr/>
        </p:nvSpPr>
        <p:spPr>
          <a:xfrm>
            <a:off x="3650000" y="4570000"/>
            <a:ext cx="850000" cy="3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2498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↘</a:t>
            </a:r>
            <a:endParaRPr/>
          </a:p>
        </p:txBody>
      </p:sp>
      <p:sp>
        <p:nvSpPr>
          <p:cNvPr id="486" name="Google Shape;486;p12"/>
          <p:cNvSpPr/>
          <p:nvPr/>
        </p:nvSpPr>
        <p:spPr>
          <a:xfrm>
            <a:off x="7750000" y="4570000"/>
            <a:ext cx="850000" cy="3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2498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↙</a:t>
            </a:r>
            <a:endParaRPr/>
          </a:p>
        </p:txBody>
      </p:sp>
      <p:sp>
        <p:nvSpPr>
          <p:cNvPr id="487" name="Google Shape;487;p12"/>
          <p:cNvSpPr/>
          <p:nvPr/>
        </p:nvSpPr>
        <p:spPr>
          <a:xfrm>
            <a:off x="685800" y="1860000"/>
            <a:ext cx="10820400" cy="2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500">
                <a:solidFill>
                  <a:srgbClr val="596879"/>
                </a:solidFill>
                <a:latin typeface="Arial"/>
                <a:ea typeface="Arial"/>
                <a:cs typeface="Arial"/>
                <a:sym typeface="Arial"/>
              </a:rPr>
              <a:t>Az X és Y a nézők saját átlagától vett eltéréseket tartalmazza.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3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13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5. óra  /  13</a:t>
            </a:r>
            <a:endParaRPr/>
          </a:p>
        </p:txBody>
      </p:sp>
      <p:sp>
        <p:nvSpPr>
          <p:cNvPr id="495" name="Google Shape;495;p13"/>
          <p:cNvSpPr/>
          <p:nvPr/>
        </p:nvSpPr>
        <p:spPr>
          <a:xfrm>
            <a:off x="685800" y="704850"/>
            <a:ext cx="108204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30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A jelöltek szűrése és pontozása</a:t>
            </a:r>
            <a:endParaRPr/>
          </a:p>
        </p:txBody>
      </p:sp>
      <p:sp>
        <p:nvSpPr>
          <p:cNvPr id="496" name="Google Shape;496;p13"/>
          <p:cNvSpPr/>
          <p:nvPr/>
        </p:nvSpPr>
        <p:spPr>
          <a:xfrm>
            <a:off x="685800" y="13716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13"/>
          <p:cNvSpPr/>
          <p:nvPr/>
        </p:nvSpPr>
        <p:spPr>
          <a:xfrm>
            <a:off x="685800" y="1485900"/>
            <a:ext cx="10820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5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Hogyan jutunk el a teljes katalógustól a személyre szabott kezdőlapi Top 5 listáig?</a:t>
            </a:r>
            <a:endParaRPr/>
          </a:p>
        </p:txBody>
      </p:sp>
      <p:sp>
        <p:nvSpPr>
          <p:cNvPr id="498" name="Google Shape;498;p13"/>
          <p:cNvSpPr/>
          <p:nvPr/>
        </p:nvSpPr>
        <p:spPr>
          <a:xfrm>
            <a:off x="685800" y="1943100"/>
            <a:ext cx="4572000" cy="723900"/>
          </a:xfrm>
          <a:prstGeom prst="roundRect">
            <a:avLst>
              <a:gd fmla="val 10526" name="adj"/>
            </a:avLst>
          </a:prstGeom>
          <a:solidFill>
            <a:srgbClr val="F8FAF9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13"/>
          <p:cNvSpPr/>
          <p:nvPr/>
        </p:nvSpPr>
        <p:spPr>
          <a:xfrm>
            <a:off x="838200" y="2076450"/>
            <a:ext cx="24765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1.  Katalógus</a:t>
            </a:r>
            <a:endParaRPr/>
          </a:p>
        </p:txBody>
      </p:sp>
      <p:sp>
        <p:nvSpPr>
          <p:cNvPr id="500" name="Google Shape;500;p13"/>
          <p:cNvSpPr/>
          <p:nvPr/>
        </p:nvSpPr>
        <p:spPr>
          <a:xfrm>
            <a:off x="3352800" y="2076450"/>
            <a:ext cx="1762125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7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9 742 film</a:t>
            </a:r>
            <a:endParaRPr/>
          </a:p>
        </p:txBody>
      </p:sp>
      <p:sp>
        <p:nvSpPr>
          <p:cNvPr id="501" name="Google Shape;501;p13"/>
          <p:cNvSpPr/>
          <p:nvPr/>
        </p:nvSpPr>
        <p:spPr>
          <a:xfrm>
            <a:off x="838200" y="2419350"/>
            <a:ext cx="426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 rendszerben elérhető összes film</a:t>
            </a:r>
            <a:endParaRPr/>
          </a:p>
        </p:txBody>
      </p:sp>
      <p:sp>
        <p:nvSpPr>
          <p:cNvPr id="502" name="Google Shape;502;p13"/>
          <p:cNvSpPr/>
          <p:nvPr/>
        </p:nvSpPr>
        <p:spPr>
          <a:xfrm>
            <a:off x="685800" y="2952750"/>
            <a:ext cx="4572000" cy="723900"/>
          </a:xfrm>
          <a:prstGeom prst="roundRect">
            <a:avLst>
              <a:gd fmla="val 10526" name="adj"/>
            </a:avLst>
          </a:prstGeom>
          <a:solidFill>
            <a:srgbClr val="F0F5F4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13"/>
          <p:cNvSpPr/>
          <p:nvPr/>
        </p:nvSpPr>
        <p:spPr>
          <a:xfrm>
            <a:off x="838200" y="3086100"/>
            <a:ext cx="24765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2.  Támogatási szűrő</a:t>
            </a:r>
            <a:endParaRPr/>
          </a:p>
        </p:txBody>
      </p:sp>
      <p:sp>
        <p:nvSpPr>
          <p:cNvPr id="504" name="Google Shape;504;p13"/>
          <p:cNvSpPr/>
          <p:nvPr/>
        </p:nvSpPr>
        <p:spPr>
          <a:xfrm>
            <a:off x="3352800" y="3086100"/>
            <a:ext cx="1762125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7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863 jelöltfilm</a:t>
            </a:r>
            <a:endParaRPr/>
          </a:p>
        </p:txBody>
      </p:sp>
      <p:sp>
        <p:nvSpPr>
          <p:cNvPr id="505" name="Google Shape;505;p13"/>
          <p:cNvSpPr/>
          <p:nvPr/>
        </p:nvSpPr>
        <p:spPr>
          <a:xfrm>
            <a:off x="838200" y="3429000"/>
            <a:ext cx="426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Legalább 30 értékelés a tanító halmazon</a:t>
            </a:r>
            <a:endParaRPr/>
          </a:p>
        </p:txBody>
      </p:sp>
      <p:sp>
        <p:nvSpPr>
          <p:cNvPr id="506" name="Google Shape;506;p13"/>
          <p:cNvSpPr/>
          <p:nvPr/>
        </p:nvSpPr>
        <p:spPr>
          <a:xfrm>
            <a:off x="685800" y="3962400"/>
            <a:ext cx="4572000" cy="723900"/>
          </a:xfrm>
          <a:prstGeom prst="roundRect">
            <a:avLst>
              <a:gd fmla="val 10526" name="adj"/>
            </a:avLst>
          </a:prstGeom>
          <a:solidFill>
            <a:srgbClr val="EAF4F2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13"/>
          <p:cNvSpPr/>
          <p:nvPr/>
        </p:nvSpPr>
        <p:spPr>
          <a:xfrm>
            <a:off x="838200" y="4095750"/>
            <a:ext cx="24765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3.  Felhasználói szűrés</a:t>
            </a:r>
            <a:endParaRPr/>
          </a:p>
        </p:txBody>
      </p:sp>
      <p:sp>
        <p:nvSpPr>
          <p:cNvPr id="508" name="Google Shape;508;p13"/>
          <p:cNvSpPr/>
          <p:nvPr/>
        </p:nvSpPr>
        <p:spPr>
          <a:xfrm>
            <a:off x="3352800" y="4095750"/>
            <a:ext cx="1762125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350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Még nem értékelt</a:t>
            </a:r>
            <a:endParaRPr/>
          </a:p>
        </p:txBody>
      </p:sp>
      <p:sp>
        <p:nvSpPr>
          <p:cNvPr id="509" name="Google Shape;509;p13"/>
          <p:cNvSpPr/>
          <p:nvPr/>
        </p:nvSpPr>
        <p:spPr>
          <a:xfrm>
            <a:off x="838200" y="4438650"/>
            <a:ext cx="426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5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 már látott filmek elhagyása (a 69-es mintanézőnél 863 − 38 = 825 jelölt marad)</a:t>
            </a:r>
            <a:endParaRPr/>
          </a:p>
        </p:txBody>
      </p:sp>
      <p:sp>
        <p:nvSpPr>
          <p:cNvPr id="510" name="Google Shape;510;p13"/>
          <p:cNvSpPr/>
          <p:nvPr/>
        </p:nvSpPr>
        <p:spPr>
          <a:xfrm>
            <a:off x="685800" y="4972050"/>
            <a:ext cx="4572000" cy="723900"/>
          </a:xfrm>
          <a:prstGeom prst="roundRect">
            <a:avLst>
              <a:gd fmla="val 10526" name="adj"/>
            </a:avLst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13"/>
          <p:cNvSpPr/>
          <p:nvPr/>
        </p:nvSpPr>
        <p:spPr>
          <a:xfrm>
            <a:off x="838200" y="5105400"/>
            <a:ext cx="24765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4.  Személyes rangsorolás</a:t>
            </a:r>
            <a:endParaRPr/>
          </a:p>
        </p:txBody>
      </p:sp>
      <p:sp>
        <p:nvSpPr>
          <p:cNvPr id="512" name="Google Shape;512;p13"/>
          <p:cNvSpPr/>
          <p:nvPr/>
        </p:nvSpPr>
        <p:spPr>
          <a:xfrm>
            <a:off x="3352800" y="5105400"/>
            <a:ext cx="1762125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Top 5 ajánlat</a:t>
            </a:r>
            <a:endParaRPr/>
          </a:p>
        </p:txBody>
      </p:sp>
      <p:sp>
        <p:nvSpPr>
          <p:cNvPr id="513" name="Google Shape;513;p13"/>
          <p:cNvSpPr/>
          <p:nvPr/>
        </p:nvSpPr>
        <p:spPr>
          <a:xfrm>
            <a:off x="838200" y="5448300"/>
            <a:ext cx="426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D5E8E5"/>
                </a:solidFill>
                <a:latin typeface="Arial"/>
                <a:ea typeface="Arial"/>
                <a:cs typeface="Arial"/>
                <a:sym typeface="Arial"/>
              </a:rPr>
              <a:t>A legmagasabb pontszámú filmek a kezdőlapra</a:t>
            </a:r>
            <a:endParaRPr/>
          </a:p>
        </p:txBody>
      </p:sp>
      <p:sp>
        <p:nvSpPr>
          <p:cNvPr id="514" name="Google Shape;514;p13"/>
          <p:cNvSpPr/>
          <p:nvPr/>
        </p:nvSpPr>
        <p:spPr>
          <a:xfrm>
            <a:off x="5619750" y="1905000"/>
            <a:ext cx="5886450" cy="4076700"/>
          </a:xfrm>
          <a:prstGeom prst="roundRect">
            <a:avLst>
              <a:gd fmla="val 3000" name="adj"/>
            </a:avLst>
          </a:prstGeom>
          <a:solidFill>
            <a:srgbClr val="FFFFFF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13"/>
          <p:cNvSpPr/>
          <p:nvPr/>
        </p:nvSpPr>
        <p:spPr>
          <a:xfrm>
            <a:off x="5791200" y="2019300"/>
            <a:ext cx="554355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0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Minden még nem értékelt filmnél megnézzük a néző korábbi értékeléseit: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0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Egy korábbi film annál többet számít, minél hasonlóbb a jelölthöz; pluszpontot ad,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0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ha a néző a saját átlaga fölé értékelte, és levonást, ha az alá.</a:t>
            </a:r>
            <a:endParaRPr/>
          </a:p>
        </p:txBody>
      </p:sp>
      <p:sp>
        <p:nvSpPr>
          <p:cNvPr id="516" name="Google Shape;516;p13"/>
          <p:cNvSpPr/>
          <p:nvPr/>
        </p:nvSpPr>
        <p:spPr>
          <a:xfrm>
            <a:off x="5772150" y="2514600"/>
            <a:ext cx="5581650" cy="552450"/>
          </a:xfrm>
          <a:prstGeom prst="roundRect">
            <a:avLst>
              <a:gd fmla="val 2500" name="adj"/>
            </a:avLst>
          </a:prstGeom>
          <a:solidFill>
            <a:srgbClr val="F4F8F6"/>
          </a:solidFill>
          <a:ln cap="flat" cmpd="sng" w="9525">
            <a:solidFill>
              <a:srgbClr val="B8DD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13"/>
          <p:cNvSpPr/>
          <p:nvPr/>
        </p:nvSpPr>
        <p:spPr>
          <a:xfrm>
            <a:off x="5791200" y="2552700"/>
            <a:ext cx="55435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40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Egy jelölt film pontszáma = </a:t>
            </a:r>
            <a:r>
              <a:rPr b="1" i="0" lang="hu-HU" sz="165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∑  ( Hasonlóság  ×  Eltérés )</a:t>
            </a:r>
            <a:endParaRPr/>
          </a:p>
        </p:txBody>
      </p:sp>
      <p:sp>
        <p:nvSpPr>
          <p:cNvPr id="518" name="Google Shape;518;p13"/>
          <p:cNvSpPr/>
          <p:nvPr/>
        </p:nvSpPr>
        <p:spPr>
          <a:xfrm>
            <a:off x="5791200" y="2828925"/>
            <a:ext cx="5543550" cy="1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00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Hasonlóság: </a:t>
            </a:r>
            <a:r>
              <a:rPr b="0" i="0" lang="hu-HU" sz="1000">
                <a:solidFill>
                  <a:srgbClr val="5A6B68"/>
                </a:solidFill>
                <a:latin typeface="Arial"/>
                <a:ea typeface="Arial"/>
                <a:cs typeface="Arial"/>
                <a:sym typeface="Arial"/>
              </a:rPr>
              <a:t>film-film koszinusz (≥ 0)    •    </a:t>
            </a:r>
            <a:r>
              <a:rPr b="1" i="0" lang="hu-HU" sz="100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Eltérés: </a:t>
            </a:r>
            <a:r>
              <a:rPr b="0" i="0" lang="hu-HU" sz="1000">
                <a:solidFill>
                  <a:srgbClr val="5A6B68"/>
                </a:solidFill>
                <a:latin typeface="Arial"/>
                <a:ea typeface="Arial"/>
                <a:cs typeface="Arial"/>
                <a:sym typeface="Arial"/>
              </a:rPr>
              <a:t>Néző értékelése − Saját átlag</a:t>
            </a:r>
            <a:endParaRPr/>
          </a:p>
        </p:txBody>
      </p:sp>
      <p:sp>
        <p:nvSpPr>
          <p:cNvPr id="519" name="Google Shape;519;p13"/>
          <p:cNvSpPr/>
          <p:nvPr/>
        </p:nvSpPr>
        <p:spPr>
          <a:xfrm>
            <a:off x="5791200" y="3124200"/>
            <a:ext cx="558165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0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Fontos elv: </a:t>
            </a:r>
            <a:r>
              <a:rPr b="0" i="0" lang="hu-HU" sz="105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a pontszám rangsorolásra szolgál, nem jósolt csillagérték.</a:t>
            </a:r>
            <a:endParaRPr/>
          </a:p>
        </p:txBody>
      </p:sp>
      <p:sp>
        <p:nvSpPr>
          <p:cNvPr id="520" name="Google Shape;520;p13"/>
          <p:cNvSpPr/>
          <p:nvPr/>
        </p:nvSpPr>
        <p:spPr>
          <a:xfrm>
            <a:off x="5791200" y="3333750"/>
            <a:ext cx="558165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0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Számpéldák a korábbi filmek hozzájárulására </a:t>
            </a:r>
            <a:r>
              <a:rPr b="0" i="0" lang="hu-HU" sz="10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(mit adunk össze a ∑-ban):</a:t>
            </a:r>
            <a:endParaRPr/>
          </a:p>
        </p:txBody>
      </p:sp>
      <p:sp>
        <p:nvSpPr>
          <p:cNvPr id="521" name="Google Shape;521;p13"/>
          <p:cNvSpPr/>
          <p:nvPr/>
        </p:nvSpPr>
        <p:spPr>
          <a:xfrm>
            <a:off x="5772150" y="3543300"/>
            <a:ext cx="5581650" cy="400050"/>
          </a:xfrm>
          <a:prstGeom prst="roundRect">
            <a:avLst>
              <a:gd fmla="val 1800" name="adj"/>
            </a:avLst>
          </a:prstGeom>
          <a:solidFill>
            <a:srgbClr val="F0FDF4"/>
          </a:solidFill>
          <a:ln cap="flat" cmpd="sng" w="9525">
            <a:solidFill>
              <a:srgbClr val="BBF7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13"/>
          <p:cNvSpPr/>
          <p:nvPr/>
        </p:nvSpPr>
        <p:spPr>
          <a:xfrm>
            <a:off x="5848350" y="3619500"/>
            <a:ext cx="247650" cy="247650"/>
          </a:xfrm>
          <a:prstGeom prst="roundRect">
            <a:avLst>
              <a:gd fmla="val 1500" name="adj"/>
            </a:avLst>
          </a:prstGeom>
          <a:solidFill>
            <a:srgbClr val="DCFCE7"/>
          </a:solidFill>
          <a:ln cap="flat" cmpd="sng" w="9525">
            <a:solidFill>
              <a:srgbClr val="86EFA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13"/>
          <p:cNvSpPr/>
          <p:nvPr/>
        </p:nvSpPr>
        <p:spPr>
          <a:xfrm>
            <a:off x="5848350" y="3619500"/>
            <a:ext cx="2476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700">
                <a:solidFill>
                  <a:srgbClr val="15803D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/>
          </a:p>
        </p:txBody>
      </p:sp>
      <p:sp>
        <p:nvSpPr>
          <p:cNvPr id="524" name="Google Shape;524;p13"/>
          <p:cNvSpPr/>
          <p:nvPr/>
        </p:nvSpPr>
        <p:spPr>
          <a:xfrm>
            <a:off x="6172200" y="3571875"/>
            <a:ext cx="51244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00">
                <a:solidFill>
                  <a:srgbClr val="15803D"/>
                </a:solidFill>
                <a:latin typeface="Arial"/>
                <a:ea typeface="Arial"/>
                <a:cs typeface="Arial"/>
                <a:sym typeface="Arial"/>
              </a:rPr>
              <a:t>0,8 hasonlóság  ×  (+1,0 eltérés)  =  +0,8 pont</a:t>
            </a:r>
            <a:r>
              <a:rPr b="1" i="0" lang="hu-HU" sz="1050">
                <a:solidFill>
                  <a:srgbClr val="15803D"/>
                </a:solidFill>
                <a:latin typeface="Arial"/>
                <a:ea typeface="Arial"/>
                <a:cs typeface="Arial"/>
                <a:sym typeface="Arial"/>
              </a:rPr>
              <a:t>  →  pluszpontot ad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5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A néző a saját átlaga fölé értékelte a hasonló filmet; előrébb lép a listán.</a:t>
            </a:r>
            <a:endParaRPr/>
          </a:p>
        </p:txBody>
      </p:sp>
      <p:sp>
        <p:nvSpPr>
          <p:cNvPr id="525" name="Google Shape;525;p13"/>
          <p:cNvSpPr/>
          <p:nvPr/>
        </p:nvSpPr>
        <p:spPr>
          <a:xfrm>
            <a:off x="5772150" y="4000500"/>
            <a:ext cx="5581650" cy="400050"/>
          </a:xfrm>
          <a:prstGeom prst="roundRect">
            <a:avLst>
              <a:gd fmla="val 1800" name="adj"/>
            </a:avLst>
          </a:prstGeom>
          <a:solidFill>
            <a:srgbClr val="FFF7ED"/>
          </a:solidFill>
          <a:ln cap="flat" cmpd="sng" w="9525">
            <a:solidFill>
              <a:srgbClr val="FED7A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13"/>
          <p:cNvSpPr/>
          <p:nvPr/>
        </p:nvSpPr>
        <p:spPr>
          <a:xfrm>
            <a:off x="5848350" y="4076700"/>
            <a:ext cx="247650" cy="247650"/>
          </a:xfrm>
          <a:prstGeom prst="roundRect">
            <a:avLst>
              <a:gd fmla="val 1500" name="adj"/>
            </a:avLst>
          </a:prstGeom>
          <a:solidFill>
            <a:srgbClr val="FFEDD5"/>
          </a:solidFill>
          <a:ln cap="flat" cmpd="sng" w="9525">
            <a:solidFill>
              <a:srgbClr val="FDBA7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13"/>
          <p:cNvSpPr/>
          <p:nvPr/>
        </p:nvSpPr>
        <p:spPr>
          <a:xfrm>
            <a:off x="5848350" y="4076700"/>
            <a:ext cx="2476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900">
                <a:solidFill>
                  <a:srgbClr val="C2410C"/>
                </a:solidFill>
                <a:latin typeface="Arial"/>
                <a:ea typeface="Arial"/>
                <a:cs typeface="Arial"/>
                <a:sym typeface="Arial"/>
              </a:rPr>
              <a:t>−</a:t>
            </a:r>
            <a:endParaRPr/>
          </a:p>
        </p:txBody>
      </p:sp>
      <p:sp>
        <p:nvSpPr>
          <p:cNvPr id="528" name="Google Shape;528;p13"/>
          <p:cNvSpPr/>
          <p:nvPr/>
        </p:nvSpPr>
        <p:spPr>
          <a:xfrm>
            <a:off x="6172200" y="4029075"/>
            <a:ext cx="51244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00">
                <a:solidFill>
                  <a:srgbClr val="C2410C"/>
                </a:solidFill>
                <a:latin typeface="Arial"/>
                <a:ea typeface="Arial"/>
                <a:cs typeface="Arial"/>
                <a:sym typeface="Arial"/>
              </a:rPr>
              <a:t>0,6 hasonlóság  ×  (−1,5 eltérés)  =  −0,9 pont</a:t>
            </a:r>
            <a:r>
              <a:rPr b="1" i="0" lang="hu-HU" sz="1050">
                <a:solidFill>
                  <a:srgbClr val="C2410C"/>
                </a:solidFill>
                <a:latin typeface="Arial"/>
                <a:ea typeface="Arial"/>
                <a:cs typeface="Arial"/>
                <a:sym typeface="Arial"/>
              </a:rPr>
              <a:t>  →  pontlevonást kap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5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A néző a saját átlaga alá értékelte a filmet; a modell hátrasorolja a hasonlót.</a:t>
            </a:r>
            <a:endParaRPr/>
          </a:p>
        </p:txBody>
      </p:sp>
      <p:sp>
        <p:nvSpPr>
          <p:cNvPr id="529" name="Google Shape;529;p13"/>
          <p:cNvSpPr/>
          <p:nvPr/>
        </p:nvSpPr>
        <p:spPr>
          <a:xfrm>
            <a:off x="5772150" y="4457700"/>
            <a:ext cx="5581650" cy="400050"/>
          </a:xfrm>
          <a:prstGeom prst="roundRect">
            <a:avLst>
              <a:gd fmla="val 1800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13"/>
          <p:cNvSpPr/>
          <p:nvPr/>
        </p:nvSpPr>
        <p:spPr>
          <a:xfrm>
            <a:off x="5848350" y="4533900"/>
            <a:ext cx="247650" cy="247650"/>
          </a:xfrm>
          <a:prstGeom prst="roundRect">
            <a:avLst>
              <a:gd fmla="val 1500" name="adj"/>
            </a:avLst>
          </a:prstGeom>
          <a:solidFill>
            <a:srgbClr val="F1F5F9"/>
          </a:solidFill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13"/>
          <p:cNvSpPr/>
          <p:nvPr/>
        </p:nvSpPr>
        <p:spPr>
          <a:xfrm>
            <a:off x="5848350" y="4543425"/>
            <a:ext cx="2476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4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532" name="Google Shape;532;p13"/>
          <p:cNvSpPr/>
          <p:nvPr/>
        </p:nvSpPr>
        <p:spPr>
          <a:xfrm>
            <a:off x="6172200" y="4486275"/>
            <a:ext cx="51244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0 hasonlóság vagy 0 eltérés  =  0 pont</a:t>
            </a:r>
            <a:r>
              <a:rPr b="1" i="0" lang="hu-HU" sz="105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  →  nem módosítja a pontszámot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Ez a film nem ad pontot (de a jelölt relatív helyezése más filmek miatt változhat).</a:t>
            </a:r>
            <a:endParaRPr/>
          </a:p>
        </p:txBody>
      </p:sp>
      <p:sp>
        <p:nvSpPr>
          <p:cNvPr id="533" name="Google Shape;533;p13"/>
          <p:cNvSpPr/>
          <p:nvPr/>
        </p:nvSpPr>
        <p:spPr>
          <a:xfrm>
            <a:off x="5772150" y="4953000"/>
            <a:ext cx="5581650" cy="933450"/>
          </a:xfrm>
          <a:prstGeom prst="roundRect">
            <a:avLst>
              <a:gd fmla="val 2200" name="adj"/>
            </a:avLst>
          </a:prstGeom>
          <a:solidFill>
            <a:srgbClr val="EAF4F2"/>
          </a:solidFill>
          <a:ln cap="flat" cmpd="sng" w="9525">
            <a:solidFill>
              <a:srgbClr val="B5DD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13"/>
          <p:cNvSpPr/>
          <p:nvPr/>
        </p:nvSpPr>
        <p:spPr>
          <a:xfrm>
            <a:off x="5848350" y="5029200"/>
            <a:ext cx="5429250" cy="781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Döntési szabály (Kezdőlapi Top 5 kiválasztása):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5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 még nem értékelt jelöltek közül a legmagasabb pontszámú 5 film kerül a kezdőlapra.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Azok nyernek, amelyek a korábbi kedvencekhez hasonlítanak, és távol állnak az átlag alá értékeltektől.</a:t>
            </a:r>
            <a:endParaRPr/>
          </a:p>
        </p:txBody>
      </p:sp>
      <p:sp>
        <p:nvSpPr>
          <p:cNvPr id="535" name="Google Shape;535;p13"/>
          <p:cNvSpPr/>
          <p:nvPr/>
        </p:nvSpPr>
        <p:spPr>
          <a:xfrm>
            <a:off x="685800" y="64008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13"/>
          <p:cNvSpPr/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537" name="Google Shape;537;p13"/>
          <p:cNvSpPr/>
          <p:nvPr/>
        </p:nvSpPr>
        <p:spPr>
          <a:xfrm>
            <a:off x="10363200" y="6543675"/>
            <a:ext cx="1143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13 / 24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14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14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5. óra  /  14</a:t>
            </a:r>
            <a:endParaRPr/>
          </a:p>
        </p:txBody>
      </p:sp>
      <p:sp>
        <p:nvSpPr>
          <p:cNvPr id="545" name="Google Shape;545;p14"/>
          <p:cNvSpPr/>
          <p:nvPr/>
        </p:nvSpPr>
        <p:spPr>
          <a:xfrm>
            <a:off x="685800" y="704850"/>
            <a:ext cx="108204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30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Személyes pontozás a gyakorlatban</a:t>
            </a:r>
            <a:endParaRPr b="1" i="0" sz="3000">
              <a:solidFill>
                <a:srgbClr val="18212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14"/>
          <p:cNvSpPr/>
          <p:nvPr/>
        </p:nvSpPr>
        <p:spPr>
          <a:xfrm>
            <a:off x="685800" y="13716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14"/>
          <p:cNvSpPr/>
          <p:nvPr/>
        </p:nvSpPr>
        <p:spPr>
          <a:xfrm>
            <a:off x="685800" y="1524000"/>
            <a:ext cx="10820400" cy="647700"/>
          </a:xfrm>
          <a:prstGeom prst="roundRect">
            <a:avLst>
              <a:gd fmla="val 11765" name="adj"/>
            </a:avLst>
          </a:prstGeom>
          <a:solidFill>
            <a:srgbClr val="F8FAF9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14"/>
          <p:cNvSpPr/>
          <p:nvPr/>
        </p:nvSpPr>
        <p:spPr>
          <a:xfrm>
            <a:off x="876300" y="1638300"/>
            <a:ext cx="742950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21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Néző: Emma  ·  Saját átlaga: 3,5★  ·  </a:t>
            </a:r>
            <a:r>
              <a:rPr i="1" lang="hu-HU" sz="953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Szemléltető példa kitalált hasonlóságokkal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3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Korábban értékelt filmjei: </a:t>
            </a:r>
            <a:r>
              <a:rPr lang="hu-HU" sz="953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Keresztapa: 5★ (eltérés: +1,5)  ·  Reszkessetek, betörők!: 2★ (eltérés: −1,5)</a:t>
            </a:r>
            <a:endParaRPr/>
          </a:p>
        </p:txBody>
      </p:sp>
      <p:sp>
        <p:nvSpPr>
          <p:cNvPr id="549" name="Google Shape;549;p14"/>
          <p:cNvSpPr/>
          <p:nvPr/>
        </p:nvSpPr>
        <p:spPr>
          <a:xfrm>
            <a:off x="685800" y="2333625"/>
            <a:ext cx="1841500" cy="361950"/>
          </a:xfrm>
          <a:prstGeom prst="rect">
            <a:avLst/>
          </a:prstGeom>
          <a:solidFill>
            <a:srgbClr val="0F615C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14"/>
          <p:cNvSpPr/>
          <p:nvPr/>
        </p:nvSpPr>
        <p:spPr>
          <a:xfrm>
            <a:off x="838200" y="2384425"/>
            <a:ext cx="1536700" cy="260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Jelölt film</a:t>
            </a:r>
            <a:endParaRPr/>
          </a:p>
        </p:txBody>
      </p:sp>
      <p:sp>
        <p:nvSpPr>
          <p:cNvPr id="551" name="Google Shape;551;p14"/>
          <p:cNvSpPr/>
          <p:nvPr/>
        </p:nvSpPr>
        <p:spPr>
          <a:xfrm>
            <a:off x="2527300" y="2333625"/>
            <a:ext cx="4000500" cy="361950"/>
          </a:xfrm>
          <a:prstGeom prst="rect">
            <a:avLst/>
          </a:prstGeom>
          <a:solidFill>
            <a:srgbClr val="0F615C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14"/>
          <p:cNvSpPr/>
          <p:nvPr/>
        </p:nvSpPr>
        <p:spPr>
          <a:xfrm>
            <a:off x="2527300" y="2384425"/>
            <a:ext cx="4000500" cy="260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Hasonlóság a korábbi filmekhez</a:t>
            </a:r>
            <a:endParaRPr/>
          </a:p>
        </p:txBody>
      </p:sp>
      <p:sp>
        <p:nvSpPr>
          <p:cNvPr id="553" name="Google Shape;553;p14"/>
          <p:cNvSpPr/>
          <p:nvPr/>
        </p:nvSpPr>
        <p:spPr>
          <a:xfrm>
            <a:off x="6527800" y="2333625"/>
            <a:ext cx="3746500" cy="361950"/>
          </a:xfrm>
          <a:prstGeom prst="rect">
            <a:avLst/>
          </a:prstGeom>
          <a:solidFill>
            <a:srgbClr val="0F615C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14"/>
          <p:cNvSpPr/>
          <p:nvPr/>
        </p:nvSpPr>
        <p:spPr>
          <a:xfrm>
            <a:off x="6527800" y="2384425"/>
            <a:ext cx="3746500" cy="260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Részletes számítás (hasonlóság × eltérés)</a:t>
            </a:r>
            <a:endParaRPr/>
          </a:p>
        </p:txBody>
      </p:sp>
      <p:sp>
        <p:nvSpPr>
          <p:cNvPr id="555" name="Google Shape;555;p14"/>
          <p:cNvSpPr/>
          <p:nvPr/>
        </p:nvSpPr>
        <p:spPr>
          <a:xfrm>
            <a:off x="10274300" y="2333625"/>
            <a:ext cx="1231900" cy="361950"/>
          </a:xfrm>
          <a:prstGeom prst="rect">
            <a:avLst/>
          </a:prstGeom>
          <a:solidFill>
            <a:srgbClr val="0F615C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14"/>
          <p:cNvSpPr/>
          <p:nvPr/>
        </p:nvSpPr>
        <p:spPr>
          <a:xfrm>
            <a:off x="10274300" y="2384425"/>
            <a:ext cx="1231900" cy="260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Pontszám</a:t>
            </a:r>
            <a:endParaRPr/>
          </a:p>
        </p:txBody>
      </p:sp>
      <p:sp>
        <p:nvSpPr>
          <p:cNvPr id="557" name="Google Shape;557;p14"/>
          <p:cNvSpPr/>
          <p:nvPr/>
        </p:nvSpPr>
        <p:spPr>
          <a:xfrm>
            <a:off x="685800" y="2695575"/>
            <a:ext cx="1841500" cy="457200"/>
          </a:xfrm>
          <a:prstGeom prst="rect">
            <a:avLst/>
          </a:prstGeom>
          <a:solidFill>
            <a:srgbClr val="EAF4F2"/>
          </a:solidFill>
          <a:ln cap="flat" cmpd="sng" w="12700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14"/>
          <p:cNvSpPr/>
          <p:nvPr/>
        </p:nvSpPr>
        <p:spPr>
          <a:xfrm>
            <a:off x="838200" y="2746375"/>
            <a:ext cx="1638300" cy="3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Nagymenők</a:t>
            </a:r>
            <a:endParaRPr/>
          </a:p>
        </p:txBody>
      </p:sp>
      <p:sp>
        <p:nvSpPr>
          <p:cNvPr id="559" name="Google Shape;559;p14"/>
          <p:cNvSpPr/>
          <p:nvPr/>
        </p:nvSpPr>
        <p:spPr>
          <a:xfrm>
            <a:off x="2527300" y="2695575"/>
            <a:ext cx="4000500" cy="457200"/>
          </a:xfrm>
          <a:prstGeom prst="rect">
            <a:avLst/>
          </a:prstGeom>
          <a:solidFill>
            <a:srgbClr val="EAF4F2"/>
          </a:solidFill>
          <a:ln cap="flat" cmpd="sng" w="12700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14"/>
          <p:cNvSpPr/>
          <p:nvPr/>
        </p:nvSpPr>
        <p:spPr>
          <a:xfrm>
            <a:off x="2603500" y="2746375"/>
            <a:ext cx="3848100" cy="3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05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A Keresztapa: +0,6  ·  Reszkessetek, betörők!: 0,0</a:t>
            </a:r>
            <a:endParaRPr/>
          </a:p>
        </p:txBody>
      </p:sp>
      <p:sp>
        <p:nvSpPr>
          <p:cNvPr id="561" name="Google Shape;561;p14"/>
          <p:cNvSpPr/>
          <p:nvPr/>
        </p:nvSpPr>
        <p:spPr>
          <a:xfrm>
            <a:off x="6527800" y="2695575"/>
            <a:ext cx="3746500" cy="457200"/>
          </a:xfrm>
          <a:prstGeom prst="rect">
            <a:avLst/>
          </a:prstGeom>
          <a:solidFill>
            <a:srgbClr val="EAF4F2"/>
          </a:solidFill>
          <a:ln cap="flat" cmpd="sng" w="12700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14"/>
          <p:cNvSpPr/>
          <p:nvPr/>
        </p:nvSpPr>
        <p:spPr>
          <a:xfrm>
            <a:off x="6604000" y="2746375"/>
            <a:ext cx="3594100" cy="3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05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0,6 × (+1,5)  +  0,0 × (−1,5)  =  +0,90 + 0,00</a:t>
            </a:r>
            <a:endParaRPr/>
          </a:p>
        </p:txBody>
      </p:sp>
      <p:sp>
        <p:nvSpPr>
          <p:cNvPr id="563" name="Google Shape;563;p14"/>
          <p:cNvSpPr/>
          <p:nvPr/>
        </p:nvSpPr>
        <p:spPr>
          <a:xfrm>
            <a:off x="10274300" y="2695575"/>
            <a:ext cx="1231900" cy="457200"/>
          </a:xfrm>
          <a:prstGeom prst="rect">
            <a:avLst/>
          </a:prstGeom>
          <a:solidFill>
            <a:srgbClr val="EAF4F2"/>
          </a:solidFill>
          <a:ln cap="flat" cmpd="sng" w="12700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14"/>
          <p:cNvSpPr/>
          <p:nvPr/>
        </p:nvSpPr>
        <p:spPr>
          <a:xfrm>
            <a:off x="10325100" y="2746375"/>
            <a:ext cx="1130300" cy="3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3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+0,90</a:t>
            </a:r>
            <a:endParaRPr/>
          </a:p>
        </p:txBody>
      </p:sp>
      <p:sp>
        <p:nvSpPr>
          <p:cNvPr id="565" name="Google Shape;565;p14"/>
          <p:cNvSpPr/>
          <p:nvPr/>
        </p:nvSpPr>
        <p:spPr>
          <a:xfrm>
            <a:off x="685800" y="3152775"/>
            <a:ext cx="1841500" cy="4572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14"/>
          <p:cNvSpPr/>
          <p:nvPr/>
        </p:nvSpPr>
        <p:spPr>
          <a:xfrm>
            <a:off x="838200" y="3203575"/>
            <a:ext cx="1638300" cy="3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5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Ponyvaregény</a:t>
            </a:r>
            <a:endParaRPr/>
          </a:p>
        </p:txBody>
      </p:sp>
      <p:sp>
        <p:nvSpPr>
          <p:cNvPr id="567" name="Google Shape;567;p14"/>
          <p:cNvSpPr/>
          <p:nvPr/>
        </p:nvSpPr>
        <p:spPr>
          <a:xfrm>
            <a:off x="2527300" y="3152775"/>
            <a:ext cx="4000500" cy="4572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14"/>
          <p:cNvSpPr/>
          <p:nvPr/>
        </p:nvSpPr>
        <p:spPr>
          <a:xfrm>
            <a:off x="2603500" y="3203575"/>
            <a:ext cx="3848100" cy="3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05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A Keresztapa: +0,4  ·  Reszkessetek, betörők!: +0,2</a:t>
            </a:r>
            <a:endParaRPr/>
          </a:p>
        </p:txBody>
      </p:sp>
      <p:sp>
        <p:nvSpPr>
          <p:cNvPr id="569" name="Google Shape;569;p14"/>
          <p:cNvSpPr/>
          <p:nvPr/>
        </p:nvSpPr>
        <p:spPr>
          <a:xfrm>
            <a:off x="6527800" y="3152775"/>
            <a:ext cx="3746500" cy="4572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14"/>
          <p:cNvSpPr/>
          <p:nvPr/>
        </p:nvSpPr>
        <p:spPr>
          <a:xfrm>
            <a:off x="6604000" y="3203575"/>
            <a:ext cx="3594100" cy="3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05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0,4 × (+1,5)  +  0,2 × (−1,5)  =  +0,60 − 0,30</a:t>
            </a:r>
            <a:endParaRPr/>
          </a:p>
        </p:txBody>
      </p:sp>
      <p:sp>
        <p:nvSpPr>
          <p:cNvPr id="571" name="Google Shape;571;p14"/>
          <p:cNvSpPr/>
          <p:nvPr/>
        </p:nvSpPr>
        <p:spPr>
          <a:xfrm>
            <a:off x="10274300" y="3152775"/>
            <a:ext cx="1231900" cy="4572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14"/>
          <p:cNvSpPr/>
          <p:nvPr/>
        </p:nvSpPr>
        <p:spPr>
          <a:xfrm>
            <a:off x="10325100" y="3203575"/>
            <a:ext cx="1130300" cy="3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3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+0,30</a:t>
            </a:r>
            <a:endParaRPr/>
          </a:p>
        </p:txBody>
      </p:sp>
      <p:sp>
        <p:nvSpPr>
          <p:cNvPr id="573" name="Google Shape;573;p14"/>
          <p:cNvSpPr/>
          <p:nvPr/>
        </p:nvSpPr>
        <p:spPr>
          <a:xfrm>
            <a:off x="685800" y="3609975"/>
            <a:ext cx="1841500" cy="457200"/>
          </a:xfrm>
          <a:prstGeom prst="rect">
            <a:avLst/>
          </a:prstGeom>
          <a:solidFill>
            <a:srgbClr val="F8FAF9"/>
          </a:solidFill>
          <a:ln cap="flat" cmpd="sng" w="12700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14"/>
          <p:cNvSpPr/>
          <p:nvPr/>
        </p:nvSpPr>
        <p:spPr>
          <a:xfrm>
            <a:off x="838200" y="3660775"/>
            <a:ext cx="1638300" cy="3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5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Dennis, a komisz</a:t>
            </a:r>
            <a:endParaRPr/>
          </a:p>
        </p:txBody>
      </p:sp>
      <p:sp>
        <p:nvSpPr>
          <p:cNvPr id="575" name="Google Shape;575;p14"/>
          <p:cNvSpPr/>
          <p:nvPr/>
        </p:nvSpPr>
        <p:spPr>
          <a:xfrm>
            <a:off x="2527300" y="3609975"/>
            <a:ext cx="4000500" cy="457200"/>
          </a:xfrm>
          <a:prstGeom prst="rect">
            <a:avLst/>
          </a:prstGeom>
          <a:solidFill>
            <a:srgbClr val="F8FAF9"/>
          </a:solidFill>
          <a:ln cap="flat" cmpd="sng" w="12700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14"/>
          <p:cNvSpPr/>
          <p:nvPr/>
        </p:nvSpPr>
        <p:spPr>
          <a:xfrm>
            <a:off x="2603500" y="3660775"/>
            <a:ext cx="3848100" cy="3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05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A Keresztapa: 0,0  ·  Reszkessetek, betörők!: +0,7</a:t>
            </a:r>
            <a:endParaRPr/>
          </a:p>
        </p:txBody>
      </p:sp>
      <p:sp>
        <p:nvSpPr>
          <p:cNvPr id="577" name="Google Shape;577;p14"/>
          <p:cNvSpPr/>
          <p:nvPr/>
        </p:nvSpPr>
        <p:spPr>
          <a:xfrm>
            <a:off x="6527800" y="3609975"/>
            <a:ext cx="3746500" cy="457200"/>
          </a:xfrm>
          <a:prstGeom prst="rect">
            <a:avLst/>
          </a:prstGeom>
          <a:solidFill>
            <a:srgbClr val="F8FAF9"/>
          </a:solidFill>
          <a:ln cap="flat" cmpd="sng" w="12700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14"/>
          <p:cNvSpPr/>
          <p:nvPr/>
        </p:nvSpPr>
        <p:spPr>
          <a:xfrm>
            <a:off x="6604000" y="3660775"/>
            <a:ext cx="3594100" cy="3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05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0,0 × (+1,5)  +  0,7 × (−1,5)  =  0,00 − 1,05</a:t>
            </a:r>
            <a:endParaRPr/>
          </a:p>
        </p:txBody>
      </p:sp>
      <p:sp>
        <p:nvSpPr>
          <p:cNvPr id="579" name="Google Shape;579;p14"/>
          <p:cNvSpPr/>
          <p:nvPr/>
        </p:nvSpPr>
        <p:spPr>
          <a:xfrm>
            <a:off x="10274300" y="3609975"/>
            <a:ext cx="1231900" cy="457200"/>
          </a:xfrm>
          <a:prstGeom prst="rect">
            <a:avLst/>
          </a:prstGeom>
          <a:solidFill>
            <a:srgbClr val="F8FAF9"/>
          </a:solidFill>
          <a:ln cap="flat" cmpd="sng" w="12700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14"/>
          <p:cNvSpPr/>
          <p:nvPr/>
        </p:nvSpPr>
        <p:spPr>
          <a:xfrm>
            <a:off x="10325100" y="3660775"/>
            <a:ext cx="1130300" cy="3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350">
                <a:solidFill>
                  <a:srgbClr val="C05621"/>
                </a:solidFill>
                <a:latin typeface="Arial"/>
                <a:ea typeface="Arial"/>
                <a:cs typeface="Arial"/>
                <a:sym typeface="Arial"/>
              </a:rPr>
              <a:t>−1,05</a:t>
            </a:r>
            <a:endParaRPr/>
          </a:p>
        </p:txBody>
      </p:sp>
      <p:sp>
        <p:nvSpPr>
          <p:cNvPr id="581" name="Google Shape;581;p14"/>
          <p:cNvSpPr/>
          <p:nvPr/>
        </p:nvSpPr>
        <p:spPr>
          <a:xfrm>
            <a:off x="685800" y="4143375"/>
            <a:ext cx="10820400" cy="2047875"/>
          </a:xfrm>
          <a:prstGeom prst="roundRect">
            <a:avLst>
              <a:gd fmla="val 3721" name="adj"/>
            </a:avLst>
          </a:prstGeom>
          <a:solidFill>
            <a:srgbClr val="F8FAF9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14"/>
          <p:cNvSpPr/>
          <p:nvPr/>
        </p:nvSpPr>
        <p:spPr>
          <a:xfrm>
            <a:off x="914400" y="4286250"/>
            <a:ext cx="19050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350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Végső rangsor:</a:t>
            </a:r>
            <a:endParaRPr/>
          </a:p>
        </p:txBody>
      </p:sp>
      <p:sp>
        <p:nvSpPr>
          <p:cNvPr id="583" name="Google Shape;583;p14"/>
          <p:cNvSpPr/>
          <p:nvPr/>
        </p:nvSpPr>
        <p:spPr>
          <a:xfrm>
            <a:off x="2305050" y="4286250"/>
            <a:ext cx="88582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35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1. Nagymenők (+0,90)    →    2. Ponyvaregény (+0,30)    →    3. Dennis, a komisz (−1,05)</a:t>
            </a:r>
            <a:endParaRPr/>
          </a:p>
        </p:txBody>
      </p:sp>
      <p:sp>
        <p:nvSpPr>
          <p:cNvPr id="584" name="Google Shape;584;p14"/>
          <p:cNvSpPr/>
          <p:nvPr/>
        </p:nvSpPr>
        <p:spPr>
          <a:xfrm>
            <a:off x="914400" y="4667250"/>
            <a:ext cx="103632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14"/>
          <p:cNvSpPr/>
          <p:nvPr/>
        </p:nvSpPr>
        <p:spPr>
          <a:xfrm>
            <a:off x="914400" y="4810125"/>
            <a:ext cx="10363200" cy="1238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Miért a Nagymenők nyert? </a:t>
            </a:r>
            <a:r>
              <a:rPr lang="hu-HU" sz="10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Hasonlít a magasan értékelt Keresztapára (+0,6), és független a lepontozott betörőktől (0,0).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Miért esett vissza a Dennis, a komisz? </a:t>
            </a:r>
            <a:r>
              <a:rPr lang="hu-HU" sz="10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Bár hasonlít a betörőkre (+0,7), de mivel Emma azt az átlaga alá értékelte (−1,5), a szorzat levonást (−1,05) eredményez.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Személyre szabás: </a:t>
            </a:r>
            <a:r>
              <a:rPr lang="hu-HU" sz="10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modell a megfigyelt értékelési mintát követi: a kedvelt filmekhez hasonlókat előreveszi, a lepontozottak rokonait pedig hátrasorolja.</a:t>
            </a:r>
            <a:endParaRPr/>
          </a:p>
        </p:txBody>
      </p:sp>
      <p:sp>
        <p:nvSpPr>
          <p:cNvPr id="586" name="Google Shape;586;p14"/>
          <p:cNvSpPr/>
          <p:nvPr/>
        </p:nvSpPr>
        <p:spPr>
          <a:xfrm>
            <a:off x="685800" y="64008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14"/>
          <p:cNvSpPr/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588" name="Google Shape;588;p14"/>
          <p:cNvSpPr/>
          <p:nvPr/>
        </p:nvSpPr>
        <p:spPr>
          <a:xfrm>
            <a:off x="10363200" y="6543675"/>
            <a:ext cx="1143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14 / 24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16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16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5. óra  /  16</a:t>
            </a:r>
            <a:endParaRPr/>
          </a:p>
        </p:txBody>
      </p:sp>
      <p:sp>
        <p:nvSpPr>
          <p:cNvPr id="596" name="Google Shape;596;p16"/>
          <p:cNvSpPr/>
          <p:nvPr/>
        </p:nvSpPr>
        <p:spPr>
          <a:xfrm>
            <a:off x="685800" y="704850"/>
            <a:ext cx="108204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30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Így teszteljük az ajánlót: időrendi holdout</a:t>
            </a:r>
            <a:endParaRPr/>
          </a:p>
        </p:txBody>
      </p:sp>
      <p:sp>
        <p:nvSpPr>
          <p:cNvPr id="597" name="Google Shape;597;p16"/>
          <p:cNvSpPr/>
          <p:nvPr/>
        </p:nvSpPr>
        <p:spPr>
          <a:xfrm>
            <a:off x="685800" y="13716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16"/>
          <p:cNvSpPr/>
          <p:nvPr/>
        </p:nvSpPr>
        <p:spPr>
          <a:xfrm>
            <a:off x="685800" y="1485900"/>
            <a:ext cx="10668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5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Múltbeli adatokon végzett offline próba: el tudja-e találni a modell a néző rejtett kedvencét?</a:t>
            </a:r>
            <a:endParaRPr/>
          </a:p>
        </p:txBody>
      </p:sp>
      <p:sp>
        <p:nvSpPr>
          <p:cNvPr id="599" name="Google Shape;599;p16"/>
          <p:cNvSpPr/>
          <p:nvPr/>
        </p:nvSpPr>
        <p:spPr>
          <a:xfrm>
            <a:off x="685800" y="1828800"/>
            <a:ext cx="10820400" cy="1854200"/>
          </a:xfrm>
          <a:prstGeom prst="roundRect">
            <a:avLst>
              <a:gd fmla="val 2000" name="adj"/>
            </a:avLst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16"/>
          <p:cNvSpPr/>
          <p:nvPr/>
        </p:nvSpPr>
        <p:spPr>
          <a:xfrm>
            <a:off x="889000" y="1930400"/>
            <a:ext cx="1041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SZEMLÉLTETŐ IDŐVONAL EGY NÉZŐRE: </a:t>
            </a:r>
            <a:r>
              <a:rPr lang="hu-HU" sz="95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modell a rejtett értékelés előtti múltból tanul, és megpróbálja eltalálni a rejtett kedvencet</a:t>
            </a:r>
            <a:endParaRPr/>
          </a:p>
        </p:txBody>
      </p:sp>
      <p:sp>
        <p:nvSpPr>
          <p:cNvPr id="601" name="Google Shape;601;p16"/>
          <p:cNvSpPr/>
          <p:nvPr/>
        </p:nvSpPr>
        <p:spPr>
          <a:xfrm>
            <a:off x="863600" y="2184400"/>
            <a:ext cx="1143000" cy="1016000"/>
          </a:xfrm>
          <a:prstGeom prst="roundRect">
            <a:avLst>
              <a:gd fmla="val 1500" name="adj"/>
            </a:avLst>
          </a:prstGeom>
          <a:solidFill>
            <a:srgbClr val="ECFDF5"/>
          </a:solidFill>
          <a:ln cap="flat" cmpd="sng" w="152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16"/>
          <p:cNvSpPr/>
          <p:nvPr/>
        </p:nvSpPr>
        <p:spPr>
          <a:xfrm>
            <a:off x="889000" y="2235200"/>
            <a:ext cx="10922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750">
                <a:solidFill>
                  <a:srgbClr val="047857"/>
                </a:solidFill>
                <a:latin typeface="Arial"/>
                <a:ea typeface="Arial"/>
                <a:cs typeface="Arial"/>
                <a:sym typeface="Arial"/>
              </a:rPr>
              <a:t>1. film (t1)</a:t>
            </a:r>
            <a:endParaRPr/>
          </a:p>
        </p:txBody>
      </p:sp>
      <p:sp>
        <p:nvSpPr>
          <p:cNvPr id="603" name="Google Shape;603;p16"/>
          <p:cNvSpPr/>
          <p:nvPr/>
        </p:nvSpPr>
        <p:spPr>
          <a:xfrm>
            <a:off x="889000" y="2425700"/>
            <a:ext cx="1092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050">
                <a:solidFill>
                  <a:srgbClr val="064E3B"/>
                </a:solidFill>
                <a:latin typeface="Arial"/>
                <a:ea typeface="Arial"/>
                <a:cs typeface="Arial"/>
                <a:sym typeface="Arial"/>
              </a:rPr>
              <a:t>Mátrix</a:t>
            </a:r>
            <a:endParaRPr/>
          </a:p>
        </p:txBody>
      </p:sp>
      <p:sp>
        <p:nvSpPr>
          <p:cNvPr id="604" name="Google Shape;604;p16"/>
          <p:cNvSpPr/>
          <p:nvPr/>
        </p:nvSpPr>
        <p:spPr>
          <a:xfrm>
            <a:off x="889000" y="2667000"/>
            <a:ext cx="1092200" cy="2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00">
                <a:solidFill>
                  <a:srgbClr val="059669"/>
                </a:solidFill>
                <a:latin typeface="Arial"/>
                <a:ea typeface="Arial"/>
                <a:cs typeface="Arial"/>
                <a:sym typeface="Arial"/>
              </a:rPr>
              <a:t>★★★★★ (5,0)</a:t>
            </a:r>
            <a:endParaRPr/>
          </a:p>
        </p:txBody>
      </p:sp>
      <p:sp>
        <p:nvSpPr>
          <p:cNvPr id="605" name="Google Shape;605;p16"/>
          <p:cNvSpPr/>
          <p:nvPr/>
        </p:nvSpPr>
        <p:spPr>
          <a:xfrm>
            <a:off x="927100" y="2959100"/>
            <a:ext cx="1016000" cy="190500"/>
          </a:xfrm>
          <a:prstGeom prst="roundRect">
            <a:avLst>
              <a:gd fmla="val 1000" name="adj"/>
            </a:avLst>
          </a:prstGeom>
          <a:solidFill>
            <a:srgbClr val="D1FAE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16"/>
          <p:cNvSpPr/>
          <p:nvPr/>
        </p:nvSpPr>
        <p:spPr>
          <a:xfrm>
            <a:off x="927100" y="2959100"/>
            <a:ext cx="1016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700">
                <a:solidFill>
                  <a:srgbClr val="047857"/>
                </a:solidFill>
                <a:latin typeface="Arial"/>
                <a:ea typeface="Arial"/>
                <a:cs typeface="Arial"/>
                <a:sym typeface="Arial"/>
              </a:rPr>
              <a:t>Tanító múlt</a:t>
            </a:r>
            <a:endParaRPr/>
          </a:p>
        </p:txBody>
      </p:sp>
      <p:sp>
        <p:nvSpPr>
          <p:cNvPr id="607" name="Google Shape;607;p16"/>
          <p:cNvSpPr/>
          <p:nvPr/>
        </p:nvSpPr>
        <p:spPr>
          <a:xfrm>
            <a:off x="2120900" y="2184400"/>
            <a:ext cx="1143000" cy="1016000"/>
          </a:xfrm>
          <a:prstGeom prst="roundRect">
            <a:avLst>
              <a:gd fmla="val 1500" name="adj"/>
            </a:avLst>
          </a:prstGeom>
          <a:solidFill>
            <a:srgbClr val="ECFDF5"/>
          </a:solidFill>
          <a:ln cap="flat" cmpd="sng" w="152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16"/>
          <p:cNvSpPr/>
          <p:nvPr/>
        </p:nvSpPr>
        <p:spPr>
          <a:xfrm>
            <a:off x="2146300" y="2235200"/>
            <a:ext cx="10922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750">
                <a:solidFill>
                  <a:srgbClr val="047857"/>
                </a:solidFill>
                <a:latin typeface="Arial"/>
                <a:ea typeface="Arial"/>
                <a:cs typeface="Arial"/>
                <a:sym typeface="Arial"/>
              </a:rPr>
              <a:t>2. film (t2)</a:t>
            </a:r>
            <a:endParaRPr/>
          </a:p>
        </p:txBody>
      </p:sp>
      <p:sp>
        <p:nvSpPr>
          <p:cNvPr id="609" name="Google Shape;609;p16"/>
          <p:cNvSpPr/>
          <p:nvPr/>
        </p:nvSpPr>
        <p:spPr>
          <a:xfrm>
            <a:off x="2146300" y="2425700"/>
            <a:ext cx="1092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050">
                <a:solidFill>
                  <a:srgbClr val="064E3B"/>
                </a:solidFill>
                <a:latin typeface="Arial"/>
                <a:ea typeface="Arial"/>
                <a:cs typeface="Arial"/>
                <a:sym typeface="Arial"/>
              </a:rPr>
              <a:t>Gladiátor</a:t>
            </a:r>
            <a:endParaRPr/>
          </a:p>
        </p:txBody>
      </p:sp>
      <p:sp>
        <p:nvSpPr>
          <p:cNvPr id="610" name="Google Shape;610;p16"/>
          <p:cNvSpPr/>
          <p:nvPr/>
        </p:nvSpPr>
        <p:spPr>
          <a:xfrm>
            <a:off x="2146300" y="2667000"/>
            <a:ext cx="1092200" cy="2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00">
                <a:solidFill>
                  <a:srgbClr val="059669"/>
                </a:solidFill>
                <a:latin typeface="Arial"/>
                <a:ea typeface="Arial"/>
                <a:cs typeface="Arial"/>
                <a:sym typeface="Arial"/>
              </a:rPr>
              <a:t>★★★★☆ (4,0)</a:t>
            </a:r>
            <a:endParaRPr/>
          </a:p>
        </p:txBody>
      </p:sp>
      <p:sp>
        <p:nvSpPr>
          <p:cNvPr id="611" name="Google Shape;611;p16"/>
          <p:cNvSpPr/>
          <p:nvPr/>
        </p:nvSpPr>
        <p:spPr>
          <a:xfrm>
            <a:off x="2184400" y="2959100"/>
            <a:ext cx="1016000" cy="190500"/>
          </a:xfrm>
          <a:prstGeom prst="roundRect">
            <a:avLst>
              <a:gd fmla="val 1000" name="adj"/>
            </a:avLst>
          </a:prstGeom>
          <a:solidFill>
            <a:srgbClr val="D1FAE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16"/>
          <p:cNvSpPr/>
          <p:nvPr/>
        </p:nvSpPr>
        <p:spPr>
          <a:xfrm>
            <a:off x="2184400" y="2959100"/>
            <a:ext cx="1016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700">
                <a:solidFill>
                  <a:srgbClr val="047857"/>
                </a:solidFill>
                <a:latin typeface="Arial"/>
                <a:ea typeface="Arial"/>
                <a:cs typeface="Arial"/>
                <a:sym typeface="Arial"/>
              </a:rPr>
              <a:t>Tanító múlt</a:t>
            </a:r>
            <a:endParaRPr/>
          </a:p>
        </p:txBody>
      </p:sp>
      <p:sp>
        <p:nvSpPr>
          <p:cNvPr id="613" name="Google Shape;613;p16"/>
          <p:cNvSpPr/>
          <p:nvPr/>
        </p:nvSpPr>
        <p:spPr>
          <a:xfrm>
            <a:off x="3378200" y="2184400"/>
            <a:ext cx="1143000" cy="1016000"/>
          </a:xfrm>
          <a:prstGeom prst="roundRect">
            <a:avLst>
              <a:gd fmla="val 1500" name="adj"/>
            </a:avLst>
          </a:prstGeom>
          <a:solidFill>
            <a:srgbClr val="FFF7ED"/>
          </a:solidFill>
          <a:ln cap="flat" cmpd="sng" w="27925">
            <a:solidFill>
              <a:srgbClr val="EA58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16"/>
          <p:cNvSpPr/>
          <p:nvPr/>
        </p:nvSpPr>
        <p:spPr>
          <a:xfrm>
            <a:off x="3403600" y="2235200"/>
            <a:ext cx="10922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750">
                <a:solidFill>
                  <a:srgbClr val="C2410C"/>
                </a:solidFill>
                <a:latin typeface="Arial"/>
                <a:ea typeface="Arial"/>
                <a:cs typeface="Arial"/>
                <a:sym typeface="Arial"/>
              </a:rPr>
              <a:t>3. film (t3)</a:t>
            </a:r>
            <a:endParaRPr/>
          </a:p>
        </p:txBody>
      </p:sp>
      <p:sp>
        <p:nvSpPr>
          <p:cNvPr id="615" name="Google Shape;615;p16"/>
          <p:cNvSpPr/>
          <p:nvPr/>
        </p:nvSpPr>
        <p:spPr>
          <a:xfrm>
            <a:off x="3403600" y="2425700"/>
            <a:ext cx="1092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050">
                <a:solidFill>
                  <a:srgbClr val="9A3412"/>
                </a:solidFill>
                <a:latin typeface="Arial"/>
                <a:ea typeface="Arial"/>
                <a:cs typeface="Arial"/>
                <a:sym typeface="Arial"/>
              </a:rPr>
              <a:t>A Keresztapa</a:t>
            </a:r>
            <a:endParaRPr/>
          </a:p>
        </p:txBody>
      </p:sp>
      <p:sp>
        <p:nvSpPr>
          <p:cNvPr id="616" name="Google Shape;616;p16"/>
          <p:cNvSpPr/>
          <p:nvPr/>
        </p:nvSpPr>
        <p:spPr>
          <a:xfrm>
            <a:off x="3403600" y="2667000"/>
            <a:ext cx="1092200" cy="2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00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★★★★★ (5,0)</a:t>
            </a:r>
            <a:endParaRPr/>
          </a:p>
        </p:txBody>
      </p:sp>
      <p:sp>
        <p:nvSpPr>
          <p:cNvPr id="617" name="Google Shape;617;p16"/>
          <p:cNvSpPr/>
          <p:nvPr/>
        </p:nvSpPr>
        <p:spPr>
          <a:xfrm>
            <a:off x="3441700" y="2959100"/>
            <a:ext cx="1016000" cy="190500"/>
          </a:xfrm>
          <a:prstGeom prst="roundRect">
            <a:avLst>
              <a:gd fmla="val 1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16"/>
          <p:cNvSpPr/>
          <p:nvPr/>
        </p:nvSpPr>
        <p:spPr>
          <a:xfrm>
            <a:off x="3441700" y="2959100"/>
            <a:ext cx="1016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★ REJTETT ELEM</a:t>
            </a:r>
            <a:endParaRPr/>
          </a:p>
        </p:txBody>
      </p:sp>
      <p:sp>
        <p:nvSpPr>
          <p:cNvPr id="619" name="Google Shape;619;p16"/>
          <p:cNvSpPr/>
          <p:nvPr/>
        </p:nvSpPr>
        <p:spPr>
          <a:xfrm>
            <a:off x="4635500" y="2184400"/>
            <a:ext cx="1143000" cy="1016000"/>
          </a:xfrm>
          <a:prstGeom prst="roundRect">
            <a:avLst>
              <a:gd fmla="val 1500" name="adj"/>
            </a:avLst>
          </a:prstGeom>
          <a:solidFill>
            <a:srgbClr val="F8FAFC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16"/>
          <p:cNvSpPr/>
          <p:nvPr/>
        </p:nvSpPr>
        <p:spPr>
          <a:xfrm>
            <a:off x="4660900" y="2235200"/>
            <a:ext cx="10922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7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4. film (t4)</a:t>
            </a:r>
            <a:endParaRPr/>
          </a:p>
        </p:txBody>
      </p:sp>
      <p:sp>
        <p:nvSpPr>
          <p:cNvPr id="621" name="Google Shape;621;p16"/>
          <p:cNvSpPr/>
          <p:nvPr/>
        </p:nvSpPr>
        <p:spPr>
          <a:xfrm>
            <a:off x="4660900" y="2425700"/>
            <a:ext cx="1092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050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✕ Shrek</a:t>
            </a:r>
            <a:endParaRPr/>
          </a:p>
        </p:txBody>
      </p:sp>
      <p:sp>
        <p:nvSpPr>
          <p:cNvPr id="622" name="Google Shape;622;p16"/>
          <p:cNvSpPr/>
          <p:nvPr/>
        </p:nvSpPr>
        <p:spPr>
          <a:xfrm>
            <a:off x="4660900" y="2667000"/>
            <a:ext cx="1092200" cy="2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00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★★★☆☆ (3,0)</a:t>
            </a:r>
            <a:endParaRPr/>
          </a:p>
        </p:txBody>
      </p:sp>
      <p:sp>
        <p:nvSpPr>
          <p:cNvPr id="623" name="Google Shape;623;p16"/>
          <p:cNvSpPr/>
          <p:nvPr/>
        </p:nvSpPr>
        <p:spPr>
          <a:xfrm>
            <a:off x="4699000" y="2959100"/>
            <a:ext cx="1016000" cy="190500"/>
          </a:xfrm>
          <a:prstGeom prst="roundRect">
            <a:avLst>
              <a:gd fmla="val 1000" name="adj"/>
            </a:avLst>
          </a:prstGeom>
          <a:solidFill>
            <a:srgbClr val="E2E8F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16"/>
          <p:cNvSpPr/>
          <p:nvPr/>
        </p:nvSpPr>
        <p:spPr>
          <a:xfrm>
            <a:off x="4699000" y="2959100"/>
            <a:ext cx="1016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7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✕ Nem használjuk</a:t>
            </a:r>
            <a:endParaRPr/>
          </a:p>
        </p:txBody>
      </p:sp>
      <p:sp>
        <p:nvSpPr>
          <p:cNvPr id="625" name="Google Shape;625;p16"/>
          <p:cNvSpPr/>
          <p:nvPr/>
        </p:nvSpPr>
        <p:spPr>
          <a:xfrm>
            <a:off x="5892800" y="2184400"/>
            <a:ext cx="1143000" cy="1016000"/>
          </a:xfrm>
          <a:prstGeom prst="roundRect">
            <a:avLst>
              <a:gd fmla="val 1500" name="adj"/>
            </a:avLst>
          </a:prstGeom>
          <a:solidFill>
            <a:srgbClr val="F8FAFC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16"/>
          <p:cNvSpPr/>
          <p:nvPr/>
        </p:nvSpPr>
        <p:spPr>
          <a:xfrm>
            <a:off x="5918200" y="2235200"/>
            <a:ext cx="10922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7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5. film (t5)</a:t>
            </a:r>
            <a:endParaRPr/>
          </a:p>
        </p:txBody>
      </p:sp>
      <p:sp>
        <p:nvSpPr>
          <p:cNvPr id="627" name="Google Shape;627;p16"/>
          <p:cNvSpPr/>
          <p:nvPr/>
        </p:nvSpPr>
        <p:spPr>
          <a:xfrm>
            <a:off x="5918200" y="2425700"/>
            <a:ext cx="1092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050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✕ Titanic</a:t>
            </a:r>
            <a:endParaRPr/>
          </a:p>
        </p:txBody>
      </p:sp>
      <p:sp>
        <p:nvSpPr>
          <p:cNvPr id="628" name="Google Shape;628;p16"/>
          <p:cNvSpPr/>
          <p:nvPr/>
        </p:nvSpPr>
        <p:spPr>
          <a:xfrm>
            <a:off x="5918200" y="2667000"/>
            <a:ext cx="1092200" cy="2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00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★★☆☆☆ (2,0)</a:t>
            </a:r>
            <a:endParaRPr/>
          </a:p>
        </p:txBody>
      </p:sp>
      <p:sp>
        <p:nvSpPr>
          <p:cNvPr id="629" name="Google Shape;629;p16"/>
          <p:cNvSpPr/>
          <p:nvPr/>
        </p:nvSpPr>
        <p:spPr>
          <a:xfrm>
            <a:off x="5956300" y="2959100"/>
            <a:ext cx="1016000" cy="190500"/>
          </a:xfrm>
          <a:prstGeom prst="roundRect">
            <a:avLst>
              <a:gd fmla="val 1000" name="adj"/>
            </a:avLst>
          </a:prstGeom>
          <a:solidFill>
            <a:srgbClr val="E2E8F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16"/>
          <p:cNvSpPr/>
          <p:nvPr/>
        </p:nvSpPr>
        <p:spPr>
          <a:xfrm>
            <a:off x="5956300" y="2959100"/>
            <a:ext cx="1016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7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✕ Nem használjuk</a:t>
            </a:r>
            <a:endParaRPr/>
          </a:p>
        </p:txBody>
      </p:sp>
      <p:sp>
        <p:nvSpPr>
          <p:cNvPr id="631" name="Google Shape;631;p16"/>
          <p:cNvSpPr/>
          <p:nvPr/>
        </p:nvSpPr>
        <p:spPr>
          <a:xfrm>
            <a:off x="863600" y="3276600"/>
            <a:ext cx="2400300" cy="254000"/>
          </a:xfrm>
          <a:prstGeom prst="roundRect">
            <a:avLst>
              <a:gd fmla="val 1200" name="adj"/>
            </a:avLst>
          </a:prstGeom>
          <a:solidFill>
            <a:srgbClr val="ECFDF5"/>
          </a:solidFill>
          <a:ln cap="flat" cmpd="sng" w="1270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16"/>
          <p:cNvSpPr/>
          <p:nvPr/>
        </p:nvSpPr>
        <p:spPr>
          <a:xfrm>
            <a:off x="914400" y="3289300"/>
            <a:ext cx="22987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00">
                <a:solidFill>
                  <a:srgbClr val="047857"/>
                </a:solidFill>
                <a:latin typeface="Arial"/>
                <a:ea typeface="Arial"/>
                <a:cs typeface="Arial"/>
                <a:sym typeface="Arial"/>
              </a:rPr>
              <a:t>✔ Tanító múlt (ajánlás alapja)</a:t>
            </a:r>
            <a:endParaRPr/>
          </a:p>
        </p:txBody>
      </p:sp>
      <p:sp>
        <p:nvSpPr>
          <p:cNvPr id="633" name="Google Shape;633;p16"/>
          <p:cNvSpPr/>
          <p:nvPr/>
        </p:nvSpPr>
        <p:spPr>
          <a:xfrm>
            <a:off x="3378200" y="3276600"/>
            <a:ext cx="1143000" cy="254000"/>
          </a:xfrm>
          <a:prstGeom prst="roundRect">
            <a:avLst>
              <a:gd fmla="val 1200" name="adj"/>
            </a:avLst>
          </a:prstGeom>
          <a:solidFill>
            <a:srgbClr val="FFF7ED"/>
          </a:solidFill>
          <a:ln cap="flat" cmpd="sng" w="15225">
            <a:solidFill>
              <a:srgbClr val="EA58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16"/>
          <p:cNvSpPr/>
          <p:nvPr/>
        </p:nvSpPr>
        <p:spPr>
          <a:xfrm>
            <a:off x="3403600" y="3289300"/>
            <a:ext cx="1092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00">
                <a:solidFill>
                  <a:srgbClr val="C2410C"/>
                </a:solidFill>
                <a:latin typeface="Arial"/>
                <a:ea typeface="Arial"/>
                <a:cs typeface="Arial"/>
                <a:sym typeface="Arial"/>
              </a:rPr>
              <a:t>▲ Rejtett cél</a:t>
            </a:r>
            <a:endParaRPr/>
          </a:p>
        </p:txBody>
      </p:sp>
      <p:sp>
        <p:nvSpPr>
          <p:cNvPr id="635" name="Google Shape;635;p16"/>
          <p:cNvSpPr/>
          <p:nvPr/>
        </p:nvSpPr>
        <p:spPr>
          <a:xfrm>
            <a:off x="4635500" y="3276600"/>
            <a:ext cx="2400300" cy="254000"/>
          </a:xfrm>
          <a:prstGeom prst="roundRect">
            <a:avLst>
              <a:gd fmla="val 1200" name="adj"/>
            </a:avLst>
          </a:prstGeom>
          <a:solidFill>
            <a:srgbClr val="F1F5F9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p16"/>
          <p:cNvSpPr/>
          <p:nvPr/>
        </p:nvSpPr>
        <p:spPr>
          <a:xfrm>
            <a:off x="4686300" y="3289300"/>
            <a:ext cx="22987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✕ Szigorúan kizárva (adatlesés ellen)</a:t>
            </a:r>
            <a:endParaRPr/>
          </a:p>
        </p:txBody>
      </p:sp>
      <p:sp>
        <p:nvSpPr>
          <p:cNvPr id="637" name="Google Shape;637;p16"/>
          <p:cNvSpPr/>
          <p:nvPr/>
        </p:nvSpPr>
        <p:spPr>
          <a:xfrm>
            <a:off x="7061200" y="2311400"/>
            <a:ext cx="609600" cy="66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800">
                <a:solidFill>
                  <a:srgbClr val="0D5C46"/>
                </a:solidFill>
                <a:latin typeface="Arial"/>
                <a:ea typeface="Arial"/>
                <a:cs typeface="Arial"/>
                <a:sym typeface="Arial"/>
              </a:rPr>
              <a:t>➔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750">
                <a:solidFill>
                  <a:srgbClr val="0D5C46"/>
                </a:solidFill>
                <a:latin typeface="Arial"/>
                <a:ea typeface="Arial"/>
                <a:cs typeface="Arial"/>
                <a:sym typeface="Arial"/>
              </a:rPr>
              <a:t>Top 5 lista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750">
                <a:solidFill>
                  <a:srgbClr val="0D5C46"/>
                </a:solidFill>
                <a:latin typeface="Arial"/>
                <a:ea typeface="Arial"/>
                <a:cs typeface="Arial"/>
                <a:sym typeface="Arial"/>
              </a:rPr>
              <a:t>készítése</a:t>
            </a:r>
            <a:endParaRPr/>
          </a:p>
        </p:txBody>
      </p:sp>
      <p:sp>
        <p:nvSpPr>
          <p:cNvPr id="638" name="Google Shape;638;p16"/>
          <p:cNvSpPr/>
          <p:nvPr/>
        </p:nvSpPr>
        <p:spPr>
          <a:xfrm>
            <a:off x="7696200" y="2159000"/>
            <a:ext cx="3632200" cy="1346200"/>
          </a:xfrm>
          <a:prstGeom prst="roundRect">
            <a:avLst>
              <a:gd fmla="val 1800" name="adj"/>
            </a:avLst>
          </a:prstGeom>
          <a:solidFill>
            <a:srgbClr val="F8FAFC"/>
          </a:solidFill>
          <a:ln cap="flat" cmpd="sng" w="19050">
            <a:solidFill>
              <a:srgbClr val="0D5C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p16"/>
          <p:cNvSpPr/>
          <p:nvPr/>
        </p:nvSpPr>
        <p:spPr>
          <a:xfrm>
            <a:off x="7696200" y="2159000"/>
            <a:ext cx="3632200" cy="304800"/>
          </a:xfrm>
          <a:prstGeom prst="roundRect">
            <a:avLst>
              <a:gd fmla="val 1800" name="adj"/>
            </a:avLst>
          </a:prstGeom>
          <a:solidFill>
            <a:srgbClr val="E6F4F1"/>
          </a:solidFill>
          <a:ln cap="flat" cmpd="sng" w="12700">
            <a:solidFill>
              <a:srgbClr val="0D5C4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16"/>
          <p:cNvSpPr/>
          <p:nvPr/>
        </p:nvSpPr>
        <p:spPr>
          <a:xfrm>
            <a:off x="7823200" y="2184400"/>
            <a:ext cx="33782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50">
                <a:solidFill>
                  <a:srgbClr val="0D5C46"/>
                </a:solidFill>
                <a:latin typeface="Arial"/>
                <a:ea typeface="Arial"/>
                <a:cs typeface="Arial"/>
                <a:sym typeface="Arial"/>
              </a:rPr>
              <a:t>VÉGSŐ PRÓBA: TOP 5 TALÁLAT?</a:t>
            </a:r>
            <a:endParaRPr/>
          </a:p>
        </p:txBody>
      </p:sp>
      <p:sp>
        <p:nvSpPr>
          <p:cNvPr id="641" name="Google Shape;641;p16"/>
          <p:cNvSpPr/>
          <p:nvPr/>
        </p:nvSpPr>
        <p:spPr>
          <a:xfrm>
            <a:off x="7823200" y="2501900"/>
            <a:ext cx="3378200" cy="9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85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1. A modell csak a zöld múltból készít ajánlást.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5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2. Kérdés: </a:t>
            </a:r>
            <a:r>
              <a:rPr b="1" i="0" lang="hu-HU" sz="850">
                <a:solidFill>
                  <a:srgbClr val="9A3412"/>
                </a:solidFill>
                <a:latin typeface="Arial"/>
                <a:ea typeface="Arial"/>
                <a:cs typeface="Arial"/>
                <a:sym typeface="Arial"/>
              </a:rPr>
              <a:t>Bekerül „A Keresztapa” az 1–5. helyre?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50">
                <a:solidFill>
                  <a:srgbClr val="047857"/>
                </a:solidFill>
                <a:latin typeface="Arial"/>
                <a:ea typeface="Arial"/>
                <a:cs typeface="Arial"/>
                <a:sym typeface="Arial"/>
              </a:rPr>
              <a:t>• Ha az 1–5. helyen van: TALÁLAT (sikeres)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8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• Ha hátrébb / nincs a listán: NEM TALÁLAT (nincs a Top 5-ben)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hu-HU" sz="7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(Ugyanezt elvégezzük a közös népszerűségi baseline-nal is)</a:t>
            </a:r>
            <a:endParaRPr/>
          </a:p>
        </p:txBody>
      </p:sp>
      <p:sp>
        <p:nvSpPr>
          <p:cNvPr id="642" name="Google Shape;642;p16"/>
          <p:cNvSpPr/>
          <p:nvPr/>
        </p:nvSpPr>
        <p:spPr>
          <a:xfrm>
            <a:off x="685800" y="3835400"/>
            <a:ext cx="108204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0F4C3A"/>
                </a:solidFill>
                <a:latin typeface="Arial"/>
                <a:ea typeface="Arial"/>
                <a:cs typeface="Arial"/>
                <a:sym typeface="Arial"/>
              </a:rPr>
              <a:t>Időrendi teszt: elrejtünk egy kedvelt filmet</a:t>
            </a:r>
            <a:endParaRPr/>
          </a:p>
        </p:txBody>
      </p:sp>
      <p:sp>
        <p:nvSpPr>
          <p:cNvPr id="643" name="Google Shape;643;p16"/>
          <p:cNvSpPr/>
          <p:nvPr/>
        </p:nvSpPr>
        <p:spPr>
          <a:xfrm>
            <a:off x="685800" y="4140200"/>
            <a:ext cx="3479800" cy="2082800"/>
          </a:xfrm>
          <a:prstGeom prst="roundRect">
            <a:avLst>
              <a:gd fmla="val 2000" name="adj"/>
            </a:avLst>
          </a:prstGeom>
          <a:solidFill>
            <a:srgbClr val="FFFFFF"/>
          </a:solidFill>
          <a:ln cap="flat" cmpd="sng" w="15225">
            <a:solidFill>
              <a:srgbClr val="FDBA7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4" name="Google Shape;644;p16"/>
          <p:cNvSpPr/>
          <p:nvPr/>
        </p:nvSpPr>
        <p:spPr>
          <a:xfrm>
            <a:off x="685800" y="4140200"/>
            <a:ext cx="3479800" cy="406400"/>
          </a:xfrm>
          <a:prstGeom prst="roundRect">
            <a:avLst>
              <a:gd fmla="val 2000" name="adj"/>
            </a:avLst>
          </a:prstGeom>
          <a:solidFill>
            <a:srgbClr val="FFF7ED"/>
          </a:solidFill>
          <a:ln cap="flat" cmpd="sng" w="12700">
            <a:solidFill>
              <a:srgbClr val="FDBA7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16"/>
          <p:cNvSpPr/>
          <p:nvPr/>
        </p:nvSpPr>
        <p:spPr>
          <a:xfrm>
            <a:off x="863600" y="4191000"/>
            <a:ext cx="3124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50">
                <a:solidFill>
                  <a:srgbClr val="C2410C"/>
                </a:solidFill>
                <a:latin typeface="Arial"/>
                <a:ea typeface="Arial"/>
                <a:cs typeface="Arial"/>
                <a:sym typeface="Arial"/>
              </a:rPr>
              <a:t>1. LÉPÉS</a:t>
            </a:r>
            <a:r>
              <a:rPr b="1" i="0" lang="hu-HU" sz="1050">
                <a:solidFill>
                  <a:srgbClr val="9A3412"/>
                </a:solidFill>
                <a:latin typeface="Arial"/>
                <a:ea typeface="Arial"/>
                <a:cs typeface="Arial"/>
                <a:sym typeface="Arial"/>
              </a:rPr>
              <a:t>  ·  Rejtett film kiválasztása</a:t>
            </a:r>
            <a:endParaRPr/>
          </a:p>
        </p:txBody>
      </p:sp>
      <p:sp>
        <p:nvSpPr>
          <p:cNvPr id="646" name="Google Shape;646;p16"/>
          <p:cNvSpPr/>
          <p:nvPr/>
        </p:nvSpPr>
        <p:spPr>
          <a:xfrm>
            <a:off x="863600" y="4622800"/>
            <a:ext cx="3124200" cy="11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75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Nézőnként kiválasztjuk az időrendben utolsó, legalább 4 csillagos értékelést.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Relevanciaküszöb: </a:t>
            </a:r>
            <a:r>
              <a:rPr lang="hu-HU" sz="9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tesztben a legalább 4,0 csillagos értékelést tekintjük kedveltnek.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Egyetlen tesztcél: </a:t>
            </a:r>
            <a:r>
              <a:rPr lang="hu-HU" sz="9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Ez az egyetlen elrejtett film alkotja a személyes tesztcélt.</a:t>
            </a:r>
            <a:endParaRPr/>
          </a:p>
        </p:txBody>
      </p:sp>
      <p:sp>
        <p:nvSpPr>
          <p:cNvPr id="647" name="Google Shape;647;p16"/>
          <p:cNvSpPr/>
          <p:nvPr/>
        </p:nvSpPr>
        <p:spPr>
          <a:xfrm>
            <a:off x="838200" y="5842000"/>
            <a:ext cx="3175000" cy="279400"/>
          </a:xfrm>
          <a:prstGeom prst="roundRect">
            <a:avLst>
              <a:gd fmla="val 1200" name="adj"/>
            </a:avLst>
          </a:prstGeom>
          <a:solidFill>
            <a:srgbClr val="FFF7ED"/>
          </a:solidFill>
          <a:ln cap="flat" cmpd="sng" w="12700">
            <a:solidFill>
              <a:srgbClr val="FDBA7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16"/>
          <p:cNvSpPr/>
          <p:nvPr/>
        </p:nvSpPr>
        <p:spPr>
          <a:xfrm>
            <a:off x="889000" y="5854700"/>
            <a:ext cx="30734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50">
                <a:solidFill>
                  <a:srgbClr val="C2410C"/>
                </a:solidFill>
                <a:latin typeface="Arial"/>
                <a:ea typeface="Arial"/>
                <a:cs typeface="Arial"/>
                <a:sym typeface="Arial"/>
              </a:rPr>
              <a:t>Tesztcél: </a:t>
            </a:r>
            <a:r>
              <a:rPr b="0" i="0" lang="hu-HU" sz="850">
                <a:solidFill>
                  <a:srgbClr val="9A3412"/>
                </a:solidFill>
                <a:latin typeface="Arial"/>
                <a:ea typeface="Arial"/>
                <a:cs typeface="Arial"/>
                <a:sym typeface="Arial"/>
              </a:rPr>
              <a:t>1 db elrejtett kedvenc film nézőnként</a:t>
            </a:r>
            <a:endParaRPr/>
          </a:p>
        </p:txBody>
      </p:sp>
      <p:sp>
        <p:nvSpPr>
          <p:cNvPr id="649" name="Google Shape;649;p16"/>
          <p:cNvSpPr/>
          <p:nvPr/>
        </p:nvSpPr>
        <p:spPr>
          <a:xfrm>
            <a:off x="4356100" y="4140200"/>
            <a:ext cx="3479800" cy="2082800"/>
          </a:xfrm>
          <a:prstGeom prst="roundRect">
            <a:avLst>
              <a:gd fmla="val 2000" name="adj"/>
            </a:avLst>
          </a:prstGeom>
          <a:solidFill>
            <a:srgbClr val="FFFFFF"/>
          </a:solidFill>
          <a:ln cap="flat" cmpd="sng" w="152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0" name="Google Shape;650;p16"/>
          <p:cNvSpPr/>
          <p:nvPr/>
        </p:nvSpPr>
        <p:spPr>
          <a:xfrm>
            <a:off x="4356100" y="4140200"/>
            <a:ext cx="3479800" cy="406400"/>
          </a:xfrm>
          <a:prstGeom prst="roundRect">
            <a:avLst>
              <a:gd fmla="val 2000" name="adj"/>
            </a:avLst>
          </a:prstGeom>
          <a:solidFill>
            <a:srgbClr val="F1F5F9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1" name="Google Shape;651;p16"/>
          <p:cNvSpPr/>
          <p:nvPr/>
        </p:nvSpPr>
        <p:spPr>
          <a:xfrm>
            <a:off x="4533900" y="4191000"/>
            <a:ext cx="3124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5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2. LÉPÉS</a:t>
            </a:r>
            <a:r>
              <a:rPr b="1" i="0" lang="hu-HU" sz="105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  ·  Vágás és ajánlásépítés</a:t>
            </a:r>
            <a:endParaRPr/>
          </a:p>
        </p:txBody>
      </p:sp>
      <p:sp>
        <p:nvSpPr>
          <p:cNvPr id="652" name="Google Shape;652;p16"/>
          <p:cNvSpPr/>
          <p:nvPr/>
        </p:nvSpPr>
        <p:spPr>
          <a:xfrm>
            <a:off x="4533900" y="4622800"/>
            <a:ext cx="3124200" cy="11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75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Csak az előtte adott értékelésekből készítünk ajánlást a célfelhasználónak.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Nincs adatlesés: </a:t>
            </a:r>
            <a:r>
              <a:rPr lang="hu-HU" sz="9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Az utána adott értékeléseit sem használjuk a tanításban.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Nézőnkénti vágás: </a:t>
            </a:r>
            <a:r>
              <a:rPr lang="hu-HU" sz="85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néző saját időrendjét vágjuk le, mielőtt értékelte volna a kedvencét (nem egyetlen globális időpontot játszunk újra).</a:t>
            </a:r>
            <a:endParaRPr/>
          </a:p>
        </p:txBody>
      </p:sp>
      <p:sp>
        <p:nvSpPr>
          <p:cNvPr id="653" name="Google Shape;653;p16"/>
          <p:cNvSpPr/>
          <p:nvPr/>
        </p:nvSpPr>
        <p:spPr>
          <a:xfrm>
            <a:off x="4508500" y="5842000"/>
            <a:ext cx="3175000" cy="279400"/>
          </a:xfrm>
          <a:prstGeom prst="roundRect">
            <a:avLst>
              <a:gd fmla="val 1200" name="adj"/>
            </a:avLst>
          </a:prstGeom>
          <a:solidFill>
            <a:srgbClr val="F1F5F9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16"/>
          <p:cNvSpPr/>
          <p:nvPr/>
        </p:nvSpPr>
        <p:spPr>
          <a:xfrm>
            <a:off x="4559300" y="5854700"/>
            <a:ext cx="30734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85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Nézőnként a későbbi értékelések kizárva</a:t>
            </a:r>
            <a:endParaRPr/>
          </a:p>
        </p:txBody>
      </p:sp>
      <p:sp>
        <p:nvSpPr>
          <p:cNvPr id="655" name="Google Shape;655;p16"/>
          <p:cNvSpPr/>
          <p:nvPr/>
        </p:nvSpPr>
        <p:spPr>
          <a:xfrm>
            <a:off x="8026400" y="4140200"/>
            <a:ext cx="3479800" cy="2082800"/>
          </a:xfrm>
          <a:prstGeom prst="roundRect">
            <a:avLst>
              <a:gd fmla="val 2000" name="adj"/>
            </a:avLst>
          </a:prstGeom>
          <a:solidFill>
            <a:srgbClr val="FFFFFF"/>
          </a:solidFill>
          <a:ln cap="flat" cmpd="sng" w="15225">
            <a:solidFill>
              <a:srgbClr val="A7F3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16"/>
          <p:cNvSpPr/>
          <p:nvPr/>
        </p:nvSpPr>
        <p:spPr>
          <a:xfrm>
            <a:off x="8026400" y="4140200"/>
            <a:ext cx="3479800" cy="406400"/>
          </a:xfrm>
          <a:prstGeom prst="roundRect">
            <a:avLst>
              <a:gd fmla="val 2000" name="adj"/>
            </a:avLst>
          </a:prstGeom>
          <a:solidFill>
            <a:srgbClr val="ECFDF5"/>
          </a:solidFill>
          <a:ln cap="flat" cmpd="sng" w="12700">
            <a:solidFill>
              <a:srgbClr val="A7F3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16"/>
          <p:cNvSpPr/>
          <p:nvPr/>
        </p:nvSpPr>
        <p:spPr>
          <a:xfrm>
            <a:off x="8204200" y="4191000"/>
            <a:ext cx="3124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50">
                <a:solidFill>
                  <a:srgbClr val="047857"/>
                </a:solidFill>
                <a:latin typeface="Arial"/>
                <a:ea typeface="Arial"/>
                <a:cs typeface="Arial"/>
                <a:sym typeface="Arial"/>
              </a:rPr>
              <a:t>3. LÉPÉS</a:t>
            </a:r>
            <a:r>
              <a:rPr b="1" i="0" lang="hu-HU" sz="1050">
                <a:solidFill>
                  <a:srgbClr val="064E3B"/>
                </a:solidFill>
                <a:latin typeface="Arial"/>
                <a:ea typeface="Arial"/>
                <a:cs typeface="Arial"/>
                <a:sym typeface="Arial"/>
              </a:rPr>
              <a:t>  ·  Találati ellenőrzés</a:t>
            </a:r>
            <a:endParaRPr/>
          </a:p>
        </p:txBody>
      </p:sp>
      <p:sp>
        <p:nvSpPr>
          <p:cNvPr id="658" name="Google Shape;658;p16"/>
          <p:cNvSpPr/>
          <p:nvPr/>
        </p:nvSpPr>
        <p:spPr>
          <a:xfrm>
            <a:off x="8204200" y="4622800"/>
            <a:ext cx="3124200" cy="11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75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Megnézzük, bekerül-e az elrejtett film a kezdőlapi Top 5 ajánlat közé.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Sikerkritérium: </a:t>
            </a:r>
            <a:r>
              <a:rPr lang="hu-HU" sz="9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Ha az 1–5. helyen van az elrejtett cím, az találat (HitRate@5).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Fair összevetés: </a:t>
            </a:r>
            <a:r>
              <a:rPr lang="hu-HU" sz="9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Ugyanezt az ellenőrzést az egyszerű közös átlaglistával (baseline) is elvégezzük.</a:t>
            </a:r>
            <a:endParaRPr/>
          </a:p>
        </p:txBody>
      </p:sp>
      <p:sp>
        <p:nvSpPr>
          <p:cNvPr id="659" name="Google Shape;659;p16"/>
          <p:cNvSpPr/>
          <p:nvPr/>
        </p:nvSpPr>
        <p:spPr>
          <a:xfrm>
            <a:off x="8178800" y="5842000"/>
            <a:ext cx="3175000" cy="279400"/>
          </a:xfrm>
          <a:prstGeom prst="roundRect">
            <a:avLst>
              <a:gd fmla="val 1200" name="adj"/>
            </a:avLst>
          </a:prstGeom>
          <a:solidFill>
            <a:srgbClr val="ECFDF5"/>
          </a:solidFill>
          <a:ln cap="flat" cmpd="sng" w="12700">
            <a:solidFill>
              <a:srgbClr val="A7F3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16"/>
          <p:cNvSpPr/>
          <p:nvPr/>
        </p:nvSpPr>
        <p:spPr>
          <a:xfrm>
            <a:off x="8229600" y="5854700"/>
            <a:ext cx="30734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50">
                <a:solidFill>
                  <a:srgbClr val="047857"/>
                </a:solidFill>
                <a:latin typeface="Arial"/>
                <a:ea typeface="Arial"/>
                <a:cs typeface="Arial"/>
                <a:sym typeface="Arial"/>
              </a:rPr>
              <a:t>A teszt célja: </a:t>
            </a:r>
            <a:r>
              <a:rPr b="0" i="0" lang="hu-HU" sz="850">
                <a:solidFill>
                  <a:srgbClr val="064E3B"/>
                </a:solidFill>
                <a:latin typeface="Arial"/>
                <a:ea typeface="Arial"/>
                <a:cs typeface="Arial"/>
                <a:sym typeface="Arial"/>
              </a:rPr>
              <a:t>Bekerül-e a rejtett film a kezdőlapi Top 5-be?</a:t>
            </a:r>
            <a:endParaRPr/>
          </a:p>
        </p:txBody>
      </p:sp>
      <p:sp>
        <p:nvSpPr>
          <p:cNvPr id="661" name="Google Shape;661;p16"/>
          <p:cNvSpPr/>
          <p:nvPr/>
        </p:nvSpPr>
        <p:spPr>
          <a:xfrm>
            <a:off x="685800" y="64008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16"/>
          <p:cNvSpPr/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663" name="Google Shape;663;p16"/>
          <p:cNvSpPr/>
          <p:nvPr/>
        </p:nvSpPr>
        <p:spPr>
          <a:xfrm>
            <a:off x="10363200" y="6543675"/>
            <a:ext cx="1143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16 / 24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17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17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5. óra  /  17</a:t>
            </a:r>
            <a:endParaRPr/>
          </a:p>
        </p:txBody>
      </p:sp>
      <p:sp>
        <p:nvSpPr>
          <p:cNvPr id="671" name="Google Shape;671;p17"/>
          <p:cNvSpPr/>
          <p:nvPr/>
        </p:nvSpPr>
        <p:spPr>
          <a:xfrm>
            <a:off x="685800" y="704850"/>
            <a:ext cx="108204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30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Mit jelent a HitRate@5?</a:t>
            </a:r>
            <a:endParaRPr/>
          </a:p>
        </p:txBody>
      </p:sp>
      <p:sp>
        <p:nvSpPr>
          <p:cNvPr id="672" name="Google Shape;672;p17"/>
          <p:cNvSpPr/>
          <p:nvPr/>
        </p:nvSpPr>
        <p:spPr>
          <a:xfrm>
            <a:off x="685800" y="13716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p17"/>
          <p:cNvSpPr/>
          <p:nvPr/>
        </p:nvSpPr>
        <p:spPr>
          <a:xfrm>
            <a:off x="685800" y="1422400"/>
            <a:ext cx="10668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5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Nézőnként elrejtünk egy kedvelt filmet: a HitRate@5 azon nézők aránya, akiknél ez a film bekerül az első 5 ajánlat közé.</a:t>
            </a:r>
            <a:endParaRPr/>
          </a:p>
        </p:txBody>
      </p:sp>
      <p:sp>
        <p:nvSpPr>
          <p:cNvPr id="674" name="Google Shape;674;p17"/>
          <p:cNvSpPr/>
          <p:nvPr/>
        </p:nvSpPr>
        <p:spPr>
          <a:xfrm>
            <a:off x="685800" y="1930400"/>
            <a:ext cx="5130800" cy="4267200"/>
          </a:xfrm>
          <a:prstGeom prst="roundRect">
            <a:avLst>
              <a:gd fmla="val 1800" name="adj"/>
            </a:avLst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5" name="Google Shape;675;p17"/>
          <p:cNvSpPr/>
          <p:nvPr/>
        </p:nvSpPr>
        <p:spPr>
          <a:xfrm>
            <a:off x="685800" y="1930400"/>
            <a:ext cx="5130800" cy="431800"/>
          </a:xfrm>
          <a:prstGeom prst="roundRect">
            <a:avLst>
              <a:gd fmla="val 1800" name="adj"/>
            </a:avLst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17"/>
          <p:cNvSpPr/>
          <p:nvPr/>
        </p:nvSpPr>
        <p:spPr>
          <a:xfrm>
            <a:off x="889000" y="1993900"/>
            <a:ext cx="4724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050">
                <a:solidFill>
                  <a:srgbClr val="0F4C3A"/>
                </a:solidFill>
                <a:latin typeface="Arial"/>
                <a:ea typeface="Arial"/>
                <a:cs typeface="Arial"/>
                <a:sym typeface="Arial"/>
              </a:rPr>
              <a:t>A HITRATE@5 SZÁMÍTÁSA (5 NÉZŐS PÉLDA)</a:t>
            </a:r>
            <a:endParaRPr/>
          </a:p>
        </p:txBody>
      </p:sp>
      <p:sp>
        <p:nvSpPr>
          <p:cNvPr id="677" name="Google Shape;677;p17"/>
          <p:cNvSpPr/>
          <p:nvPr/>
        </p:nvSpPr>
        <p:spPr>
          <a:xfrm>
            <a:off x="889000" y="2489200"/>
            <a:ext cx="1206500" cy="304800"/>
          </a:xfrm>
          <a:prstGeom prst="rect">
            <a:avLst/>
          </a:prstGeom>
          <a:solidFill>
            <a:srgbClr val="F1F5F9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p17"/>
          <p:cNvSpPr/>
          <p:nvPr/>
        </p:nvSpPr>
        <p:spPr>
          <a:xfrm>
            <a:off x="990600" y="2514600"/>
            <a:ext cx="10033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Néző</a:t>
            </a:r>
            <a:endParaRPr/>
          </a:p>
        </p:txBody>
      </p:sp>
      <p:sp>
        <p:nvSpPr>
          <p:cNvPr id="679" name="Google Shape;679;p17"/>
          <p:cNvSpPr/>
          <p:nvPr/>
        </p:nvSpPr>
        <p:spPr>
          <a:xfrm>
            <a:off x="2095500" y="2489200"/>
            <a:ext cx="1714500" cy="304800"/>
          </a:xfrm>
          <a:prstGeom prst="rect">
            <a:avLst/>
          </a:prstGeom>
          <a:solidFill>
            <a:srgbClr val="F1F5F9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17"/>
          <p:cNvSpPr/>
          <p:nvPr/>
        </p:nvSpPr>
        <p:spPr>
          <a:xfrm>
            <a:off x="2146300" y="2514600"/>
            <a:ext cx="16129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Rejtett film helye</a:t>
            </a:r>
            <a:endParaRPr/>
          </a:p>
        </p:txBody>
      </p:sp>
      <p:sp>
        <p:nvSpPr>
          <p:cNvPr id="681" name="Google Shape;681;p17"/>
          <p:cNvSpPr/>
          <p:nvPr/>
        </p:nvSpPr>
        <p:spPr>
          <a:xfrm>
            <a:off x="3810000" y="2489200"/>
            <a:ext cx="1803400" cy="304800"/>
          </a:xfrm>
          <a:prstGeom prst="rect">
            <a:avLst/>
          </a:prstGeom>
          <a:solidFill>
            <a:srgbClr val="F1F5F9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17"/>
          <p:cNvSpPr/>
          <p:nvPr/>
        </p:nvSpPr>
        <p:spPr>
          <a:xfrm>
            <a:off x="3860800" y="2514600"/>
            <a:ext cx="17018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Találat az első 5-ben?</a:t>
            </a:r>
            <a:endParaRPr/>
          </a:p>
        </p:txBody>
      </p:sp>
      <p:sp>
        <p:nvSpPr>
          <p:cNvPr id="683" name="Google Shape;683;p17"/>
          <p:cNvSpPr/>
          <p:nvPr/>
        </p:nvSpPr>
        <p:spPr>
          <a:xfrm>
            <a:off x="889000" y="2794000"/>
            <a:ext cx="1206500" cy="304800"/>
          </a:xfrm>
          <a:prstGeom prst="rect">
            <a:avLst/>
          </a:prstGeom>
          <a:solidFill>
            <a:srgbClr val="ECFDF5"/>
          </a:solidFill>
          <a:ln cap="flat" cmpd="sng" w="12700">
            <a:solidFill>
              <a:srgbClr val="A7F3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17"/>
          <p:cNvSpPr/>
          <p:nvPr/>
        </p:nvSpPr>
        <p:spPr>
          <a:xfrm>
            <a:off x="990600" y="2819400"/>
            <a:ext cx="10033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1. néző</a:t>
            </a:r>
            <a:endParaRPr/>
          </a:p>
        </p:txBody>
      </p:sp>
      <p:sp>
        <p:nvSpPr>
          <p:cNvPr id="685" name="Google Shape;685;p17"/>
          <p:cNvSpPr/>
          <p:nvPr/>
        </p:nvSpPr>
        <p:spPr>
          <a:xfrm>
            <a:off x="2095500" y="2794000"/>
            <a:ext cx="1714500" cy="304800"/>
          </a:xfrm>
          <a:prstGeom prst="rect">
            <a:avLst/>
          </a:prstGeom>
          <a:solidFill>
            <a:srgbClr val="ECFDF5"/>
          </a:solidFill>
          <a:ln cap="flat" cmpd="sng" w="12700">
            <a:solidFill>
              <a:srgbClr val="A7F3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17"/>
          <p:cNvSpPr/>
          <p:nvPr/>
        </p:nvSpPr>
        <p:spPr>
          <a:xfrm>
            <a:off x="2146300" y="2819400"/>
            <a:ext cx="16129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00">
                <a:solidFill>
                  <a:srgbClr val="047857"/>
                </a:solidFill>
                <a:latin typeface="Arial"/>
                <a:ea typeface="Arial"/>
                <a:cs typeface="Arial"/>
                <a:sym typeface="Arial"/>
              </a:rPr>
              <a:t>3. hely</a:t>
            </a:r>
            <a:endParaRPr/>
          </a:p>
        </p:txBody>
      </p:sp>
      <p:sp>
        <p:nvSpPr>
          <p:cNvPr id="687" name="Google Shape;687;p17"/>
          <p:cNvSpPr/>
          <p:nvPr/>
        </p:nvSpPr>
        <p:spPr>
          <a:xfrm>
            <a:off x="3810000" y="2794000"/>
            <a:ext cx="1803400" cy="304800"/>
          </a:xfrm>
          <a:prstGeom prst="rect">
            <a:avLst/>
          </a:prstGeom>
          <a:solidFill>
            <a:srgbClr val="ECFDF5"/>
          </a:solidFill>
          <a:ln cap="flat" cmpd="sng" w="12700">
            <a:solidFill>
              <a:srgbClr val="A7F3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17"/>
          <p:cNvSpPr/>
          <p:nvPr/>
        </p:nvSpPr>
        <p:spPr>
          <a:xfrm>
            <a:off x="3860800" y="2819400"/>
            <a:ext cx="17018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50">
                <a:solidFill>
                  <a:srgbClr val="047857"/>
                </a:solidFill>
                <a:latin typeface="Arial"/>
                <a:ea typeface="Arial"/>
                <a:cs typeface="Arial"/>
                <a:sym typeface="Arial"/>
              </a:rPr>
              <a:t>IGEN</a:t>
            </a:r>
            <a:endParaRPr/>
          </a:p>
        </p:txBody>
      </p:sp>
      <p:sp>
        <p:nvSpPr>
          <p:cNvPr id="689" name="Google Shape;689;p17"/>
          <p:cNvSpPr/>
          <p:nvPr/>
        </p:nvSpPr>
        <p:spPr>
          <a:xfrm>
            <a:off x="889000" y="3098800"/>
            <a:ext cx="1206500" cy="304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17"/>
          <p:cNvSpPr/>
          <p:nvPr/>
        </p:nvSpPr>
        <p:spPr>
          <a:xfrm>
            <a:off x="990600" y="3124200"/>
            <a:ext cx="10033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2. néző</a:t>
            </a:r>
            <a:endParaRPr/>
          </a:p>
        </p:txBody>
      </p:sp>
      <p:sp>
        <p:nvSpPr>
          <p:cNvPr id="691" name="Google Shape;691;p17"/>
          <p:cNvSpPr/>
          <p:nvPr/>
        </p:nvSpPr>
        <p:spPr>
          <a:xfrm>
            <a:off x="2095500" y="3098800"/>
            <a:ext cx="1714500" cy="304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2" name="Google Shape;692;p17"/>
          <p:cNvSpPr/>
          <p:nvPr/>
        </p:nvSpPr>
        <p:spPr>
          <a:xfrm>
            <a:off x="2146300" y="3124200"/>
            <a:ext cx="16129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8. hely</a:t>
            </a:r>
            <a:endParaRPr/>
          </a:p>
        </p:txBody>
      </p:sp>
      <p:sp>
        <p:nvSpPr>
          <p:cNvPr id="693" name="Google Shape;693;p17"/>
          <p:cNvSpPr/>
          <p:nvPr/>
        </p:nvSpPr>
        <p:spPr>
          <a:xfrm>
            <a:off x="3810000" y="3098800"/>
            <a:ext cx="1803400" cy="304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4" name="Google Shape;694;p17"/>
          <p:cNvSpPr/>
          <p:nvPr/>
        </p:nvSpPr>
        <p:spPr>
          <a:xfrm>
            <a:off x="3860800" y="3124200"/>
            <a:ext cx="17018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00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nem</a:t>
            </a:r>
            <a:endParaRPr/>
          </a:p>
        </p:txBody>
      </p:sp>
      <p:sp>
        <p:nvSpPr>
          <p:cNvPr id="695" name="Google Shape;695;p17"/>
          <p:cNvSpPr/>
          <p:nvPr/>
        </p:nvSpPr>
        <p:spPr>
          <a:xfrm>
            <a:off x="889000" y="3403600"/>
            <a:ext cx="1206500" cy="304800"/>
          </a:xfrm>
          <a:prstGeom prst="rect">
            <a:avLst/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6" name="Google Shape;696;p17"/>
          <p:cNvSpPr/>
          <p:nvPr/>
        </p:nvSpPr>
        <p:spPr>
          <a:xfrm>
            <a:off x="990600" y="3429000"/>
            <a:ext cx="10033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3. néző</a:t>
            </a:r>
            <a:endParaRPr/>
          </a:p>
        </p:txBody>
      </p:sp>
      <p:sp>
        <p:nvSpPr>
          <p:cNvPr id="697" name="Google Shape;697;p17"/>
          <p:cNvSpPr/>
          <p:nvPr/>
        </p:nvSpPr>
        <p:spPr>
          <a:xfrm>
            <a:off x="2095500" y="3403600"/>
            <a:ext cx="1714500" cy="304800"/>
          </a:xfrm>
          <a:prstGeom prst="rect">
            <a:avLst/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Google Shape;698;p17"/>
          <p:cNvSpPr/>
          <p:nvPr/>
        </p:nvSpPr>
        <p:spPr>
          <a:xfrm>
            <a:off x="2146300" y="3429000"/>
            <a:ext cx="16129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14. hely</a:t>
            </a:r>
            <a:endParaRPr/>
          </a:p>
        </p:txBody>
      </p:sp>
      <p:sp>
        <p:nvSpPr>
          <p:cNvPr id="699" name="Google Shape;699;p17"/>
          <p:cNvSpPr/>
          <p:nvPr/>
        </p:nvSpPr>
        <p:spPr>
          <a:xfrm>
            <a:off x="3810000" y="3403600"/>
            <a:ext cx="1803400" cy="304800"/>
          </a:xfrm>
          <a:prstGeom prst="rect">
            <a:avLst/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0" name="Google Shape;700;p17"/>
          <p:cNvSpPr/>
          <p:nvPr/>
        </p:nvSpPr>
        <p:spPr>
          <a:xfrm>
            <a:off x="3860800" y="3429000"/>
            <a:ext cx="17018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00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nem</a:t>
            </a:r>
            <a:endParaRPr/>
          </a:p>
        </p:txBody>
      </p:sp>
      <p:sp>
        <p:nvSpPr>
          <p:cNvPr id="701" name="Google Shape;701;p17"/>
          <p:cNvSpPr/>
          <p:nvPr/>
        </p:nvSpPr>
        <p:spPr>
          <a:xfrm>
            <a:off x="889000" y="3708400"/>
            <a:ext cx="1206500" cy="304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p17"/>
          <p:cNvSpPr/>
          <p:nvPr/>
        </p:nvSpPr>
        <p:spPr>
          <a:xfrm>
            <a:off x="990600" y="3733800"/>
            <a:ext cx="10033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4. néző</a:t>
            </a:r>
            <a:endParaRPr/>
          </a:p>
        </p:txBody>
      </p:sp>
      <p:sp>
        <p:nvSpPr>
          <p:cNvPr id="703" name="Google Shape;703;p17"/>
          <p:cNvSpPr/>
          <p:nvPr/>
        </p:nvSpPr>
        <p:spPr>
          <a:xfrm>
            <a:off x="2095500" y="3708400"/>
            <a:ext cx="1714500" cy="304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4" name="Google Shape;704;p17"/>
          <p:cNvSpPr/>
          <p:nvPr/>
        </p:nvSpPr>
        <p:spPr>
          <a:xfrm>
            <a:off x="2146300" y="3733800"/>
            <a:ext cx="16129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42. hely</a:t>
            </a:r>
            <a:endParaRPr/>
          </a:p>
        </p:txBody>
      </p:sp>
      <p:sp>
        <p:nvSpPr>
          <p:cNvPr id="705" name="Google Shape;705;p17"/>
          <p:cNvSpPr/>
          <p:nvPr/>
        </p:nvSpPr>
        <p:spPr>
          <a:xfrm>
            <a:off x="3810000" y="3708400"/>
            <a:ext cx="1803400" cy="304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6" name="Google Shape;706;p17"/>
          <p:cNvSpPr/>
          <p:nvPr/>
        </p:nvSpPr>
        <p:spPr>
          <a:xfrm>
            <a:off x="3860800" y="3733800"/>
            <a:ext cx="17018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00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nem</a:t>
            </a:r>
            <a:endParaRPr/>
          </a:p>
        </p:txBody>
      </p:sp>
      <p:sp>
        <p:nvSpPr>
          <p:cNvPr id="707" name="Google Shape;707;p17"/>
          <p:cNvSpPr/>
          <p:nvPr/>
        </p:nvSpPr>
        <p:spPr>
          <a:xfrm>
            <a:off x="889000" y="4013200"/>
            <a:ext cx="1206500" cy="304800"/>
          </a:xfrm>
          <a:prstGeom prst="rect">
            <a:avLst/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17"/>
          <p:cNvSpPr/>
          <p:nvPr/>
        </p:nvSpPr>
        <p:spPr>
          <a:xfrm>
            <a:off x="990600" y="4038600"/>
            <a:ext cx="10033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5. néző</a:t>
            </a:r>
            <a:endParaRPr/>
          </a:p>
        </p:txBody>
      </p:sp>
      <p:sp>
        <p:nvSpPr>
          <p:cNvPr id="709" name="Google Shape;709;p17"/>
          <p:cNvSpPr/>
          <p:nvPr/>
        </p:nvSpPr>
        <p:spPr>
          <a:xfrm>
            <a:off x="2095500" y="4013200"/>
            <a:ext cx="1714500" cy="304800"/>
          </a:xfrm>
          <a:prstGeom prst="rect">
            <a:avLst/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0" name="Google Shape;710;p17"/>
          <p:cNvSpPr/>
          <p:nvPr/>
        </p:nvSpPr>
        <p:spPr>
          <a:xfrm>
            <a:off x="2146300" y="4038600"/>
            <a:ext cx="16129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19. hely</a:t>
            </a:r>
            <a:endParaRPr/>
          </a:p>
        </p:txBody>
      </p:sp>
      <p:sp>
        <p:nvSpPr>
          <p:cNvPr id="711" name="Google Shape;711;p17"/>
          <p:cNvSpPr/>
          <p:nvPr/>
        </p:nvSpPr>
        <p:spPr>
          <a:xfrm>
            <a:off x="3810000" y="4013200"/>
            <a:ext cx="1803400" cy="304800"/>
          </a:xfrm>
          <a:prstGeom prst="rect">
            <a:avLst/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2" name="Google Shape;712;p17"/>
          <p:cNvSpPr/>
          <p:nvPr/>
        </p:nvSpPr>
        <p:spPr>
          <a:xfrm>
            <a:off x="3860800" y="4038600"/>
            <a:ext cx="17018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00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nem</a:t>
            </a:r>
            <a:endParaRPr/>
          </a:p>
        </p:txBody>
      </p:sp>
      <p:sp>
        <p:nvSpPr>
          <p:cNvPr id="713" name="Google Shape;713;p17"/>
          <p:cNvSpPr/>
          <p:nvPr/>
        </p:nvSpPr>
        <p:spPr>
          <a:xfrm>
            <a:off x="889000" y="4521200"/>
            <a:ext cx="4724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2100">
                <a:solidFill>
                  <a:srgbClr val="0D5C46"/>
                </a:solidFill>
                <a:latin typeface="Arial"/>
                <a:ea typeface="Arial"/>
                <a:cs typeface="Arial"/>
                <a:sym typeface="Arial"/>
              </a:rPr>
              <a:t>HitRate@5  =  1 / 5  =  20%</a:t>
            </a:r>
            <a:endParaRPr/>
          </a:p>
        </p:txBody>
      </p:sp>
      <p:sp>
        <p:nvSpPr>
          <p:cNvPr id="714" name="Google Shape;714;p17"/>
          <p:cNvSpPr/>
          <p:nvPr/>
        </p:nvSpPr>
        <p:spPr>
          <a:xfrm>
            <a:off x="889000" y="5054600"/>
            <a:ext cx="4724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5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Öt nézőből egynél került a rejtett film az első 5 helyre. Ez ennek az offline tesztnek a mérőszáma: azt vizsgálja, hogy a visszahozott film bekerül-e az 5 kiemelt kezdőlapi helyre (nem az általános elégedettséget méri).</a:t>
            </a:r>
            <a:endParaRPr/>
          </a:p>
        </p:txBody>
      </p:sp>
      <p:sp>
        <p:nvSpPr>
          <p:cNvPr id="715" name="Google Shape;715;p17"/>
          <p:cNvSpPr/>
          <p:nvPr/>
        </p:nvSpPr>
        <p:spPr>
          <a:xfrm>
            <a:off x="6070600" y="1930400"/>
            <a:ext cx="5435600" cy="4267200"/>
          </a:xfrm>
          <a:prstGeom prst="roundRect">
            <a:avLst>
              <a:gd fmla="val 1800" name="adj"/>
            </a:avLst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6" name="Google Shape;716;p17"/>
          <p:cNvSpPr/>
          <p:nvPr/>
        </p:nvSpPr>
        <p:spPr>
          <a:xfrm>
            <a:off x="6070600" y="1930400"/>
            <a:ext cx="5435600" cy="431800"/>
          </a:xfrm>
          <a:prstGeom prst="roundRect">
            <a:avLst>
              <a:gd fmla="val 1800" name="adj"/>
            </a:avLst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p17"/>
          <p:cNvSpPr/>
          <p:nvPr/>
        </p:nvSpPr>
        <p:spPr>
          <a:xfrm>
            <a:off x="6273800" y="1993900"/>
            <a:ext cx="5029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050">
                <a:solidFill>
                  <a:srgbClr val="0F4C3A"/>
                </a:solidFill>
                <a:latin typeface="Arial"/>
                <a:ea typeface="Arial"/>
                <a:cs typeface="Arial"/>
                <a:sym typeface="Arial"/>
              </a:rPr>
              <a:t>MIÉRT FONTOS A LISTAHOSSZ? (TOP 5 VS. TOP 10)</a:t>
            </a:r>
            <a:endParaRPr/>
          </a:p>
        </p:txBody>
      </p:sp>
      <p:sp>
        <p:nvSpPr>
          <p:cNvPr id="718" name="Google Shape;718;p17"/>
          <p:cNvSpPr/>
          <p:nvPr/>
        </p:nvSpPr>
        <p:spPr>
          <a:xfrm>
            <a:off x="6324600" y="2489200"/>
            <a:ext cx="4927600" cy="3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650">
                <a:solidFill>
                  <a:srgbClr val="B45309"/>
                </a:solidFill>
                <a:latin typeface="Arial"/>
                <a:ea typeface="Arial"/>
                <a:cs typeface="Arial"/>
                <a:sym typeface="Arial"/>
              </a:rPr>
              <a:t>HitRate@10  =  2 / 5  =  40%</a:t>
            </a:r>
            <a:endParaRPr/>
          </a:p>
        </p:txBody>
      </p:sp>
      <p:sp>
        <p:nvSpPr>
          <p:cNvPr id="719" name="Google Shape;719;p17"/>
          <p:cNvSpPr/>
          <p:nvPr/>
        </p:nvSpPr>
        <p:spPr>
          <a:xfrm>
            <a:off x="6324600" y="2870200"/>
            <a:ext cx="4927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5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A 2. nézőnél a film a 8. helyen van: az 5-ösből kicsúszott, de 10 helybe már befér.</a:t>
            </a:r>
            <a:endParaRPr/>
          </a:p>
        </p:txBody>
      </p:sp>
      <p:sp>
        <p:nvSpPr>
          <p:cNvPr id="720" name="Google Shape;720;p17"/>
          <p:cNvSpPr/>
          <p:nvPr/>
        </p:nvSpPr>
        <p:spPr>
          <a:xfrm>
            <a:off x="6324600" y="3302000"/>
            <a:ext cx="4927600" cy="1092200"/>
          </a:xfrm>
          <a:prstGeom prst="roundRect">
            <a:avLst>
              <a:gd fmla="val 1000" name="adj"/>
            </a:avLst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17"/>
          <p:cNvSpPr/>
          <p:nvPr/>
        </p:nvSpPr>
        <p:spPr>
          <a:xfrm>
            <a:off x="6324600" y="3302000"/>
            <a:ext cx="50800" cy="1092200"/>
          </a:xfrm>
          <a:prstGeom prst="roundRect">
            <a:avLst>
              <a:gd fmla="val 500" name="adj"/>
            </a:avLst>
          </a:prstGeom>
          <a:solidFill>
            <a:srgbClr val="0D5C4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2" name="Google Shape;722;p17"/>
          <p:cNvSpPr/>
          <p:nvPr/>
        </p:nvSpPr>
        <p:spPr>
          <a:xfrm>
            <a:off x="6502400" y="3403600"/>
            <a:ext cx="4622800" cy="88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00">
                <a:solidFill>
                  <a:srgbClr val="0F4C3A"/>
                </a:solidFill>
                <a:latin typeface="Arial"/>
                <a:ea typeface="Arial"/>
                <a:cs typeface="Arial"/>
                <a:sym typeface="Arial"/>
              </a:rPr>
              <a:t>Ugyanazt a rangsort vizsgáljuk két listahosszal.</a:t>
            </a:r>
            <a:r>
              <a:rPr b="0" i="0" lang="hu-HU" sz="95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Öt helyen egy, tíz helyen két néző rejtett filmje szerepel. A 40% azért nagyobb, mert a hosszabb listában több hely van; </a:t>
            </a:r>
            <a:r>
              <a:rPr b="1" i="0" lang="hu-HU" sz="95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ettől az ajánló nem lett jobb.</a:t>
            </a:r>
            <a:endParaRPr/>
          </a:p>
        </p:txBody>
      </p:sp>
      <p:sp>
        <p:nvSpPr>
          <p:cNvPr id="723" name="Google Shape;723;p17"/>
          <p:cNvSpPr/>
          <p:nvPr/>
        </p:nvSpPr>
        <p:spPr>
          <a:xfrm>
            <a:off x="6324600" y="4597400"/>
            <a:ext cx="4927600" cy="101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p17"/>
          <p:cNvSpPr/>
          <p:nvPr/>
        </p:nvSpPr>
        <p:spPr>
          <a:xfrm>
            <a:off x="6324600" y="4749800"/>
            <a:ext cx="4927600" cy="8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Gyakorlati aranyszabály az összehasonlításhoz:</a:t>
            </a:r>
            <a:r>
              <a:rPr b="1" i="0" lang="hu-HU" sz="1100">
                <a:solidFill>
                  <a:srgbClr val="064E3B"/>
                </a:solidFill>
                <a:latin typeface="Arial"/>
                <a:ea typeface="Arial"/>
                <a:cs typeface="Arial"/>
                <a:sym typeface="Arial"/>
              </a:rPr>
              <a:t>Két ajánlót mindig ugyanazon nézőkön, ugyanazzal a listahosszal hasonlítunk össze.</a:t>
            </a:r>
            <a:r>
              <a:rPr b="0" i="0" lang="hu-HU" sz="8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A baseline-t és a személyes modellt kizárólag azonos K mellett mérjük össze.</a:t>
            </a:r>
            <a:endParaRPr/>
          </a:p>
        </p:txBody>
      </p:sp>
      <p:sp>
        <p:nvSpPr>
          <p:cNvPr id="725" name="Google Shape;725;p17"/>
          <p:cNvSpPr/>
          <p:nvPr/>
        </p:nvSpPr>
        <p:spPr>
          <a:xfrm>
            <a:off x="685800" y="64008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6" name="Google Shape;726;p17"/>
          <p:cNvSpPr/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727" name="Google Shape;727;p17"/>
          <p:cNvSpPr/>
          <p:nvPr/>
        </p:nvSpPr>
        <p:spPr>
          <a:xfrm>
            <a:off x="10363200" y="6543675"/>
            <a:ext cx="1143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17 / 24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18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18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5. óra  /  18</a:t>
            </a:r>
            <a:endParaRPr/>
          </a:p>
        </p:txBody>
      </p:sp>
      <p:sp>
        <p:nvSpPr>
          <p:cNvPr id="735" name="Google Shape;735;p18"/>
          <p:cNvSpPr/>
          <p:nvPr/>
        </p:nvSpPr>
        <p:spPr>
          <a:xfrm>
            <a:off x="685800" y="704850"/>
            <a:ext cx="108204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30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CooSpace: ajánlórendszerek</a:t>
            </a:r>
            <a:endParaRPr/>
          </a:p>
        </p:txBody>
      </p:sp>
      <p:sp>
        <p:nvSpPr>
          <p:cNvPr id="736" name="Google Shape;736;p18"/>
          <p:cNvSpPr/>
          <p:nvPr/>
        </p:nvSpPr>
        <p:spPr>
          <a:xfrm>
            <a:off x="685800" y="1803400"/>
            <a:ext cx="10820400" cy="4343400"/>
          </a:xfrm>
          <a:prstGeom prst="roundRect">
            <a:avLst>
              <a:gd fmla="val 1800" name="adj"/>
            </a:avLst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18"/>
          <p:cNvSpPr/>
          <p:nvPr/>
        </p:nvSpPr>
        <p:spPr>
          <a:xfrm>
            <a:off x="685800" y="1803400"/>
            <a:ext cx="10820400" cy="431800"/>
          </a:xfrm>
          <a:prstGeom prst="roundRect">
            <a:avLst>
              <a:gd fmla="val 1800" name="adj"/>
            </a:avLst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8" name="Google Shape;738;p18"/>
          <p:cNvSpPr/>
          <p:nvPr/>
        </p:nvSpPr>
        <p:spPr>
          <a:xfrm>
            <a:off x="939800" y="1866900"/>
            <a:ext cx="10312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050">
                <a:solidFill>
                  <a:srgbClr val="0F4C3A"/>
                </a:solidFill>
                <a:latin typeface="Arial"/>
                <a:ea typeface="Arial"/>
                <a:cs typeface="Arial"/>
                <a:sym typeface="Arial"/>
              </a:rPr>
              <a:t>ÖNÁLLÓ FELADAT</a:t>
            </a:r>
            <a:r>
              <a:rPr b="0" i="0" lang="hu-HU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  ·  Elérési út: CooSpace › Adattudomány › 5. óra tananyaga</a:t>
            </a:r>
            <a:endParaRPr/>
          </a:p>
        </p:txBody>
      </p:sp>
      <p:sp>
        <p:nvSpPr>
          <p:cNvPr id="739" name="Google Shape;739;p18"/>
          <p:cNvSpPr/>
          <p:nvPr/>
        </p:nvSpPr>
        <p:spPr>
          <a:xfrm>
            <a:off x="1143000" y="2463800"/>
            <a:ext cx="9906000" cy="10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2100">
                <a:solidFill>
                  <a:srgbClr val="064E3B"/>
                </a:solidFill>
                <a:latin typeface="Arial"/>
                <a:ea typeface="Arial"/>
                <a:cs typeface="Arial"/>
                <a:sym typeface="Arial"/>
              </a:rPr>
              <a:t>Nyisd meg az 5. óra ajánlórendszeres tananyagát a CooSpace-en.</a:t>
            </a:r>
            <a:r>
              <a:rPr b="0" i="0" lang="hu-HU" sz="175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Olvasd végig, és válaszolj a négy beépített kérdésre.</a:t>
            </a:r>
            <a:endParaRPr/>
          </a:p>
        </p:txBody>
      </p:sp>
      <p:sp>
        <p:nvSpPr>
          <p:cNvPr id="740" name="Google Shape;740;p18"/>
          <p:cNvSpPr/>
          <p:nvPr/>
        </p:nvSpPr>
        <p:spPr>
          <a:xfrm>
            <a:off x="1143000" y="3683000"/>
            <a:ext cx="9906000" cy="101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1" name="Google Shape;741;p18"/>
          <p:cNvSpPr/>
          <p:nvPr/>
        </p:nvSpPr>
        <p:spPr>
          <a:xfrm>
            <a:off x="1143000" y="3860800"/>
            <a:ext cx="9906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A TANANYAG HÁROM FŐ TÉMÁJA:</a:t>
            </a:r>
            <a:endParaRPr/>
          </a:p>
        </p:txBody>
      </p:sp>
      <p:sp>
        <p:nvSpPr>
          <p:cNvPr id="742" name="Google Shape;742;p18"/>
          <p:cNvSpPr/>
          <p:nvPr/>
        </p:nvSpPr>
        <p:spPr>
          <a:xfrm>
            <a:off x="1143000" y="4140200"/>
            <a:ext cx="2921000" cy="533400"/>
          </a:xfrm>
          <a:prstGeom prst="roundRect">
            <a:avLst>
              <a:gd fmla="val 800" name="adj"/>
            </a:avLst>
          </a:prstGeom>
          <a:solidFill>
            <a:srgbClr val="F8FAFC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p18"/>
          <p:cNvSpPr/>
          <p:nvPr/>
        </p:nvSpPr>
        <p:spPr>
          <a:xfrm>
            <a:off x="1244600" y="4191000"/>
            <a:ext cx="2717800" cy="43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0F4C3A"/>
                </a:solidFill>
                <a:latin typeface="Arial"/>
                <a:ea typeface="Arial"/>
                <a:cs typeface="Arial"/>
                <a:sym typeface="Arial"/>
              </a:rPr>
              <a:t>1. Közös átlaglista</a:t>
            </a:r>
            <a:endParaRPr/>
          </a:p>
        </p:txBody>
      </p:sp>
      <p:sp>
        <p:nvSpPr>
          <p:cNvPr id="744" name="Google Shape;744;p18"/>
          <p:cNvSpPr/>
          <p:nvPr/>
        </p:nvSpPr>
        <p:spPr>
          <a:xfrm>
            <a:off x="4064000" y="4140200"/>
            <a:ext cx="508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600">
                <a:solidFill>
                  <a:srgbClr val="0D5C46"/>
                </a:solidFill>
                <a:latin typeface="Arial"/>
                <a:ea typeface="Arial"/>
                <a:cs typeface="Arial"/>
                <a:sym typeface="Arial"/>
              </a:rPr>
              <a:t>➔</a:t>
            </a:r>
            <a:endParaRPr/>
          </a:p>
        </p:txBody>
      </p:sp>
      <p:sp>
        <p:nvSpPr>
          <p:cNvPr id="745" name="Google Shape;745;p18"/>
          <p:cNvSpPr/>
          <p:nvPr/>
        </p:nvSpPr>
        <p:spPr>
          <a:xfrm>
            <a:off x="4572000" y="4140200"/>
            <a:ext cx="2921000" cy="533400"/>
          </a:xfrm>
          <a:prstGeom prst="roundRect">
            <a:avLst>
              <a:gd fmla="val 800" name="adj"/>
            </a:avLst>
          </a:prstGeom>
          <a:solidFill>
            <a:srgbClr val="F8FAFC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18"/>
          <p:cNvSpPr/>
          <p:nvPr/>
        </p:nvSpPr>
        <p:spPr>
          <a:xfrm>
            <a:off x="4673600" y="4191000"/>
            <a:ext cx="2717800" cy="43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0F4C3A"/>
                </a:solidFill>
                <a:latin typeface="Arial"/>
                <a:ea typeface="Arial"/>
                <a:cs typeface="Arial"/>
                <a:sym typeface="Arial"/>
              </a:rPr>
              <a:t>2. Személyes pontszám</a:t>
            </a:r>
            <a:endParaRPr/>
          </a:p>
        </p:txBody>
      </p:sp>
      <p:sp>
        <p:nvSpPr>
          <p:cNvPr id="747" name="Google Shape;747;p18"/>
          <p:cNvSpPr/>
          <p:nvPr/>
        </p:nvSpPr>
        <p:spPr>
          <a:xfrm>
            <a:off x="7493000" y="4140200"/>
            <a:ext cx="508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600">
                <a:solidFill>
                  <a:srgbClr val="0D5C46"/>
                </a:solidFill>
                <a:latin typeface="Arial"/>
                <a:ea typeface="Arial"/>
                <a:cs typeface="Arial"/>
                <a:sym typeface="Arial"/>
              </a:rPr>
              <a:t>➔</a:t>
            </a:r>
            <a:endParaRPr/>
          </a:p>
        </p:txBody>
      </p:sp>
      <p:sp>
        <p:nvSpPr>
          <p:cNvPr id="748" name="Google Shape;748;p18"/>
          <p:cNvSpPr/>
          <p:nvPr/>
        </p:nvSpPr>
        <p:spPr>
          <a:xfrm>
            <a:off x="8001000" y="4140200"/>
            <a:ext cx="2921000" cy="533400"/>
          </a:xfrm>
          <a:prstGeom prst="roundRect">
            <a:avLst>
              <a:gd fmla="val 800" name="adj"/>
            </a:avLst>
          </a:prstGeom>
          <a:solidFill>
            <a:srgbClr val="F8FAFC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9" name="Google Shape;749;p18"/>
          <p:cNvSpPr/>
          <p:nvPr/>
        </p:nvSpPr>
        <p:spPr>
          <a:xfrm>
            <a:off x="8102600" y="4191000"/>
            <a:ext cx="2717800" cy="43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200">
                <a:solidFill>
                  <a:srgbClr val="0F4C3A"/>
                </a:solidFill>
                <a:latin typeface="Arial"/>
                <a:ea typeface="Arial"/>
                <a:cs typeface="Arial"/>
                <a:sym typeface="Arial"/>
              </a:rPr>
              <a:t>3. Az ajánlások ellenőrzése</a:t>
            </a:r>
            <a:endParaRPr/>
          </a:p>
        </p:txBody>
      </p:sp>
      <p:sp>
        <p:nvSpPr>
          <p:cNvPr id="750" name="Google Shape;750;p18"/>
          <p:cNvSpPr/>
          <p:nvPr/>
        </p:nvSpPr>
        <p:spPr>
          <a:xfrm>
            <a:off x="1143000" y="4927600"/>
            <a:ext cx="9906000" cy="101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p18"/>
          <p:cNvSpPr/>
          <p:nvPr/>
        </p:nvSpPr>
        <p:spPr>
          <a:xfrm>
            <a:off x="1143000" y="5105400"/>
            <a:ext cx="990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A közös megbeszélés témája az olvasás után:</a:t>
            </a:r>
            <a:r>
              <a:rPr b="1" i="0" lang="hu-HU" sz="125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Utána közösen megnézzük a két lista eredményét, és azt, mely filmek maradnak ki már a jelöltválasztásnál.</a:t>
            </a:r>
            <a:endParaRPr/>
          </a:p>
        </p:txBody>
      </p:sp>
      <p:sp>
        <p:nvSpPr>
          <p:cNvPr id="752" name="Google Shape;752;p18"/>
          <p:cNvSpPr/>
          <p:nvPr/>
        </p:nvSpPr>
        <p:spPr>
          <a:xfrm>
            <a:off x="685800" y="64008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p18"/>
          <p:cNvSpPr/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754" name="Google Shape;754;p18"/>
          <p:cNvSpPr/>
          <p:nvPr/>
        </p:nvSpPr>
        <p:spPr>
          <a:xfrm>
            <a:off x="10363200" y="6543675"/>
            <a:ext cx="1143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18 / 24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19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1" name="Google Shape;761;p19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5. óra  /  19</a:t>
            </a:r>
            <a:endParaRPr/>
          </a:p>
        </p:txBody>
      </p:sp>
      <p:sp>
        <p:nvSpPr>
          <p:cNvPr id="762" name="Google Shape;762;p19"/>
          <p:cNvSpPr/>
          <p:nvPr/>
        </p:nvSpPr>
        <p:spPr>
          <a:xfrm>
            <a:off x="685800" y="704850"/>
            <a:ext cx="108204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30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Az offline teszt eredménye: baseline vs. személyes ajánló</a:t>
            </a:r>
            <a:endParaRPr/>
          </a:p>
        </p:txBody>
      </p:sp>
      <p:sp>
        <p:nvSpPr>
          <p:cNvPr id="763" name="Google Shape;763;p19"/>
          <p:cNvSpPr/>
          <p:nvPr/>
        </p:nvSpPr>
        <p:spPr>
          <a:xfrm>
            <a:off x="685800" y="13716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4" name="Google Shape;764;p19"/>
          <p:cNvSpPr/>
          <p:nvPr/>
        </p:nvSpPr>
        <p:spPr>
          <a:xfrm>
            <a:off x="685800" y="1422400"/>
            <a:ext cx="10668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5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A MovieLens adatokon végzett időrendi teszt eredménye az 588 fős teszthalmazon.</a:t>
            </a:r>
            <a:endParaRPr/>
          </a:p>
        </p:txBody>
      </p:sp>
      <p:sp>
        <p:nvSpPr>
          <p:cNvPr id="765" name="Google Shape;765;p19"/>
          <p:cNvSpPr/>
          <p:nvPr/>
        </p:nvSpPr>
        <p:spPr>
          <a:xfrm>
            <a:off x="685800" y="1930400"/>
            <a:ext cx="5130800" cy="3124200"/>
          </a:xfrm>
          <a:prstGeom prst="roundRect">
            <a:avLst>
              <a:gd fmla="val 1800" name="adj"/>
            </a:avLst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p19"/>
          <p:cNvSpPr/>
          <p:nvPr/>
        </p:nvSpPr>
        <p:spPr>
          <a:xfrm>
            <a:off x="685800" y="1930400"/>
            <a:ext cx="5130800" cy="431800"/>
          </a:xfrm>
          <a:prstGeom prst="roundRect">
            <a:avLst>
              <a:gd fmla="val 1800" name="adj"/>
            </a:avLst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7" name="Google Shape;767;p19"/>
          <p:cNvSpPr/>
          <p:nvPr/>
        </p:nvSpPr>
        <p:spPr>
          <a:xfrm>
            <a:off x="889000" y="1993900"/>
            <a:ext cx="4724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05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VISZONYÍTÁSI ALAP (BASELINE)</a:t>
            </a:r>
            <a:r>
              <a:rPr b="0" i="0" lang="hu-HU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  ·  Közös átlaglista</a:t>
            </a:r>
            <a:endParaRPr/>
          </a:p>
        </p:txBody>
      </p:sp>
      <p:sp>
        <p:nvSpPr>
          <p:cNvPr id="768" name="Google Shape;768;p19"/>
          <p:cNvSpPr/>
          <p:nvPr/>
        </p:nvSpPr>
        <p:spPr>
          <a:xfrm>
            <a:off x="939800" y="2489200"/>
            <a:ext cx="4622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850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FŐ OFFLINE MÉRŐSZÁM (TOP 5):</a:t>
            </a:r>
            <a:endParaRPr/>
          </a:p>
        </p:txBody>
      </p:sp>
      <p:sp>
        <p:nvSpPr>
          <p:cNvPr id="769" name="Google Shape;769;p19"/>
          <p:cNvSpPr/>
          <p:nvPr/>
        </p:nvSpPr>
        <p:spPr>
          <a:xfrm>
            <a:off x="939800" y="2743200"/>
            <a:ext cx="4622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20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HitRate@5  =  1,5%</a:t>
            </a:r>
            <a:r>
              <a:rPr b="0" i="0" lang="hu-HU" sz="12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   (9 / 588 néző)</a:t>
            </a:r>
            <a:endParaRPr/>
          </a:p>
        </p:txBody>
      </p:sp>
      <p:sp>
        <p:nvSpPr>
          <p:cNvPr id="770" name="Google Shape;770;p19"/>
          <p:cNvSpPr/>
          <p:nvPr/>
        </p:nvSpPr>
        <p:spPr>
          <a:xfrm>
            <a:off x="939800" y="3225800"/>
            <a:ext cx="4622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5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Öt helyen mindössze 9 nézőnél szerepelt a rejtett kedvenc.</a:t>
            </a:r>
            <a:endParaRPr/>
          </a:p>
        </p:txBody>
      </p:sp>
      <p:sp>
        <p:nvSpPr>
          <p:cNvPr id="771" name="Google Shape;771;p19"/>
          <p:cNvSpPr/>
          <p:nvPr/>
        </p:nvSpPr>
        <p:spPr>
          <a:xfrm>
            <a:off x="939800" y="3632200"/>
            <a:ext cx="4622800" cy="101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2" name="Google Shape;772;p19"/>
          <p:cNvSpPr/>
          <p:nvPr/>
        </p:nvSpPr>
        <p:spPr>
          <a:xfrm>
            <a:off x="939800" y="3759200"/>
            <a:ext cx="4622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MÁSODLAGOS MEGFIGYELÉS (TOP 10):</a:t>
            </a:r>
            <a:endParaRPr/>
          </a:p>
        </p:txBody>
      </p:sp>
      <p:sp>
        <p:nvSpPr>
          <p:cNvPr id="773" name="Google Shape;773;p19"/>
          <p:cNvSpPr/>
          <p:nvPr/>
        </p:nvSpPr>
        <p:spPr>
          <a:xfrm>
            <a:off x="939800" y="4013200"/>
            <a:ext cx="4622800" cy="3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45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HitRate@10  =  3,2%</a:t>
            </a:r>
            <a:r>
              <a:rPr b="0" i="0" lang="hu-HU" sz="11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   (19 / 588 néző)</a:t>
            </a:r>
            <a:endParaRPr/>
          </a:p>
        </p:txBody>
      </p:sp>
      <p:sp>
        <p:nvSpPr>
          <p:cNvPr id="774" name="Google Shape;774;p19"/>
          <p:cNvSpPr/>
          <p:nvPr/>
        </p:nvSpPr>
        <p:spPr>
          <a:xfrm>
            <a:off x="939800" y="4419600"/>
            <a:ext cx="46228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Nem tanul az egyéni ízlésből: a lista sorrendje mindenkinél fixen a 30 értékelés feletti filmek átlaga.</a:t>
            </a:r>
            <a:endParaRPr/>
          </a:p>
        </p:txBody>
      </p:sp>
      <p:sp>
        <p:nvSpPr>
          <p:cNvPr id="775" name="Google Shape;775;p19"/>
          <p:cNvSpPr/>
          <p:nvPr/>
        </p:nvSpPr>
        <p:spPr>
          <a:xfrm>
            <a:off x="6070600" y="1930400"/>
            <a:ext cx="5435600" cy="3124200"/>
          </a:xfrm>
          <a:prstGeom prst="roundRect">
            <a:avLst>
              <a:gd fmla="val 1800" name="adj"/>
            </a:avLst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6" name="Google Shape;776;p19"/>
          <p:cNvSpPr/>
          <p:nvPr/>
        </p:nvSpPr>
        <p:spPr>
          <a:xfrm>
            <a:off x="6070600" y="1930400"/>
            <a:ext cx="5435600" cy="431800"/>
          </a:xfrm>
          <a:prstGeom prst="roundRect">
            <a:avLst>
              <a:gd fmla="val 1800" name="adj"/>
            </a:avLst>
          </a:prstGeom>
          <a:solidFill>
            <a:srgbClr val="F0FDF4"/>
          </a:solidFill>
          <a:ln cap="flat" cmpd="sng" w="12700">
            <a:solidFill>
              <a:srgbClr val="BBF7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p19"/>
          <p:cNvSpPr/>
          <p:nvPr/>
        </p:nvSpPr>
        <p:spPr>
          <a:xfrm>
            <a:off x="6273800" y="1993900"/>
            <a:ext cx="5029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050">
                <a:solidFill>
                  <a:srgbClr val="065F46"/>
                </a:solidFill>
                <a:latin typeface="Arial"/>
                <a:ea typeface="Arial"/>
                <a:cs typeface="Arial"/>
                <a:sym typeface="Arial"/>
              </a:rPr>
              <a:t>SZEMÉLYRE SZABOTT AJÁNLÓ (ITEM-BASED CF)</a:t>
            </a:r>
            <a:r>
              <a:rPr b="0" i="0" lang="hu-HU" sz="950">
                <a:solidFill>
                  <a:srgbClr val="047857"/>
                </a:solidFill>
                <a:latin typeface="Arial"/>
                <a:ea typeface="Arial"/>
                <a:cs typeface="Arial"/>
                <a:sym typeface="Arial"/>
              </a:rPr>
              <a:t>  ·  Kollaboratív modell</a:t>
            </a:r>
            <a:endParaRPr/>
          </a:p>
        </p:txBody>
      </p:sp>
      <p:sp>
        <p:nvSpPr>
          <p:cNvPr id="778" name="Google Shape;778;p19"/>
          <p:cNvSpPr/>
          <p:nvPr/>
        </p:nvSpPr>
        <p:spPr>
          <a:xfrm>
            <a:off x="6324600" y="2489200"/>
            <a:ext cx="492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850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FŐ OFFLINE MÉRŐSZÁM (TOP 5):</a:t>
            </a:r>
            <a:endParaRPr/>
          </a:p>
        </p:txBody>
      </p:sp>
      <p:sp>
        <p:nvSpPr>
          <p:cNvPr id="779" name="Google Shape;779;p19"/>
          <p:cNvSpPr/>
          <p:nvPr/>
        </p:nvSpPr>
        <p:spPr>
          <a:xfrm>
            <a:off x="6324600" y="2743200"/>
            <a:ext cx="492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2000">
                <a:solidFill>
                  <a:srgbClr val="0D5C46"/>
                </a:solidFill>
                <a:latin typeface="Arial"/>
                <a:ea typeface="Arial"/>
                <a:cs typeface="Arial"/>
                <a:sym typeface="Arial"/>
              </a:rPr>
              <a:t>HitRate@5  =  4,3%</a:t>
            </a:r>
            <a:r>
              <a:rPr b="1" i="0" lang="hu-HU" sz="1300">
                <a:solidFill>
                  <a:srgbClr val="047857"/>
                </a:solidFill>
                <a:latin typeface="Arial"/>
                <a:ea typeface="Arial"/>
                <a:cs typeface="Arial"/>
                <a:sym typeface="Arial"/>
              </a:rPr>
              <a:t>   (25 / 588 néző)</a:t>
            </a:r>
            <a:endParaRPr/>
          </a:p>
        </p:txBody>
      </p:sp>
      <p:sp>
        <p:nvSpPr>
          <p:cNvPr id="780" name="Google Shape;780;p19"/>
          <p:cNvSpPr/>
          <p:nvPr/>
        </p:nvSpPr>
        <p:spPr>
          <a:xfrm>
            <a:off x="6324600" y="3225800"/>
            <a:ext cx="4927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50">
                <a:solidFill>
                  <a:srgbClr val="0F4C3A"/>
                </a:solidFill>
                <a:latin typeface="Arial"/>
                <a:ea typeface="Arial"/>
                <a:cs typeface="Arial"/>
                <a:sym typeface="Arial"/>
              </a:rPr>
              <a:t>Közel háromszoros találat: +2,7 százalékpont (+16 eltalált néző) a kezdőlapon.</a:t>
            </a:r>
            <a:endParaRPr/>
          </a:p>
        </p:txBody>
      </p:sp>
      <p:sp>
        <p:nvSpPr>
          <p:cNvPr id="781" name="Google Shape;781;p19"/>
          <p:cNvSpPr/>
          <p:nvPr/>
        </p:nvSpPr>
        <p:spPr>
          <a:xfrm>
            <a:off x="6324600" y="3632200"/>
            <a:ext cx="4927600" cy="10160"/>
          </a:xfrm>
          <a:prstGeom prst="rect">
            <a:avLst/>
          </a:prstGeom>
          <a:solidFill>
            <a:srgbClr val="BBF7D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2" name="Google Shape;782;p19"/>
          <p:cNvSpPr/>
          <p:nvPr/>
        </p:nvSpPr>
        <p:spPr>
          <a:xfrm>
            <a:off x="6324600" y="3759200"/>
            <a:ext cx="4927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00">
                <a:solidFill>
                  <a:srgbClr val="065F46"/>
                </a:solidFill>
                <a:latin typeface="Arial"/>
                <a:ea typeface="Arial"/>
                <a:cs typeface="Arial"/>
                <a:sym typeface="Arial"/>
              </a:rPr>
              <a:t>MÁSODLAGOS MEGFIGYELÉS (TOP 10):</a:t>
            </a:r>
            <a:endParaRPr/>
          </a:p>
        </p:txBody>
      </p:sp>
      <p:sp>
        <p:nvSpPr>
          <p:cNvPr id="783" name="Google Shape;783;p19"/>
          <p:cNvSpPr/>
          <p:nvPr/>
        </p:nvSpPr>
        <p:spPr>
          <a:xfrm>
            <a:off x="6324600" y="4013200"/>
            <a:ext cx="4927600" cy="3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450">
                <a:solidFill>
                  <a:srgbClr val="0D5C46"/>
                </a:solidFill>
                <a:latin typeface="Arial"/>
                <a:ea typeface="Arial"/>
                <a:cs typeface="Arial"/>
                <a:sym typeface="Arial"/>
              </a:rPr>
              <a:t>HitRate@10  =  6,1%</a:t>
            </a:r>
            <a:r>
              <a:rPr b="0" i="0" lang="hu-HU" sz="1100">
                <a:solidFill>
                  <a:srgbClr val="047857"/>
                </a:solidFill>
                <a:latin typeface="Arial"/>
                <a:ea typeface="Arial"/>
                <a:cs typeface="Arial"/>
                <a:sym typeface="Arial"/>
              </a:rPr>
              <a:t>   (36 / 588 néző)</a:t>
            </a:r>
            <a:endParaRPr/>
          </a:p>
        </p:txBody>
      </p:sp>
      <p:sp>
        <p:nvSpPr>
          <p:cNvPr id="784" name="Google Shape;784;p19"/>
          <p:cNvSpPr/>
          <p:nvPr/>
        </p:nvSpPr>
        <p:spPr>
          <a:xfrm>
            <a:off x="6324600" y="4419600"/>
            <a:ext cx="49276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Közel duplázás 10 helyen is (+17 néző). Az egyéni ízlésminta előnyben részesíti a korábbi kedvencekhez hasonló filmeket.</a:t>
            </a:r>
            <a:endParaRPr/>
          </a:p>
        </p:txBody>
      </p:sp>
      <p:sp>
        <p:nvSpPr>
          <p:cNvPr id="785" name="Google Shape;785;p19"/>
          <p:cNvSpPr/>
          <p:nvPr/>
        </p:nvSpPr>
        <p:spPr>
          <a:xfrm>
            <a:off x="685800" y="5257800"/>
            <a:ext cx="10820400" cy="889000"/>
          </a:xfrm>
          <a:prstGeom prst="roundRect">
            <a:avLst>
              <a:gd fmla="val 1200" name="adj"/>
            </a:avLst>
          </a:prstGeom>
          <a:solidFill>
            <a:srgbClr val="F8FAFC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19"/>
          <p:cNvSpPr/>
          <p:nvPr/>
        </p:nvSpPr>
        <p:spPr>
          <a:xfrm>
            <a:off x="685800" y="5257800"/>
            <a:ext cx="50800" cy="889000"/>
          </a:xfrm>
          <a:prstGeom prst="roundRect">
            <a:avLst>
              <a:gd fmla="val 500" name="adj"/>
            </a:avLst>
          </a:prstGeom>
          <a:solidFill>
            <a:srgbClr val="0D5C4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p19"/>
          <p:cNvSpPr/>
          <p:nvPr/>
        </p:nvSpPr>
        <p:spPr>
          <a:xfrm>
            <a:off x="889000" y="5359400"/>
            <a:ext cx="10414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100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A mérés tanulsága és a felmerülő kérdés: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0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 személyre szabás egyértelmű többletet ad (+16 néző, 1,5% ➔ 4,3%). Az alacsony abszolút találati arány mögött két mért összetevő áll: </a:t>
            </a:r>
            <a:r>
              <a:rPr b="1" lang="hu-HU" sz="1000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a 30-as szűrő miatt kieső jelöltek és a rangsorolási pontatlanság (20. dia).</a:t>
            </a:r>
            <a:endParaRPr/>
          </a:p>
        </p:txBody>
      </p:sp>
      <p:sp>
        <p:nvSpPr>
          <p:cNvPr id="788" name="Google Shape;788;p19"/>
          <p:cNvSpPr/>
          <p:nvPr/>
        </p:nvSpPr>
        <p:spPr>
          <a:xfrm>
            <a:off x="685800" y="64008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p19"/>
          <p:cNvSpPr/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790" name="Google Shape;790;p19"/>
          <p:cNvSpPr/>
          <p:nvPr/>
        </p:nvSpPr>
        <p:spPr>
          <a:xfrm>
            <a:off x="10363200" y="6543675"/>
            <a:ext cx="1143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19 / 24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20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7" name="Google Shape;797;p20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5. óra  /  20</a:t>
            </a:r>
            <a:endParaRPr/>
          </a:p>
        </p:txBody>
      </p:sp>
      <p:sp>
        <p:nvSpPr>
          <p:cNvPr id="798" name="Google Shape;798;p20"/>
          <p:cNvSpPr/>
          <p:nvPr/>
        </p:nvSpPr>
        <p:spPr>
          <a:xfrm>
            <a:off x="685800" y="704850"/>
            <a:ext cx="108204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30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Miért alacsony a találati arány? A jelöltlefedettség</a:t>
            </a:r>
            <a:endParaRPr/>
          </a:p>
        </p:txBody>
      </p:sp>
      <p:sp>
        <p:nvSpPr>
          <p:cNvPr id="799" name="Google Shape;799;p20"/>
          <p:cNvSpPr/>
          <p:nvPr/>
        </p:nvSpPr>
        <p:spPr>
          <a:xfrm>
            <a:off x="685800" y="13716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0" name="Google Shape;800;p20"/>
          <p:cNvSpPr/>
          <p:nvPr/>
        </p:nvSpPr>
        <p:spPr>
          <a:xfrm>
            <a:off x="685800" y="1422400"/>
            <a:ext cx="10668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5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Az ajánló nem tud olyan filmet visszahozni, amely nem szerepel a 863 jelölt között.</a:t>
            </a:r>
            <a:endParaRPr/>
          </a:p>
        </p:txBody>
      </p:sp>
      <p:sp>
        <p:nvSpPr>
          <p:cNvPr id="801" name="Google Shape;801;p20"/>
          <p:cNvSpPr/>
          <p:nvPr/>
        </p:nvSpPr>
        <p:spPr>
          <a:xfrm>
            <a:off x="685800" y="1803400"/>
            <a:ext cx="5130800" cy="4343400"/>
          </a:xfrm>
          <a:prstGeom prst="roundRect">
            <a:avLst>
              <a:gd fmla="val 1800" name="adj"/>
            </a:avLst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2" name="Google Shape;802;p20"/>
          <p:cNvSpPr/>
          <p:nvPr/>
        </p:nvSpPr>
        <p:spPr>
          <a:xfrm>
            <a:off x="685800" y="1803400"/>
            <a:ext cx="5130800" cy="431800"/>
          </a:xfrm>
          <a:prstGeom prst="roundRect">
            <a:avLst>
              <a:gd fmla="val 1800" name="adj"/>
            </a:avLst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3" name="Google Shape;803;p20"/>
          <p:cNvSpPr/>
          <p:nvPr/>
        </p:nvSpPr>
        <p:spPr>
          <a:xfrm>
            <a:off x="889000" y="1866900"/>
            <a:ext cx="4724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050">
                <a:solidFill>
                  <a:srgbClr val="0F4C3A"/>
                </a:solidFill>
                <a:latin typeface="Arial"/>
                <a:ea typeface="Arial"/>
                <a:cs typeface="Arial"/>
                <a:sym typeface="Arial"/>
              </a:rPr>
              <a:t>A TESZTELÉS TÖLCSÉRE (FUNNEL)</a:t>
            </a:r>
            <a:r>
              <a:rPr b="0" i="0" lang="hu-HU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  ·  588 néző útja</a:t>
            </a:r>
            <a:endParaRPr/>
          </a:p>
        </p:txBody>
      </p:sp>
      <p:sp>
        <p:nvSpPr>
          <p:cNvPr id="804" name="Google Shape;804;p20"/>
          <p:cNvSpPr/>
          <p:nvPr/>
        </p:nvSpPr>
        <p:spPr>
          <a:xfrm>
            <a:off x="889000" y="2387600"/>
            <a:ext cx="4724400" cy="812800"/>
          </a:xfrm>
          <a:prstGeom prst="roundRect">
            <a:avLst>
              <a:gd fmla="val 1000" name="adj"/>
            </a:avLst>
          </a:prstGeom>
          <a:solidFill>
            <a:srgbClr val="F8FAFC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5" name="Google Shape;805;p20"/>
          <p:cNvSpPr/>
          <p:nvPr/>
        </p:nvSpPr>
        <p:spPr>
          <a:xfrm>
            <a:off x="1041400" y="2463800"/>
            <a:ext cx="4419600" cy="66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1. Teljes teszthalmaz:  588 néző (100%)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Valamennyi olyan néző, akinél volt rejtett pozitív értékelés és elegendő tanító előzmény.</a:t>
            </a:r>
            <a:endParaRPr/>
          </a:p>
        </p:txBody>
      </p:sp>
      <p:sp>
        <p:nvSpPr>
          <p:cNvPr id="806" name="Google Shape;806;p20"/>
          <p:cNvSpPr/>
          <p:nvPr/>
        </p:nvSpPr>
        <p:spPr>
          <a:xfrm>
            <a:off x="889000" y="3200400"/>
            <a:ext cx="47244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▼   (237 nézőnél a rejtett film kiesik a 30-as jelöltszűrő miatt)</a:t>
            </a:r>
            <a:endParaRPr/>
          </a:p>
        </p:txBody>
      </p:sp>
      <p:sp>
        <p:nvSpPr>
          <p:cNvPr id="807" name="Google Shape;807;p20"/>
          <p:cNvSpPr/>
          <p:nvPr/>
        </p:nvSpPr>
        <p:spPr>
          <a:xfrm>
            <a:off x="889000" y="3454400"/>
            <a:ext cx="4724400" cy="863600"/>
          </a:xfrm>
          <a:prstGeom prst="roundRect">
            <a:avLst>
              <a:gd fmla="val 1000" name="adj"/>
            </a:avLst>
          </a:prstGeom>
          <a:solidFill>
            <a:srgbClr val="FEF3C7"/>
          </a:solidFill>
          <a:ln cap="flat" cmpd="sng" w="12700">
            <a:solidFill>
              <a:srgbClr val="FDE6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8" name="Google Shape;808;p20"/>
          <p:cNvSpPr/>
          <p:nvPr/>
        </p:nvSpPr>
        <p:spPr>
          <a:xfrm>
            <a:off x="1041400" y="3530600"/>
            <a:ext cx="4419600" cy="7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2. Elérhető esetek:  351 néző (59,7%)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A rejtett film elérhető volt a 863 jelöltfilm között. Ebből a halmazból:</a:t>
            </a:r>
            <a:endParaRPr/>
          </a:p>
        </p:txBody>
      </p:sp>
      <p:sp>
        <p:nvSpPr>
          <p:cNvPr id="809" name="Google Shape;809;p20"/>
          <p:cNvSpPr/>
          <p:nvPr/>
        </p:nvSpPr>
        <p:spPr>
          <a:xfrm>
            <a:off x="889000" y="4318000"/>
            <a:ext cx="47244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50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▼   (rangsorolás az 5 kiemelt kezdőlapi helyre)</a:t>
            </a:r>
            <a:endParaRPr/>
          </a:p>
        </p:txBody>
      </p:sp>
      <p:sp>
        <p:nvSpPr>
          <p:cNvPr id="810" name="Google Shape;810;p20"/>
          <p:cNvSpPr/>
          <p:nvPr/>
        </p:nvSpPr>
        <p:spPr>
          <a:xfrm>
            <a:off x="889000" y="4572000"/>
            <a:ext cx="4724400" cy="965200"/>
          </a:xfrm>
          <a:prstGeom prst="roundRect">
            <a:avLst>
              <a:gd fmla="val 1000" name="adj"/>
            </a:avLst>
          </a:prstGeom>
          <a:solidFill>
            <a:srgbClr val="ECFDF5"/>
          </a:solidFill>
          <a:ln cap="flat" cmpd="sng" w="15225">
            <a:solidFill>
              <a:srgbClr val="A7F3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1" name="Google Shape;811;p20"/>
          <p:cNvSpPr/>
          <p:nvPr/>
        </p:nvSpPr>
        <p:spPr>
          <a:xfrm>
            <a:off x="1041400" y="4648200"/>
            <a:ext cx="4419600" cy="8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3. Eredmény a 351 elérhető esetben: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85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• 326 nézőnél rangsorolási tévesztés: az elérhető 351 eset 92,9%-a (a teljes 588 fős minta 55,4%-a) nem került a Top 5-be.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850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• 25 nézőnél Top 5 találat: az elérhető esetek 7,1%-a (a teljes minta 4,3%-a).</a:t>
            </a:r>
            <a:endParaRPr/>
          </a:p>
        </p:txBody>
      </p:sp>
      <p:sp>
        <p:nvSpPr>
          <p:cNvPr id="812" name="Google Shape;812;p20"/>
          <p:cNvSpPr/>
          <p:nvPr/>
        </p:nvSpPr>
        <p:spPr>
          <a:xfrm>
            <a:off x="6070600" y="1803400"/>
            <a:ext cx="5435600" cy="4343400"/>
          </a:xfrm>
          <a:prstGeom prst="roundRect">
            <a:avLst>
              <a:gd fmla="val 1800" name="adj"/>
            </a:avLst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3" name="Google Shape;813;p20"/>
          <p:cNvSpPr/>
          <p:nvPr/>
        </p:nvSpPr>
        <p:spPr>
          <a:xfrm>
            <a:off x="6070600" y="1803400"/>
            <a:ext cx="5435600" cy="431800"/>
          </a:xfrm>
          <a:prstGeom prst="roundRect">
            <a:avLst>
              <a:gd fmla="val 1800" name="adj"/>
            </a:avLst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20"/>
          <p:cNvSpPr/>
          <p:nvPr/>
        </p:nvSpPr>
        <p:spPr>
          <a:xfrm>
            <a:off x="6273800" y="1866900"/>
            <a:ext cx="5029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125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A HITRATE@5 FELBONTÁSA ÉS ÖSSZETEVŐI</a:t>
            </a:r>
            <a:endParaRPr/>
          </a:p>
        </p:txBody>
      </p:sp>
      <p:sp>
        <p:nvSpPr>
          <p:cNvPr id="815" name="Google Shape;815;p20"/>
          <p:cNvSpPr/>
          <p:nvPr/>
        </p:nvSpPr>
        <p:spPr>
          <a:xfrm>
            <a:off x="6324600" y="2387600"/>
            <a:ext cx="4927600" cy="1168400"/>
          </a:xfrm>
          <a:prstGeom prst="roundRect">
            <a:avLst>
              <a:gd fmla="val 1200" name="adj"/>
            </a:avLst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6" name="Google Shape;816;p20"/>
          <p:cNvSpPr/>
          <p:nvPr/>
        </p:nvSpPr>
        <p:spPr>
          <a:xfrm>
            <a:off x="6324600" y="2387600"/>
            <a:ext cx="50800" cy="1168400"/>
          </a:xfrm>
          <a:prstGeom prst="roundRect">
            <a:avLst>
              <a:gd fmla="val 500" name="adj"/>
            </a:avLst>
          </a:prstGeom>
          <a:solidFill>
            <a:srgbClr val="0D5C4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7" name="Google Shape;817;p20"/>
          <p:cNvSpPr/>
          <p:nvPr/>
        </p:nvSpPr>
        <p:spPr>
          <a:xfrm>
            <a:off x="6502400" y="2489200"/>
            <a:ext cx="4622800" cy="96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00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HitRate@5  =  Jelöltlefedettség  ×  Találat az elérhetőknél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1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25 / 588  =  (351 / 588)  ×  (25 / 351)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300">
                <a:solidFill>
                  <a:srgbClr val="064E3B"/>
                </a:solidFill>
                <a:latin typeface="Calibri"/>
                <a:ea typeface="Calibri"/>
                <a:cs typeface="Calibri"/>
                <a:sym typeface="Calibri"/>
              </a:rPr>
              <a:t>4,3%   =   59,7%   ×   7,1%</a:t>
            </a:r>
            <a:endParaRPr/>
          </a:p>
        </p:txBody>
      </p:sp>
      <p:sp>
        <p:nvSpPr>
          <p:cNvPr id="818" name="Google Shape;818;p20"/>
          <p:cNvSpPr/>
          <p:nvPr/>
        </p:nvSpPr>
        <p:spPr>
          <a:xfrm>
            <a:off x="6324600" y="3733800"/>
            <a:ext cx="4927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1. A jelöltszűrés hatása (9 742 filmből 863 jelölt):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A 30-as támogatási szabállyal a katalógus 91%-a eleve nem lehetett jelölt. 237 nézőnél a rejtett film emiatt kiesett a vizsgálatból.</a:t>
            </a:r>
            <a:endParaRPr/>
          </a:p>
        </p:txBody>
      </p:sp>
      <p:sp>
        <p:nvSpPr>
          <p:cNvPr id="819" name="Google Shape;819;p20"/>
          <p:cNvSpPr/>
          <p:nvPr/>
        </p:nvSpPr>
        <p:spPr>
          <a:xfrm>
            <a:off x="6324600" y="4699000"/>
            <a:ext cx="4927600" cy="101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0" name="Google Shape;820;p20"/>
          <p:cNvSpPr/>
          <p:nvPr/>
        </p:nvSpPr>
        <p:spPr>
          <a:xfrm>
            <a:off x="6324600" y="4851400"/>
            <a:ext cx="4927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2. A rangsorolás hatása az elérhető eseteken (25 / 351):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Ahol a film jelölt volt (351 eset), ott a modell 7,1%-ban tette azt az első 5 helyre (25 találat), míg az elérhető esetek 92,9%-ában (326 néző) más filmeket rangsorolt előre.</a:t>
            </a:r>
            <a:endParaRPr/>
          </a:p>
        </p:txBody>
      </p:sp>
      <p:sp>
        <p:nvSpPr>
          <p:cNvPr id="821" name="Google Shape;821;p20"/>
          <p:cNvSpPr/>
          <p:nvPr/>
        </p:nvSpPr>
        <p:spPr>
          <a:xfrm>
            <a:off x="685800" y="64008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2" name="Google Shape;822;p20"/>
          <p:cNvSpPr/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823" name="Google Shape;823;p20"/>
          <p:cNvSpPr/>
          <p:nvPr/>
        </p:nvSpPr>
        <p:spPr>
          <a:xfrm>
            <a:off x="10363200" y="6543675"/>
            <a:ext cx="1143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20 / 24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21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0" name="Google Shape;830;p21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5. óra  /  21</a:t>
            </a:r>
            <a:endParaRPr/>
          </a:p>
        </p:txBody>
      </p:sp>
      <p:sp>
        <p:nvSpPr>
          <p:cNvPr id="831" name="Google Shape;831;p21"/>
          <p:cNvSpPr/>
          <p:nvPr/>
        </p:nvSpPr>
        <p:spPr>
          <a:xfrm>
            <a:off x="685800" y="704850"/>
            <a:ext cx="108204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30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A modell korlátai: hidegindítás és a 30-as szabály</a:t>
            </a:r>
            <a:endParaRPr/>
          </a:p>
        </p:txBody>
      </p:sp>
      <p:sp>
        <p:nvSpPr>
          <p:cNvPr id="832" name="Google Shape;832;p21"/>
          <p:cNvSpPr/>
          <p:nvPr/>
        </p:nvSpPr>
        <p:spPr>
          <a:xfrm>
            <a:off x="685800" y="13716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3" name="Google Shape;833;p21"/>
          <p:cNvSpPr/>
          <p:nvPr/>
        </p:nvSpPr>
        <p:spPr>
          <a:xfrm>
            <a:off x="685800" y="1422400"/>
            <a:ext cx="10668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5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A kollaboratív szűrés természetes adatigénye és a mi konkrét tervezési döntésünk két külön kérdés.</a:t>
            </a:r>
            <a:endParaRPr/>
          </a:p>
        </p:txBody>
      </p:sp>
      <p:sp>
        <p:nvSpPr>
          <p:cNvPr id="834" name="Google Shape;834;p21"/>
          <p:cNvSpPr/>
          <p:nvPr/>
        </p:nvSpPr>
        <p:spPr>
          <a:xfrm>
            <a:off x="685800" y="1803400"/>
            <a:ext cx="5130800" cy="4343400"/>
          </a:xfrm>
          <a:prstGeom prst="roundRect">
            <a:avLst>
              <a:gd fmla="val 1800" name="adj"/>
            </a:avLst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5" name="Google Shape;835;p21"/>
          <p:cNvSpPr/>
          <p:nvPr/>
        </p:nvSpPr>
        <p:spPr>
          <a:xfrm>
            <a:off x="685800" y="1803400"/>
            <a:ext cx="5130800" cy="431800"/>
          </a:xfrm>
          <a:prstGeom prst="roundRect">
            <a:avLst>
              <a:gd fmla="val 1800" name="adj"/>
            </a:avLst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6" name="Google Shape;836;p21"/>
          <p:cNvSpPr/>
          <p:nvPr/>
        </p:nvSpPr>
        <p:spPr>
          <a:xfrm>
            <a:off x="889000" y="1866900"/>
            <a:ext cx="4724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A KOLLABORATÍV MODELL ELVI KORLÁTAI  ·  Hidegindítás</a:t>
            </a:r>
            <a:endParaRPr/>
          </a:p>
        </p:txBody>
      </p:sp>
      <p:sp>
        <p:nvSpPr>
          <p:cNvPr id="837" name="Google Shape;837;p21"/>
          <p:cNvSpPr/>
          <p:nvPr/>
        </p:nvSpPr>
        <p:spPr>
          <a:xfrm>
            <a:off x="939800" y="2387600"/>
            <a:ext cx="46228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1. Új néző a platformon (New User):</a:t>
            </a:r>
            <a:endParaRPr/>
          </a:p>
        </p:txBody>
      </p:sp>
      <p:sp>
        <p:nvSpPr>
          <p:cNvPr id="838" name="Google Shape;838;p21"/>
          <p:cNvSpPr/>
          <p:nvPr/>
        </p:nvSpPr>
        <p:spPr>
          <a:xfrm>
            <a:off x="939800" y="2667000"/>
            <a:ext cx="4622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5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• Nincs korábbi értékelése a rendszerben.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5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• Nem tudunk saját átlagot vagy eltéréseket számolni; a modell nem tud egyéni súlyokat képezni. Kezdetben a népszerűségi baseline-t kapja.</a:t>
            </a:r>
            <a:endParaRPr/>
          </a:p>
        </p:txBody>
      </p:sp>
      <p:sp>
        <p:nvSpPr>
          <p:cNvPr id="839" name="Google Shape;839;p21"/>
          <p:cNvSpPr/>
          <p:nvPr/>
        </p:nvSpPr>
        <p:spPr>
          <a:xfrm>
            <a:off x="939800" y="3683000"/>
            <a:ext cx="4622800" cy="101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0" name="Google Shape;840;p21"/>
          <p:cNvSpPr/>
          <p:nvPr/>
        </p:nvSpPr>
        <p:spPr>
          <a:xfrm>
            <a:off x="939800" y="3835400"/>
            <a:ext cx="46228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2. Új film a katalógusban (New Item):</a:t>
            </a:r>
            <a:endParaRPr/>
          </a:p>
        </p:txBody>
      </p:sp>
      <p:sp>
        <p:nvSpPr>
          <p:cNvPr id="841" name="Google Shape;841;p21"/>
          <p:cNvSpPr/>
          <p:nvPr/>
        </p:nvSpPr>
        <p:spPr>
          <a:xfrm>
            <a:off x="939800" y="4114800"/>
            <a:ext cx="4622800" cy="17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5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• Nincs egyetlen beérkező értékelése sem.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5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• Nincsenek közös értékelők más filmekkel; a film-film hasonlósági mátrixban nem tud megjelenni, így nem ajánlható kollaboratív alapon.</a:t>
            </a:r>
            <a:endParaRPr/>
          </a:p>
        </p:txBody>
      </p:sp>
      <p:sp>
        <p:nvSpPr>
          <p:cNvPr id="842" name="Google Shape;842;p21"/>
          <p:cNvSpPr/>
          <p:nvPr/>
        </p:nvSpPr>
        <p:spPr>
          <a:xfrm>
            <a:off x="6070600" y="1803400"/>
            <a:ext cx="5435600" cy="4343400"/>
          </a:xfrm>
          <a:prstGeom prst="roundRect">
            <a:avLst>
              <a:gd fmla="val 1800" name="adj"/>
            </a:avLst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3" name="Google Shape;843;p21"/>
          <p:cNvSpPr/>
          <p:nvPr/>
        </p:nvSpPr>
        <p:spPr>
          <a:xfrm>
            <a:off x="6070600" y="1803400"/>
            <a:ext cx="5435600" cy="431800"/>
          </a:xfrm>
          <a:prstGeom prst="roundRect">
            <a:avLst>
              <a:gd fmla="val 1800" name="adj"/>
            </a:avLst>
          </a:prstGeom>
          <a:solidFill>
            <a:srgbClr val="FEF3C7"/>
          </a:solidFill>
          <a:ln cap="flat" cmpd="sng" w="12700">
            <a:solidFill>
              <a:srgbClr val="FDE6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4" name="Google Shape;844;p21"/>
          <p:cNvSpPr/>
          <p:nvPr/>
        </p:nvSpPr>
        <p:spPr>
          <a:xfrm>
            <a:off x="6273800" y="1866900"/>
            <a:ext cx="5029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A 30-AS JELÖLTSZABÁLYUNK ÉS A VISSZACSATOLÁS KOCKÁZATA</a:t>
            </a:r>
            <a:endParaRPr/>
          </a:p>
        </p:txBody>
      </p:sp>
      <p:sp>
        <p:nvSpPr>
          <p:cNvPr id="845" name="Google Shape;845;p21"/>
          <p:cNvSpPr/>
          <p:nvPr/>
        </p:nvSpPr>
        <p:spPr>
          <a:xfrm>
            <a:off x="6324600" y="2387600"/>
            <a:ext cx="49276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Katalógusszűrés és rétegcímek:</a:t>
            </a:r>
            <a:endParaRPr/>
          </a:p>
        </p:txBody>
      </p:sp>
      <p:sp>
        <p:nvSpPr>
          <p:cNvPr id="846" name="Google Shape;846;p21"/>
          <p:cNvSpPr/>
          <p:nvPr/>
        </p:nvSpPr>
        <p:spPr>
          <a:xfrm>
            <a:off x="6324600" y="2667000"/>
            <a:ext cx="4927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5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• A 30-as szabály nemcsak teljesen új filmeket zár ki, hanem a ritkábban értékelt rétegcímeket is (a 9 742 film 91%-a soha nem ajánlható).</a:t>
            </a:r>
            <a:endParaRPr/>
          </a:p>
        </p:txBody>
      </p:sp>
      <p:sp>
        <p:nvSpPr>
          <p:cNvPr id="847" name="Google Shape;847;p21"/>
          <p:cNvSpPr/>
          <p:nvPr/>
        </p:nvSpPr>
        <p:spPr>
          <a:xfrm>
            <a:off x="6324600" y="3683000"/>
            <a:ext cx="4927600" cy="101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8" name="Google Shape;848;p21"/>
          <p:cNvSpPr/>
          <p:nvPr/>
        </p:nvSpPr>
        <p:spPr>
          <a:xfrm>
            <a:off x="6324600" y="3835400"/>
            <a:ext cx="49276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00">
                <a:solidFill>
                  <a:srgbClr val="92400E"/>
                </a:solidFill>
                <a:latin typeface="Arial"/>
                <a:ea typeface="Arial"/>
                <a:cs typeface="Arial"/>
                <a:sym typeface="Arial"/>
              </a:rPr>
              <a:t>A visszacsatolási hurok (Feedback Loop) kockázata:</a:t>
            </a:r>
            <a:endParaRPr/>
          </a:p>
        </p:txBody>
      </p:sp>
      <p:sp>
        <p:nvSpPr>
          <p:cNvPr id="849" name="Google Shape;849;p21"/>
          <p:cNvSpPr/>
          <p:nvPr/>
        </p:nvSpPr>
        <p:spPr>
          <a:xfrm>
            <a:off x="6273800" y="4140200"/>
            <a:ext cx="5029200" cy="762000"/>
          </a:xfrm>
          <a:prstGeom prst="roundRect">
            <a:avLst>
              <a:gd fmla="val 800" name="adj"/>
            </a:avLst>
          </a:prstGeom>
          <a:solidFill>
            <a:srgbClr val="FFFBEB"/>
          </a:solidFill>
          <a:ln cap="flat" cmpd="sng" w="12700">
            <a:solidFill>
              <a:srgbClr val="FDE6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0" name="Google Shape;850;p21"/>
          <p:cNvSpPr/>
          <p:nvPr/>
        </p:nvSpPr>
        <p:spPr>
          <a:xfrm>
            <a:off x="6324600" y="4216400"/>
            <a:ext cx="4927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00">
                <a:solidFill>
                  <a:srgbClr val="92400E"/>
                </a:solidFill>
                <a:latin typeface="Arial"/>
                <a:ea typeface="Arial"/>
                <a:cs typeface="Arial"/>
                <a:sym typeface="Arial"/>
              </a:rPr>
              <a:t>A rendszer a népszerűt ajánlja  ➔  A néző azt látja (expozíció)</a:t>
            </a:r>
            <a:r>
              <a:rPr b="1" i="0" lang="hu-HU" sz="900">
                <a:solidFill>
                  <a:srgbClr val="78350F"/>
                </a:solidFill>
                <a:latin typeface="Arial"/>
                <a:ea typeface="Arial"/>
                <a:cs typeface="Arial"/>
                <a:sym typeface="Arial"/>
              </a:rPr>
              <a:t>➔  Arról születik több rating  ➔  A ritkább film lassabban gyűjt adatot</a:t>
            </a:r>
            <a:endParaRPr/>
          </a:p>
        </p:txBody>
      </p:sp>
      <p:sp>
        <p:nvSpPr>
          <p:cNvPr id="851" name="Google Shape;851;p21"/>
          <p:cNvSpPr/>
          <p:nvPr/>
        </p:nvSpPr>
        <p:spPr>
          <a:xfrm>
            <a:off x="6324600" y="5003800"/>
            <a:ext cx="4927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5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• Ez éles platformokon valós működési kockázat: a felület önmagát erősítve szűkítheti a figyelmet.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• A MovieLens adathalmazban nincs expozíciós napló, így a folyamat hatása itt közvetlenül nem mérhető.</a:t>
            </a:r>
            <a:endParaRPr/>
          </a:p>
        </p:txBody>
      </p:sp>
      <p:sp>
        <p:nvSpPr>
          <p:cNvPr id="852" name="Google Shape;852;p21"/>
          <p:cNvSpPr/>
          <p:nvPr/>
        </p:nvSpPr>
        <p:spPr>
          <a:xfrm>
            <a:off x="685800" y="64008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3" name="Google Shape;853;p21"/>
          <p:cNvSpPr/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854" name="Google Shape;854;p21"/>
          <p:cNvSpPr/>
          <p:nvPr/>
        </p:nvSpPr>
        <p:spPr>
          <a:xfrm>
            <a:off x="10363200" y="6543675"/>
            <a:ext cx="1143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21 / 24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h1bd58aa2548c4dfb_0_0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05F6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1" name="Google Shape;861;h1bd58aa2548c4dfb_0_0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125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5. óra  /  22</a:t>
            </a:r>
            <a:endParaRPr/>
          </a:p>
        </p:txBody>
      </p:sp>
      <p:sp>
        <p:nvSpPr>
          <p:cNvPr id="862" name="Google Shape;862;h1bd58aa2548c4dfb_0_0"/>
          <p:cNvSpPr/>
          <p:nvPr/>
        </p:nvSpPr>
        <p:spPr>
          <a:xfrm>
            <a:off x="685800" y="704850"/>
            <a:ext cx="10820400" cy="5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30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Ajánlási megközelítések: a módszerek térképe</a:t>
            </a:r>
            <a:endParaRPr/>
          </a:p>
        </p:txBody>
      </p:sp>
      <p:sp>
        <p:nvSpPr>
          <p:cNvPr id="863" name="Google Shape;863;h1bd58aa2548c4dfb_0_0"/>
          <p:cNvSpPr/>
          <p:nvPr/>
        </p:nvSpPr>
        <p:spPr>
          <a:xfrm>
            <a:off x="685800" y="1371600"/>
            <a:ext cx="10820400" cy="102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4" name="Google Shape;864;h1bd58aa2548c4dfb_0_0"/>
          <p:cNvSpPr/>
          <p:nvPr/>
        </p:nvSpPr>
        <p:spPr>
          <a:xfrm>
            <a:off x="685800" y="1447800"/>
            <a:ext cx="106680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5" name="Google Shape;865;h1bd58aa2548c4dfb_0_0"/>
          <p:cNvSpPr/>
          <p:nvPr/>
        </p:nvSpPr>
        <p:spPr>
          <a:xfrm>
            <a:off x="685800" y="1803400"/>
            <a:ext cx="6807300" cy="3581400"/>
          </a:xfrm>
          <a:prstGeom prst="roundRect">
            <a:avLst>
              <a:gd fmla="val 3000" name="adj"/>
            </a:avLst>
          </a:prstGeom>
          <a:solidFill>
            <a:srgbClr val="F8FAFC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6" name="Google Shape;866;h1bd58aa2548c4dfb_0_0"/>
          <p:cNvSpPr/>
          <p:nvPr/>
        </p:nvSpPr>
        <p:spPr>
          <a:xfrm>
            <a:off x="863600" y="1905000"/>
            <a:ext cx="45720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150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1. KOLLABORATÍV SZŰRÉS (COLLABORATIVE FILTERING)</a:t>
            </a:r>
            <a:endParaRPr/>
          </a:p>
        </p:txBody>
      </p:sp>
      <p:sp>
        <p:nvSpPr>
          <p:cNvPr id="867" name="Google Shape;867;h1bd58aa2548c4dfb_0_0"/>
          <p:cNvSpPr/>
          <p:nvPr/>
        </p:nvSpPr>
        <p:spPr>
          <a:xfrm>
            <a:off x="863700" y="2400250"/>
            <a:ext cx="6451500" cy="838200"/>
          </a:xfrm>
          <a:prstGeom prst="roundRect">
            <a:avLst>
              <a:gd fmla="val 2000" name="adj"/>
            </a:avLst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8" name="Google Shape;868;h1bd58aa2548c4dfb_0_0"/>
          <p:cNvSpPr/>
          <p:nvPr/>
        </p:nvSpPr>
        <p:spPr>
          <a:xfrm>
            <a:off x="863600" y="2133600"/>
            <a:ext cx="6451500" cy="2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5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Az értékelési mátrix viselkedési mintáiból tanul  ·  3 fő elméleti irány:</a:t>
            </a:r>
            <a:endParaRPr/>
          </a:p>
        </p:txBody>
      </p:sp>
      <p:sp>
        <p:nvSpPr>
          <p:cNvPr id="869" name="Google Shape;869;h1bd58aa2548c4dfb_0_0"/>
          <p:cNvSpPr/>
          <p:nvPr/>
        </p:nvSpPr>
        <p:spPr>
          <a:xfrm>
            <a:off x="967500" y="2489193"/>
            <a:ext cx="61977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 Elemalapú CF (Item-based)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Mit használ: </a:t>
            </a:r>
            <a:r>
              <a:rPr lang="hu-HU" sz="95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mátrix oszlopait — a központosított értékelések koszinusz-hasonlóságát.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Alapkérdés: </a:t>
            </a:r>
            <a:r>
              <a:rPr i="1" lang="hu-HU" sz="9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„Mely filmekre adtak a nézők a saját átlagukhoz képest hasonló irányú értékelést?”</a:t>
            </a:r>
            <a:endParaRPr/>
          </a:p>
        </p:txBody>
      </p:sp>
      <p:sp>
        <p:nvSpPr>
          <p:cNvPr id="870" name="Google Shape;870;h1bd58aa2548c4dfb_0_0"/>
          <p:cNvSpPr/>
          <p:nvPr/>
        </p:nvSpPr>
        <p:spPr>
          <a:xfrm>
            <a:off x="863600" y="3302000"/>
            <a:ext cx="6451500" cy="838200"/>
          </a:xfrm>
          <a:prstGeom prst="roundRect">
            <a:avLst>
              <a:gd fmla="val 2000" name="adj"/>
            </a:avLst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1" name="Google Shape;871;h1bd58aa2548c4dfb_0_0"/>
          <p:cNvSpPr/>
          <p:nvPr/>
        </p:nvSpPr>
        <p:spPr>
          <a:xfrm>
            <a:off x="967509" y="3352800"/>
            <a:ext cx="6197700" cy="7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B) Felhasználó-alapú CF (User-based)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Mit használ: </a:t>
            </a:r>
            <a:r>
              <a:rPr lang="hu-HU" sz="95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mátrix sorait — nézők közötti értékelési minták hasonlóságát.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Alapkérdés: </a:t>
            </a:r>
            <a:r>
              <a:rPr i="1" lang="hu-HU" sz="9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„Mely filmeket értékelték magasra a hozzád hasonló értékelési profilú nézők?”</a:t>
            </a:r>
            <a:endParaRPr/>
          </a:p>
        </p:txBody>
      </p:sp>
      <p:sp>
        <p:nvSpPr>
          <p:cNvPr id="872" name="Google Shape;872;h1bd58aa2548c4dfb_0_0"/>
          <p:cNvSpPr/>
          <p:nvPr/>
        </p:nvSpPr>
        <p:spPr>
          <a:xfrm>
            <a:off x="863600" y="4191000"/>
            <a:ext cx="6451500" cy="1066800"/>
          </a:xfrm>
          <a:prstGeom prst="roundRect">
            <a:avLst>
              <a:gd fmla="val 2000" name="adj"/>
            </a:avLst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3" name="Google Shape;873;h1bd58aa2548c4dfb_0_0"/>
          <p:cNvSpPr/>
          <p:nvPr/>
        </p:nvSpPr>
        <p:spPr>
          <a:xfrm>
            <a:off x="990600" y="4241800"/>
            <a:ext cx="6197700" cy="9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C) Mátrixfelbontás (Latens faktorok / SVD)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Mit használ: </a:t>
            </a:r>
            <a:r>
              <a:rPr lang="hu-HU" sz="95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Rejtett faktorokat — a ritka mátrixot alacsony dimenziós térbe képezi le.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Alapkérdés: </a:t>
            </a:r>
            <a:r>
              <a:rPr i="1" lang="hu-HU" sz="9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„Hogyan írható le a néző és a film néhány közös rejtett stílusdimenzió mentén?”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• Jelentősége: </a:t>
            </a:r>
            <a:r>
              <a:rPr lang="hu-HU" sz="9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Kiválóan tömöríti a ritka mátrixot; a Netflix Prize versenyben fontos módszercsalád volt.</a:t>
            </a:r>
            <a:endParaRPr/>
          </a:p>
        </p:txBody>
      </p:sp>
      <p:sp>
        <p:nvSpPr>
          <p:cNvPr id="874" name="Google Shape;874;h1bd58aa2548c4dfb_0_0"/>
          <p:cNvSpPr/>
          <p:nvPr/>
        </p:nvSpPr>
        <p:spPr>
          <a:xfrm>
            <a:off x="7670800" y="1803400"/>
            <a:ext cx="3835500" cy="3581400"/>
          </a:xfrm>
          <a:prstGeom prst="roundRect">
            <a:avLst>
              <a:gd fmla="val 3000" name="adj"/>
            </a:avLst>
          </a:prstGeom>
          <a:solidFill>
            <a:srgbClr val="ECFDF5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highlight>
                <a:srgbClr val="FF99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5" name="Google Shape;875;h1bd58aa2548c4dfb_0_0"/>
          <p:cNvSpPr/>
          <p:nvPr/>
        </p:nvSpPr>
        <p:spPr>
          <a:xfrm>
            <a:off x="7848600" y="1905000"/>
            <a:ext cx="34797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1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TARTALOMALAPÚ AJÁNLÁS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76" name="Google Shape;876;h1bd58aa2548c4dfb_0_0"/>
          <p:cNvSpPr/>
          <p:nvPr/>
        </p:nvSpPr>
        <p:spPr>
          <a:xfrm>
            <a:off x="7848600" y="2133600"/>
            <a:ext cx="3479700" cy="2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5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 filmek leíró adataiból tanul</a:t>
            </a:r>
            <a:endParaRPr/>
          </a:p>
        </p:txBody>
      </p:sp>
      <p:sp>
        <p:nvSpPr>
          <p:cNvPr id="877" name="Google Shape;877;h1bd58aa2548c4dfb_0_0"/>
          <p:cNvSpPr/>
          <p:nvPr/>
        </p:nvSpPr>
        <p:spPr>
          <a:xfrm>
            <a:off x="7848600" y="2387600"/>
            <a:ext cx="3479700" cy="2327700"/>
          </a:xfrm>
          <a:prstGeom prst="roundRect">
            <a:avLst>
              <a:gd fmla="val 2000" name="adj"/>
            </a:avLst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highlight>
                <a:srgbClr val="BBF7D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8" name="Google Shape;878;h1bd58aa2548c4dfb_0_0"/>
          <p:cNvSpPr/>
          <p:nvPr/>
        </p:nvSpPr>
        <p:spPr>
          <a:xfrm>
            <a:off x="7975600" y="2463800"/>
            <a:ext cx="3225900" cy="19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Műfajok, szöveg és metaadatok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hu-HU" sz="850">
                <a:solidFill>
                  <a:srgbClr val="0284C7"/>
                </a:solidFill>
                <a:latin typeface="Calibri"/>
                <a:ea typeface="Calibri"/>
                <a:cs typeface="Calibri"/>
                <a:sym typeface="Calibri"/>
              </a:rPr>
              <a:t>Részletesen: 22. dia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850">
              <a:solidFill>
                <a:srgbClr val="0284C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Mit használ: </a:t>
            </a:r>
            <a:r>
              <a:rPr lang="hu-HU" sz="9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film leíró jellemzőit (műfajcímkék, kulcsszavak, rendező), függetlenül mások értékeléseitől.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Alapkérdés: </a:t>
            </a:r>
            <a:r>
              <a:rPr i="1" lang="hu-HU" sz="9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„Milyen tulajdonságú filmeket kedveltél a múltban?”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Fő előny: </a:t>
            </a:r>
            <a:r>
              <a:rPr lang="hu-HU" sz="9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Új filmeknél is működik értékelés nélkül (ha van adatlap).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Fő korlát: </a:t>
            </a:r>
            <a:r>
              <a:rPr lang="hu-HU" sz="9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Önmagában ismert kategóriákba zárhat („még több ugyanabból”).</a:t>
            </a:r>
            <a:endParaRPr/>
          </a:p>
        </p:txBody>
      </p:sp>
      <p:sp>
        <p:nvSpPr>
          <p:cNvPr id="879" name="Google Shape;879;h1bd58aa2548c4dfb_0_0"/>
          <p:cNvSpPr/>
          <p:nvPr/>
        </p:nvSpPr>
        <p:spPr>
          <a:xfrm>
            <a:off x="685800" y="6400800"/>
            <a:ext cx="10820400" cy="102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0" name="Google Shape;880;h1bd58aa2548c4dfb_0_0"/>
          <p:cNvSpPr/>
          <p:nvPr/>
        </p:nvSpPr>
        <p:spPr>
          <a:xfrm>
            <a:off x="685800" y="6543040"/>
            <a:ext cx="28575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75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Ajánlórendszerek</a:t>
            </a:r>
            <a:endParaRPr/>
          </a:p>
        </p:txBody>
      </p:sp>
      <p:sp>
        <p:nvSpPr>
          <p:cNvPr id="881" name="Google Shape;881;h1bd58aa2548c4dfb_0_0"/>
          <p:cNvSpPr/>
          <p:nvPr/>
        </p:nvSpPr>
        <p:spPr>
          <a:xfrm>
            <a:off x="10363200" y="6543040"/>
            <a:ext cx="11430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75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10 / 24</a:t>
            </a:r>
            <a:endParaRPr/>
          </a:p>
        </p:txBody>
      </p:sp>
      <p:sp>
        <p:nvSpPr>
          <p:cNvPr id="882" name="Google Shape;882;h1bd58aa2548c4dfb_0_0"/>
          <p:cNvSpPr txBox="1"/>
          <p:nvPr/>
        </p:nvSpPr>
        <p:spPr>
          <a:xfrm>
            <a:off x="9702300" y="4780800"/>
            <a:ext cx="1626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hu-HU" sz="1900">
                <a:solidFill>
                  <a:srgbClr val="047857"/>
                </a:solidFill>
                <a:latin typeface="Calibri"/>
                <a:ea typeface="Calibri"/>
                <a:cs typeface="Calibri"/>
                <a:sym typeface="Calibri"/>
              </a:rPr>
              <a:t>EZ JÖN MOST</a:t>
            </a:r>
            <a:endParaRPr sz="300">
              <a:solidFill>
                <a:srgbClr val="047857"/>
              </a:solidFill>
            </a:endParaRPr>
          </a:p>
        </p:txBody>
      </p:sp>
      <p:sp>
        <p:nvSpPr>
          <p:cNvPr id="883" name="Google Shape;883;h1bd58aa2548c4dfb_0_0"/>
          <p:cNvSpPr txBox="1"/>
          <p:nvPr/>
        </p:nvSpPr>
        <p:spPr>
          <a:xfrm>
            <a:off x="5737600" y="1809725"/>
            <a:ext cx="3000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21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ez volt eddig</a:t>
            </a:r>
            <a:endParaRPr sz="500">
              <a:solidFill>
                <a:srgbClr val="64748B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2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0" name="Google Shape;890;p22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5. óra  /  22</a:t>
            </a:r>
            <a:endParaRPr/>
          </a:p>
        </p:txBody>
      </p:sp>
      <p:sp>
        <p:nvSpPr>
          <p:cNvPr id="891" name="Google Shape;891;p22"/>
          <p:cNvSpPr/>
          <p:nvPr/>
        </p:nvSpPr>
        <p:spPr>
          <a:xfrm>
            <a:off x="685800" y="704850"/>
            <a:ext cx="108204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30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Tartalomalapú ajánlás és a Titanic-példa</a:t>
            </a:r>
            <a:endParaRPr/>
          </a:p>
        </p:txBody>
      </p:sp>
      <p:sp>
        <p:nvSpPr>
          <p:cNvPr id="892" name="Google Shape;892;p22"/>
          <p:cNvSpPr/>
          <p:nvPr/>
        </p:nvSpPr>
        <p:spPr>
          <a:xfrm>
            <a:off x="685800" y="13716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3" name="Google Shape;893;p22"/>
          <p:cNvSpPr/>
          <p:nvPr/>
        </p:nvSpPr>
        <p:spPr>
          <a:xfrm>
            <a:off x="685800" y="1422400"/>
            <a:ext cx="10668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5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kollaboratív szűrés értékelési viselkedést, a tartalomalapú ajánlás műfajcímkéket hasonlít össze.</a:t>
            </a:r>
            <a:endParaRPr/>
          </a:p>
        </p:txBody>
      </p:sp>
      <p:sp>
        <p:nvSpPr>
          <p:cNvPr id="894" name="Google Shape;894;p22"/>
          <p:cNvSpPr/>
          <p:nvPr/>
        </p:nvSpPr>
        <p:spPr>
          <a:xfrm>
            <a:off x="685800" y="1803400"/>
            <a:ext cx="5003800" cy="4343400"/>
          </a:xfrm>
          <a:prstGeom prst="roundRect">
            <a:avLst>
              <a:gd fmla="val 1800" name="adj"/>
            </a:avLst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5" name="Google Shape;895;p22"/>
          <p:cNvSpPr/>
          <p:nvPr/>
        </p:nvSpPr>
        <p:spPr>
          <a:xfrm>
            <a:off x="685800" y="1803400"/>
            <a:ext cx="5003800" cy="431800"/>
          </a:xfrm>
          <a:prstGeom prst="roundRect">
            <a:avLst>
              <a:gd fmla="val 1800" name="adj"/>
            </a:avLst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6" name="Google Shape;896;p22"/>
          <p:cNvSpPr/>
          <p:nvPr/>
        </p:nvSpPr>
        <p:spPr>
          <a:xfrm>
            <a:off x="889000" y="1866900"/>
            <a:ext cx="45974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KÉT KÜLÖNBÖZŐ JELFORRÁS  ·  Viselkedés vs. Műfajok</a:t>
            </a:r>
            <a:endParaRPr/>
          </a:p>
        </p:txBody>
      </p:sp>
      <p:sp>
        <p:nvSpPr>
          <p:cNvPr id="897" name="Google Shape;897;p22"/>
          <p:cNvSpPr/>
          <p:nvPr/>
        </p:nvSpPr>
        <p:spPr>
          <a:xfrm>
            <a:off x="914400" y="2387600"/>
            <a:ext cx="4546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05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1. Miről tanul a két megközelítés?</a:t>
            </a:r>
            <a:endParaRPr/>
          </a:p>
        </p:txBody>
      </p:sp>
      <p:sp>
        <p:nvSpPr>
          <p:cNvPr id="898" name="Google Shape;898;p22"/>
          <p:cNvSpPr/>
          <p:nvPr/>
        </p:nvSpPr>
        <p:spPr>
          <a:xfrm>
            <a:off x="914400" y="2667000"/>
            <a:ext cx="4546600" cy="9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CF (kollaboratív): </a:t>
            </a:r>
            <a:r>
              <a:rPr lang="hu-HU" sz="95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nézők értékelési mintáiból (a saját átlagtól való eltérések együttes mozgásából) számol.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Tartalomalapú: </a:t>
            </a:r>
            <a:r>
              <a:rPr lang="hu-HU" sz="95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filmek leíró adatait hasonlítja össze. A notebookban a 19 műfajcímke TF–IDF súlyozásából számolunk koszinuszt.</a:t>
            </a:r>
            <a:endParaRPr/>
          </a:p>
        </p:txBody>
      </p:sp>
      <p:sp>
        <p:nvSpPr>
          <p:cNvPr id="899" name="Google Shape;899;p22"/>
          <p:cNvSpPr/>
          <p:nvPr/>
        </p:nvSpPr>
        <p:spPr>
          <a:xfrm>
            <a:off x="914400" y="3683000"/>
            <a:ext cx="4546600" cy="101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0" name="Google Shape;900;p22"/>
          <p:cNvSpPr/>
          <p:nvPr/>
        </p:nvSpPr>
        <p:spPr>
          <a:xfrm>
            <a:off x="914400" y="3810000"/>
            <a:ext cx="4546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2. Mit mutat a hasonlóság?</a:t>
            </a:r>
            <a:endParaRPr/>
          </a:p>
        </p:txBody>
      </p:sp>
      <p:sp>
        <p:nvSpPr>
          <p:cNvPr id="901" name="Google Shape;901;p22"/>
          <p:cNvSpPr/>
          <p:nvPr/>
        </p:nvSpPr>
        <p:spPr>
          <a:xfrm>
            <a:off x="914400" y="4089400"/>
            <a:ext cx="45466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5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• A tartalmi hasonlóság azt jelzi, hogy a filmek azonos műfajkategóriába esnek-e.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• A CF-hasonlóság azt mutatja, hogy a közös értékelők hasonló irányba tértek-e el a saját átlaguktól (itt mindössze 27 közös értékelő adta a számot).</a:t>
            </a:r>
            <a:endParaRPr/>
          </a:p>
        </p:txBody>
      </p:sp>
      <p:sp>
        <p:nvSpPr>
          <p:cNvPr id="902" name="Google Shape;902;p22"/>
          <p:cNvSpPr/>
          <p:nvPr/>
        </p:nvSpPr>
        <p:spPr>
          <a:xfrm>
            <a:off x="914400" y="4927600"/>
            <a:ext cx="4546600" cy="101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3" name="Google Shape;903;p22"/>
          <p:cNvSpPr/>
          <p:nvPr/>
        </p:nvSpPr>
        <p:spPr>
          <a:xfrm>
            <a:off x="889000" y="5080000"/>
            <a:ext cx="4597400" cy="863600"/>
          </a:xfrm>
          <a:prstGeom prst="roundRect">
            <a:avLst>
              <a:gd fmla="val 800" name="adj"/>
            </a:avLst>
          </a:prstGeom>
          <a:solidFill>
            <a:srgbClr val="FEF3C7"/>
          </a:solidFill>
          <a:ln cap="flat" cmpd="sng" w="12700">
            <a:solidFill>
              <a:srgbClr val="FDE6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4" name="Google Shape;904;p22"/>
          <p:cNvSpPr/>
          <p:nvPr/>
        </p:nvSpPr>
        <p:spPr>
          <a:xfrm>
            <a:off x="990600" y="5156200"/>
            <a:ext cx="4394200" cy="7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00">
                <a:solidFill>
                  <a:srgbClr val="0369A1"/>
                </a:solidFill>
                <a:latin typeface="Calibri"/>
                <a:ea typeface="Calibri"/>
                <a:cs typeface="Calibri"/>
                <a:sym typeface="Calibri"/>
              </a:rPr>
              <a:t>A tartalomalapú ajánlás elvileg új, még nem értékelt filmeknél is működhetne (ha a 30-as jelöltválasztást is módosítjuk), de a felhasználói hidegindítást (New User) önmagában nem oldja meg.</a:t>
            </a:r>
            <a:endParaRPr/>
          </a:p>
        </p:txBody>
      </p:sp>
      <p:sp>
        <p:nvSpPr>
          <p:cNvPr id="905" name="Google Shape;905;p22"/>
          <p:cNvSpPr/>
          <p:nvPr/>
        </p:nvSpPr>
        <p:spPr>
          <a:xfrm>
            <a:off x="5943600" y="1803400"/>
            <a:ext cx="5562600" cy="4343400"/>
          </a:xfrm>
          <a:prstGeom prst="roundRect">
            <a:avLst>
              <a:gd fmla="val 1800" name="adj"/>
            </a:avLst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6" name="Google Shape;906;p22"/>
          <p:cNvSpPr/>
          <p:nvPr/>
        </p:nvSpPr>
        <p:spPr>
          <a:xfrm>
            <a:off x="5943600" y="1803400"/>
            <a:ext cx="5562600" cy="431800"/>
          </a:xfrm>
          <a:prstGeom prst="roundRect">
            <a:avLst>
              <a:gd fmla="val 1800" name="adj"/>
            </a:avLst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7" name="Google Shape;907;p22"/>
          <p:cNvSpPr/>
          <p:nvPr/>
        </p:nvSpPr>
        <p:spPr>
          <a:xfrm>
            <a:off x="6146800" y="1866900"/>
            <a:ext cx="5156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050">
                <a:solidFill>
                  <a:srgbClr val="0F4C3A"/>
                </a:solidFill>
                <a:latin typeface="Arial"/>
                <a:ea typeface="Arial"/>
                <a:cs typeface="Arial"/>
                <a:sym typeface="Arial"/>
              </a:rPr>
              <a:t>A HÁROM VIZSGÁLT FILM A TITANIC MELLETT</a:t>
            </a:r>
            <a:r>
              <a:rPr b="0" i="0" lang="hu-HU" sz="90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  ·  Mintafilm: Titanic [Dráma|Romantikus]</a:t>
            </a:r>
            <a:endParaRPr/>
          </a:p>
        </p:txBody>
      </p:sp>
      <p:sp>
        <p:nvSpPr>
          <p:cNvPr id="908" name="Google Shape;908;p22"/>
          <p:cNvSpPr/>
          <p:nvPr/>
        </p:nvSpPr>
        <p:spPr>
          <a:xfrm>
            <a:off x="6146800" y="2387600"/>
            <a:ext cx="1778000" cy="317500"/>
          </a:xfrm>
          <a:prstGeom prst="rect">
            <a:avLst/>
          </a:prstGeom>
          <a:solidFill>
            <a:srgbClr val="F1F5F9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p22"/>
          <p:cNvSpPr/>
          <p:nvPr/>
        </p:nvSpPr>
        <p:spPr>
          <a:xfrm>
            <a:off x="6197600" y="2413000"/>
            <a:ext cx="1676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5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Jelölt film</a:t>
            </a:r>
            <a:endParaRPr/>
          </a:p>
        </p:txBody>
      </p:sp>
      <p:sp>
        <p:nvSpPr>
          <p:cNvPr id="910" name="Google Shape;910;p22"/>
          <p:cNvSpPr/>
          <p:nvPr/>
        </p:nvSpPr>
        <p:spPr>
          <a:xfrm>
            <a:off x="7924800" y="2387600"/>
            <a:ext cx="1397000" cy="317500"/>
          </a:xfrm>
          <a:prstGeom prst="rect">
            <a:avLst/>
          </a:prstGeom>
          <a:solidFill>
            <a:srgbClr val="F1F5F9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1" name="Google Shape;911;p22"/>
          <p:cNvSpPr/>
          <p:nvPr/>
        </p:nvSpPr>
        <p:spPr>
          <a:xfrm>
            <a:off x="7975600" y="2413000"/>
            <a:ext cx="1295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5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Műfajok</a:t>
            </a:r>
            <a:endParaRPr/>
          </a:p>
        </p:txBody>
      </p:sp>
      <p:sp>
        <p:nvSpPr>
          <p:cNvPr id="912" name="Google Shape;912;p22"/>
          <p:cNvSpPr/>
          <p:nvPr/>
        </p:nvSpPr>
        <p:spPr>
          <a:xfrm>
            <a:off x="9321800" y="2387600"/>
            <a:ext cx="990600" cy="317500"/>
          </a:xfrm>
          <a:prstGeom prst="rect">
            <a:avLst/>
          </a:prstGeom>
          <a:solidFill>
            <a:srgbClr val="F1F5F9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3" name="Google Shape;913;p22"/>
          <p:cNvSpPr/>
          <p:nvPr/>
        </p:nvSpPr>
        <p:spPr>
          <a:xfrm>
            <a:off x="9372600" y="2413000"/>
            <a:ext cx="889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5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Tartalmi</a:t>
            </a:r>
            <a:endParaRPr/>
          </a:p>
        </p:txBody>
      </p:sp>
      <p:sp>
        <p:nvSpPr>
          <p:cNvPr id="914" name="Google Shape;914;p22"/>
          <p:cNvSpPr/>
          <p:nvPr/>
        </p:nvSpPr>
        <p:spPr>
          <a:xfrm>
            <a:off x="10312400" y="2387600"/>
            <a:ext cx="990600" cy="317500"/>
          </a:xfrm>
          <a:prstGeom prst="rect">
            <a:avLst/>
          </a:prstGeom>
          <a:solidFill>
            <a:srgbClr val="F1F5F9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5" name="Google Shape;915;p22"/>
          <p:cNvSpPr/>
          <p:nvPr/>
        </p:nvSpPr>
        <p:spPr>
          <a:xfrm>
            <a:off x="10363200" y="2413000"/>
            <a:ext cx="889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5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CF (rating)</a:t>
            </a:r>
            <a:endParaRPr/>
          </a:p>
        </p:txBody>
      </p:sp>
      <p:sp>
        <p:nvSpPr>
          <p:cNvPr id="916" name="Google Shape;916;p22"/>
          <p:cNvSpPr/>
          <p:nvPr/>
        </p:nvSpPr>
        <p:spPr>
          <a:xfrm>
            <a:off x="6146800" y="2705100"/>
            <a:ext cx="1778000" cy="317500"/>
          </a:xfrm>
          <a:prstGeom prst="rect">
            <a:avLst/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7" name="Google Shape;917;p22"/>
          <p:cNvSpPr/>
          <p:nvPr/>
        </p:nvSpPr>
        <p:spPr>
          <a:xfrm>
            <a:off x="6223000" y="2730500"/>
            <a:ext cx="16256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85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Good Will Hunting (1997)</a:t>
            </a:r>
            <a:endParaRPr/>
          </a:p>
        </p:txBody>
      </p:sp>
      <p:sp>
        <p:nvSpPr>
          <p:cNvPr id="918" name="Google Shape;918;p22"/>
          <p:cNvSpPr/>
          <p:nvPr/>
        </p:nvSpPr>
        <p:spPr>
          <a:xfrm>
            <a:off x="7924800" y="2705100"/>
            <a:ext cx="1397000" cy="317500"/>
          </a:xfrm>
          <a:prstGeom prst="rect">
            <a:avLst/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p22"/>
          <p:cNvSpPr/>
          <p:nvPr/>
        </p:nvSpPr>
        <p:spPr>
          <a:xfrm>
            <a:off x="7975600" y="2730500"/>
            <a:ext cx="1295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Drama|Romance</a:t>
            </a:r>
            <a:endParaRPr/>
          </a:p>
        </p:txBody>
      </p:sp>
      <p:sp>
        <p:nvSpPr>
          <p:cNvPr id="920" name="Google Shape;920;p22"/>
          <p:cNvSpPr/>
          <p:nvPr/>
        </p:nvSpPr>
        <p:spPr>
          <a:xfrm>
            <a:off x="9321800" y="2705100"/>
            <a:ext cx="990600" cy="317500"/>
          </a:xfrm>
          <a:prstGeom prst="rect">
            <a:avLst/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1" name="Google Shape;921;p22"/>
          <p:cNvSpPr/>
          <p:nvPr/>
        </p:nvSpPr>
        <p:spPr>
          <a:xfrm>
            <a:off x="9372600" y="2730500"/>
            <a:ext cx="889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00">
                <a:solidFill>
                  <a:srgbClr val="B45309"/>
                </a:solidFill>
                <a:latin typeface="Arial"/>
                <a:ea typeface="Arial"/>
                <a:cs typeface="Arial"/>
                <a:sym typeface="Arial"/>
              </a:rPr>
              <a:t>1,000</a:t>
            </a:r>
            <a:endParaRPr/>
          </a:p>
        </p:txBody>
      </p:sp>
      <p:sp>
        <p:nvSpPr>
          <p:cNvPr id="922" name="Google Shape;922;p22"/>
          <p:cNvSpPr/>
          <p:nvPr/>
        </p:nvSpPr>
        <p:spPr>
          <a:xfrm>
            <a:off x="10312400" y="2705100"/>
            <a:ext cx="990600" cy="317500"/>
          </a:xfrm>
          <a:prstGeom prst="rect">
            <a:avLst/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3" name="Google Shape;923;p22"/>
          <p:cNvSpPr/>
          <p:nvPr/>
        </p:nvSpPr>
        <p:spPr>
          <a:xfrm>
            <a:off x="10363200" y="2730500"/>
            <a:ext cx="889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0,000</a:t>
            </a:r>
            <a:endParaRPr/>
          </a:p>
        </p:txBody>
      </p:sp>
      <p:sp>
        <p:nvSpPr>
          <p:cNvPr id="924" name="Google Shape;924;p22"/>
          <p:cNvSpPr/>
          <p:nvPr/>
        </p:nvSpPr>
        <p:spPr>
          <a:xfrm>
            <a:off x="6146800" y="3022600"/>
            <a:ext cx="1778000" cy="3175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5" name="Google Shape;925;p22"/>
          <p:cNvSpPr/>
          <p:nvPr/>
        </p:nvSpPr>
        <p:spPr>
          <a:xfrm>
            <a:off x="6223000" y="3048000"/>
            <a:ext cx="16256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85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American Beauty (1999)</a:t>
            </a:r>
            <a:endParaRPr/>
          </a:p>
        </p:txBody>
      </p:sp>
      <p:sp>
        <p:nvSpPr>
          <p:cNvPr id="926" name="Google Shape;926;p22"/>
          <p:cNvSpPr/>
          <p:nvPr/>
        </p:nvSpPr>
        <p:spPr>
          <a:xfrm>
            <a:off x="7924800" y="3022600"/>
            <a:ext cx="1397000" cy="3175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7" name="Google Shape;927;p22"/>
          <p:cNvSpPr/>
          <p:nvPr/>
        </p:nvSpPr>
        <p:spPr>
          <a:xfrm>
            <a:off x="7975600" y="3048000"/>
            <a:ext cx="1295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Drama|Romance</a:t>
            </a:r>
            <a:endParaRPr/>
          </a:p>
        </p:txBody>
      </p:sp>
      <p:sp>
        <p:nvSpPr>
          <p:cNvPr id="928" name="Google Shape;928;p22"/>
          <p:cNvSpPr/>
          <p:nvPr/>
        </p:nvSpPr>
        <p:spPr>
          <a:xfrm>
            <a:off x="9321800" y="3022600"/>
            <a:ext cx="990600" cy="3175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9" name="Google Shape;929;p22"/>
          <p:cNvSpPr/>
          <p:nvPr/>
        </p:nvSpPr>
        <p:spPr>
          <a:xfrm>
            <a:off x="9372600" y="3048000"/>
            <a:ext cx="889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00">
                <a:solidFill>
                  <a:srgbClr val="B45309"/>
                </a:solidFill>
                <a:latin typeface="Arial"/>
                <a:ea typeface="Arial"/>
                <a:cs typeface="Arial"/>
                <a:sym typeface="Arial"/>
              </a:rPr>
              <a:t>1,000</a:t>
            </a:r>
            <a:endParaRPr/>
          </a:p>
        </p:txBody>
      </p:sp>
      <p:sp>
        <p:nvSpPr>
          <p:cNvPr id="930" name="Google Shape;930;p22"/>
          <p:cNvSpPr/>
          <p:nvPr/>
        </p:nvSpPr>
        <p:spPr>
          <a:xfrm>
            <a:off x="10312400" y="3022600"/>
            <a:ext cx="990600" cy="3175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1" name="Google Shape;931;p22"/>
          <p:cNvSpPr/>
          <p:nvPr/>
        </p:nvSpPr>
        <p:spPr>
          <a:xfrm>
            <a:off x="10363200" y="3048000"/>
            <a:ext cx="889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rgbClr val="B45309"/>
                </a:solidFill>
                <a:latin typeface="Calibri"/>
                <a:ea typeface="Calibri"/>
                <a:cs typeface="Calibri"/>
                <a:sym typeface="Calibri"/>
              </a:rPr>
              <a:t>−0,138</a:t>
            </a:r>
            <a:endParaRPr/>
          </a:p>
        </p:txBody>
      </p:sp>
      <p:sp>
        <p:nvSpPr>
          <p:cNvPr id="932" name="Google Shape;932;p22"/>
          <p:cNvSpPr/>
          <p:nvPr/>
        </p:nvSpPr>
        <p:spPr>
          <a:xfrm>
            <a:off x="6146800" y="3340100"/>
            <a:ext cx="1778000" cy="317500"/>
          </a:xfrm>
          <a:prstGeom prst="rect">
            <a:avLst/>
          </a:prstGeom>
          <a:solidFill>
            <a:srgbClr val="ECFDF5"/>
          </a:solidFill>
          <a:ln cap="flat" cmpd="sng" w="12700">
            <a:solidFill>
              <a:srgbClr val="A7F3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3" name="Google Shape;933;p22"/>
          <p:cNvSpPr/>
          <p:nvPr/>
        </p:nvSpPr>
        <p:spPr>
          <a:xfrm>
            <a:off x="6223000" y="3365500"/>
            <a:ext cx="16256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5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Batman &amp; Robin (1997)</a:t>
            </a:r>
            <a:endParaRPr/>
          </a:p>
        </p:txBody>
      </p:sp>
      <p:sp>
        <p:nvSpPr>
          <p:cNvPr id="934" name="Google Shape;934;p22"/>
          <p:cNvSpPr/>
          <p:nvPr/>
        </p:nvSpPr>
        <p:spPr>
          <a:xfrm>
            <a:off x="7924800" y="3340100"/>
            <a:ext cx="1397000" cy="317500"/>
          </a:xfrm>
          <a:prstGeom prst="rect">
            <a:avLst/>
          </a:prstGeom>
          <a:solidFill>
            <a:srgbClr val="ECFDF5"/>
          </a:solidFill>
          <a:ln cap="flat" cmpd="sng" w="12700">
            <a:solidFill>
              <a:srgbClr val="A7F3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5" name="Google Shape;935;p22"/>
          <p:cNvSpPr/>
          <p:nvPr/>
        </p:nvSpPr>
        <p:spPr>
          <a:xfrm>
            <a:off x="7975600" y="3365500"/>
            <a:ext cx="1295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Action|Adventure</a:t>
            </a:r>
            <a:endParaRPr/>
          </a:p>
        </p:txBody>
      </p:sp>
      <p:sp>
        <p:nvSpPr>
          <p:cNvPr id="936" name="Google Shape;936;p22"/>
          <p:cNvSpPr/>
          <p:nvPr/>
        </p:nvSpPr>
        <p:spPr>
          <a:xfrm>
            <a:off x="9321800" y="3340100"/>
            <a:ext cx="990600" cy="317500"/>
          </a:xfrm>
          <a:prstGeom prst="rect">
            <a:avLst/>
          </a:prstGeom>
          <a:solidFill>
            <a:srgbClr val="ECFDF5"/>
          </a:solidFill>
          <a:ln cap="flat" cmpd="sng" w="12700">
            <a:solidFill>
              <a:srgbClr val="A7F3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7" name="Google Shape;937;p22"/>
          <p:cNvSpPr/>
          <p:nvPr/>
        </p:nvSpPr>
        <p:spPr>
          <a:xfrm>
            <a:off x="9372600" y="3365500"/>
            <a:ext cx="889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0,000</a:t>
            </a:r>
            <a:endParaRPr/>
          </a:p>
        </p:txBody>
      </p:sp>
      <p:sp>
        <p:nvSpPr>
          <p:cNvPr id="938" name="Google Shape;938;p22"/>
          <p:cNvSpPr/>
          <p:nvPr/>
        </p:nvSpPr>
        <p:spPr>
          <a:xfrm>
            <a:off x="10312400" y="3340100"/>
            <a:ext cx="990600" cy="317500"/>
          </a:xfrm>
          <a:prstGeom prst="rect">
            <a:avLst/>
          </a:prstGeom>
          <a:solidFill>
            <a:srgbClr val="ECFDF5"/>
          </a:solidFill>
          <a:ln cap="flat" cmpd="sng" w="12700">
            <a:solidFill>
              <a:srgbClr val="A7F3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9" name="Google Shape;939;p22"/>
          <p:cNvSpPr/>
          <p:nvPr/>
        </p:nvSpPr>
        <p:spPr>
          <a:xfrm>
            <a:off x="10363200" y="3365500"/>
            <a:ext cx="8890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00">
                <a:solidFill>
                  <a:srgbClr val="047857"/>
                </a:solidFill>
                <a:latin typeface="Arial"/>
                <a:ea typeface="Arial"/>
                <a:cs typeface="Arial"/>
                <a:sym typeface="Arial"/>
              </a:rPr>
              <a:t>+0,287</a:t>
            </a:r>
            <a:endParaRPr/>
          </a:p>
        </p:txBody>
      </p:sp>
      <p:sp>
        <p:nvSpPr>
          <p:cNvPr id="940" name="Google Shape;940;p22"/>
          <p:cNvSpPr/>
          <p:nvPr/>
        </p:nvSpPr>
        <p:spPr>
          <a:xfrm>
            <a:off x="6146800" y="3835400"/>
            <a:ext cx="5156200" cy="2108200"/>
          </a:xfrm>
          <a:prstGeom prst="roundRect">
            <a:avLst>
              <a:gd fmla="val 1000" name="adj"/>
            </a:avLst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1" name="Google Shape;941;p22"/>
          <p:cNvSpPr/>
          <p:nvPr/>
        </p:nvSpPr>
        <p:spPr>
          <a:xfrm>
            <a:off x="6146800" y="3835400"/>
            <a:ext cx="50800" cy="2108200"/>
          </a:xfrm>
          <a:prstGeom prst="roundRect">
            <a:avLst>
              <a:gd fmla="val 500" name="adj"/>
            </a:avLst>
          </a:prstGeom>
          <a:solidFill>
            <a:srgbClr val="0D5C4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2" name="Google Shape;942;p22"/>
          <p:cNvSpPr/>
          <p:nvPr/>
        </p:nvSpPr>
        <p:spPr>
          <a:xfrm>
            <a:off x="6299200" y="3937000"/>
            <a:ext cx="49022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0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A két jel homlokegyenest eltérő választ ad: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• A 19 műfajcímke szerint a két dráma műfajvektora azonos a Titanicéval (1,000-es tartalmi hasonlóság), a Batman &amp; Robiné teljesen eltérő (0,000).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• Az értékelési minta szerint a drámák hasonlósága nulla, illetve negatív (−0,138), míg a Batman &amp; Robin pozitív értéket kapott (+0,287).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hu-HU" sz="9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Egyik jel sem „téves”: mást mérnek. Az offline teszt célja lemérni, melyik jel segít jobban az ajánlásban.</a:t>
            </a:r>
            <a:endParaRPr/>
          </a:p>
        </p:txBody>
      </p:sp>
      <p:sp>
        <p:nvSpPr>
          <p:cNvPr id="943" name="Google Shape;943;p22"/>
          <p:cNvSpPr/>
          <p:nvPr/>
        </p:nvSpPr>
        <p:spPr>
          <a:xfrm>
            <a:off x="685800" y="64008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4" name="Google Shape;944;p22"/>
          <p:cNvSpPr/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945" name="Google Shape;945;p22"/>
          <p:cNvSpPr/>
          <p:nvPr/>
        </p:nvSpPr>
        <p:spPr>
          <a:xfrm>
            <a:off x="10363200" y="6543675"/>
            <a:ext cx="1143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22 / 24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23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2" name="Google Shape;952;p23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5. óra  /  23</a:t>
            </a:r>
            <a:endParaRPr/>
          </a:p>
        </p:txBody>
      </p:sp>
      <p:sp>
        <p:nvSpPr>
          <p:cNvPr id="953" name="Google Shape;953;p23"/>
          <p:cNvSpPr/>
          <p:nvPr/>
        </p:nvSpPr>
        <p:spPr>
          <a:xfrm>
            <a:off x="685800" y="704850"/>
            <a:ext cx="108204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30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Négy ajánlási stratégia összevetése</a:t>
            </a:r>
            <a:endParaRPr/>
          </a:p>
        </p:txBody>
      </p:sp>
      <p:sp>
        <p:nvSpPr>
          <p:cNvPr id="954" name="Google Shape;954;p23"/>
          <p:cNvSpPr/>
          <p:nvPr/>
        </p:nvSpPr>
        <p:spPr>
          <a:xfrm>
            <a:off x="685800" y="13716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5" name="Google Shape;955;p23"/>
          <p:cNvSpPr/>
          <p:nvPr/>
        </p:nvSpPr>
        <p:spPr>
          <a:xfrm>
            <a:off x="685800" y="1422400"/>
            <a:ext cx="10668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575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Mind a négy módszert ugyanazon az 588 fős időrendi teszten értékeltük ki.</a:t>
            </a:r>
            <a:endParaRPr/>
          </a:p>
        </p:txBody>
      </p:sp>
      <p:sp>
        <p:nvSpPr>
          <p:cNvPr id="956" name="Google Shape;956;p23"/>
          <p:cNvSpPr/>
          <p:nvPr/>
        </p:nvSpPr>
        <p:spPr>
          <a:xfrm>
            <a:off x="685800" y="1803400"/>
            <a:ext cx="5715000" cy="4343400"/>
          </a:xfrm>
          <a:prstGeom prst="roundRect">
            <a:avLst>
              <a:gd fmla="val 1800" name="adj"/>
            </a:avLst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7" name="Google Shape;957;p23"/>
          <p:cNvSpPr/>
          <p:nvPr/>
        </p:nvSpPr>
        <p:spPr>
          <a:xfrm>
            <a:off x="990600" y="2006600"/>
            <a:ext cx="177800" cy="177800"/>
          </a:xfrm>
          <a:prstGeom prst="roundRect">
            <a:avLst>
              <a:gd fmla="val 200" name="adj"/>
            </a:avLst>
          </a:prstGeom>
          <a:solidFill>
            <a:srgbClr val="0D5C4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p23"/>
          <p:cNvSpPr/>
          <p:nvPr/>
        </p:nvSpPr>
        <p:spPr>
          <a:xfrm>
            <a:off x="1244600" y="1981200"/>
            <a:ext cx="1905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00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HitRate@5 (fő offline mérőszám)</a:t>
            </a:r>
            <a:endParaRPr/>
          </a:p>
        </p:txBody>
      </p:sp>
      <p:sp>
        <p:nvSpPr>
          <p:cNvPr id="959" name="Google Shape;959;p23"/>
          <p:cNvSpPr/>
          <p:nvPr/>
        </p:nvSpPr>
        <p:spPr>
          <a:xfrm>
            <a:off x="3352800" y="2006600"/>
            <a:ext cx="177800" cy="177800"/>
          </a:xfrm>
          <a:prstGeom prst="roundRect">
            <a:avLst>
              <a:gd fmla="val 200" name="adj"/>
            </a:avLst>
          </a:prstGeom>
          <a:solidFill>
            <a:srgbClr val="94A3B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0" name="Google Shape;960;p23"/>
          <p:cNvSpPr/>
          <p:nvPr/>
        </p:nvSpPr>
        <p:spPr>
          <a:xfrm>
            <a:off x="3606800" y="1981200"/>
            <a:ext cx="203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HitRate@10 (másodlagos)</a:t>
            </a:r>
            <a:endParaRPr/>
          </a:p>
        </p:txBody>
      </p:sp>
      <p:sp>
        <p:nvSpPr>
          <p:cNvPr id="961" name="Google Shape;961;p23"/>
          <p:cNvSpPr/>
          <p:nvPr/>
        </p:nvSpPr>
        <p:spPr>
          <a:xfrm>
            <a:off x="1244600" y="4500880"/>
            <a:ext cx="4902200" cy="762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2" name="Google Shape;962;p23"/>
          <p:cNvSpPr/>
          <p:nvPr/>
        </p:nvSpPr>
        <p:spPr>
          <a:xfrm>
            <a:off x="838200" y="4399280"/>
            <a:ext cx="381000" cy="2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800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2%</a:t>
            </a:r>
            <a:endParaRPr/>
          </a:p>
        </p:txBody>
      </p:sp>
      <p:sp>
        <p:nvSpPr>
          <p:cNvPr id="963" name="Google Shape;963;p23"/>
          <p:cNvSpPr/>
          <p:nvPr/>
        </p:nvSpPr>
        <p:spPr>
          <a:xfrm>
            <a:off x="1244600" y="3769360"/>
            <a:ext cx="4902200" cy="762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4" name="Google Shape;964;p23"/>
          <p:cNvSpPr/>
          <p:nvPr/>
        </p:nvSpPr>
        <p:spPr>
          <a:xfrm>
            <a:off x="838200" y="3667760"/>
            <a:ext cx="381000" cy="2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800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4%</a:t>
            </a:r>
            <a:endParaRPr/>
          </a:p>
        </p:txBody>
      </p:sp>
      <p:sp>
        <p:nvSpPr>
          <p:cNvPr id="965" name="Google Shape;965;p23"/>
          <p:cNvSpPr/>
          <p:nvPr/>
        </p:nvSpPr>
        <p:spPr>
          <a:xfrm>
            <a:off x="1244600" y="3037840"/>
            <a:ext cx="4902200" cy="762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6" name="Google Shape;966;p23"/>
          <p:cNvSpPr/>
          <p:nvPr/>
        </p:nvSpPr>
        <p:spPr>
          <a:xfrm>
            <a:off x="838200" y="2936240"/>
            <a:ext cx="381000" cy="2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800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6%</a:t>
            </a:r>
            <a:endParaRPr/>
          </a:p>
        </p:txBody>
      </p:sp>
      <p:sp>
        <p:nvSpPr>
          <p:cNvPr id="967" name="Google Shape;967;p23"/>
          <p:cNvSpPr/>
          <p:nvPr/>
        </p:nvSpPr>
        <p:spPr>
          <a:xfrm>
            <a:off x="1244600" y="5232400"/>
            <a:ext cx="4902200" cy="15240"/>
          </a:xfrm>
          <a:prstGeom prst="rect">
            <a:avLst/>
          </a:prstGeom>
          <a:solidFill>
            <a:srgbClr val="94A3B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8" name="Google Shape;968;p23"/>
          <p:cNvSpPr/>
          <p:nvPr/>
        </p:nvSpPr>
        <p:spPr>
          <a:xfrm>
            <a:off x="838200" y="5130800"/>
            <a:ext cx="381000" cy="2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800">
                <a:solidFill>
                  <a:srgbClr val="94A3B8"/>
                </a:solidFill>
                <a:latin typeface="Arial"/>
                <a:ea typeface="Arial"/>
                <a:cs typeface="Arial"/>
                <a:sym typeface="Arial"/>
              </a:rPr>
              <a:t>0%</a:t>
            </a:r>
            <a:endParaRPr/>
          </a:p>
        </p:txBody>
      </p:sp>
      <p:sp>
        <p:nvSpPr>
          <p:cNvPr id="969" name="Google Shape;969;p23"/>
          <p:cNvSpPr/>
          <p:nvPr/>
        </p:nvSpPr>
        <p:spPr>
          <a:xfrm>
            <a:off x="1371600" y="4683760"/>
            <a:ext cx="431800" cy="548640"/>
          </a:xfrm>
          <a:prstGeom prst="roundRect">
            <a:avLst>
              <a:gd fmla="val 200" name="adj"/>
            </a:avLst>
          </a:prstGeom>
          <a:solidFill>
            <a:srgbClr val="1E3A3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0" name="Google Shape;970;p23"/>
          <p:cNvSpPr/>
          <p:nvPr/>
        </p:nvSpPr>
        <p:spPr>
          <a:xfrm>
            <a:off x="1295400" y="4455160"/>
            <a:ext cx="584200" cy="2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50">
                <a:solidFill>
                  <a:srgbClr val="1E3A34"/>
                </a:solidFill>
                <a:latin typeface="Arial"/>
                <a:ea typeface="Arial"/>
                <a:cs typeface="Arial"/>
                <a:sym typeface="Arial"/>
              </a:rPr>
              <a:t>1.5%</a:t>
            </a:r>
            <a:endParaRPr/>
          </a:p>
        </p:txBody>
      </p:sp>
      <p:sp>
        <p:nvSpPr>
          <p:cNvPr id="971" name="Google Shape;971;p23"/>
          <p:cNvSpPr/>
          <p:nvPr/>
        </p:nvSpPr>
        <p:spPr>
          <a:xfrm>
            <a:off x="1854200" y="4061967"/>
            <a:ext cx="304800" cy="1170432"/>
          </a:xfrm>
          <a:prstGeom prst="roundRect">
            <a:avLst>
              <a:gd fmla="val 200" name="adj"/>
            </a:avLst>
          </a:prstGeom>
          <a:solidFill>
            <a:srgbClr val="CBD5E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2" name="Google Shape;972;p23"/>
          <p:cNvSpPr/>
          <p:nvPr/>
        </p:nvSpPr>
        <p:spPr>
          <a:xfrm>
            <a:off x="1803400" y="3858767"/>
            <a:ext cx="4064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3.2%</a:t>
            </a:r>
            <a:endParaRPr/>
          </a:p>
        </p:txBody>
      </p:sp>
      <p:sp>
        <p:nvSpPr>
          <p:cNvPr id="973" name="Google Shape;973;p23"/>
          <p:cNvSpPr/>
          <p:nvPr/>
        </p:nvSpPr>
        <p:spPr>
          <a:xfrm>
            <a:off x="1270000" y="5308600"/>
            <a:ext cx="1206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8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Népszerűségi</a:t>
            </a:r>
            <a:br>
              <a:rPr b="0" i="0" lang="hu-HU" sz="8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hu-HU" sz="8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baseline</a:t>
            </a:r>
            <a:endParaRPr/>
          </a:p>
        </p:txBody>
      </p:sp>
      <p:sp>
        <p:nvSpPr>
          <p:cNvPr id="974" name="Google Shape;974;p23"/>
          <p:cNvSpPr/>
          <p:nvPr/>
        </p:nvSpPr>
        <p:spPr>
          <a:xfrm>
            <a:off x="2578100" y="3659631"/>
            <a:ext cx="431800" cy="1572768"/>
          </a:xfrm>
          <a:prstGeom prst="roundRect">
            <a:avLst>
              <a:gd fmla="val 200" name="adj"/>
            </a:avLst>
          </a:prstGeom>
          <a:solidFill>
            <a:srgbClr val="0D5C4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5" name="Google Shape;975;p23"/>
          <p:cNvSpPr/>
          <p:nvPr/>
        </p:nvSpPr>
        <p:spPr>
          <a:xfrm>
            <a:off x="2501900" y="3431031"/>
            <a:ext cx="584200" cy="2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50">
                <a:solidFill>
                  <a:srgbClr val="0D5C46"/>
                </a:solidFill>
                <a:latin typeface="Arial"/>
                <a:ea typeface="Arial"/>
                <a:cs typeface="Arial"/>
                <a:sym typeface="Arial"/>
              </a:rPr>
              <a:t>4.3%</a:t>
            </a:r>
            <a:endParaRPr/>
          </a:p>
        </p:txBody>
      </p:sp>
      <p:sp>
        <p:nvSpPr>
          <p:cNvPr id="976" name="Google Shape;976;p23"/>
          <p:cNvSpPr/>
          <p:nvPr/>
        </p:nvSpPr>
        <p:spPr>
          <a:xfrm>
            <a:off x="3060700" y="3001264"/>
            <a:ext cx="304800" cy="2231136"/>
          </a:xfrm>
          <a:prstGeom prst="roundRect">
            <a:avLst>
              <a:gd fmla="val 200" name="adj"/>
            </a:avLst>
          </a:prstGeom>
          <a:solidFill>
            <a:srgbClr val="CBD5E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7" name="Google Shape;977;p23"/>
          <p:cNvSpPr/>
          <p:nvPr/>
        </p:nvSpPr>
        <p:spPr>
          <a:xfrm>
            <a:off x="3009900" y="2798064"/>
            <a:ext cx="4064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6.1%</a:t>
            </a:r>
            <a:endParaRPr/>
          </a:p>
        </p:txBody>
      </p:sp>
      <p:sp>
        <p:nvSpPr>
          <p:cNvPr id="978" name="Google Shape;978;p23"/>
          <p:cNvSpPr/>
          <p:nvPr/>
        </p:nvSpPr>
        <p:spPr>
          <a:xfrm>
            <a:off x="2476500" y="5308600"/>
            <a:ext cx="1206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Filmes CF</a:t>
            </a:r>
            <a:br>
              <a:rPr b="1" i="0" lang="hu-HU" sz="8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hu-HU" sz="8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(viselkedés)</a:t>
            </a:r>
            <a:endParaRPr/>
          </a:p>
        </p:txBody>
      </p:sp>
      <p:sp>
        <p:nvSpPr>
          <p:cNvPr id="979" name="Google Shape;979;p23"/>
          <p:cNvSpPr/>
          <p:nvPr/>
        </p:nvSpPr>
        <p:spPr>
          <a:xfrm>
            <a:off x="3784600" y="5159248"/>
            <a:ext cx="431800" cy="73152"/>
          </a:xfrm>
          <a:prstGeom prst="roundRect">
            <a:avLst>
              <a:gd fmla="val 200" name="adj"/>
            </a:avLst>
          </a:prstGeom>
          <a:solidFill>
            <a:srgbClr val="1E3A3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0" name="Google Shape;980;p23"/>
          <p:cNvSpPr/>
          <p:nvPr/>
        </p:nvSpPr>
        <p:spPr>
          <a:xfrm>
            <a:off x="3708400" y="4930648"/>
            <a:ext cx="584200" cy="2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50">
                <a:solidFill>
                  <a:srgbClr val="1E3A34"/>
                </a:solidFill>
                <a:latin typeface="Arial"/>
                <a:ea typeface="Arial"/>
                <a:cs typeface="Arial"/>
                <a:sym typeface="Arial"/>
              </a:rPr>
              <a:t>0.2%</a:t>
            </a:r>
            <a:endParaRPr/>
          </a:p>
        </p:txBody>
      </p:sp>
      <p:sp>
        <p:nvSpPr>
          <p:cNvPr id="981" name="Google Shape;981;p23"/>
          <p:cNvSpPr/>
          <p:nvPr/>
        </p:nvSpPr>
        <p:spPr>
          <a:xfrm>
            <a:off x="4267200" y="4903216"/>
            <a:ext cx="304800" cy="329184"/>
          </a:xfrm>
          <a:prstGeom prst="roundRect">
            <a:avLst>
              <a:gd fmla="val 200" name="adj"/>
            </a:avLst>
          </a:prstGeom>
          <a:solidFill>
            <a:srgbClr val="CBD5E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2" name="Google Shape;982;p23"/>
          <p:cNvSpPr/>
          <p:nvPr/>
        </p:nvSpPr>
        <p:spPr>
          <a:xfrm>
            <a:off x="4216400" y="4700016"/>
            <a:ext cx="4064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0.9%</a:t>
            </a:r>
            <a:endParaRPr/>
          </a:p>
        </p:txBody>
      </p:sp>
      <p:sp>
        <p:nvSpPr>
          <p:cNvPr id="983" name="Google Shape;983;p23"/>
          <p:cNvSpPr/>
          <p:nvPr/>
        </p:nvSpPr>
        <p:spPr>
          <a:xfrm>
            <a:off x="3683000" y="5308600"/>
            <a:ext cx="1206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8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Műfajalapú</a:t>
            </a:r>
            <a:br>
              <a:rPr b="0" i="0" lang="hu-HU" sz="8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hu-HU" sz="8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(tartalom)</a:t>
            </a:r>
            <a:endParaRPr/>
          </a:p>
        </p:txBody>
      </p:sp>
      <p:sp>
        <p:nvSpPr>
          <p:cNvPr id="984" name="Google Shape;984;p23"/>
          <p:cNvSpPr/>
          <p:nvPr/>
        </p:nvSpPr>
        <p:spPr>
          <a:xfrm>
            <a:off x="4991100" y="3988816"/>
            <a:ext cx="431800" cy="1243584"/>
          </a:xfrm>
          <a:prstGeom prst="roundRect">
            <a:avLst>
              <a:gd fmla="val 200" name="adj"/>
            </a:avLst>
          </a:prstGeom>
          <a:solidFill>
            <a:srgbClr val="1E3A3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5" name="Google Shape;985;p23"/>
          <p:cNvSpPr/>
          <p:nvPr/>
        </p:nvSpPr>
        <p:spPr>
          <a:xfrm>
            <a:off x="4914900" y="3760216"/>
            <a:ext cx="584200" cy="2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850">
                <a:solidFill>
                  <a:srgbClr val="1E3A34"/>
                </a:solidFill>
                <a:latin typeface="Arial"/>
                <a:ea typeface="Arial"/>
                <a:cs typeface="Arial"/>
                <a:sym typeface="Arial"/>
              </a:rPr>
              <a:t>3.4%</a:t>
            </a:r>
            <a:endParaRPr/>
          </a:p>
        </p:txBody>
      </p:sp>
      <p:sp>
        <p:nvSpPr>
          <p:cNvPr id="986" name="Google Shape;986;p23"/>
          <p:cNvSpPr/>
          <p:nvPr/>
        </p:nvSpPr>
        <p:spPr>
          <a:xfrm>
            <a:off x="5473700" y="3257296"/>
            <a:ext cx="304800" cy="1975103"/>
          </a:xfrm>
          <a:prstGeom prst="roundRect">
            <a:avLst>
              <a:gd fmla="val 200" name="adj"/>
            </a:avLst>
          </a:prstGeom>
          <a:solidFill>
            <a:srgbClr val="CBD5E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7" name="Google Shape;987;p23"/>
          <p:cNvSpPr/>
          <p:nvPr/>
        </p:nvSpPr>
        <p:spPr>
          <a:xfrm>
            <a:off x="5422900" y="3054096"/>
            <a:ext cx="406400" cy="1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80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5.4%</a:t>
            </a:r>
            <a:endParaRPr/>
          </a:p>
        </p:txBody>
      </p:sp>
      <p:sp>
        <p:nvSpPr>
          <p:cNvPr id="988" name="Google Shape;988;p23"/>
          <p:cNvSpPr/>
          <p:nvPr/>
        </p:nvSpPr>
        <p:spPr>
          <a:xfrm>
            <a:off x="4889500" y="5308600"/>
            <a:ext cx="1206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8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Standardizált</a:t>
            </a:r>
            <a:br>
              <a:rPr b="0" i="0" lang="hu-HU" sz="8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hu-HU" sz="8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hibrid</a:t>
            </a:r>
            <a:endParaRPr/>
          </a:p>
        </p:txBody>
      </p:sp>
      <p:sp>
        <p:nvSpPr>
          <p:cNvPr id="989" name="Google Shape;989;p23"/>
          <p:cNvSpPr/>
          <p:nvPr/>
        </p:nvSpPr>
        <p:spPr>
          <a:xfrm>
            <a:off x="6604000" y="1803400"/>
            <a:ext cx="4902200" cy="4343400"/>
          </a:xfrm>
          <a:prstGeom prst="roundRect">
            <a:avLst>
              <a:gd fmla="val 1800" name="adj"/>
            </a:avLst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" name="Google Shape;990;p23"/>
          <p:cNvSpPr/>
          <p:nvPr/>
        </p:nvSpPr>
        <p:spPr>
          <a:xfrm>
            <a:off x="6604000" y="1803400"/>
            <a:ext cx="4902200" cy="431800"/>
          </a:xfrm>
          <a:prstGeom prst="roundRect">
            <a:avLst>
              <a:gd fmla="val 1800" name="adj"/>
            </a:avLst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1" name="Google Shape;991;p23"/>
          <p:cNvSpPr/>
          <p:nvPr/>
        </p:nvSpPr>
        <p:spPr>
          <a:xfrm>
            <a:off x="6807200" y="1866900"/>
            <a:ext cx="4495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050">
                <a:solidFill>
                  <a:srgbClr val="0F4C3A"/>
                </a:solidFill>
                <a:latin typeface="Arial"/>
                <a:ea typeface="Arial"/>
                <a:cs typeface="Arial"/>
                <a:sym typeface="Arial"/>
              </a:rPr>
              <a:t>A MÉRÉS TANULSÁGAI ÉS A HIBRID</a:t>
            </a:r>
            <a:endParaRPr/>
          </a:p>
        </p:txBody>
      </p:sp>
      <p:sp>
        <p:nvSpPr>
          <p:cNvPr id="992" name="Google Shape;992;p23"/>
          <p:cNvSpPr/>
          <p:nvPr/>
        </p:nvSpPr>
        <p:spPr>
          <a:xfrm>
            <a:off x="6832600" y="2362200"/>
            <a:ext cx="4445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0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1. Hogyan készült a hibrid?</a:t>
            </a:r>
            <a:endParaRPr/>
          </a:p>
        </p:txBody>
      </p:sp>
      <p:sp>
        <p:nvSpPr>
          <p:cNvPr id="993" name="Google Shape;993;p23"/>
          <p:cNvSpPr/>
          <p:nvPr/>
        </p:nvSpPr>
        <p:spPr>
          <a:xfrm>
            <a:off x="6832600" y="2616200"/>
            <a:ext cx="4445000" cy="8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• A CF- és műfajpontszámok eltérő skálán mozognak. A hibrid a </a:t>
            </a:r>
            <a:r>
              <a:rPr b="1" i="0" lang="hu-HU" sz="900">
                <a:solidFill>
                  <a:srgbClr val="0F4C3A"/>
                </a:solidFill>
                <a:latin typeface="Arial"/>
                <a:ea typeface="Arial"/>
                <a:cs typeface="Arial"/>
                <a:sym typeface="Arial"/>
              </a:rPr>
              <a:t>külön-külön standardizált (z-score)</a:t>
            </a:r>
            <a:r>
              <a:rPr b="0" i="0" lang="hu-HU" sz="9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 pontszámokat adja össze.</a:t>
            </a:r>
            <a:r>
              <a:rPr b="0" i="0" lang="hu-HU" sz="8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• Nem a nyers pontszámok egyszerű összeadásáról van szó, hanem skála-függetlenített kombinációról.</a:t>
            </a:r>
            <a:endParaRPr/>
          </a:p>
        </p:txBody>
      </p:sp>
      <p:sp>
        <p:nvSpPr>
          <p:cNvPr id="994" name="Google Shape;994;p23"/>
          <p:cNvSpPr/>
          <p:nvPr/>
        </p:nvSpPr>
        <p:spPr>
          <a:xfrm>
            <a:off x="6832600" y="3479800"/>
            <a:ext cx="4445000" cy="101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5" name="Google Shape;995;p23"/>
          <p:cNvSpPr/>
          <p:nvPr/>
        </p:nvSpPr>
        <p:spPr>
          <a:xfrm>
            <a:off x="6832600" y="3606800"/>
            <a:ext cx="4445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000">
                <a:solidFill>
                  <a:srgbClr val="065F46"/>
                </a:solidFill>
                <a:latin typeface="Arial"/>
                <a:ea typeface="Arial"/>
                <a:cs typeface="Arial"/>
                <a:sym typeface="Arial"/>
              </a:rPr>
              <a:t>2. A mért eredmény: a CF vezetett</a:t>
            </a:r>
            <a:endParaRPr/>
          </a:p>
        </p:txBody>
      </p:sp>
      <p:sp>
        <p:nvSpPr>
          <p:cNvPr id="996" name="Google Shape;996;p23"/>
          <p:cNvSpPr/>
          <p:nvPr/>
        </p:nvSpPr>
        <p:spPr>
          <a:xfrm>
            <a:off x="6832600" y="3860800"/>
            <a:ext cx="4445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00">
                <a:solidFill>
                  <a:srgbClr val="0D5C46"/>
                </a:solidFill>
                <a:latin typeface="Arial"/>
                <a:ea typeface="Arial"/>
                <a:cs typeface="Arial"/>
                <a:sym typeface="Arial"/>
              </a:rPr>
              <a:t>• Ezen a teszten a tiszta viselkedési modell (CF) adta a legjobb eredményt (4,3%).</a:t>
            </a:r>
            <a:r>
              <a:rPr b="0" i="0" lang="hu-HU" sz="90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• Ez a konkrét, egyenlő súlyú hibrid nem javított rajta (3,4%).</a:t>
            </a:r>
            <a:r>
              <a:rPr b="0" i="0" lang="hu-HU" sz="8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• Hipotézis: a 19 durva műfajcímke felhígíthatta az erősebb kollaboratív jelet.</a:t>
            </a:r>
            <a:endParaRPr/>
          </a:p>
        </p:txBody>
      </p:sp>
      <p:sp>
        <p:nvSpPr>
          <p:cNvPr id="997" name="Google Shape;997;p23"/>
          <p:cNvSpPr/>
          <p:nvPr/>
        </p:nvSpPr>
        <p:spPr>
          <a:xfrm>
            <a:off x="6832600" y="4826000"/>
            <a:ext cx="4445000" cy="1016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8" name="Google Shape;998;p23"/>
          <p:cNvSpPr/>
          <p:nvPr/>
        </p:nvSpPr>
        <p:spPr>
          <a:xfrm>
            <a:off x="6807200" y="4953000"/>
            <a:ext cx="4495800" cy="1041400"/>
          </a:xfrm>
          <a:prstGeom prst="roundRect">
            <a:avLst>
              <a:gd fmla="val 800" name="adj"/>
            </a:avLst>
          </a:prstGeom>
          <a:solidFill>
            <a:srgbClr val="F8FAFC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9" name="Google Shape;999;p23"/>
          <p:cNvSpPr/>
          <p:nvPr/>
        </p:nvSpPr>
        <p:spPr>
          <a:xfrm>
            <a:off x="6934200" y="5003800"/>
            <a:ext cx="4241800" cy="93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9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Fontos módszertani körülmény:</a:t>
            </a:r>
            <a:r>
              <a:rPr b="0" i="0" lang="hu-HU" sz="85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Mind a 4 stratégia UGYANABBÓL a 863 szűrt jelöltből dolgozott. Ez a teszt tehát NEM azt vizsgálta, hogy a tartalom megmenti-e az új filmeket (az értékelés nélküli címek eleve ki voltak zárva).</a:t>
            </a:r>
            <a:endParaRPr/>
          </a:p>
        </p:txBody>
      </p:sp>
      <p:sp>
        <p:nvSpPr>
          <p:cNvPr id="1000" name="Google Shape;1000;p23"/>
          <p:cNvSpPr/>
          <p:nvPr/>
        </p:nvSpPr>
        <p:spPr>
          <a:xfrm>
            <a:off x="685800" y="64008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1" name="Google Shape;1001;p23"/>
          <p:cNvSpPr/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1002" name="Google Shape;1002;p23"/>
          <p:cNvSpPr/>
          <p:nvPr/>
        </p:nvSpPr>
        <p:spPr>
          <a:xfrm>
            <a:off x="10363200" y="6543675"/>
            <a:ext cx="1143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23 / 24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FDFC"/>
        </a:solidFill>
      </p:bgPr>
    </p:bg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24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F615C"/>
          </a:solidFill>
          <a:ln cap="flat" cmpd="sng" w="9525">
            <a:solidFill>
              <a:srgbClr val="0F61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9" name="Google Shape;1009;p24"/>
          <p:cNvSpPr/>
          <p:nvPr/>
        </p:nvSpPr>
        <p:spPr>
          <a:xfrm>
            <a:off x="685800" y="323850"/>
            <a:ext cx="152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1125">
                <a:solidFill>
                  <a:srgbClr val="0F615C"/>
                </a:solidFill>
                <a:latin typeface="Arial"/>
                <a:ea typeface="Arial"/>
                <a:cs typeface="Arial"/>
                <a:sym typeface="Arial"/>
              </a:rPr>
              <a:t>5. óra  /  24</a:t>
            </a:r>
            <a:endParaRPr/>
          </a:p>
        </p:txBody>
      </p:sp>
      <p:sp>
        <p:nvSpPr>
          <p:cNvPr id="1010" name="Google Shape;1010;p24"/>
          <p:cNvSpPr/>
          <p:nvPr/>
        </p:nvSpPr>
        <p:spPr>
          <a:xfrm>
            <a:off x="685800" y="704850"/>
            <a:ext cx="108204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hu-HU" sz="3000">
                <a:solidFill>
                  <a:srgbClr val="18212B"/>
                </a:solidFill>
                <a:latin typeface="Arial"/>
                <a:ea typeface="Arial"/>
                <a:cs typeface="Arial"/>
                <a:sym typeface="Arial"/>
              </a:rPr>
              <a:t>Összegzés: mit mutat és mit nem az offline teszt?</a:t>
            </a:r>
            <a:endParaRPr/>
          </a:p>
        </p:txBody>
      </p:sp>
      <p:sp>
        <p:nvSpPr>
          <p:cNvPr id="1011" name="Google Shape;1011;p24"/>
          <p:cNvSpPr/>
          <p:nvPr/>
        </p:nvSpPr>
        <p:spPr>
          <a:xfrm>
            <a:off x="685800" y="13716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2" name="Google Shape;1012;p24"/>
          <p:cNvSpPr/>
          <p:nvPr/>
        </p:nvSpPr>
        <p:spPr>
          <a:xfrm>
            <a:off x="685800" y="1422400"/>
            <a:ext cx="10668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5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mért offline eredmények, a vizsgálat korlátai és a gyakorlati továbblépés iránya.</a:t>
            </a:r>
            <a:endParaRPr/>
          </a:p>
        </p:txBody>
      </p:sp>
      <p:sp>
        <p:nvSpPr>
          <p:cNvPr id="1013" name="Google Shape;1013;p24"/>
          <p:cNvSpPr/>
          <p:nvPr/>
        </p:nvSpPr>
        <p:spPr>
          <a:xfrm>
            <a:off x="685800" y="1803400"/>
            <a:ext cx="3403600" cy="4343400"/>
          </a:xfrm>
          <a:prstGeom prst="roundRect">
            <a:avLst>
              <a:gd fmla="val 1800" name="adj"/>
            </a:avLst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4" name="Google Shape;1014;p24"/>
          <p:cNvSpPr/>
          <p:nvPr/>
        </p:nvSpPr>
        <p:spPr>
          <a:xfrm>
            <a:off x="685800" y="1803400"/>
            <a:ext cx="3403600" cy="431800"/>
          </a:xfrm>
          <a:prstGeom prst="roundRect">
            <a:avLst>
              <a:gd fmla="val 1800" name="adj"/>
            </a:avLst>
          </a:prstGeom>
          <a:solidFill>
            <a:srgbClr val="F0FDF4"/>
          </a:solidFill>
          <a:ln cap="flat" cmpd="sng" w="12700">
            <a:solidFill>
              <a:srgbClr val="BBF7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5" name="Google Shape;1015;p24"/>
          <p:cNvSpPr/>
          <p:nvPr/>
        </p:nvSpPr>
        <p:spPr>
          <a:xfrm>
            <a:off x="863600" y="1866900"/>
            <a:ext cx="3048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rgbClr val="005F60"/>
                </a:solidFill>
                <a:latin typeface="Calibri"/>
                <a:ea typeface="Calibri"/>
                <a:cs typeface="Calibri"/>
                <a:sym typeface="Calibri"/>
              </a:rPr>
              <a:t>1. AMIT AZ OFFLINE TESZT MUTATOTT</a:t>
            </a:r>
            <a:endParaRPr/>
          </a:p>
        </p:txBody>
      </p:sp>
      <p:sp>
        <p:nvSpPr>
          <p:cNvPr id="1016" name="Google Shape;1016;p24"/>
          <p:cNvSpPr/>
          <p:nvPr/>
        </p:nvSpPr>
        <p:spPr>
          <a:xfrm>
            <a:off x="889000" y="2387600"/>
            <a:ext cx="2997200" cy="36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Gyakoribb találat az első 5 helyen: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személyes CF modell felülmúlta a baseline-t (25 vs. 9 néző, 4,3% vs. 1,5%).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33415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Különbség a Top 10-ben is: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10-es listán mért egyoldalú egzakt McNemar-próba (p ≈ 0,004; 27 csak CF vs. 10 csak baseline) statisztikailag alátámasztja a két modell rangsorolási eltérését.</a:t>
            </a:r>
            <a:endParaRPr/>
          </a:p>
        </p:txBody>
      </p:sp>
      <p:sp>
        <p:nvSpPr>
          <p:cNvPr id="1017" name="Google Shape;1017;p24"/>
          <p:cNvSpPr/>
          <p:nvPr/>
        </p:nvSpPr>
        <p:spPr>
          <a:xfrm>
            <a:off x="4394200" y="1803400"/>
            <a:ext cx="3403600" cy="4343400"/>
          </a:xfrm>
          <a:prstGeom prst="roundRect">
            <a:avLst>
              <a:gd fmla="val 1800" name="adj"/>
            </a:avLst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8" name="Google Shape;1018;p24"/>
          <p:cNvSpPr/>
          <p:nvPr/>
        </p:nvSpPr>
        <p:spPr>
          <a:xfrm>
            <a:off x="4394200" y="1803400"/>
            <a:ext cx="3403600" cy="431800"/>
          </a:xfrm>
          <a:prstGeom prst="roundRect">
            <a:avLst>
              <a:gd fmla="val 1800" name="adj"/>
            </a:avLst>
          </a:prstGeom>
          <a:solidFill>
            <a:srgbClr val="FEF3C7"/>
          </a:solidFill>
          <a:ln cap="flat" cmpd="sng" w="12700">
            <a:solidFill>
              <a:srgbClr val="FDE6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9" name="Google Shape;1019;p24"/>
          <p:cNvSpPr/>
          <p:nvPr/>
        </p:nvSpPr>
        <p:spPr>
          <a:xfrm>
            <a:off x="4572000" y="1866900"/>
            <a:ext cx="3048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rgbClr val="B45309"/>
                </a:solidFill>
                <a:latin typeface="Calibri"/>
                <a:ea typeface="Calibri"/>
                <a:cs typeface="Calibri"/>
                <a:sym typeface="Calibri"/>
              </a:rPr>
              <a:t>2. AMIT A TESZT NEM TUD MÉRNI</a:t>
            </a:r>
            <a:endParaRPr/>
          </a:p>
        </p:txBody>
      </p:sp>
      <p:sp>
        <p:nvSpPr>
          <p:cNvPr id="1020" name="Google Shape;1020;p24"/>
          <p:cNvSpPr/>
          <p:nvPr/>
        </p:nvSpPr>
        <p:spPr>
          <a:xfrm>
            <a:off x="4597400" y="2387600"/>
            <a:ext cx="2997200" cy="36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Csak a megfigyelt múltat látja: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Csak olyan filmről tudunk, amit a néző a rendszerben értékelt. Nem méri az új felfedezéseket (serendipity), és az adatbázisból nem tudható, mikor vagy valóban végignézte-e a filmet.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33415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Nem látja az interakciót és elégedettséget: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Nem tudjuk, hogy a néző rákattintott volna-e az ajánlatra, végignézte volna-e, vagy elégedett lett volna a kezdőlappal.</a:t>
            </a:r>
            <a:endParaRPr/>
          </a:p>
        </p:txBody>
      </p:sp>
      <p:sp>
        <p:nvSpPr>
          <p:cNvPr id="1021" name="Google Shape;1021;p24"/>
          <p:cNvSpPr/>
          <p:nvPr/>
        </p:nvSpPr>
        <p:spPr>
          <a:xfrm>
            <a:off x="8102600" y="1803400"/>
            <a:ext cx="3403600" cy="4343400"/>
          </a:xfrm>
          <a:prstGeom prst="roundRect">
            <a:avLst>
              <a:gd fmla="val 1800" name="adj"/>
            </a:avLst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2" name="Google Shape;1022;p24"/>
          <p:cNvSpPr/>
          <p:nvPr/>
        </p:nvSpPr>
        <p:spPr>
          <a:xfrm>
            <a:off x="8102600" y="1803400"/>
            <a:ext cx="3403600" cy="431800"/>
          </a:xfrm>
          <a:prstGeom prst="roundRect">
            <a:avLst>
              <a:gd fmla="val 1800" name="adj"/>
            </a:avLst>
          </a:prstGeom>
          <a:solidFill>
            <a:srgbClr val="F8FAFC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3" name="Google Shape;1023;p24"/>
          <p:cNvSpPr/>
          <p:nvPr/>
        </p:nvSpPr>
        <p:spPr>
          <a:xfrm>
            <a:off x="8280400" y="1866900"/>
            <a:ext cx="3048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1050">
                <a:solidFill>
                  <a:srgbClr val="0284C7"/>
                </a:solidFill>
                <a:latin typeface="Calibri"/>
                <a:ea typeface="Calibri"/>
                <a:cs typeface="Calibri"/>
                <a:sym typeface="Calibri"/>
              </a:rPr>
              <a:t>3. KÖVETKEZŐ LÉPÉS: ONLINE A/B TESZT</a:t>
            </a:r>
            <a:endParaRPr/>
          </a:p>
        </p:txBody>
      </p:sp>
      <p:sp>
        <p:nvSpPr>
          <p:cNvPr id="1024" name="Google Shape;1024;p24"/>
          <p:cNvSpPr/>
          <p:nvPr/>
        </p:nvSpPr>
        <p:spPr>
          <a:xfrm>
            <a:off x="8305800" y="2387600"/>
            <a:ext cx="2997200" cy="36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Tesztelendő felület (kétsávos kezdőlap):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rendszeres nézőknél a személyes CF sáv, az új látogatóknál a népszerűségi lista lehet az alapértelmezett kiindulás.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33415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u-HU" sz="95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• Online A/B kísérletben mérendő: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9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Az igazi üzleti hatást éles A/B teszttel kell ellenőrizni valós interakciós adatokon (átkattintási arány, megtekintési idő, megtartás).</a:t>
            </a:r>
            <a:endParaRPr/>
          </a:p>
        </p:txBody>
      </p:sp>
      <p:sp>
        <p:nvSpPr>
          <p:cNvPr id="1025" name="Google Shape;1025;p24"/>
          <p:cNvSpPr/>
          <p:nvPr/>
        </p:nvSpPr>
        <p:spPr>
          <a:xfrm>
            <a:off x="685800" y="6400800"/>
            <a:ext cx="10820400" cy="9525"/>
          </a:xfrm>
          <a:prstGeom prst="rect">
            <a:avLst/>
          </a:prstGeom>
          <a:solidFill>
            <a:srgbClr val="D9E2E0"/>
          </a:solidFill>
          <a:ln cap="flat" cmpd="sng" w="9525">
            <a:solidFill>
              <a:srgbClr val="D9E2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6" name="Google Shape;1026;p24"/>
          <p:cNvSpPr/>
          <p:nvPr/>
        </p:nvSpPr>
        <p:spPr>
          <a:xfrm>
            <a:off x="685800" y="6543675"/>
            <a:ext cx="28575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Ajánlórendszerek</a:t>
            </a:r>
            <a:endParaRPr/>
          </a:p>
        </p:txBody>
      </p:sp>
      <p:sp>
        <p:nvSpPr>
          <p:cNvPr id="1027" name="Google Shape;1027;p24"/>
          <p:cNvSpPr/>
          <p:nvPr/>
        </p:nvSpPr>
        <p:spPr>
          <a:xfrm>
            <a:off x="10363200" y="6543675"/>
            <a:ext cx="11430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975">
                <a:solidFill>
                  <a:srgbClr val="667085"/>
                </a:solidFill>
                <a:latin typeface="Arial"/>
                <a:ea typeface="Arial"/>
                <a:cs typeface="Arial"/>
                <a:sym typeface="Arial"/>
              </a:rPr>
              <a:t>24 / 24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2026-10-02T17:55:12Z</dcterms:created>
  <dc:creator>Walnut Exporter</dc:creator>
</cp:coreProperties>
</file>