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4" r:id="rId11"/>
    <p:sldId id="263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63391" autoAdjust="0"/>
  </p:normalViewPr>
  <p:slideViewPr>
    <p:cSldViewPr snapToGrid="0">
      <p:cViewPr varScale="1">
        <p:scale>
          <a:sx n="55" d="100"/>
          <a:sy n="55" d="100"/>
        </p:scale>
        <p:origin x="1742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589E5-FB52-465A-9FDE-73544E971724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8CBEB-ED77-4A04-9E2D-F2F24141AF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313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Mielőtt megismerkednénk az ABAP programozási nyelvvel,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érdemes röviden áttekinteni az SAP rendszer felépítését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Mivel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ilyen rendszerben egyszerre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több felhasználó is konkurensen dolgozik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adatok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mindenféleképpen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szerveren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hogy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tárolódjanak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Fontos szempont továbbá, hogy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vállalati információk, illetve az operatív munkához szükséges alkalmazások távolról, bármilyen eszközről elérhetőek legyenek.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SAP rendszerek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háromrétegű kliens-szerver architektúrát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használnak,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középpontban az alkalmazás-szerverrel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 kétféle alkalmazás-szervert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szolgáltat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SAP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NetWeaver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Server ABAP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illetve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NetWeaver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Server Java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néven. Jelen jegyzetünkben az SAP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NetWeaver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Server ABAP-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foglalkozunk. Egyrészt ehhez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ABAP nyelven kell fejleszteni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másrészt történeti okokból is ez az elterjedtebb.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Megjegyezzük, hogy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kialakítható olyan környezet is, melyben mindkét szerver elérhető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három-rétegű tagolás célja a skálázhatóság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Üzleti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környezetben hatalmas adatmennyiség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több terra-byte kerül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tárolásra és átdolgozásra napról napra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ezért egy nagy előnye az SAP-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szinte korlátlan számú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többször több 100 applikációs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szerver használata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mely így tetszőlegesen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skálázhatóvá teszi a rendszert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4040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Természetesen, </a:t>
            </a:r>
            <a:r>
              <a:rPr lang="hu-HU" b="1" dirty="0" smtClean="0"/>
              <a:t>mint a legtöbb nyelvnél, az ELSEIF ill. ELSE ágak </a:t>
            </a:r>
            <a:r>
              <a:rPr lang="hu-HU" dirty="0" smtClean="0"/>
              <a:t>értelemszerűen </a:t>
            </a:r>
            <a:r>
              <a:rPr lang="hu-HU" b="1" dirty="0" err="1" smtClean="0"/>
              <a:t>elhagyhatóak</a:t>
            </a:r>
            <a:r>
              <a:rPr lang="hu-HU" dirty="0" smtClean="0"/>
              <a:t>, mely érvényes a </a:t>
            </a:r>
            <a:r>
              <a:rPr lang="hu-HU" b="1" dirty="0" smtClean="0"/>
              <a:t>CASE</a:t>
            </a:r>
            <a:r>
              <a:rPr lang="hu-HU" dirty="0" smtClean="0"/>
              <a:t> utasítás </a:t>
            </a:r>
            <a:r>
              <a:rPr lang="hu-HU" b="1" dirty="0" smtClean="0"/>
              <a:t>WHEN</a:t>
            </a:r>
            <a:r>
              <a:rPr lang="hu-HU" dirty="0" smtClean="0"/>
              <a:t> ill. </a:t>
            </a:r>
            <a:r>
              <a:rPr lang="hu-HU" b="1" dirty="0" smtClean="0"/>
              <a:t>WHEN OTHERS </a:t>
            </a:r>
            <a:r>
              <a:rPr lang="hu-HU" b="1" dirty="0" err="1" smtClean="0"/>
              <a:t>kulcsszavaira</a:t>
            </a:r>
            <a:r>
              <a:rPr lang="hu-HU" b="1" dirty="0" smtClean="0"/>
              <a:t> </a:t>
            </a:r>
            <a:r>
              <a:rPr lang="hu-HU" dirty="0" smtClean="0"/>
              <a:t>is. Mindkét esetben az </a:t>
            </a:r>
            <a:r>
              <a:rPr lang="hu-HU" b="1" dirty="0" smtClean="0"/>
              <a:t>első olyan blokk </a:t>
            </a:r>
            <a:r>
              <a:rPr lang="hu-HU" b="1" dirty="0" err="1" smtClean="0"/>
              <a:t>hajtódik</a:t>
            </a:r>
            <a:r>
              <a:rPr lang="hu-HU" b="1" dirty="0" smtClean="0"/>
              <a:t> végre, melynek feltétele igaz és a blokk végrehajtása után átadódik a vezérlés az ENDIF ill</a:t>
            </a:r>
            <a:r>
              <a:rPr lang="hu-HU" dirty="0" smtClean="0"/>
              <a:t>. ENDCASE utasításra. </a:t>
            </a:r>
            <a:r>
              <a:rPr lang="hu-HU" b="1" dirty="0" smtClean="0"/>
              <a:t>Minden IF-</a:t>
            </a:r>
            <a:r>
              <a:rPr lang="hu-HU" b="1" dirty="0" err="1" smtClean="0"/>
              <a:t>hez</a:t>
            </a:r>
            <a:r>
              <a:rPr lang="hu-HU" b="1" dirty="0" smtClean="0"/>
              <a:t> tartozik egy ENDIF</a:t>
            </a:r>
            <a:r>
              <a:rPr lang="hu-HU" dirty="0" smtClean="0"/>
              <a:t>, vagyis az </a:t>
            </a:r>
            <a:r>
              <a:rPr lang="hu-HU" b="1" dirty="0" err="1" smtClean="0"/>
              <a:t>egymásbaágyazás</a:t>
            </a:r>
            <a:r>
              <a:rPr lang="hu-HU" b="1" dirty="0" smtClean="0"/>
              <a:t> egyértelmű kell legyen minden szempontból</a:t>
            </a:r>
            <a:r>
              <a:rPr lang="hu-HU" dirty="0" smtClean="0"/>
              <a:t>. Ugyanez érvényes a CASE utasításra.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9087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EXIT</a:t>
            </a:r>
            <a:r>
              <a:rPr lang="hu-HU" dirty="0" smtClean="0"/>
              <a:t>.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legbelső ciklusból, vagy egy modul egységből lép ki a vezérlés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CONTINUE</a:t>
            </a:r>
            <a:r>
              <a:rPr lang="hu-HU" dirty="0" smtClean="0"/>
              <a:t>.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Cikluson belül </a:t>
            </a:r>
            <a:r>
              <a:rPr lang="hu-HU" b="1" dirty="0" smtClean="0"/>
              <a:t>IF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utasítással használva a ciklus elejére adhatjuk a vezérlést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CHECK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&lt;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feltétel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&gt;.: Ha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feltétel igaz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akkor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ciklusban alkalmazva ekvivalens az előzőekben tárgyalt </a:t>
            </a:r>
            <a:r>
              <a:rPr lang="hu-HU" b="1" dirty="0" smtClean="0"/>
              <a:t>CONTINUE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utasítás hatásával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míg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 egységben az </a:t>
            </a:r>
            <a:r>
              <a:rPr lang="hu-HU" b="1" dirty="0" smtClean="0"/>
              <a:t>EXIT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utasítással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ABAP/4 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tartalmaz </a:t>
            </a:r>
            <a:r>
              <a:rPr lang="hu-HU" b="1" dirty="0" smtClean="0"/>
              <a:t>GOTO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utasítást.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6893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Kétféle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ciklusunk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DO-t használhatjuk számlálós és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hátultesztelős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ciklusként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4309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ABAP nyelv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kétféle programozási modellt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támogat. Az egyik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procedurális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programozási modell, amely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funkcióelemekre és szubrutinokra épül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másik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objektum-orientált programozási model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l, amely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osztályokon és interfészeken alapul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Bár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 az utóbbit javasolja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mi mégis azt tanácsoljuk, hogy ez megfontolás tárgya legyen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Egyszerű, gyorsan elkészíthető listákat vagy egyéb egyszerű programokat ne kezdjünk el objektum-orientált szemléletben megírni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mert ezzel csak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programozási időt növeljük,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implementálás bonyolultabb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lesz. Ellenben ha egy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nagyobb modult, több programból álló alkalmazást vagy API-t szeretnénk lefejleszteni, akkor az objektum-orientált szemlélet javasolt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Mindkét modellben</a:t>
            </a:r>
            <a:r>
              <a:rPr lang="hu-HU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osztályok klasszikus feldolgozási blokkokban érhetők el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klasszikus programok és eljárások pedig a módszereken belül meghívhatók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nyelv hibrid jellege elsősorban a lefelé irányuló kompatibilitásnak köszönhető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Az ABAP-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ugyanis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procedurális gyökerei vannak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és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objektum-orientált programozási modell bevezetésével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azt kívánták biztosítani, hogy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teljes programok és az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újrafelhasználható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eljárások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(elsősorban a funkciómodulok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továbbra is használhatók legyenek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395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Az összetartozó funkcióelemeket funkciócsoportokba kell raknunk</a:t>
            </a:r>
            <a:r>
              <a:rPr lang="hu-HU" dirty="0" smtClean="0"/>
              <a:t>. A funkciócsoport szerepe nem merül ki a funkcióelemek csoportokba foglalásába. </a:t>
            </a:r>
            <a:r>
              <a:rPr lang="hu-HU" b="1" dirty="0" smtClean="0"/>
              <a:t>Saját globális adatterülettel rendelkezik</a:t>
            </a:r>
            <a:r>
              <a:rPr lang="hu-HU" dirty="0" smtClean="0"/>
              <a:t>, ahol </a:t>
            </a:r>
            <a:r>
              <a:rPr lang="hu-HU" b="1" dirty="0" smtClean="0"/>
              <a:t>típusokat</a:t>
            </a:r>
            <a:r>
              <a:rPr lang="hu-HU" dirty="0" smtClean="0"/>
              <a:t> és </a:t>
            </a:r>
            <a:r>
              <a:rPr lang="hu-HU" b="1" dirty="0" smtClean="0"/>
              <a:t>változókat</a:t>
            </a:r>
            <a:r>
              <a:rPr lang="hu-HU" dirty="0" smtClean="0"/>
              <a:t> is </a:t>
            </a:r>
            <a:r>
              <a:rPr lang="hu-HU" b="1" dirty="0" smtClean="0"/>
              <a:t>deklarálhatunk</a:t>
            </a:r>
            <a:r>
              <a:rPr lang="hu-HU" dirty="0" smtClean="0"/>
              <a:t>. Ezt a </a:t>
            </a:r>
            <a:r>
              <a:rPr lang="hu-HU" b="1" dirty="0" smtClean="0"/>
              <a:t>globális adatterületet a csoport minden funkcióeleme eléri</a:t>
            </a:r>
            <a:r>
              <a:rPr lang="hu-HU" dirty="0" smtClean="0"/>
              <a:t>. </a:t>
            </a:r>
            <a:r>
              <a:rPr lang="hu-HU" b="1" dirty="0" smtClean="0"/>
              <a:t>Amikor a programunk meghív egy funkcióelemet, akkor a funkcióelem funkciócsoportja teljes egészében betöltődik a hívó programunk belső munkamenetébe</a:t>
            </a:r>
            <a:r>
              <a:rPr lang="hu-HU" dirty="0" smtClean="0"/>
              <a:t>, és ezzel </a:t>
            </a:r>
            <a:r>
              <a:rPr lang="hu-HU" b="1" dirty="0" smtClean="0"/>
              <a:t>létrejön</a:t>
            </a:r>
            <a:r>
              <a:rPr lang="hu-HU" dirty="0" smtClean="0"/>
              <a:t> a </a:t>
            </a:r>
            <a:r>
              <a:rPr lang="hu-HU" b="1" dirty="0" smtClean="0"/>
              <a:t>csoport globális adatterülete </a:t>
            </a:r>
            <a:r>
              <a:rPr lang="hu-HU" dirty="0" smtClean="0"/>
              <a:t>is. Az egész egy kicsit </a:t>
            </a:r>
            <a:r>
              <a:rPr lang="hu-HU" b="1" dirty="0" smtClean="0"/>
              <a:t>hasonlít</a:t>
            </a:r>
            <a:r>
              <a:rPr lang="hu-HU" dirty="0" smtClean="0"/>
              <a:t> az </a:t>
            </a:r>
            <a:r>
              <a:rPr lang="hu-HU" b="1" dirty="0" smtClean="0"/>
              <a:t>objektum-orientált programozásban használt osztályhoz</a:t>
            </a:r>
            <a:r>
              <a:rPr lang="hu-HU" dirty="0" smtClean="0"/>
              <a:t>. A </a:t>
            </a:r>
            <a:r>
              <a:rPr lang="hu-HU" b="1" dirty="0" smtClean="0"/>
              <a:t>funkcióelemek</a:t>
            </a:r>
            <a:r>
              <a:rPr lang="hu-HU" dirty="0" smtClean="0"/>
              <a:t> az osztály </a:t>
            </a:r>
            <a:r>
              <a:rPr lang="hu-HU" b="1" dirty="0" smtClean="0"/>
              <a:t>statikus metódusai, </a:t>
            </a:r>
            <a:r>
              <a:rPr lang="hu-HU" dirty="0" smtClean="0"/>
              <a:t>a </a:t>
            </a:r>
            <a:r>
              <a:rPr lang="hu-HU" b="1" dirty="0" smtClean="0"/>
              <a:t>csoport globális adatterületén lévő változók meg az osztály privát, statikus tagváltozói.</a:t>
            </a:r>
          </a:p>
          <a:p>
            <a:endParaRPr lang="hu-HU" dirty="0" smtClean="0"/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funkciócsoport neve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26 karakterből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állhat. Az ügyfél-specifikus funkciócsoportok nevét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vagy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kell kezdeni. E név 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&lt;név&gt;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alapján a fejlesztőeszköz legenerálja a csoport fő programját 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SAPL&lt;név&gt;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további számtalan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-dal 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L&lt;név&gt;TOP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L&lt;név&gt;UXX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L&lt;név&gt;U01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L&lt;név&gt;U02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stb.). </a:t>
            </a:r>
          </a:p>
          <a:p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b="1" dirty="0" smtClean="0"/>
              <a:t>TOP</a:t>
            </a:r>
            <a:r>
              <a:rPr lang="hu-HU" dirty="0" smtClean="0"/>
              <a:t>. Ez tartalmazza a </a:t>
            </a:r>
            <a:r>
              <a:rPr lang="hu-HU" b="1" dirty="0" smtClean="0"/>
              <a:t>FUNCTION-POOL utasítást </a:t>
            </a:r>
            <a:r>
              <a:rPr lang="hu-HU" dirty="0" smtClean="0"/>
              <a:t>(a REPORT vagy a PROGRAM </a:t>
            </a:r>
            <a:r>
              <a:rPr lang="hu-HU" dirty="0" err="1" smtClean="0"/>
              <a:t>statement</a:t>
            </a:r>
            <a:r>
              <a:rPr lang="hu-HU" dirty="0" smtClean="0"/>
              <a:t> funkciócsoportjának felel meg) </a:t>
            </a:r>
            <a:r>
              <a:rPr lang="hu-HU" b="1" dirty="0" smtClean="0"/>
              <a:t>és</a:t>
            </a:r>
            <a:r>
              <a:rPr lang="hu-HU" dirty="0" smtClean="0"/>
              <a:t> a </a:t>
            </a:r>
            <a:r>
              <a:rPr lang="hu-HU" b="1" dirty="0" smtClean="0"/>
              <a:t>teljes funkciócsoport globális adatdeklarációit</a:t>
            </a:r>
            <a:r>
              <a:rPr lang="hu-HU" dirty="0" smtClean="0"/>
              <a:t>.</a:t>
            </a:r>
          </a:p>
          <a:p>
            <a:r>
              <a:rPr lang="hu-HU" b="1" dirty="0" smtClean="0"/>
              <a:t>UXX</a:t>
            </a:r>
            <a:r>
              <a:rPr lang="hu-HU" dirty="0" smtClean="0"/>
              <a:t>. Ez további </a:t>
            </a:r>
            <a:r>
              <a:rPr lang="hu-HU" b="1" dirty="0" smtClean="0"/>
              <a:t>INCLUDE </a:t>
            </a:r>
            <a:r>
              <a:rPr lang="hu-HU" b="1" dirty="0" err="1" smtClean="0"/>
              <a:t>statementeket</a:t>
            </a:r>
            <a:r>
              <a:rPr lang="hu-HU" b="1" dirty="0" smtClean="0"/>
              <a:t> </a:t>
            </a:r>
            <a:r>
              <a:rPr lang="hu-HU" dirty="0" smtClean="0"/>
              <a:t>tartalmaz az U01, U02, ... programokhoz. Ezek tartalmazzák a </a:t>
            </a:r>
            <a:r>
              <a:rPr lang="hu-HU" b="1" dirty="0" smtClean="0"/>
              <a:t>tényleges funkciómodulokat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</a:t>
            </a:r>
            <a:r>
              <a:rPr lang="hu-HU" b="1" dirty="0" smtClean="0"/>
              <a:t>F01, F02</a:t>
            </a:r>
            <a:r>
              <a:rPr lang="hu-HU" dirty="0" smtClean="0"/>
              <a:t>, ... programok tartalmazzák azokat a </a:t>
            </a:r>
            <a:r>
              <a:rPr lang="hu-HU" b="1" dirty="0" smtClean="0"/>
              <a:t>szubrutinokat</a:t>
            </a:r>
            <a:r>
              <a:rPr lang="hu-HU" dirty="0" smtClean="0"/>
              <a:t>, amelyek a </a:t>
            </a:r>
            <a:r>
              <a:rPr lang="hu-HU" b="1" dirty="0" smtClean="0"/>
              <a:t>csoport összes funkciómoduljából </a:t>
            </a:r>
            <a:r>
              <a:rPr lang="hu-HU" b="1" dirty="0" err="1" smtClean="0"/>
              <a:t>belsõ</a:t>
            </a:r>
            <a:r>
              <a:rPr lang="hu-HU" b="1" dirty="0" smtClean="0"/>
              <a:t> szubrutin hívásokkal hívhatók meg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b="1" dirty="0" smtClean="0"/>
              <a:t>A funkciócsoportoknak saját táblaterületük van </a:t>
            </a:r>
            <a:r>
              <a:rPr lang="hu-HU" dirty="0" smtClean="0"/>
              <a:t>(TABLES).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funkciócsoport összes funkciómodulja elérheti a csoport globális adatait</a:t>
            </a:r>
            <a:r>
              <a:rPr lang="hu-HU" dirty="0" smtClean="0"/>
              <a:t>. Ezért </a:t>
            </a:r>
            <a:r>
              <a:rPr lang="hu-HU" b="1" dirty="0" smtClean="0"/>
              <a:t>minden funkciómodult</a:t>
            </a:r>
            <a:r>
              <a:rPr lang="hu-HU" dirty="0" smtClean="0"/>
              <a:t>, amely </a:t>
            </a:r>
            <a:r>
              <a:rPr lang="hu-HU" b="1" dirty="0" smtClean="0"/>
              <a:t>ugyanazt az adatot használja</a:t>
            </a:r>
            <a:r>
              <a:rPr lang="hu-HU" dirty="0" smtClean="0"/>
              <a:t>, </a:t>
            </a:r>
            <a:r>
              <a:rPr lang="hu-HU" b="1" dirty="0" smtClean="0"/>
              <a:t>egyetlen funkciócsoportba </a:t>
            </a:r>
            <a:r>
              <a:rPr lang="hu-HU" dirty="0" smtClean="0"/>
              <a:t>kell helyeznie. Például, ha rendelkezik olyan funkciómodulokkal, amelyek mindegyike ugyanazt a belső táblát használja, akkor elhelyezheti őket egy olyan funkciócsoportban, amely a tábla definícióját tartalmazza annak globális adataiban.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0335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b="1" dirty="0" smtClean="0"/>
              <a:t>ABAP </a:t>
            </a:r>
            <a:r>
              <a:rPr lang="hu-HU" b="1" dirty="0" err="1" smtClean="0"/>
              <a:t>Objects</a:t>
            </a:r>
            <a:r>
              <a:rPr lang="hu-HU" dirty="0" smtClean="0"/>
              <a:t> az ABAP nyelv egy </a:t>
            </a:r>
            <a:r>
              <a:rPr lang="hu-HU" b="1" dirty="0" smtClean="0"/>
              <a:t>olyan kiegészítése, amely segítségével SAP rendszeren futó objektum-orientált programokat lehet fejleszteni</a:t>
            </a:r>
            <a:r>
              <a:rPr lang="hu-HU" dirty="0" smtClean="0"/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 az a fenti ábrán látható, az árucikkből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lcl_arucikk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származik a könyv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lcl_konyv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és a zene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lcl_zene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osztály.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könyv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lcl_konyv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osztálynak két leszármazottja van, az antikvár könyv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lcl_antikkonyv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és az elektronikus könyv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lcl_ekonyv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Ez utóbbi letölthető, implementálja a letölthető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lcl_letoltheto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interfészt.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zene osztálynak is két leszármazottja van, a cd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lcl_cd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és az mp3 (lcl_mp3) fájl. Ez utóbbi szintén letölthető, implementálja a letölthető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lcl_letoltheto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interfészt.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0984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osztály létrehozásakor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két részt kell megadnunk,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definíciós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és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implementációs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részt.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utasítás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 ágyazható be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azaz nem lehet osztályon belül osztályt definiálni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1231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Konstansokat 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CONSTANTS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és típusokat 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 már megszokott módon definiáljuk.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utasítással definiálhatók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példány attribútumok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míg 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CLASS-DATA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statikus (vagy osztály) attribútumok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utasítással adhatók meg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egyes metódusok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(módszerek), míg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CLASS-METHODS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statikus metódusok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egyes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elemek láthatóságát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azzal adhatja meg a fejlesztő, hogy a megfelelő részbe 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PROTECTED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vagy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PRIVATE SECTION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-be) helyezi el az adott elemet.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PUBLIC SECTION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elhelyezett attribútumok és metódusok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mindenki számára láthatóak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Az egyes elemhez közvetlen hozzáférése van a fejlesztőnek. A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PROTECTED SECTION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elhelyezett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attribútumok és metódusok csak az adott osztályban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illetve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alosztályaiban láthatóak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 érhetőek el, míg 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PRIVATE SECTION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-be azok kerülnek, amelyek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csak az osztályon belül láthatóak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kívülről illetve az alosztályokból nem érhetőek el.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4540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metódus implementációját a METHOD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&lt;metódusnév&gt; és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ENDMETHOD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utasítások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között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adjuk meg.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Két speciális metódus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létezhet egy osztálynál. Az egyik a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class_constructor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ami egy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statikus konstruktor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életében csak egyszer fut le,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mégpedig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még azelőtt, hogy az osztályhoz először hozzáférnének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azaz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mielőtt még létrehozna a fejlesztő egy objektumot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vagy hozzáférne egy statikus attribútumhoz, vagy meghívna egy statikus metódust, vagy mielőtt beregisztrálná egy statikus metódusát eseményfigyelésre, vagy egy statikus eseményére beregisztrálna egy eseményfigyelőt.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másik a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constructor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ami egy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konstruktor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Minden osztálynak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csak egy konstruktora lehet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 kötelező definiálni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Automatikusan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meghívódik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amikor a fejlesztő kiad egy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OBJECT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utasítást.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477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Egy </a:t>
            </a:r>
            <a:r>
              <a:rPr lang="hu-HU" b="1" dirty="0" smtClean="0"/>
              <a:t>metódusnak 0 vagy több bemeneti paramétere </a:t>
            </a:r>
            <a:r>
              <a:rPr lang="hu-HU" dirty="0" smtClean="0"/>
              <a:t>(IMPORTING</a:t>
            </a:r>
            <a:r>
              <a:rPr lang="hu-HU" b="1" dirty="0" smtClean="0"/>
              <a:t>), 0 vagy több kimeneti paramétere </a:t>
            </a:r>
            <a:r>
              <a:rPr lang="hu-HU" dirty="0" smtClean="0"/>
              <a:t>(EXPORTING) és </a:t>
            </a:r>
            <a:r>
              <a:rPr lang="hu-HU" b="1" dirty="0" smtClean="0"/>
              <a:t>0 vagy több módosítható paramétere </a:t>
            </a:r>
            <a:r>
              <a:rPr lang="hu-HU" dirty="0" smtClean="0"/>
              <a:t>(CHANGING) lehet.</a:t>
            </a:r>
          </a:p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b="1" dirty="0" smtClean="0"/>
              <a:t>IMPORTING</a:t>
            </a:r>
            <a:r>
              <a:rPr lang="hu-HU" dirty="0" smtClean="0"/>
              <a:t> egy tényleges paraméter átadásával </a:t>
            </a:r>
            <a:r>
              <a:rPr lang="hu-HU" b="1" dirty="0" smtClean="0"/>
              <a:t>átvisz egy értéket a hívótól a hívott</a:t>
            </a:r>
            <a:r>
              <a:rPr lang="hu-HU" b="1" baseline="0" dirty="0" smtClean="0"/>
              <a:t> metódushoz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</a:t>
            </a:r>
            <a:r>
              <a:rPr lang="hu-HU" b="1" dirty="0" smtClean="0"/>
              <a:t>EXPORTING</a:t>
            </a:r>
            <a:r>
              <a:rPr lang="hu-HU" dirty="0" smtClean="0"/>
              <a:t> éppen </a:t>
            </a:r>
            <a:r>
              <a:rPr lang="hu-HU" b="1" dirty="0" smtClean="0"/>
              <a:t>ellentétes az importálással</a:t>
            </a:r>
            <a:r>
              <a:rPr lang="hu-HU" dirty="0" smtClean="0"/>
              <a:t>. </a:t>
            </a:r>
            <a:r>
              <a:rPr lang="hu-HU" b="1" dirty="0" smtClean="0"/>
              <a:t>Átadja az értéket a metódustól a hívó felé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CHANGING</a:t>
            </a:r>
            <a:r>
              <a:rPr lang="hu-HU" dirty="0" smtClean="0"/>
              <a:t> az </a:t>
            </a:r>
            <a:r>
              <a:rPr lang="hu-HU" b="1" dirty="0" smtClean="0"/>
              <a:t>értéket a hívó félről a metódusra továbbítja egy változó által</a:t>
            </a:r>
            <a:r>
              <a:rPr lang="hu-HU" dirty="0" smtClean="0"/>
              <a:t>, amelyet </a:t>
            </a:r>
            <a:r>
              <a:rPr lang="hu-HU" b="1" dirty="0" smtClean="0"/>
              <a:t>feldolgoznak</a:t>
            </a:r>
            <a:r>
              <a:rPr lang="hu-HU" dirty="0" smtClean="0"/>
              <a:t> vagy </a:t>
            </a:r>
            <a:r>
              <a:rPr lang="hu-HU" b="1" dirty="0" smtClean="0"/>
              <a:t>módosítanak</a:t>
            </a:r>
            <a:r>
              <a:rPr lang="hu-HU" dirty="0" smtClean="0"/>
              <a:t>, és a </a:t>
            </a:r>
            <a:r>
              <a:rPr lang="hu-HU" b="1" dirty="0" smtClean="0"/>
              <a:t>megváltozott értéket visszaküldik a hívónak</a:t>
            </a:r>
            <a:r>
              <a:rPr lang="hu-HU" dirty="0" smtClean="0"/>
              <a:t>. Így </a:t>
            </a:r>
            <a:r>
              <a:rPr lang="hu-HU" b="1" dirty="0" smtClean="0"/>
              <a:t>egyesíti az importálás és az exportálás funkciót.</a:t>
            </a:r>
          </a:p>
          <a:p>
            <a:endParaRPr lang="hu-HU" dirty="0" smtClean="0"/>
          </a:p>
          <a:p>
            <a:r>
              <a:rPr lang="hu-HU" dirty="0" smtClean="0"/>
              <a:t>EXPORTING vagy CHANGING helyett egy úgynevezett függvény metódusnak van egy </a:t>
            </a:r>
            <a:r>
              <a:rPr lang="hu-HU" b="1" dirty="0" smtClean="0"/>
              <a:t>RETURNING</a:t>
            </a:r>
            <a:r>
              <a:rPr lang="hu-HU" dirty="0" smtClean="0"/>
              <a:t> része, amely </a:t>
            </a:r>
            <a:r>
              <a:rPr lang="hu-HU" b="1" dirty="0" smtClean="0"/>
              <a:t>egy formális paramétert definiál </a:t>
            </a:r>
            <a:r>
              <a:rPr lang="hu-HU" dirty="0" smtClean="0"/>
              <a:t>(&lt;</a:t>
            </a:r>
            <a:r>
              <a:rPr lang="hu-HU" dirty="0" err="1" smtClean="0"/>
              <a:t>vissz</a:t>
            </a:r>
            <a:r>
              <a:rPr lang="hu-HU" dirty="0" smtClean="0"/>
              <a:t>. változó&gt;) </a:t>
            </a:r>
            <a:r>
              <a:rPr lang="hu-HU" b="1" dirty="0" smtClean="0"/>
              <a:t>visszatérési értékként.</a:t>
            </a:r>
            <a:r>
              <a:rPr lang="hu-HU" dirty="0" smtClean="0"/>
              <a:t> A visszatérési értéket mindenképpen érték szerint (VALUE) kell átadni. Ezen kívül csak </a:t>
            </a:r>
            <a:r>
              <a:rPr lang="hu-HU" b="0" dirty="0" smtClean="0"/>
              <a:t>IMPORTING paraméterei lehetnek</a:t>
            </a:r>
            <a:r>
              <a:rPr lang="hu-HU" dirty="0" smtClean="0"/>
              <a:t>. </a:t>
            </a:r>
            <a:r>
              <a:rPr lang="hu-HU" b="1" dirty="0" smtClean="0"/>
              <a:t>Kivételeket dobhatnak</a:t>
            </a:r>
            <a:r>
              <a:rPr lang="hu-HU" dirty="0" smtClean="0"/>
              <a:t>. Típusnak nem adható meg generikus típus (pl. c, p, stb.).</a:t>
            </a:r>
          </a:p>
          <a:p>
            <a:endParaRPr lang="hu-HU" dirty="0" smtClean="0"/>
          </a:p>
          <a:p>
            <a:r>
              <a:rPr lang="hu-HU" dirty="0" smtClean="0"/>
              <a:t>Egy metódus </a:t>
            </a:r>
            <a:r>
              <a:rPr lang="hu-HU" b="1" dirty="0" smtClean="0"/>
              <a:t>0 vagy több kivételt </a:t>
            </a:r>
            <a:r>
              <a:rPr lang="hu-HU" dirty="0" smtClean="0"/>
              <a:t>(RAISING vagy EXCEPTIONS) válthat ki. A </a:t>
            </a:r>
            <a:r>
              <a:rPr lang="hu-HU" b="1" dirty="0" smtClean="0"/>
              <a:t>RAISING-et</a:t>
            </a:r>
            <a:r>
              <a:rPr lang="hu-HU" dirty="0" smtClean="0"/>
              <a:t> </a:t>
            </a:r>
            <a:r>
              <a:rPr lang="hu-HU" b="1" dirty="0" smtClean="0"/>
              <a:t>osztály-alapú</a:t>
            </a:r>
            <a:r>
              <a:rPr lang="hu-HU" dirty="0" smtClean="0"/>
              <a:t> (CX_STATIC_CHECK vagy CX_DYNAMIC_CHECK alosztályai), míg az </a:t>
            </a:r>
            <a:r>
              <a:rPr lang="hu-HU" b="1" dirty="0" smtClean="0"/>
              <a:t>EXCEPTIONS-t</a:t>
            </a:r>
            <a:r>
              <a:rPr lang="hu-HU" dirty="0" smtClean="0"/>
              <a:t> a </a:t>
            </a:r>
            <a:r>
              <a:rPr lang="hu-HU" b="1" dirty="0" smtClean="0"/>
              <a:t>nem</a:t>
            </a:r>
            <a:r>
              <a:rPr lang="hu-HU" dirty="0" smtClean="0"/>
              <a:t> </a:t>
            </a:r>
            <a:r>
              <a:rPr lang="hu-HU" b="1" dirty="0" smtClean="0"/>
              <a:t>osztály-alapú kivételek deklarálásához </a:t>
            </a:r>
            <a:r>
              <a:rPr lang="hu-HU" dirty="0" smtClean="0"/>
              <a:t>használhatja a fejlesztő.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9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prezentációs réteg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interfész a felhasználók felé, a megjelenítésért felelős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Fogadja a felhasználók inputjait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továbbítja az applikációs szervernek. Megjeleníti az összeállított adatokat és képernyőket.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üzleti környezetben legelterjedtebb képernyőfajtákat, SAP környezeten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Dynpro-nak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hívjuk.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7731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fenti kódban az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lcl_arucikk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osztály implementációja látható (a legtöbb attribútum lekérdező és beállító metódusa helyhiány miatt nem kerül megjelenítésre).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első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metódus maga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konstruktor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második az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azonosito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attribútum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lekérdező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metódusa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míg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harmadik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ugyanennek az attribútumnak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beállító/módosító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metódusa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Amennyiben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metóduson belül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fejlesztő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szeretné érni magát objektumot, aminek a metódusát éppen meghívták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akkor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impliciten elérhető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referenciaváltozót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kell használnia. Például a metódus egy paraméterét pont úgy hívják, mint az attribútumot (vagy tagváltozót). A fenti példa több ilyen esetet is bemutat.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7509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Objektumokat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OBJECT utasítással lehet létrehozni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fejlesztő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csak referencia-változók segítségével tud objektumokat létrehozni és megcímezni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g_ref_arucikk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referencia-változó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mutató egy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lcl_arucikk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osztályú objektumra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egy objektumra már nem mutat referencia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akkor azt a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Garbage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eltávolítja a memóriából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Garbage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Szemétgyűjtő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rendszer rutin, amely automatikusan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kitörli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azokat az objektumokat a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főmemóriából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amelyeket már nem lehet megcímezni, és felszabadítja azokat a memóriaterületeket, amelyeket elfoglaltak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Hogyan is zajlik ez a folyamat?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 ellenőrzi a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főmemóriában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összes független referenciát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(ezeket nem egy osztályon belül definiálták).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 megjelöli azokat az objektumokat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amelyekre ezek a referenciák mutatnak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rendszer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megjelöli azokat az objektumokat is, amelyekre egy osztály vagy interfész referencia attribútuma mutat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Végül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nem-megjelölt objektumokat eltávolítja a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főmemóriából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Először 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g_ref_arucikk1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egy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könyvre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g_ref_arucikk2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pedig egy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CD-re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mutat. A következő lépésben (az értékadás miatt)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már mindkettő a CD-re mutat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Mivel a könyv objektumra már nem mutat semmilyen referencia, azért a rendszer eltávolítja azt a memóriából.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86847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a fejlesztő egy alosztályt szeretne létrehozni, akkor 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részben meg kell adni az ősosztályt az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INHERITING FROM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nyelvi elem segítségével. Egy osztálynak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csak egy ősosztálya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lehet.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lcl_konyv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osztály az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lcl_arucikk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osztályból származik. Újabb attribútumokkal (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szerzo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oldalak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nyelv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és metódusokkal 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konstruktor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és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lekérdező/beállító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bővül.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a fejlesztő meg szeretné változtatni egy alosztályban egy metódus viselkedését, akkor a metódust újra kell definiálni az alosztályban.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335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Az ABAP nyelvben (</a:t>
            </a:r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más objektum-orientált nyelvekhez hasonlóan</a:t>
            </a:r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 is </a:t>
            </a:r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léteznek absztrakt osztályok és metódusok</a:t>
            </a:r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Ezeket </a:t>
            </a:r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nem lehet </a:t>
            </a:r>
            <a:r>
              <a:rPr lang="hu-HU" b="1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példányosítani</a:t>
            </a:r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de </a:t>
            </a:r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lehet olyan referencia-</a:t>
            </a:r>
            <a:r>
              <a:rPr lang="hu-HU" b="1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változónk</a:t>
            </a:r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ami egy absztrakt osztályra mutat</a:t>
            </a:r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Ténylegesen a nem absztrakt alosztályok példányaira mutat.</a:t>
            </a:r>
          </a:p>
          <a:p>
            <a:pPr algn="just"/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 egy osztálynak legalább egy absztrakt metódusa van, akkor az osztály is absztrakt</a:t>
            </a:r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algn="just"/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fejlesztő az absztrakt metódusokat a </a:t>
            </a:r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DEFINITION</a:t>
            </a:r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részben </a:t>
            </a:r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definiálja</a:t>
            </a:r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 nem implementálja</a:t>
            </a:r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Ezt az alosztályokban teszi meg.</a:t>
            </a:r>
          </a:p>
          <a:p>
            <a:pPr algn="just"/>
            <a:r>
              <a:rPr lang="hu-HU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Statikus metódusok és konstruktorok nem lehet absztraktak</a:t>
            </a:r>
            <a:r>
              <a:rPr lang="hu-H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72333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Az interfészek leírják egy osztálynak a külvilággal való külső kapcsolódási pontjait</a:t>
            </a:r>
            <a:r>
              <a:rPr lang="hu-HU" dirty="0" smtClean="0"/>
              <a:t>. Ezek </a:t>
            </a:r>
            <a:r>
              <a:rPr lang="hu-HU" b="1" dirty="0" smtClean="0"/>
              <a:t>elsősorban</a:t>
            </a:r>
            <a:r>
              <a:rPr lang="hu-HU" dirty="0" smtClean="0"/>
              <a:t> </a:t>
            </a:r>
            <a:r>
              <a:rPr lang="hu-HU" b="1" dirty="0" smtClean="0"/>
              <a:t>metódusok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b="1" dirty="0" smtClean="0"/>
              <a:t>interfészhez csak definíció tartozik</a:t>
            </a:r>
            <a:r>
              <a:rPr lang="hu-HU" dirty="0" smtClean="0"/>
              <a:t>, </a:t>
            </a:r>
            <a:r>
              <a:rPr lang="hu-HU" b="1" dirty="0" smtClean="0"/>
              <a:t>implementáció</a:t>
            </a:r>
            <a:r>
              <a:rPr lang="hu-HU" dirty="0" smtClean="0"/>
              <a:t> </a:t>
            </a:r>
            <a:r>
              <a:rPr lang="hu-HU" b="1" dirty="0" smtClean="0"/>
              <a:t>nem</a:t>
            </a:r>
            <a:r>
              <a:rPr lang="hu-HU" dirty="0" smtClean="0"/>
              <a:t>. Interfész definiálásakor a fejlesztő felsorolhat attribútumokat is a metódusok mellett.</a:t>
            </a:r>
          </a:p>
          <a:p>
            <a:endParaRPr lang="hu-HU" dirty="0" smtClean="0"/>
          </a:p>
          <a:p>
            <a:r>
              <a:rPr lang="hu-HU" dirty="0" smtClean="0"/>
              <a:t>Ha a </a:t>
            </a:r>
            <a:r>
              <a:rPr lang="hu-HU" b="1" dirty="0" smtClean="0"/>
              <a:t>fejlesztő implementálni szeretne egy interfészt</a:t>
            </a:r>
            <a:r>
              <a:rPr lang="hu-HU" dirty="0" smtClean="0"/>
              <a:t>, akkor </a:t>
            </a:r>
            <a:r>
              <a:rPr lang="hu-HU" b="1" dirty="0" smtClean="0"/>
              <a:t>először az osztály DEFINITION részben fel kell sorolnia azt az INTERFACES részben</a:t>
            </a:r>
            <a:r>
              <a:rPr lang="hu-HU" dirty="0" smtClean="0"/>
              <a:t>. Utána </a:t>
            </a:r>
            <a:r>
              <a:rPr lang="hu-HU" b="1" dirty="0" smtClean="0"/>
              <a:t>el kell készítenie a metódusok implementációját az osztály IMPLEMENTATION részében.</a:t>
            </a:r>
          </a:p>
          <a:p>
            <a:endParaRPr lang="hu-HU" dirty="0" smtClean="0"/>
          </a:p>
          <a:p>
            <a:r>
              <a:rPr lang="hu-HU" dirty="0" smtClean="0"/>
              <a:t>Az interfészben definiált attribútumokat és metódusokat &lt;interfésznév&gt;~&lt;attribútum&gt; vagy &lt;interfésznév&gt;~&lt;metódus&gt; formában érheti el a fejlesztő.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53655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Mint az látható, elég </a:t>
            </a:r>
            <a:r>
              <a:rPr lang="hu-HU" b="1" dirty="0" smtClean="0"/>
              <a:t>nehézkes az interfészekben definiált metódusok és attribútumok kezelése</a:t>
            </a:r>
            <a:r>
              <a:rPr lang="hu-HU" dirty="0" smtClean="0"/>
              <a:t>. Az ilyen nyakatekert megoldások elkerüléséhez vezették be az </a:t>
            </a:r>
            <a:r>
              <a:rPr lang="hu-HU" b="1" dirty="0" smtClean="0"/>
              <a:t>alias-</a:t>
            </a:r>
            <a:r>
              <a:rPr lang="hu-HU" b="1" dirty="0" err="1" smtClean="0"/>
              <a:t>okat</a:t>
            </a:r>
            <a:r>
              <a:rPr lang="hu-HU" b="1" dirty="0" smtClean="0"/>
              <a:t>.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3553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Egy </a:t>
            </a:r>
            <a:r>
              <a:rPr lang="hu-HU" b="1" dirty="0" smtClean="0"/>
              <a:t>metódust kétféleképpen lehet meghívni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egyik az előbb említett nehézkes megoldás:</a:t>
            </a:r>
          </a:p>
          <a:p>
            <a:r>
              <a:rPr lang="hu-HU" b="1" dirty="0" smtClean="0"/>
              <a:t>CALL METHOD </a:t>
            </a:r>
            <a:r>
              <a:rPr lang="hu-HU" dirty="0" smtClean="0"/>
              <a:t>&lt;változónév&gt;-&gt;&lt;interfésznév&gt;~&lt;metódus&gt;.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b="1" dirty="0" smtClean="0"/>
              <a:t>másik</a:t>
            </a:r>
            <a:r>
              <a:rPr lang="hu-HU" dirty="0" smtClean="0"/>
              <a:t> az </a:t>
            </a:r>
            <a:r>
              <a:rPr lang="hu-HU" b="1" dirty="0" smtClean="0"/>
              <a:t>ALIAS</a:t>
            </a:r>
            <a:r>
              <a:rPr lang="hu-HU" dirty="0" smtClean="0"/>
              <a:t> használata. Itt a fejlesztőnek </a:t>
            </a:r>
            <a:r>
              <a:rPr lang="hu-HU" b="1" dirty="0" smtClean="0"/>
              <a:t>nem kell kiírnia az interfész nevét programozás közben, hanem elég az ALIAS-t használnia</a:t>
            </a:r>
            <a:r>
              <a:rPr lang="hu-HU" dirty="0" smtClean="0"/>
              <a:t>.</a:t>
            </a:r>
          </a:p>
          <a:p>
            <a:r>
              <a:rPr lang="hu-HU" b="1" dirty="0" smtClean="0"/>
              <a:t>Az ALIASES részt az osztály definíciójába kell elhelyezni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Ebben a példában a fejlesztő definiált egy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alias-t a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lif_letoltheto~meret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helyett.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4585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Bár a fejlesztő így könnyebben meghívhatja a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metódust, a 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lif_letoltheto~meret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továbbra is használható.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1030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Kétféle típuskényszerítés van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egyik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szűkítés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narrow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azaz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objektum, amire egy alosztály referenciája hivatkozott most egy ősosztály referenciája is fog hivatkozni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másik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alosztályra váltás (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azaz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objektum, amire eddig egy ősosztály referenciája hivatkozott, most egy alosztály referenciája is fog hivatkozni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előbbi esetben egy szimpla értékadás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bőven elegendő,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míg az utóbbi eset már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ennyire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triviális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mert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semmi sem garantálja, hogy egy árucikk egyben egy könyv is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Erre vezeték be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?=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operátort.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Szűkítés szintaktikája: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ref_ősosztály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 = &lt;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ref_alosztály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&gt;.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Példa a szűkítésre:</a:t>
            </a:r>
          </a:p>
          <a:p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g_ref_arucikk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g_ref_konyv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Alosztályra váltás szintaktikája: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ref_alosztály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 ?= &lt;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ref_ősosztály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&gt;.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Példa az alosztályra váltásra:</a:t>
            </a:r>
          </a:p>
          <a:p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g_ref_konyv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?=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g_ref_arucikk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5312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ABAP nyelv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lehetőséget biztosít arra, hogy egyes objektumok más objektumokat értesítsenek bizonyos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(előre definiált)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események bekövetkeztéről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objektum beregisztrálja magát egy másik objektumnál,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hogy egy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bizonyos esemény megtörténtekor őt értesítsék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Ez gyakorlatilag úgy történik, hogy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 kell adni, mely metódusa fog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meghívódni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akkor, amikor a másik objektumnál bekövetkezik vagy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kiváltódik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esemény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Tehát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három dologra van szükségünk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eseménykezeléskor: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1.Események definiálása.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2.Események kiváltása.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3.Események figyelése és lekezelése.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fejlesztő az eseményeket 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CLASS-EVENTS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(osztályszintű) vagy az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(példányszintű) részben definiálja.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Csak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EXPORTING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paraméterei lehetnek és érték szerint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VALUE) kell átadnia azokat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fejlesztőnek.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Eseményeket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RAISE EVENT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utasítással lehet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kiváltani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600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kernel és a bázis modulok alkotják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Alkalmazási szint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azt a résztét az applikációs szervernek, amelyek mind az adatbázis mind a prezentációs réteget érintik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Felelősek a felhasználók kezelésért, a munkafolyamatok kezelésért, más rendszerekkel való összeköttetésekért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mindamellett rendszer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adminisztrációs folyamatokat is futtatnak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kernel-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futnak azok a folyamatok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vagy más néven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machine-ek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amelyek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értelmezik a byte kódot, ezáltal platform függetlenné téve a rendszert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alkalmazás-szerver hajtja végre a programokat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alkalmazás-szerver többek között az alábbiakat biztosítja számunkra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adatbázis adminisztrációs eszközök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rendszer felügyeleti eszközök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nyomtatási rendszer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jogosultságkezelés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skálázhatóság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Applikációs szerverből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korlátlan számú lehet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közöttük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diszpécser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 forgalomirányító osztja szét a feladatokat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Az alkalmazás-szerver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tartalmazza azon szoftverkomponenseket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melyeket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kliens szolgáltatásként elérhet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ezen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futnak tehát a programok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itt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hajtódnak végre az üzleti folyamatok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adatbázis-szerver felé is az alkalmazás-szerver csatlakozik.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Azért, hogy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alkalmazás-szerver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elrejtse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előlünk az adatbázis-kezelő rendszert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jellemzően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 natív SQL kódokat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hanem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úgynevezett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OpenSQL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kódokat írunk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majd ezeket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alkalmazás-szerveren lévő adatbázis-interfész az adatbázis-szerverhez illeszkedő natív SQL kóddá alakítja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Noha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lehetőségünk van natív SQL kódokat is futtatni a szerveren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OpenSQL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használata több szempontból előnyösebb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58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adatbázis réteg a </a:t>
            </a:r>
            <a:r>
              <a:rPr lang="hu-HU" b="1" dirty="0" smtClean="0"/>
              <a:t>rendszer </a:t>
            </a:r>
            <a:r>
              <a:rPr lang="hu-HU" b="1" dirty="0" err="1" smtClean="0"/>
              <a:t>lelke</a:t>
            </a:r>
            <a:r>
              <a:rPr lang="hu-HU" b="1" dirty="0" smtClean="0"/>
              <a:t>, minden itt </a:t>
            </a:r>
            <a:r>
              <a:rPr lang="hu-HU" b="1" dirty="0" err="1" smtClean="0"/>
              <a:t>tárolódik</a:t>
            </a:r>
            <a:r>
              <a:rPr lang="hu-HU" dirty="0" smtClean="0"/>
              <a:t>. </a:t>
            </a:r>
            <a:r>
              <a:rPr lang="hu-HU" b="1" dirty="0" smtClean="0"/>
              <a:t>Törzsadatok, mozgásadagok, a programunk kódjai, a használt képernyőink és még maga az fejlesztő környezet is.</a:t>
            </a:r>
          </a:p>
          <a:p>
            <a:endParaRPr lang="hu-HU" dirty="0" smtClean="0"/>
          </a:p>
          <a:p>
            <a:r>
              <a:rPr lang="hu-HU" b="1" dirty="0" smtClean="0"/>
              <a:t>Az architektúra egyik előnye</a:t>
            </a:r>
            <a:r>
              <a:rPr lang="hu-HU" dirty="0" smtClean="0"/>
              <a:t>, hogy az </a:t>
            </a:r>
            <a:r>
              <a:rPr lang="hu-HU" b="1" dirty="0" smtClean="0"/>
              <a:t>alkalmazás-szerverek és az adatbázis-szerverek tetszőlegesen </a:t>
            </a:r>
            <a:r>
              <a:rPr lang="hu-HU" b="1" dirty="0" err="1" smtClean="0"/>
              <a:t>skálázhatóak</a:t>
            </a:r>
            <a:r>
              <a:rPr lang="hu-HU" dirty="0" smtClean="0"/>
              <a:t>, </a:t>
            </a:r>
            <a:r>
              <a:rPr lang="hu-HU" b="1" dirty="0" smtClean="0"/>
              <a:t>nem terhelik a kliens erőforrásait </a:t>
            </a:r>
            <a:r>
              <a:rPr lang="hu-HU" dirty="0" smtClean="0"/>
              <a:t>csak a szükséges mértékben. Az </a:t>
            </a:r>
            <a:r>
              <a:rPr lang="hu-HU" b="1" dirty="0" smtClean="0"/>
              <a:t>adatbázis- illetve operációs rendszer szolgáltatásait</a:t>
            </a:r>
            <a:r>
              <a:rPr lang="hu-HU" dirty="0" smtClean="0"/>
              <a:t> pedig úgynevezett </a:t>
            </a:r>
            <a:r>
              <a:rPr lang="hu-HU" b="1" dirty="0" err="1" smtClean="0"/>
              <a:t>work</a:t>
            </a:r>
            <a:r>
              <a:rPr lang="hu-HU" b="1" dirty="0" smtClean="0"/>
              <a:t> </a:t>
            </a:r>
            <a:r>
              <a:rPr lang="hu-HU" b="1" dirty="0" err="1" smtClean="0"/>
              <a:t>processzeken</a:t>
            </a:r>
            <a:r>
              <a:rPr lang="hu-HU" b="1" dirty="0" smtClean="0"/>
              <a:t> keresztül érhetjük el</a:t>
            </a:r>
            <a:r>
              <a:rPr lang="hu-HU" dirty="0" smtClean="0"/>
              <a:t>, illetve éri el a szerver. ABAP programozási szempontból úgy, hogy </a:t>
            </a:r>
            <a:r>
              <a:rPr lang="hu-HU" b="1" dirty="0" smtClean="0"/>
              <a:t>nem kell azzal foglalkoznunk, hogy az alkalmazás-szerver milyen operációs rendszeren fut, illetve milyen adatbáziskezelő-rendszerben tárolja az adatokat</a:t>
            </a:r>
            <a:r>
              <a:rPr lang="hu-HU" dirty="0" smtClean="0"/>
              <a:t>, ezeket ugyanis a </a:t>
            </a:r>
            <a:r>
              <a:rPr lang="hu-HU" b="1" dirty="0" smtClean="0"/>
              <a:t>környezet elfedi előlünk.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b="1" dirty="0" smtClean="0"/>
              <a:t>prezentációs rétegen egy úgynevezett SAP GUI-t kell telepíteni</a:t>
            </a:r>
            <a:r>
              <a:rPr lang="hu-HU" dirty="0" smtClean="0"/>
              <a:t>, melybe </a:t>
            </a:r>
            <a:r>
              <a:rPr lang="hu-HU" b="1" dirty="0" smtClean="0"/>
              <a:t>bejelentkezve elérhetőek az alkalmazás-szerver szolgáltatásai a diszpécser szálakon keresztül</a:t>
            </a:r>
            <a:r>
              <a:rPr lang="hu-HU" dirty="0" smtClean="0"/>
              <a:t>. A diszpécser (</a:t>
            </a:r>
            <a:r>
              <a:rPr lang="hu-HU" dirty="0" err="1" smtClean="0"/>
              <a:t>Dispatcher</a:t>
            </a:r>
            <a:r>
              <a:rPr lang="hu-HU" dirty="0" smtClean="0"/>
              <a:t>) </a:t>
            </a:r>
            <a:r>
              <a:rPr lang="hu-HU" b="1" dirty="0" smtClean="0"/>
              <a:t>feladata a prezentációs interfész és a munkafolyamatok közötti kapcsolattartás vezérlése, biztosítja a kapcsolatot a prezentációs szerverrel, megszervezi a kommunikációs folyamatokat</a:t>
            </a:r>
            <a:r>
              <a:rPr lang="hu-HU" dirty="0" smtClean="0"/>
              <a:t>, továbbá </a:t>
            </a:r>
            <a:r>
              <a:rPr lang="hu-HU" b="1" dirty="0" smtClean="0"/>
              <a:t>felel a tranzakció-megterhelés egyenletes elosztásáért a munkafolyamatok között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dirty="0" smtClean="0"/>
              <a:t>Általánosságban elmondható, hogy az </a:t>
            </a:r>
            <a:r>
              <a:rPr lang="hu-HU" b="1" dirty="0" smtClean="0"/>
              <a:t>ABAP fejlesztés is a központi szerveren történik a kliensen keresztül</a:t>
            </a:r>
            <a:r>
              <a:rPr lang="hu-HU" dirty="0" smtClean="0"/>
              <a:t>, noha arra </a:t>
            </a:r>
            <a:r>
              <a:rPr lang="hu-HU" b="1" dirty="0" smtClean="0"/>
              <a:t>van lehetőségünk</a:t>
            </a:r>
            <a:r>
              <a:rPr lang="hu-HU" dirty="0" smtClean="0"/>
              <a:t>, hogy a </a:t>
            </a:r>
            <a:r>
              <a:rPr lang="hu-HU" b="1" dirty="0" smtClean="0"/>
              <a:t>kliens oldali fejlesztői környezetet használjuk</a:t>
            </a:r>
            <a:r>
              <a:rPr lang="hu-HU" dirty="0" smtClean="0"/>
              <a:t>, sőt </a:t>
            </a:r>
            <a:r>
              <a:rPr lang="hu-HU" b="1" dirty="0" smtClean="0"/>
              <a:t>2012-ben megjelent az ABAP </a:t>
            </a:r>
            <a:r>
              <a:rPr lang="hu-HU" b="1" dirty="0" err="1" smtClean="0"/>
              <a:t>Eclipse</a:t>
            </a:r>
            <a:r>
              <a:rPr lang="hu-HU" b="1" dirty="0" smtClean="0"/>
              <a:t> kiegészítés </a:t>
            </a:r>
            <a:r>
              <a:rPr lang="hu-HU" dirty="0" smtClean="0"/>
              <a:t>is. Ettől függetlenül </a:t>
            </a:r>
            <a:r>
              <a:rPr lang="hu-HU" b="1" dirty="0" smtClean="0"/>
              <a:t>minden, legyen az valamilyen üzleti folyamat logikája, vagy bármilyen fejlesztői eszköz, minden az alkalmazás-szerveren fut.</a:t>
            </a:r>
          </a:p>
          <a:p>
            <a:endParaRPr lang="hu-HU" dirty="0" smtClean="0"/>
          </a:p>
          <a:p>
            <a:r>
              <a:rPr lang="hu-HU" b="1" dirty="0" smtClean="0"/>
              <a:t>A programok a szerveren tárolódnak, a verziókezelés, a </a:t>
            </a:r>
            <a:r>
              <a:rPr lang="hu-HU" b="1" dirty="0" err="1" smtClean="0"/>
              <a:t>debuggolás</a:t>
            </a:r>
            <a:r>
              <a:rPr lang="hu-HU" b="1" dirty="0" smtClean="0"/>
              <a:t>, a futtatás még a legegyszerűbb program esetén is mind-mind az alkalmazás-szerveren történik</a:t>
            </a:r>
            <a:r>
              <a:rPr lang="hu-HU" dirty="0" smtClean="0"/>
              <a:t>. </a:t>
            </a:r>
            <a:r>
              <a:rPr lang="hu-HU" b="1" dirty="0" smtClean="0"/>
              <a:t>Nincs szükség tehát </a:t>
            </a:r>
            <a:r>
              <a:rPr lang="hu-HU" b="1" dirty="0" err="1" smtClean="0"/>
              <a:t>deployolásra</a:t>
            </a:r>
            <a:r>
              <a:rPr lang="hu-HU" b="1" dirty="0" smtClean="0"/>
              <a:t> sem, sőt az elkészült programot sem tudjuk lementeni a kliensünkre</a:t>
            </a:r>
            <a:r>
              <a:rPr lang="hu-HU" dirty="0" smtClean="0"/>
              <a:t>, erre azonban </a:t>
            </a:r>
            <a:r>
              <a:rPr lang="hu-HU" b="1" dirty="0" smtClean="0"/>
              <a:t>nincs is szükség, </a:t>
            </a:r>
            <a:r>
              <a:rPr lang="hu-HU" dirty="0" smtClean="0"/>
              <a:t>hiszen az </a:t>
            </a:r>
            <a:r>
              <a:rPr lang="hu-HU" b="1" dirty="0" smtClean="0"/>
              <a:t>alkalmazás-szerverek közötti program és egyéb </a:t>
            </a:r>
            <a:r>
              <a:rPr lang="hu-HU" b="1" dirty="0" err="1" smtClean="0"/>
              <a:t>obejktumok</a:t>
            </a:r>
            <a:r>
              <a:rPr lang="hu-HU" b="1" dirty="0" smtClean="0"/>
              <a:t> átvitelére az úgynevezett transzportálást használjuk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dirty="0" smtClean="0"/>
              <a:t>Természetesen az </a:t>
            </a:r>
            <a:r>
              <a:rPr lang="hu-HU" b="1" dirty="0" smtClean="0"/>
              <a:t>SAP nem az ABAP kódot futtatja</a:t>
            </a:r>
            <a:r>
              <a:rPr lang="hu-HU" dirty="0" smtClean="0"/>
              <a:t>, sőt ahogy majd később látni fogjuk például a táblakezelésnél, több olyan beállítási lehetőségünk van, melyeket adatbázis-kezelő rendszerekben nem lehet eltárolni. A </a:t>
            </a:r>
            <a:r>
              <a:rPr lang="hu-HU" b="1" dirty="0" smtClean="0"/>
              <a:t>programok aktiválását követően az első futtatáskor egy platform-független bájtkód </a:t>
            </a:r>
            <a:r>
              <a:rPr lang="hu-HU" b="1" dirty="0" err="1" smtClean="0"/>
              <a:t>generálódik</a:t>
            </a:r>
            <a:r>
              <a:rPr lang="hu-HU" dirty="0" smtClean="0"/>
              <a:t>, melyet </a:t>
            </a:r>
            <a:r>
              <a:rPr lang="hu-HU" b="1" dirty="0" smtClean="0"/>
              <a:t>az </a:t>
            </a:r>
            <a:r>
              <a:rPr lang="hu-HU" b="1" dirty="0" err="1" smtClean="0"/>
              <a:t>interpreter</a:t>
            </a:r>
            <a:r>
              <a:rPr lang="hu-HU" b="1" dirty="0" smtClean="0"/>
              <a:t> lefuttat</a:t>
            </a:r>
            <a:r>
              <a:rPr lang="hu-HU" dirty="0" smtClean="0"/>
              <a:t>. </a:t>
            </a:r>
            <a:r>
              <a:rPr lang="hu-HU" b="1" dirty="0" smtClean="0"/>
              <a:t>Ezzel azonban fejlesztőként nem fogunk találkozni, nekünk mindig ABAP-</a:t>
            </a:r>
            <a:r>
              <a:rPr lang="hu-HU" b="1" dirty="0" err="1" smtClean="0"/>
              <a:t>ban</a:t>
            </a:r>
            <a:r>
              <a:rPr lang="hu-HU" b="1" dirty="0" smtClean="0"/>
              <a:t> kell módosításokat végrehajtanunk</a:t>
            </a:r>
            <a:r>
              <a:rPr lang="hu-HU" dirty="0" smtClean="0"/>
              <a:t>. </a:t>
            </a:r>
            <a:endParaRPr lang="hu-HU" dirty="0" smtClean="0"/>
          </a:p>
          <a:p>
            <a:endParaRPr lang="hu-HU" dirty="0" smtClean="0"/>
          </a:p>
          <a:p>
            <a:r>
              <a:rPr lang="hu-HU" b="1" dirty="0" smtClean="0"/>
              <a:t>Azzal is tisztában kell lennünk, hogy minden objektum, tehát például a programkódok – a teljes alkalmazás-szerver programjai is - (különböző </a:t>
            </a:r>
            <a:r>
              <a:rPr lang="hu-HU" b="1" dirty="0" err="1" smtClean="0"/>
              <a:t>verzióikkal</a:t>
            </a:r>
            <a:r>
              <a:rPr lang="hu-HU" b="1" dirty="0" smtClean="0"/>
              <a:t>), a vállalati adatok, a beállítások (</a:t>
            </a:r>
            <a:r>
              <a:rPr lang="hu-HU" b="1" dirty="0" err="1" smtClean="0"/>
              <a:t>customizing</a:t>
            </a:r>
            <a:r>
              <a:rPr lang="hu-HU" b="1" dirty="0" smtClean="0"/>
              <a:t> </a:t>
            </a:r>
            <a:r>
              <a:rPr lang="hu-HU" b="1" dirty="0" err="1" smtClean="0"/>
              <a:t>data</a:t>
            </a:r>
            <a:r>
              <a:rPr lang="hu-HU" b="1" dirty="0" smtClean="0"/>
              <a:t>) mind-mind az adatbázisban tárolódnak.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230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ABAP (Advanced Business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Programming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 által kifejlesztett programozási nyelv, segítségével alkalmazásokat fejleszthetünk az SAP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környezetekben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Célja az volt, hogy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üzleti adatfeldolgozó alkalmazásokat készíthessünk a vállalatirányítási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(ERP - Enterprise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rendszerben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 R/2-es rendszerben lehetett riportokat készíteni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Interpreter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-es nyelvként jelent meg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1990-es évek elején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SAP R/3 megjelenésével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nyelv is komoly változásokon esett át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(ahogy azóta az újabb SAP rendszerek kiadásával folyamatosan fejlődik, változik), hivatalos neve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ABAP/4 lett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(ekkor lett az Advanced Business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Programming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rövidítése),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utalva arra, hogy immáron egy igazi negyedik generációs nyelvről beszélünk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R/3-as rendszernek a nyelv is szerves része lett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Ugyan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rendszer magját C-ben fejlesztették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 rendszer komponenseit, moduljait, még a fejlesztői környezetet is ABAP-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fejlesztették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nyelv ekkor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procedurális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90-es évek végén megjelent az ABAP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Objects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néven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objektum-orientált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paradigmákat követő kiegészítése.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Innentől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nyelvet újra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ABAP-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hívják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nyelv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szintaktikailag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COBOL-ra, illetve a BASIC-re hasonlít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Ennél fontosabb azonban, hogy lévén, hogy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programozás és a programok futása is az alkalmazás szerveren történik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platform-független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kliens oldalon, a SAP GUI felelős természetesen a megjelenítésért és bizonyos komponensek is itt hajtódnak végre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ezzel is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csökkentve az alkalmazási szerver terhelését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nyelvbe integráltak az adatbázis-kezelő műveletek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OpenSQL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szerkezetben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52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Minden utasítást ponttal kell zárni.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egy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utasítást többször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ki szeretnénk adni, az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utasítás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kulcsszava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után írt kettőspont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(:)-t követően vesszővel elválasztva felsorolhatjuk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paramétereket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Ez még az összeadásra is igaz: tehát SUM = SUM + 1. helyett ezt is írhatjuk: SUM = SUM + : 1, 2, 3, 4.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ABAP nyelv nem kis/nagybetű érzékeny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6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Az ABAP forrásprogram megjegyzésekből és ABAP utasításokból áll. </a:t>
            </a:r>
            <a:r>
              <a:rPr lang="hu-HU" dirty="0" smtClean="0"/>
              <a:t>Az ABAP </a:t>
            </a:r>
            <a:r>
              <a:rPr lang="hu-HU" b="1" dirty="0" smtClean="0"/>
              <a:t>minden állítása egy kulcsszóval kezdődik és egy ponttal végződik</a:t>
            </a:r>
            <a:r>
              <a:rPr lang="hu-HU" dirty="0" smtClean="0"/>
              <a:t>. A program </a:t>
            </a:r>
            <a:r>
              <a:rPr lang="hu-HU" b="1" dirty="0" smtClean="0"/>
              <a:t>első megjegyzés nélküli sora a REPORT szóval kezdődik</a:t>
            </a:r>
            <a:r>
              <a:rPr lang="hu-HU" dirty="0" smtClean="0"/>
              <a:t>. A </a:t>
            </a:r>
            <a:r>
              <a:rPr lang="hu-HU" dirty="0" err="1" smtClean="0"/>
              <a:t>report</a:t>
            </a:r>
            <a:r>
              <a:rPr lang="hu-HU" dirty="0" smtClean="0"/>
              <a:t> </a:t>
            </a:r>
            <a:r>
              <a:rPr lang="hu-HU" b="1" dirty="0" smtClean="0"/>
              <a:t>mindig minden létrehozott futtatható program első sora </a:t>
            </a:r>
            <a:r>
              <a:rPr lang="hu-HU" dirty="0" smtClean="0"/>
              <a:t>lesz. Az állítást </a:t>
            </a:r>
            <a:r>
              <a:rPr lang="hu-HU" b="1" dirty="0" smtClean="0"/>
              <a:t>követi a korábban létrehozott program neve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829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Megjegyzést ABAP programon belül úgy tudunk írni, hogy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 első karakterpozíciójába *-t írunk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(ilyenkor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egész sor megjegyzés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lesz), 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második karakterpozícióban a * már a szorzás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dirty="0" smtClean="0"/>
              <a:t>Sorvégi megjegyzéseket idézőjel (") </a:t>
            </a:r>
            <a:r>
              <a:rPr lang="hu-HU" sz="1200" dirty="0" smtClean="0"/>
              <a:t>jelzi.</a:t>
            </a:r>
            <a:r>
              <a:rPr lang="hu-HU" sz="1200" baseline="0" dirty="0" smtClean="0"/>
              <a:t>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Szöveges értékeket aposztrófok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(’) közé kell írni.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681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Változókat </a:t>
            </a:r>
            <a:r>
              <a:rPr lang="hu-HU" b="1" dirty="0" smtClean="0"/>
              <a:t>deklarálni a DATA utasítással tudunk</a:t>
            </a:r>
            <a:r>
              <a:rPr lang="hu-HU" dirty="0" smtClean="0"/>
              <a:t>, </a:t>
            </a:r>
            <a:r>
              <a:rPr lang="hu-HU" b="1" dirty="0" smtClean="0"/>
              <a:t>típusukat</a:t>
            </a:r>
            <a:r>
              <a:rPr lang="hu-HU" dirty="0" smtClean="0"/>
              <a:t> a </a:t>
            </a:r>
            <a:r>
              <a:rPr lang="hu-HU" b="1" dirty="0" smtClean="0"/>
              <a:t>LIKE</a:t>
            </a:r>
            <a:r>
              <a:rPr lang="hu-HU" dirty="0" smtClean="0"/>
              <a:t> vagy </a:t>
            </a:r>
            <a:r>
              <a:rPr lang="hu-HU" b="1" dirty="0" smtClean="0"/>
              <a:t>TYPE</a:t>
            </a:r>
            <a:r>
              <a:rPr lang="hu-HU" dirty="0" smtClean="0"/>
              <a:t> </a:t>
            </a:r>
            <a:r>
              <a:rPr lang="hu-HU" b="1" dirty="0" smtClean="0"/>
              <a:t>kulcsszóval</a:t>
            </a:r>
            <a:r>
              <a:rPr lang="hu-HU" dirty="0" smtClean="0"/>
              <a:t> adhatjuk meg. A </a:t>
            </a:r>
            <a:r>
              <a:rPr lang="hu-HU" b="1" dirty="0" smtClean="0"/>
              <a:t>változó neve után zárójelbe beírhatjuk a hosszát</a:t>
            </a:r>
            <a:r>
              <a:rPr lang="hu-HU" dirty="0" smtClean="0"/>
              <a:t>. A </a:t>
            </a:r>
            <a:r>
              <a:rPr lang="hu-HU" b="1" dirty="0" smtClean="0"/>
              <a:t>VALUE</a:t>
            </a:r>
            <a:r>
              <a:rPr lang="hu-HU" dirty="0" smtClean="0"/>
              <a:t> kulcsszóval pedig </a:t>
            </a:r>
            <a:r>
              <a:rPr lang="hu-HU" b="1" dirty="0" smtClean="0"/>
              <a:t>kezdőértéket</a:t>
            </a:r>
            <a:r>
              <a:rPr lang="hu-HU" dirty="0" smtClean="0"/>
              <a:t> adhatunk.</a:t>
            </a:r>
          </a:p>
          <a:p>
            <a:endParaRPr lang="hu-HU" dirty="0" smtClean="0"/>
          </a:p>
          <a:p>
            <a:r>
              <a:rPr lang="hu-HU" b="1" dirty="0" smtClean="0"/>
              <a:t>LIKE</a:t>
            </a:r>
            <a:r>
              <a:rPr lang="hu-HU" dirty="0" smtClean="0"/>
              <a:t>: egy már létező változó, vagy adat objektum típusát adhatjuk</a:t>
            </a:r>
          </a:p>
          <a:p>
            <a:r>
              <a:rPr lang="hu-HU" b="1" dirty="0" smtClean="0"/>
              <a:t>TYPE</a:t>
            </a:r>
            <a:r>
              <a:rPr lang="hu-HU" dirty="0" smtClean="0"/>
              <a:t>: alapvető adattípust, vagy a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dictonary-ben</a:t>
            </a:r>
            <a:r>
              <a:rPr lang="hu-HU" dirty="0" smtClean="0"/>
              <a:t> rögzített típust adhatunk meg</a:t>
            </a:r>
          </a:p>
          <a:p>
            <a:endParaRPr lang="hu-HU" dirty="0" smtClean="0"/>
          </a:p>
          <a:p>
            <a:r>
              <a:rPr lang="hu-HU" dirty="0" smtClean="0"/>
              <a:t>Itt az &lt;f&gt; adja meg a változó nevét. A </a:t>
            </a:r>
            <a:r>
              <a:rPr lang="hu-HU" b="1" dirty="0" smtClean="0"/>
              <a:t>változó neve legfeljebb 30 karakter </a:t>
            </a:r>
            <a:r>
              <a:rPr lang="hu-HU" dirty="0" smtClean="0"/>
              <a:t>hosszú lehet. A &lt;</a:t>
            </a:r>
            <a:r>
              <a:rPr lang="hu-HU" dirty="0" err="1" smtClean="0"/>
              <a:t>type</a:t>
            </a:r>
            <a:r>
              <a:rPr lang="hu-HU" dirty="0" smtClean="0"/>
              <a:t>&gt; adja meg a változó típusát. Az &lt;</a:t>
            </a:r>
            <a:r>
              <a:rPr lang="hu-HU" dirty="0" err="1" smtClean="0"/>
              <a:t>val</a:t>
            </a:r>
            <a:r>
              <a:rPr lang="hu-HU" dirty="0" smtClean="0"/>
              <a:t>&gt; adja meg az &lt;f&gt; változó kezdeti értékét. Abban az esetben, </a:t>
            </a:r>
            <a:r>
              <a:rPr lang="hu-HU" b="1" dirty="0" smtClean="0"/>
              <a:t>ha elemi fix hosszúságú változót definiál, a DATA utasítás automatikusan feltölti a változó értékét a típusspecifikus kezdőértékkel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8CBEB-ED77-4A04-9E2D-F2F24141AF4C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64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05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93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52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417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891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74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7783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40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169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551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968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347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02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77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054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883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4D0D-01BE-4351-A2EF-C3E22783B3D5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9ACDC3-0DA3-4993-AD89-28B2D72B61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50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nyelvek.inf.elte.hu/leirasok/ABAP/index.php" TargetMode="External"/><Relationship Id="rId2" Type="http://schemas.openxmlformats.org/officeDocument/2006/relationships/hyperlink" Target="http://sap.elte.hu/tananyag/abap_nyelv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spoint.com/sap_abap/index.htm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3190461"/>
            <a:ext cx="8915399" cy="1586920"/>
          </a:xfrm>
        </p:spPr>
        <p:txBody>
          <a:bodyPr>
            <a:normAutofit/>
          </a:bodyPr>
          <a:lstStyle/>
          <a:p>
            <a:r>
              <a:rPr lang="hu-HU" dirty="0"/>
              <a:t>A</a:t>
            </a:r>
            <a:r>
              <a:rPr lang="hu-HU" dirty="0" smtClean="0"/>
              <a:t>BAP nyelv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Fodor Franciska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151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Adattípusok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617599"/>
              </p:ext>
            </p:extLst>
          </p:nvPr>
        </p:nvGraphicFramePr>
        <p:xfrm>
          <a:off x="2907914" y="2055314"/>
          <a:ext cx="8281708" cy="4006848"/>
        </p:xfrm>
        <a:graphic>
          <a:graphicData uri="http://schemas.openxmlformats.org/drawingml/2006/table">
            <a:tbl>
              <a:tblPr/>
              <a:tblGrid>
                <a:gridCol w="2070427">
                  <a:extLst>
                    <a:ext uri="{9D8B030D-6E8A-4147-A177-3AD203B41FA5}">
                      <a16:colId xmlns:a16="http://schemas.microsoft.com/office/drawing/2014/main" val="1046233546"/>
                    </a:ext>
                  </a:extLst>
                </a:gridCol>
                <a:gridCol w="2070427">
                  <a:extLst>
                    <a:ext uri="{9D8B030D-6E8A-4147-A177-3AD203B41FA5}">
                      <a16:colId xmlns:a16="http://schemas.microsoft.com/office/drawing/2014/main" val="3895314374"/>
                    </a:ext>
                  </a:extLst>
                </a:gridCol>
                <a:gridCol w="2070427">
                  <a:extLst>
                    <a:ext uri="{9D8B030D-6E8A-4147-A177-3AD203B41FA5}">
                      <a16:colId xmlns:a16="http://schemas.microsoft.com/office/drawing/2014/main" val="3332106163"/>
                    </a:ext>
                  </a:extLst>
                </a:gridCol>
                <a:gridCol w="2070427">
                  <a:extLst>
                    <a:ext uri="{9D8B030D-6E8A-4147-A177-3AD203B41FA5}">
                      <a16:colId xmlns:a16="http://schemas.microsoft.com/office/drawing/2014/main" val="759338360"/>
                    </a:ext>
                  </a:extLst>
                </a:gridCol>
              </a:tblGrid>
              <a:tr h="318884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 b="1">
                          <a:solidFill>
                            <a:srgbClr val="800000"/>
                          </a:solidFill>
                          <a:effectLst/>
                        </a:rPr>
                        <a:t>Adattípus</a:t>
                      </a:r>
                      <a:endParaRPr lang="hu-HU" sz="1500">
                        <a:solidFill>
                          <a:srgbClr val="800000"/>
                        </a:solidFill>
                        <a:effectLst/>
                      </a:endParaRP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 b="1">
                          <a:solidFill>
                            <a:srgbClr val="800000"/>
                          </a:solidFill>
                          <a:effectLst/>
                        </a:rPr>
                        <a:t>Leírás</a:t>
                      </a:r>
                      <a:endParaRPr lang="hu-HU" sz="1500">
                        <a:solidFill>
                          <a:srgbClr val="800000"/>
                        </a:solidFill>
                        <a:effectLst/>
                      </a:endParaRP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 b="1" dirty="0">
                          <a:solidFill>
                            <a:srgbClr val="800000"/>
                          </a:solidFill>
                          <a:effectLst/>
                        </a:rPr>
                        <a:t>Kezdőérték</a:t>
                      </a:r>
                      <a:endParaRPr lang="hu-HU" sz="1500" dirty="0">
                        <a:solidFill>
                          <a:srgbClr val="800000"/>
                        </a:solidFill>
                        <a:effectLst/>
                      </a:endParaRP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 b="1">
                          <a:solidFill>
                            <a:srgbClr val="800000"/>
                          </a:solidFill>
                          <a:effectLst/>
                        </a:rPr>
                        <a:t>Kezdő hossz</a:t>
                      </a:r>
                      <a:endParaRPr lang="hu-HU" sz="1500">
                        <a:solidFill>
                          <a:srgbClr val="800000"/>
                        </a:solidFill>
                        <a:effectLst/>
                      </a:endParaRP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724698"/>
                  </a:ext>
                </a:extLst>
              </a:tr>
              <a:tr h="318884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Integer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0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platform függő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641627"/>
                  </a:ext>
                </a:extLst>
              </a:tr>
              <a:tr h="568446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Decimális, adott tizedesjegyekkel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 dirty="0">
                          <a:solidFill>
                            <a:srgbClr val="800000"/>
                          </a:solidFill>
                          <a:effectLst/>
                        </a:rPr>
                        <a:t>0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8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535082"/>
                  </a:ext>
                </a:extLst>
              </a:tr>
              <a:tr h="318884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F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lebegő pontos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 dirty="0">
                          <a:solidFill>
                            <a:srgbClr val="800000"/>
                          </a:solidFill>
                          <a:effectLst/>
                        </a:rPr>
                        <a:t>0.000...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platform függő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02289"/>
                  </a:ext>
                </a:extLst>
              </a:tr>
              <a:tr h="318884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N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 dirty="0">
                          <a:solidFill>
                            <a:srgbClr val="800000"/>
                          </a:solidFill>
                          <a:effectLst/>
                        </a:rPr>
                        <a:t>numerikus szöveg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000...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1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56281"/>
                  </a:ext>
                </a:extLst>
              </a:tr>
              <a:tr h="318884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C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szöveg (karakter)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space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1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27927"/>
                  </a:ext>
                </a:extLst>
              </a:tr>
              <a:tr h="318884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D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dátum YYYYMMDD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00000000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8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09745"/>
                  </a:ext>
                </a:extLst>
              </a:tr>
              <a:tr h="318884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T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idő HHMMSS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000000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6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475885"/>
                  </a:ext>
                </a:extLst>
              </a:tr>
              <a:tr h="318884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hexadecimális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X'00'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1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740866"/>
                  </a:ext>
                </a:extLst>
              </a:tr>
              <a:tr h="318884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STRING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Szöveges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500">
                        <a:solidFill>
                          <a:srgbClr val="800000"/>
                        </a:solidFill>
                        <a:effectLst/>
                      </a:endParaRP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dinamikus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526335"/>
                  </a:ext>
                </a:extLst>
              </a:tr>
              <a:tr h="568446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XSTRING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>
                          <a:solidFill>
                            <a:srgbClr val="800000"/>
                          </a:solidFill>
                          <a:effectLst/>
                        </a:rPr>
                        <a:t>Hexadecimális szöveges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500">
                        <a:solidFill>
                          <a:srgbClr val="800000"/>
                        </a:solidFill>
                        <a:effectLst/>
                      </a:endParaRP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 dirty="0">
                          <a:solidFill>
                            <a:srgbClr val="800000"/>
                          </a:solidFill>
                          <a:effectLst/>
                        </a:rPr>
                        <a:t>dinamikus</a:t>
                      </a:r>
                    </a:p>
                  </a:txBody>
                  <a:tcPr marL="32684" marR="32684" marT="32684" marB="32684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25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7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Adatdeklaráció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7408"/>
          </a:xfrm>
        </p:spPr>
        <p:txBody>
          <a:bodyPr>
            <a:normAutofit/>
          </a:bodyPr>
          <a:lstStyle/>
          <a:p>
            <a:r>
              <a:rPr lang="hu-HU" sz="2000" dirty="0" smtClean="0"/>
              <a:t>Deklarálni  </a:t>
            </a:r>
            <a:r>
              <a:rPr lang="hu-HU" sz="2000" dirty="0"/>
              <a:t>DATA utasítással </a:t>
            </a:r>
            <a:endParaRPr lang="hu-HU" sz="2000" dirty="0" smtClean="0"/>
          </a:p>
          <a:p>
            <a:r>
              <a:rPr lang="hu-HU" sz="2000" dirty="0"/>
              <a:t>LIKE: egy már létező változó, vagy adat objektum </a:t>
            </a:r>
            <a:r>
              <a:rPr lang="hu-HU" sz="2000" dirty="0" smtClean="0"/>
              <a:t>típusa</a:t>
            </a:r>
            <a:endParaRPr lang="hu-HU" sz="2000" dirty="0"/>
          </a:p>
          <a:p>
            <a:r>
              <a:rPr lang="hu-HU" sz="2000" dirty="0"/>
              <a:t>TYPE: alapvető </a:t>
            </a:r>
            <a:r>
              <a:rPr lang="hu-HU" sz="2000" dirty="0" smtClean="0"/>
              <a:t>adattípus, </a:t>
            </a:r>
            <a:r>
              <a:rPr lang="hu-HU" sz="2000" dirty="0"/>
              <a:t>vagy a </a:t>
            </a:r>
            <a:r>
              <a:rPr lang="hu-HU" sz="2000" dirty="0" err="1"/>
              <a:t>data</a:t>
            </a:r>
            <a:r>
              <a:rPr lang="hu-HU" sz="2000" dirty="0"/>
              <a:t> </a:t>
            </a:r>
            <a:r>
              <a:rPr lang="hu-HU" sz="2000" dirty="0" err="1"/>
              <a:t>dictonary-ben</a:t>
            </a:r>
            <a:r>
              <a:rPr lang="hu-HU" sz="2000" dirty="0"/>
              <a:t> rögzített </a:t>
            </a:r>
            <a:r>
              <a:rPr lang="hu-HU" sz="2000" dirty="0" smtClean="0"/>
              <a:t>típus</a:t>
            </a:r>
          </a:p>
          <a:p>
            <a:r>
              <a:rPr lang="hu-HU" sz="2000" dirty="0" smtClean="0"/>
              <a:t>VALUE </a:t>
            </a:r>
            <a:r>
              <a:rPr lang="hu-HU" sz="2000" dirty="0"/>
              <a:t>kulcsszóval </a:t>
            </a:r>
            <a:r>
              <a:rPr lang="hu-HU" sz="2000" dirty="0" smtClean="0"/>
              <a:t>kezdőérték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 algn="ctr">
              <a:buNone/>
            </a:pPr>
            <a:r>
              <a:rPr lang="nn-NO" sz="2000" dirty="0"/>
              <a:t>DATA &lt;f&gt; TYPE &lt;type&gt; VALUE &lt;val</a:t>
            </a:r>
            <a:r>
              <a:rPr lang="nn-NO" sz="2000" dirty="0" smtClean="0"/>
              <a:t>&gt;.</a:t>
            </a:r>
            <a:endParaRPr lang="hu-HU" sz="2000" dirty="0" smtClean="0"/>
          </a:p>
          <a:p>
            <a:pPr marL="0" indent="0" algn="ctr">
              <a:buNone/>
            </a:pPr>
            <a:r>
              <a:rPr lang="nn-NO" sz="2000" dirty="0"/>
              <a:t>DATA d1(2) TYPE C.  </a:t>
            </a:r>
          </a:p>
          <a:p>
            <a:pPr marL="0" indent="0" algn="ctr">
              <a:buNone/>
            </a:pPr>
            <a:r>
              <a:rPr lang="nn-NO" sz="2000" dirty="0"/>
              <a:t>DATA d2 LIKE d1.  </a:t>
            </a:r>
          </a:p>
          <a:p>
            <a:pPr marL="0" indent="0" algn="ctr">
              <a:buNone/>
            </a:pPr>
            <a:r>
              <a:rPr lang="nn-NO" sz="2000" dirty="0"/>
              <a:t>DATA minimum_value TYPE I VALUE 10. 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9507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IF utasítás szerkezet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924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/>
              <a:t>IF</a:t>
            </a:r>
            <a:r>
              <a:rPr lang="hu-HU" dirty="0"/>
              <a:t> &lt;</a:t>
            </a:r>
            <a:r>
              <a:rPr lang="hu-HU" i="1" dirty="0"/>
              <a:t>feltétel1</a:t>
            </a:r>
            <a:r>
              <a:rPr lang="hu-HU" dirty="0"/>
              <a:t>&gt;. </a:t>
            </a:r>
            <a:br>
              <a:rPr lang="hu-HU" dirty="0"/>
            </a:br>
            <a:r>
              <a:rPr lang="hu-HU" dirty="0" smtClean="0"/>
              <a:t>	&lt;</a:t>
            </a:r>
            <a:r>
              <a:rPr lang="hu-HU" i="1" dirty="0"/>
              <a:t>végrehajtási blokk</a:t>
            </a:r>
            <a:r>
              <a:rPr lang="hu-HU" dirty="0"/>
              <a:t>&gt; </a:t>
            </a: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/>
              <a:t>ELSEIF</a:t>
            </a:r>
            <a:r>
              <a:rPr lang="hu-HU" dirty="0" smtClean="0"/>
              <a:t> </a:t>
            </a:r>
            <a:r>
              <a:rPr lang="hu-HU" dirty="0"/>
              <a:t>&lt;</a:t>
            </a:r>
            <a:r>
              <a:rPr lang="hu-HU" i="1" dirty="0"/>
              <a:t>feltétel2</a:t>
            </a:r>
            <a:r>
              <a:rPr lang="hu-HU" dirty="0"/>
              <a:t>&gt;. </a:t>
            </a:r>
            <a:br>
              <a:rPr lang="hu-HU" dirty="0"/>
            </a:br>
            <a:r>
              <a:rPr lang="hu-HU" dirty="0" smtClean="0"/>
              <a:t>	&lt;</a:t>
            </a:r>
            <a:r>
              <a:rPr lang="hu-HU" i="1" dirty="0"/>
              <a:t>végrehajtási blokk</a:t>
            </a:r>
            <a:r>
              <a:rPr lang="hu-HU" dirty="0"/>
              <a:t>&gt; </a:t>
            </a:r>
            <a:br>
              <a:rPr lang="hu-HU" dirty="0"/>
            </a:br>
            <a:r>
              <a:rPr lang="hu-HU" b="1" dirty="0"/>
              <a:t>ELSEIF</a:t>
            </a:r>
            <a:r>
              <a:rPr lang="hu-HU" dirty="0"/>
              <a:t> &lt;</a:t>
            </a:r>
            <a:r>
              <a:rPr lang="hu-HU" i="1" dirty="0"/>
              <a:t>feltétel2</a:t>
            </a:r>
            <a:r>
              <a:rPr lang="hu-HU" dirty="0"/>
              <a:t>&gt;. </a:t>
            </a:r>
            <a:br>
              <a:rPr lang="hu-HU" dirty="0"/>
            </a:br>
            <a:r>
              <a:rPr lang="hu-HU" dirty="0" smtClean="0"/>
              <a:t>	&lt;</a:t>
            </a:r>
            <a:r>
              <a:rPr lang="hu-HU" i="1" dirty="0"/>
              <a:t>végrehajtási blokk</a:t>
            </a:r>
            <a:r>
              <a:rPr lang="hu-HU" dirty="0"/>
              <a:t>&gt; </a:t>
            </a:r>
            <a:br>
              <a:rPr lang="hu-HU" dirty="0"/>
            </a:br>
            <a:r>
              <a:rPr lang="hu-HU" dirty="0" smtClean="0"/>
              <a:t>	... 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ELSE</a:t>
            </a:r>
            <a:r>
              <a:rPr lang="hu-HU" dirty="0"/>
              <a:t>. </a:t>
            </a:r>
            <a:br>
              <a:rPr lang="hu-HU" dirty="0"/>
            </a:br>
            <a:r>
              <a:rPr lang="hu-HU" dirty="0" smtClean="0"/>
              <a:t>	&lt;</a:t>
            </a:r>
            <a:r>
              <a:rPr lang="hu-HU" i="1" dirty="0"/>
              <a:t>végrehajtási blokk</a:t>
            </a:r>
            <a:r>
              <a:rPr lang="hu-HU" dirty="0"/>
              <a:t>&gt; </a:t>
            </a:r>
            <a:br>
              <a:rPr lang="hu-HU" dirty="0"/>
            </a:br>
            <a:r>
              <a:rPr lang="hu-HU" b="1" dirty="0"/>
              <a:t>ENDIF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8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CASE szerkezet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9246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hu-HU" b="1" dirty="0"/>
              <a:t>CASE</a:t>
            </a:r>
            <a:r>
              <a:rPr lang="hu-HU" dirty="0"/>
              <a:t> &lt;</a:t>
            </a:r>
            <a:r>
              <a:rPr lang="hu-HU" i="1" dirty="0"/>
              <a:t>mezőnév</a:t>
            </a:r>
            <a:r>
              <a:rPr lang="hu-HU" dirty="0"/>
              <a:t>&gt;. </a:t>
            </a:r>
            <a:br>
              <a:rPr lang="hu-HU" dirty="0"/>
            </a:br>
            <a:r>
              <a:rPr lang="hu-HU" dirty="0" smtClean="0"/>
              <a:t>	</a:t>
            </a:r>
            <a:r>
              <a:rPr lang="hu-HU" b="1" dirty="0" smtClean="0"/>
              <a:t>WHEN</a:t>
            </a:r>
            <a:r>
              <a:rPr lang="hu-HU" dirty="0" smtClean="0"/>
              <a:t> </a:t>
            </a:r>
            <a:r>
              <a:rPr lang="hu-HU" dirty="0"/>
              <a:t>&lt;</a:t>
            </a:r>
            <a:r>
              <a:rPr lang="hu-HU" i="1" dirty="0"/>
              <a:t>érték1</a:t>
            </a:r>
            <a:r>
              <a:rPr lang="hu-HU" dirty="0"/>
              <a:t>&gt;. </a:t>
            </a:r>
            <a:br>
              <a:rPr lang="hu-HU" dirty="0"/>
            </a:br>
            <a:r>
              <a:rPr lang="hu-HU" dirty="0" smtClean="0"/>
              <a:t>		&lt;</a:t>
            </a:r>
            <a:r>
              <a:rPr lang="hu-HU" i="1" dirty="0"/>
              <a:t>végrehajtási blokk</a:t>
            </a:r>
            <a:r>
              <a:rPr lang="hu-HU" dirty="0"/>
              <a:t>&gt; </a:t>
            </a:r>
            <a:br>
              <a:rPr lang="hu-HU" dirty="0"/>
            </a:br>
            <a:r>
              <a:rPr lang="hu-HU" dirty="0" smtClean="0"/>
              <a:t>	</a:t>
            </a:r>
            <a:r>
              <a:rPr lang="hu-HU" b="1" dirty="0" smtClean="0"/>
              <a:t>WHEN</a:t>
            </a:r>
            <a:r>
              <a:rPr lang="hu-HU" dirty="0" smtClean="0"/>
              <a:t> </a:t>
            </a:r>
            <a:r>
              <a:rPr lang="hu-HU" dirty="0"/>
              <a:t>&lt;</a:t>
            </a:r>
            <a:r>
              <a:rPr lang="hu-HU" i="1" dirty="0"/>
              <a:t>érték2</a:t>
            </a:r>
            <a:r>
              <a:rPr lang="hu-HU" dirty="0"/>
              <a:t>&gt;. </a:t>
            </a:r>
            <a:br>
              <a:rPr lang="hu-HU" dirty="0"/>
            </a:br>
            <a:r>
              <a:rPr lang="hu-HU" dirty="0" smtClean="0"/>
              <a:t>		&lt;</a:t>
            </a:r>
            <a:r>
              <a:rPr lang="hu-HU" i="1" dirty="0"/>
              <a:t>végrehajtási blokk</a:t>
            </a:r>
            <a:r>
              <a:rPr lang="hu-HU" dirty="0"/>
              <a:t>&gt; </a:t>
            </a:r>
            <a:br>
              <a:rPr lang="hu-HU" dirty="0"/>
            </a:br>
            <a:r>
              <a:rPr lang="hu-HU" dirty="0" smtClean="0"/>
              <a:t>	... 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	</a:t>
            </a:r>
            <a:r>
              <a:rPr lang="hu-HU" b="1" dirty="0" smtClean="0"/>
              <a:t>WHEN </a:t>
            </a:r>
            <a:r>
              <a:rPr lang="hu-HU" b="1" dirty="0"/>
              <a:t>OTHERS</a:t>
            </a:r>
            <a:r>
              <a:rPr lang="hu-HU" dirty="0"/>
              <a:t>. </a:t>
            </a:r>
            <a:br>
              <a:rPr lang="hu-HU" dirty="0"/>
            </a:br>
            <a:r>
              <a:rPr lang="hu-HU" dirty="0" smtClean="0"/>
              <a:t>		&lt;</a:t>
            </a:r>
            <a:r>
              <a:rPr lang="hu-HU" i="1" dirty="0"/>
              <a:t>végrehajtási blokk</a:t>
            </a:r>
            <a:r>
              <a:rPr lang="hu-HU" dirty="0"/>
              <a:t>&gt; </a:t>
            </a:r>
            <a:br>
              <a:rPr lang="hu-HU" dirty="0"/>
            </a:br>
            <a:r>
              <a:rPr lang="hu-HU" b="1" dirty="0" smtClean="0"/>
              <a:t>ENDCASE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71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Egyéb vezérlést befolyásoló utasítások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dirty="0"/>
              <a:t>EXIT</a:t>
            </a:r>
            <a:r>
              <a:rPr lang="hu-HU" sz="2000" dirty="0"/>
              <a:t>.: A legbelső ciklusból, vagy egy modul egységből lép ki a vezérlés.</a:t>
            </a:r>
          </a:p>
          <a:p>
            <a:r>
              <a:rPr lang="hu-HU" sz="2000" b="1" dirty="0"/>
              <a:t>CONTINUE</a:t>
            </a:r>
            <a:r>
              <a:rPr lang="hu-HU" sz="2000" dirty="0"/>
              <a:t>.: Cikluson belül IF utasítással használva a ciklus elejére adhatjuk a vezérlést.</a:t>
            </a:r>
          </a:p>
          <a:p>
            <a:r>
              <a:rPr lang="hu-HU" sz="2000" b="1" dirty="0"/>
              <a:t>CHECK</a:t>
            </a:r>
            <a:r>
              <a:rPr lang="hu-HU" sz="2000" dirty="0"/>
              <a:t> &lt;feltétel&gt;.: Ha a feltétel igaz akkor, ciklusban alkalmazva ekvivalens az előzőekben tárgyalt CONTINUE utasítás hatásával, míg modul egységben az EXIT utasítással.</a:t>
            </a:r>
          </a:p>
          <a:p>
            <a:r>
              <a:rPr lang="hu-HU" sz="2000" dirty="0"/>
              <a:t>Az ABAP/4 nem tartalmaz GOTO utasítást.</a:t>
            </a:r>
          </a:p>
        </p:txBody>
      </p:sp>
    </p:spTree>
    <p:extLst>
      <p:ext uri="{BB962C8B-B14F-4D97-AF65-F5344CB8AC3E}">
        <p14:creationId xmlns:p14="http://schemas.microsoft.com/office/powerpoint/2010/main" val="28358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Ismétlési szerkezetek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27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000" b="1" dirty="0"/>
              <a:t>DO</a:t>
            </a:r>
            <a:r>
              <a:rPr lang="hu-HU" sz="2000" dirty="0"/>
              <a:t> [&lt;</a:t>
            </a:r>
            <a:r>
              <a:rPr lang="hu-HU" sz="2000" i="1" dirty="0"/>
              <a:t>n</a:t>
            </a:r>
            <a:r>
              <a:rPr lang="hu-HU" sz="2000" dirty="0"/>
              <a:t>&gt; TIMES].</a:t>
            </a:r>
            <a:br>
              <a:rPr lang="hu-HU" sz="2000" dirty="0"/>
            </a:br>
            <a:r>
              <a:rPr lang="hu-HU" sz="2000" dirty="0" smtClean="0"/>
              <a:t>		&lt;</a:t>
            </a:r>
            <a:r>
              <a:rPr lang="hu-HU" sz="2000" i="1" dirty="0"/>
              <a:t>végrehajtási blokk</a:t>
            </a:r>
            <a:r>
              <a:rPr lang="hu-HU" sz="2000" dirty="0"/>
              <a:t>&gt;</a:t>
            </a:r>
            <a:br>
              <a:rPr lang="hu-HU" sz="2000" dirty="0"/>
            </a:br>
            <a:r>
              <a:rPr lang="hu-HU" sz="2000" b="1" dirty="0"/>
              <a:t>ENDDO</a:t>
            </a:r>
            <a:r>
              <a:rPr lang="hu-HU" sz="2000" dirty="0"/>
              <a:t>.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/>
              <a:t>WHILE</a:t>
            </a:r>
            <a:r>
              <a:rPr lang="hu-HU" sz="2000" dirty="0"/>
              <a:t> </a:t>
            </a:r>
            <a:r>
              <a:rPr lang="hu-HU" sz="2000" i="1" dirty="0"/>
              <a:t>&lt;feltétel&gt;.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smtClean="0"/>
              <a:t>		&lt;</a:t>
            </a:r>
            <a:r>
              <a:rPr lang="hu-HU" sz="2000" i="1" dirty="0"/>
              <a:t>végrehajtási blokk</a:t>
            </a:r>
            <a:r>
              <a:rPr lang="hu-HU" sz="2000" dirty="0"/>
              <a:t>&gt;</a:t>
            </a:r>
            <a:br>
              <a:rPr lang="hu-HU" sz="2000" dirty="0"/>
            </a:br>
            <a:r>
              <a:rPr lang="hu-HU" sz="2000" b="1" dirty="0"/>
              <a:t>ENDWHILE</a:t>
            </a:r>
            <a:r>
              <a:rPr lang="hu-HU" sz="20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9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ABAP programozási modellek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Kétféle </a:t>
            </a:r>
            <a:r>
              <a:rPr lang="hu-HU" sz="2400" dirty="0"/>
              <a:t>programozási </a:t>
            </a:r>
            <a:r>
              <a:rPr lang="hu-HU" sz="2400" dirty="0" smtClean="0"/>
              <a:t>modell</a:t>
            </a:r>
          </a:p>
          <a:p>
            <a:pPr lvl="1"/>
            <a:r>
              <a:rPr lang="hu-HU" sz="2000" dirty="0" smtClean="0">
                <a:solidFill>
                  <a:schemeClr val="tx1"/>
                </a:solidFill>
              </a:rPr>
              <a:t>Procedurális</a:t>
            </a:r>
          </a:p>
          <a:p>
            <a:pPr lvl="1"/>
            <a:r>
              <a:rPr lang="hu-HU" sz="2000" dirty="0">
                <a:solidFill>
                  <a:schemeClr val="tx1"/>
                </a:solidFill>
              </a:rPr>
              <a:t>O</a:t>
            </a:r>
            <a:r>
              <a:rPr lang="hu-HU" sz="2000" dirty="0" smtClean="0">
                <a:solidFill>
                  <a:schemeClr val="tx1"/>
                </a:solidFill>
              </a:rPr>
              <a:t>bjektum-orientált</a:t>
            </a:r>
          </a:p>
          <a:p>
            <a:pPr marL="400050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6348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Funkciócsoport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688432"/>
            <a:ext cx="8915400" cy="377762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Összetartozó </a:t>
            </a:r>
            <a:r>
              <a:rPr lang="hu-HU" sz="2000" dirty="0"/>
              <a:t>funkcióelemeket funkciócsoportokba </a:t>
            </a:r>
            <a:endParaRPr lang="hu-HU" sz="2000" dirty="0" smtClean="0"/>
          </a:p>
          <a:p>
            <a:r>
              <a:rPr lang="hu-HU" sz="2000" dirty="0"/>
              <a:t>Saját globális </a:t>
            </a:r>
            <a:r>
              <a:rPr lang="hu-HU" sz="2000" dirty="0" smtClean="0"/>
              <a:t>adatterület</a:t>
            </a:r>
          </a:p>
          <a:p>
            <a:r>
              <a:rPr lang="hu-HU" sz="2000" dirty="0"/>
              <a:t>C</a:t>
            </a:r>
            <a:r>
              <a:rPr lang="hu-HU" sz="2000" dirty="0" smtClean="0"/>
              <a:t>soport </a:t>
            </a:r>
            <a:r>
              <a:rPr lang="hu-HU" sz="2000" dirty="0"/>
              <a:t>minden funkcióeleme </a:t>
            </a:r>
            <a:r>
              <a:rPr lang="hu-HU" sz="2000" dirty="0" smtClean="0"/>
              <a:t>eléri</a:t>
            </a:r>
          </a:p>
          <a:p>
            <a:r>
              <a:rPr lang="hu-HU" sz="2000" dirty="0" smtClean="0"/>
              <a:t>Kicsit </a:t>
            </a:r>
            <a:r>
              <a:rPr lang="hu-HU" sz="2000" dirty="0"/>
              <a:t>hasonlít az objektum-orientált programozásban használt osztályhoz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454" y="3462323"/>
            <a:ext cx="5832835" cy="327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Objektum-orientált ABAP, az ABAP </a:t>
            </a:r>
            <a:r>
              <a:rPr lang="hu-HU" dirty="0" err="1"/>
              <a:t>Objects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SAP rendszeren futó objektum-orientált programokat lehet fejleszteni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932" y="2923144"/>
            <a:ext cx="5299959" cy="382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 osztály felépítése és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Definíciós </a:t>
            </a:r>
            <a:r>
              <a:rPr lang="hu-HU" sz="2000" dirty="0"/>
              <a:t>és az implementációs </a:t>
            </a:r>
            <a:r>
              <a:rPr lang="hu-HU" sz="2000" dirty="0" smtClean="0"/>
              <a:t>rész</a:t>
            </a:r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907" y="2634916"/>
            <a:ext cx="7262010" cy="412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SAP rendszer architektúrája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674" y="1905000"/>
            <a:ext cx="7242188" cy="4646112"/>
          </a:xfrm>
        </p:spPr>
      </p:pic>
    </p:spTree>
    <p:extLst>
      <p:ext uri="{BB962C8B-B14F-4D97-AF65-F5344CB8AC3E}">
        <p14:creationId xmlns:p14="http://schemas.microsoft.com/office/powerpoint/2010/main" val="5793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 definíciós </a:t>
            </a:r>
            <a:r>
              <a:rPr lang="hu-HU" dirty="0"/>
              <a:t>része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60358"/>
            <a:ext cx="8915400" cy="50893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/>
              <a:t>CLASS &lt;</a:t>
            </a:r>
            <a:r>
              <a:rPr lang="en-US" sz="1500" dirty="0" err="1"/>
              <a:t>osztálynév</a:t>
            </a:r>
            <a:r>
              <a:rPr lang="en-US" sz="1500" dirty="0"/>
              <a:t>&gt; DEFINITION</a:t>
            </a:r>
            <a:r>
              <a:rPr lang="en-US" sz="1500" dirty="0" smtClean="0"/>
              <a:t>.</a:t>
            </a:r>
            <a:endParaRPr lang="en-US" sz="1500" dirty="0"/>
          </a:p>
          <a:p>
            <a:pPr marL="360000" indent="0">
              <a:buNone/>
            </a:pPr>
            <a:r>
              <a:rPr lang="en-US" sz="1500" dirty="0"/>
              <a:t>PUBLIC SECTION.</a:t>
            </a:r>
          </a:p>
          <a:p>
            <a:pPr marL="360000" indent="0">
              <a:lnSpc>
                <a:spcPct val="170000"/>
              </a:lnSpc>
              <a:buNone/>
            </a:pPr>
            <a:r>
              <a:rPr lang="en-US" sz="1500" dirty="0"/>
              <a:t>  </a:t>
            </a:r>
            <a:r>
              <a:rPr lang="hu-HU" sz="1500" dirty="0" smtClean="0"/>
              <a:t>	</a:t>
            </a:r>
            <a:r>
              <a:rPr lang="en-US" sz="1500" dirty="0" smtClean="0"/>
              <a:t>TYPES</a:t>
            </a:r>
            <a:r>
              <a:rPr lang="en-US" sz="1500" dirty="0"/>
              <a:t>: </a:t>
            </a:r>
          </a:p>
          <a:p>
            <a:pPr marL="360000" indent="0">
              <a:lnSpc>
                <a:spcPct val="170000"/>
              </a:lnSpc>
              <a:buNone/>
            </a:pPr>
            <a:r>
              <a:rPr lang="hu-HU" sz="1500" dirty="0" smtClean="0"/>
              <a:t>		</a:t>
            </a:r>
            <a:r>
              <a:rPr lang="en-US" sz="1500" dirty="0" smtClean="0"/>
              <a:t>CONSTANTS</a:t>
            </a:r>
            <a:r>
              <a:rPr lang="en-US" sz="1500" dirty="0"/>
              <a:t>: </a:t>
            </a:r>
          </a:p>
          <a:p>
            <a:pPr marL="360000" indent="0">
              <a:lnSpc>
                <a:spcPct val="170000"/>
              </a:lnSpc>
              <a:buNone/>
            </a:pPr>
            <a:r>
              <a:rPr lang="hu-HU" sz="1500" dirty="0" smtClean="0"/>
              <a:t>		</a:t>
            </a:r>
            <a:r>
              <a:rPr lang="en-US" sz="1500" dirty="0" smtClean="0"/>
              <a:t>CLASS-DATA</a:t>
            </a:r>
            <a:r>
              <a:rPr lang="en-US" sz="1500" dirty="0"/>
              <a:t>:</a:t>
            </a:r>
          </a:p>
          <a:p>
            <a:pPr marL="360000" indent="0">
              <a:lnSpc>
                <a:spcPct val="170000"/>
              </a:lnSpc>
              <a:buNone/>
            </a:pPr>
            <a:r>
              <a:rPr lang="hu-HU" sz="1500" dirty="0" smtClean="0"/>
              <a:t>		</a:t>
            </a:r>
            <a:r>
              <a:rPr lang="en-US" sz="1500" dirty="0" smtClean="0"/>
              <a:t>DATA:</a:t>
            </a:r>
            <a:endParaRPr lang="hu-HU" sz="1500" dirty="0" smtClean="0"/>
          </a:p>
          <a:p>
            <a:pPr marL="360000" indent="0">
              <a:lnSpc>
                <a:spcPct val="170000"/>
              </a:lnSpc>
              <a:buNone/>
            </a:pPr>
            <a:r>
              <a:rPr lang="hu-HU" sz="1500" dirty="0"/>
              <a:t>	</a:t>
            </a:r>
            <a:r>
              <a:rPr lang="hu-HU" sz="1500" dirty="0" smtClean="0"/>
              <a:t>	CLASS-METHODS</a:t>
            </a:r>
            <a:r>
              <a:rPr lang="hu-HU" sz="1500" dirty="0"/>
              <a:t>:</a:t>
            </a:r>
            <a:endParaRPr lang="en-US" sz="1500" dirty="0"/>
          </a:p>
          <a:p>
            <a:pPr marL="360000" indent="0">
              <a:lnSpc>
                <a:spcPct val="170000"/>
              </a:lnSpc>
              <a:buNone/>
            </a:pPr>
            <a:r>
              <a:rPr lang="hu-HU" sz="1500" dirty="0" smtClean="0"/>
              <a:t>		 </a:t>
            </a:r>
            <a:r>
              <a:rPr lang="en-US" sz="1500" dirty="0" smtClean="0"/>
              <a:t>METHODS:</a:t>
            </a:r>
            <a:endParaRPr lang="en-US" sz="1500" dirty="0"/>
          </a:p>
          <a:p>
            <a:pPr marL="360000" indent="0">
              <a:lnSpc>
                <a:spcPct val="150000"/>
              </a:lnSpc>
              <a:buNone/>
            </a:pPr>
            <a:r>
              <a:rPr lang="en-US" sz="1500" dirty="0" smtClean="0"/>
              <a:t>PROTECTED </a:t>
            </a:r>
            <a:r>
              <a:rPr lang="en-US" sz="1500" dirty="0"/>
              <a:t>SECTION</a:t>
            </a:r>
            <a:r>
              <a:rPr lang="en-US" sz="1500" dirty="0" smtClean="0"/>
              <a:t>.</a:t>
            </a:r>
            <a:endParaRPr lang="en-US" sz="1500" dirty="0"/>
          </a:p>
          <a:p>
            <a:pPr marL="360000" indent="0">
              <a:lnSpc>
                <a:spcPct val="150000"/>
              </a:lnSpc>
              <a:buNone/>
            </a:pPr>
            <a:r>
              <a:rPr lang="en-US" sz="1500" dirty="0"/>
              <a:t>PRIVATE </a:t>
            </a:r>
            <a:r>
              <a:rPr lang="en-US" sz="1500" dirty="0" smtClean="0"/>
              <a:t>SECTION.</a:t>
            </a:r>
            <a:endParaRPr lang="en-US" sz="1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500" dirty="0"/>
              <a:t>ENDCLASS.</a:t>
            </a:r>
            <a:endParaRPr lang="hu-HU" sz="1500" dirty="0"/>
          </a:p>
        </p:txBody>
      </p:sp>
    </p:spTree>
    <p:extLst>
      <p:ext uri="{BB962C8B-B14F-4D97-AF65-F5344CB8AC3E}">
        <p14:creationId xmlns:p14="http://schemas.microsoft.com/office/powerpoint/2010/main" val="10057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 </a:t>
            </a:r>
            <a:r>
              <a:rPr lang="hu-HU" dirty="0" smtClean="0"/>
              <a:t>Osztály </a:t>
            </a:r>
            <a:r>
              <a:rPr lang="hu-HU" dirty="0"/>
              <a:t>implementációs része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72389"/>
            <a:ext cx="8915400" cy="496904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hu-HU" dirty="0"/>
              <a:t>CLASS &lt;osztálynév&gt; IMPLEMENTATION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lnSpc>
                <a:spcPct val="160000"/>
              </a:lnSpc>
              <a:buNone/>
            </a:pPr>
            <a:r>
              <a:rPr lang="hu-HU" dirty="0"/>
              <a:t>METHOD </a:t>
            </a:r>
            <a:r>
              <a:rPr lang="hu-HU" b="1" dirty="0" err="1"/>
              <a:t>class_constructor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lnSpc>
                <a:spcPct val="160000"/>
              </a:lnSpc>
              <a:buNone/>
            </a:pPr>
            <a:r>
              <a:rPr lang="hu-HU" dirty="0"/>
              <a:t>ENDMETHOD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lnSpc>
                <a:spcPct val="160000"/>
              </a:lnSpc>
              <a:buNone/>
            </a:pPr>
            <a:r>
              <a:rPr lang="hu-HU" dirty="0"/>
              <a:t>METHOD </a:t>
            </a:r>
            <a:r>
              <a:rPr lang="hu-HU" b="1" dirty="0" err="1"/>
              <a:t>constructor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lnSpc>
                <a:spcPct val="160000"/>
              </a:lnSpc>
              <a:buNone/>
            </a:pPr>
            <a:r>
              <a:rPr lang="hu-HU" dirty="0"/>
              <a:t>ENDMETHOD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lnSpc>
                <a:spcPct val="160000"/>
              </a:lnSpc>
              <a:buNone/>
            </a:pPr>
            <a:r>
              <a:rPr lang="hu-HU" dirty="0"/>
              <a:t>METHOD &lt;metódus_1</a:t>
            </a:r>
            <a:r>
              <a:rPr lang="hu-HU" dirty="0" smtClean="0"/>
              <a:t>&gt;.</a:t>
            </a:r>
            <a:endParaRPr lang="hu-HU" dirty="0"/>
          </a:p>
          <a:p>
            <a:pPr marL="360000" indent="0">
              <a:lnSpc>
                <a:spcPct val="160000"/>
              </a:lnSpc>
              <a:buNone/>
            </a:pPr>
            <a:r>
              <a:rPr lang="hu-HU" dirty="0"/>
              <a:t>ENDMETHOD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lnSpc>
                <a:spcPct val="160000"/>
              </a:lnSpc>
              <a:buNone/>
            </a:pPr>
            <a:r>
              <a:rPr lang="hu-HU" dirty="0"/>
              <a:t>METHOD &lt;metódus_2</a:t>
            </a:r>
            <a:r>
              <a:rPr lang="hu-HU" dirty="0" smtClean="0"/>
              <a:t>&gt;.</a:t>
            </a:r>
            <a:endParaRPr lang="hu-HU" dirty="0"/>
          </a:p>
          <a:p>
            <a:pPr marL="360000" indent="0">
              <a:lnSpc>
                <a:spcPct val="160000"/>
              </a:lnSpc>
              <a:buNone/>
            </a:pPr>
            <a:r>
              <a:rPr lang="hu-HU" dirty="0"/>
              <a:t>ENDMETHOD.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dirty="0"/>
              <a:t>ENDCLASS.</a:t>
            </a:r>
          </a:p>
        </p:txBody>
      </p:sp>
    </p:spTree>
    <p:extLst>
      <p:ext uri="{BB962C8B-B14F-4D97-AF65-F5344CB8AC3E}">
        <p14:creationId xmlns:p14="http://schemas.microsoft.com/office/powerpoint/2010/main" val="86056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Metódusok definiálása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92705"/>
            <a:ext cx="8915400" cy="4788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METHODS:</a:t>
            </a:r>
          </a:p>
          <a:p>
            <a:pPr marL="0" indent="0">
              <a:buNone/>
            </a:pPr>
            <a:r>
              <a:rPr lang="hu-HU" sz="2000" dirty="0" smtClean="0"/>
              <a:t>&lt;metódus&gt; </a:t>
            </a:r>
          </a:p>
          <a:p>
            <a:pPr marL="0" indent="0">
              <a:buNone/>
            </a:pPr>
            <a:r>
              <a:rPr lang="hu-HU" sz="2000" dirty="0" smtClean="0"/>
              <a:t>	IMPORTING </a:t>
            </a:r>
            <a:r>
              <a:rPr lang="hu-HU" sz="2000" dirty="0"/>
              <a:t>&lt;be. vátozó1&gt; </a:t>
            </a:r>
            <a:r>
              <a:rPr lang="hu-HU" sz="2000" dirty="0" smtClean="0"/>
              <a:t>TYPE &lt;típus&gt;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EXPORTING </a:t>
            </a:r>
            <a:r>
              <a:rPr lang="hu-HU" sz="2000" dirty="0"/>
              <a:t>&lt;ki. változó1&gt; TYPE </a:t>
            </a:r>
            <a:r>
              <a:rPr lang="hu-HU" sz="2000" dirty="0" smtClean="0"/>
              <a:t>&lt;típus&gt;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CHANGING &lt;mód</a:t>
            </a:r>
            <a:r>
              <a:rPr lang="hu-HU" sz="2000" dirty="0"/>
              <a:t>. változó1&gt; TYPE </a:t>
            </a:r>
            <a:r>
              <a:rPr lang="hu-HU" sz="2000" dirty="0" smtClean="0"/>
              <a:t>&lt;típus&gt;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RETURNING </a:t>
            </a:r>
            <a:r>
              <a:rPr lang="hu-HU" sz="2000" dirty="0"/>
              <a:t>VALUE</a:t>
            </a:r>
            <a:r>
              <a:rPr lang="hu-HU" sz="2000" dirty="0" smtClean="0"/>
              <a:t>(&lt;</a:t>
            </a:r>
            <a:r>
              <a:rPr lang="hu-HU" sz="2000" dirty="0" err="1" smtClean="0"/>
              <a:t>vissz</a:t>
            </a:r>
            <a:r>
              <a:rPr lang="hu-HU" sz="2000" dirty="0"/>
              <a:t>. változó&gt;) TYPE </a:t>
            </a:r>
            <a:r>
              <a:rPr lang="hu-HU" sz="2000" dirty="0" smtClean="0"/>
              <a:t>&lt;típus</a:t>
            </a:r>
            <a:r>
              <a:rPr lang="hu-HU" sz="2000" dirty="0"/>
              <a:t>&gt;</a:t>
            </a:r>
          </a:p>
          <a:p>
            <a:pPr marL="0" indent="0">
              <a:buNone/>
            </a:pPr>
            <a:r>
              <a:rPr lang="hu-HU" sz="2000" dirty="0" smtClean="0"/>
              <a:t>	{</a:t>
            </a:r>
            <a:r>
              <a:rPr lang="hu-HU" sz="2000" dirty="0"/>
              <a:t>RAISING|EXCEPTIONS</a:t>
            </a:r>
            <a:r>
              <a:rPr lang="hu-HU" sz="2000" dirty="0" smtClean="0"/>
              <a:t>} &lt;kivétel1&gt;.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2652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 </a:t>
            </a:r>
            <a:r>
              <a:rPr lang="hu-HU" dirty="0" smtClean="0"/>
              <a:t>osztály-implementációra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15981"/>
            <a:ext cx="8915400" cy="5293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500" dirty="0"/>
              <a:t>CLASS </a:t>
            </a:r>
            <a:r>
              <a:rPr lang="hu-HU" sz="1500" dirty="0" err="1"/>
              <a:t>lcl_arucikk</a:t>
            </a:r>
            <a:r>
              <a:rPr lang="hu-HU" sz="1500" dirty="0"/>
              <a:t> IMPLEMENTATION</a:t>
            </a:r>
            <a:r>
              <a:rPr lang="hu-HU" sz="1500" dirty="0" smtClean="0"/>
              <a:t>.</a:t>
            </a:r>
            <a:endParaRPr lang="hu-HU" sz="1500" dirty="0"/>
          </a:p>
          <a:p>
            <a:pPr marL="360000" indent="0">
              <a:buNone/>
            </a:pPr>
            <a:r>
              <a:rPr lang="hu-HU" sz="1500" dirty="0"/>
              <a:t>METHOD </a:t>
            </a:r>
            <a:r>
              <a:rPr lang="hu-HU" sz="1500" dirty="0" err="1"/>
              <a:t>constructor</a:t>
            </a:r>
            <a:r>
              <a:rPr lang="hu-HU" sz="1500" dirty="0"/>
              <a:t>.</a:t>
            </a:r>
          </a:p>
          <a:p>
            <a:pPr marL="360000" indent="0">
              <a:buNone/>
            </a:pPr>
            <a:r>
              <a:rPr lang="hu-HU" sz="1500" dirty="0" smtClean="0"/>
              <a:t>		 me-</a:t>
            </a:r>
            <a:r>
              <a:rPr lang="hu-HU" sz="1500" dirty="0"/>
              <a:t>&gt;</a:t>
            </a:r>
            <a:r>
              <a:rPr lang="hu-HU" sz="1500" dirty="0" err="1"/>
              <a:t>azonosito</a:t>
            </a:r>
            <a:r>
              <a:rPr lang="hu-HU" sz="1500" dirty="0"/>
              <a:t> = 0.</a:t>
            </a:r>
          </a:p>
          <a:p>
            <a:pPr marL="360000" indent="0">
              <a:buNone/>
            </a:pPr>
            <a:r>
              <a:rPr lang="hu-HU" sz="1500" dirty="0"/>
              <a:t> </a:t>
            </a:r>
            <a:r>
              <a:rPr lang="hu-HU" sz="1500" dirty="0" smtClean="0"/>
              <a:t>		 </a:t>
            </a:r>
            <a:r>
              <a:rPr lang="hu-HU" sz="1500" dirty="0"/>
              <a:t>me-&gt;</a:t>
            </a:r>
            <a:r>
              <a:rPr lang="hu-HU" sz="1500" dirty="0" err="1"/>
              <a:t>nev</a:t>
            </a:r>
            <a:r>
              <a:rPr lang="hu-HU" sz="1500" dirty="0"/>
              <a:t> = ''.</a:t>
            </a:r>
          </a:p>
          <a:p>
            <a:pPr marL="360000" indent="0">
              <a:buNone/>
            </a:pPr>
            <a:r>
              <a:rPr lang="hu-HU" sz="1500" dirty="0" smtClean="0"/>
              <a:t>		  </a:t>
            </a:r>
            <a:r>
              <a:rPr lang="hu-HU" sz="1500" dirty="0"/>
              <a:t>me-&gt;</a:t>
            </a:r>
            <a:r>
              <a:rPr lang="hu-HU" sz="1500" dirty="0" err="1"/>
              <a:t>afa_kulcs</a:t>
            </a:r>
            <a:r>
              <a:rPr lang="hu-HU" sz="1500" dirty="0"/>
              <a:t> = c_afa_kulcs_20.</a:t>
            </a:r>
          </a:p>
          <a:p>
            <a:pPr marL="360000" indent="0">
              <a:buNone/>
            </a:pPr>
            <a:r>
              <a:rPr lang="hu-HU" sz="1500" dirty="0"/>
              <a:t> </a:t>
            </a:r>
            <a:r>
              <a:rPr lang="hu-HU" sz="1500" dirty="0" smtClean="0"/>
              <a:t>		 </a:t>
            </a:r>
            <a:r>
              <a:rPr lang="hu-HU" sz="1500" dirty="0"/>
              <a:t>me-&gt;</a:t>
            </a:r>
            <a:r>
              <a:rPr lang="hu-HU" sz="1500" dirty="0" err="1"/>
              <a:t>netto_beszerzesi_ar</a:t>
            </a:r>
            <a:r>
              <a:rPr lang="hu-HU" sz="1500" dirty="0"/>
              <a:t> = 0.</a:t>
            </a:r>
          </a:p>
          <a:p>
            <a:pPr marL="360000" indent="0">
              <a:buNone/>
            </a:pPr>
            <a:r>
              <a:rPr lang="hu-HU" sz="1500" dirty="0" smtClean="0"/>
              <a:t>		  </a:t>
            </a:r>
            <a:r>
              <a:rPr lang="hu-HU" sz="1500" dirty="0"/>
              <a:t>me-&gt;</a:t>
            </a:r>
            <a:r>
              <a:rPr lang="hu-HU" sz="1500" dirty="0" err="1"/>
              <a:t>arres</a:t>
            </a:r>
            <a:r>
              <a:rPr lang="hu-HU" sz="1500" dirty="0"/>
              <a:t> = 10 / 100.</a:t>
            </a:r>
          </a:p>
          <a:p>
            <a:pPr marL="360000" indent="0">
              <a:buNone/>
            </a:pPr>
            <a:r>
              <a:rPr lang="hu-HU" sz="1500" dirty="0"/>
              <a:t>ENDMETHOD</a:t>
            </a:r>
            <a:r>
              <a:rPr lang="hu-HU" sz="1500" dirty="0" smtClean="0"/>
              <a:t>.</a:t>
            </a:r>
            <a:endParaRPr lang="hu-HU" sz="1500" dirty="0"/>
          </a:p>
          <a:p>
            <a:pPr marL="360000" indent="0">
              <a:buNone/>
            </a:pPr>
            <a:r>
              <a:rPr lang="hu-HU" sz="1500" dirty="0"/>
              <a:t>METHOD </a:t>
            </a:r>
            <a:r>
              <a:rPr lang="hu-HU" sz="1500" dirty="0" err="1"/>
              <a:t>leker_azonosito</a:t>
            </a:r>
            <a:r>
              <a:rPr lang="hu-HU" sz="1500" dirty="0"/>
              <a:t>.</a:t>
            </a:r>
          </a:p>
          <a:p>
            <a:pPr marL="360000" indent="0">
              <a:buNone/>
            </a:pPr>
            <a:r>
              <a:rPr lang="hu-HU" sz="1500" dirty="0"/>
              <a:t> </a:t>
            </a:r>
            <a:r>
              <a:rPr lang="hu-HU" sz="1500" dirty="0" smtClean="0"/>
              <a:t>		 </a:t>
            </a:r>
            <a:r>
              <a:rPr lang="hu-HU" sz="1500" dirty="0" err="1"/>
              <a:t>azonosito</a:t>
            </a:r>
            <a:r>
              <a:rPr lang="hu-HU" sz="1500" dirty="0"/>
              <a:t> = me-&gt;</a:t>
            </a:r>
            <a:r>
              <a:rPr lang="hu-HU" sz="1500" dirty="0" err="1"/>
              <a:t>azonosito</a:t>
            </a:r>
            <a:r>
              <a:rPr lang="hu-HU" sz="1500" dirty="0"/>
              <a:t>.</a:t>
            </a:r>
          </a:p>
          <a:p>
            <a:pPr marL="360000" indent="0">
              <a:buNone/>
            </a:pPr>
            <a:r>
              <a:rPr lang="hu-HU" sz="1500" dirty="0"/>
              <a:t>ENDMETHOD</a:t>
            </a:r>
            <a:r>
              <a:rPr lang="hu-HU" sz="1500" dirty="0" smtClean="0"/>
              <a:t>.</a:t>
            </a:r>
            <a:endParaRPr lang="hu-HU" sz="1500" dirty="0"/>
          </a:p>
          <a:p>
            <a:pPr marL="360000" indent="0">
              <a:buNone/>
            </a:pPr>
            <a:r>
              <a:rPr lang="hu-HU" sz="1500" dirty="0"/>
              <a:t>METHOD </a:t>
            </a:r>
            <a:r>
              <a:rPr lang="hu-HU" sz="1500" dirty="0" err="1"/>
              <a:t>beallit_azonosito</a:t>
            </a:r>
            <a:r>
              <a:rPr lang="hu-HU" sz="1500" dirty="0"/>
              <a:t>.</a:t>
            </a:r>
          </a:p>
          <a:p>
            <a:pPr marL="360000" indent="0">
              <a:buNone/>
            </a:pPr>
            <a:r>
              <a:rPr lang="hu-HU" sz="1500" dirty="0"/>
              <a:t> 	</a:t>
            </a:r>
            <a:r>
              <a:rPr lang="hu-HU" sz="1500" dirty="0" smtClean="0"/>
              <a:t>	me-</a:t>
            </a:r>
            <a:r>
              <a:rPr lang="hu-HU" sz="1500" dirty="0"/>
              <a:t>&gt;</a:t>
            </a:r>
            <a:r>
              <a:rPr lang="hu-HU" sz="1500" dirty="0" err="1"/>
              <a:t>azonosito</a:t>
            </a:r>
            <a:r>
              <a:rPr lang="hu-HU" sz="1500" dirty="0"/>
              <a:t> = </a:t>
            </a:r>
            <a:r>
              <a:rPr lang="hu-HU" sz="1500" dirty="0" err="1"/>
              <a:t>azonosito</a:t>
            </a:r>
            <a:r>
              <a:rPr lang="hu-HU" sz="1500" dirty="0"/>
              <a:t>.</a:t>
            </a:r>
          </a:p>
          <a:p>
            <a:pPr marL="360000" indent="0">
              <a:buNone/>
            </a:pPr>
            <a:r>
              <a:rPr lang="hu-HU" sz="1500" dirty="0"/>
              <a:t>ENDMETHOD</a:t>
            </a:r>
            <a:r>
              <a:rPr lang="hu-HU" sz="1500" dirty="0" smtClean="0"/>
              <a:t>.</a:t>
            </a:r>
            <a:endParaRPr lang="hu-HU" sz="1500" dirty="0"/>
          </a:p>
          <a:p>
            <a:pPr marL="0" indent="0">
              <a:buNone/>
            </a:pPr>
            <a:r>
              <a:rPr lang="hu-HU" sz="1500" dirty="0" smtClean="0"/>
              <a:t>ENDCLASS</a:t>
            </a:r>
            <a:r>
              <a:rPr lang="hu-HU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528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Objektumok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DATA:</a:t>
            </a:r>
          </a:p>
          <a:p>
            <a:pPr marL="0" indent="0">
              <a:buNone/>
            </a:pPr>
            <a:r>
              <a:rPr lang="hu-HU" dirty="0"/>
              <a:t>g_ref_arucikk1 TYPE REF TO </a:t>
            </a:r>
            <a:r>
              <a:rPr lang="hu-HU" dirty="0" err="1"/>
              <a:t>lcl_arucikk</a:t>
            </a:r>
            <a:r>
              <a:rPr lang="hu-HU" dirty="0"/>
              <a:t>,</a:t>
            </a:r>
          </a:p>
          <a:p>
            <a:pPr marL="0" indent="0">
              <a:buNone/>
            </a:pPr>
            <a:r>
              <a:rPr lang="hu-HU" dirty="0"/>
              <a:t>g_ref_arucikk2 TYPE REF TO </a:t>
            </a:r>
            <a:r>
              <a:rPr lang="hu-HU" dirty="0" err="1"/>
              <a:t>lcl_arucikk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CREATE OBJECT g_ref_arucikk1.</a:t>
            </a:r>
          </a:p>
          <a:p>
            <a:pPr marL="0" indent="0">
              <a:buNone/>
            </a:pPr>
            <a:r>
              <a:rPr lang="hu-HU" dirty="0"/>
              <a:t>CREATE OBJECT g_ref_arucikk2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g_ref_arucikk1 = g_ref_arucikk2.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831" y="3453130"/>
            <a:ext cx="5095160" cy="186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0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Öröklés, származtatás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48326"/>
            <a:ext cx="8915400" cy="50893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CLASS </a:t>
            </a:r>
            <a:r>
              <a:rPr lang="hu-HU" dirty="0" err="1"/>
              <a:t>lcl_konyv</a:t>
            </a:r>
            <a:r>
              <a:rPr lang="hu-HU" dirty="0"/>
              <a:t> </a:t>
            </a:r>
            <a:r>
              <a:rPr lang="hu-HU" b="1" dirty="0"/>
              <a:t>DEFINITION INHERITING FROM </a:t>
            </a:r>
            <a:r>
              <a:rPr lang="hu-HU" dirty="0" err="1"/>
              <a:t>lcl_arucikk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PUBLIC </a:t>
            </a:r>
            <a:r>
              <a:rPr lang="hu-HU" dirty="0"/>
              <a:t>SECTION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  </a:t>
            </a:r>
            <a:r>
              <a:rPr lang="hu-HU" dirty="0"/>
              <a:t>METHODS</a:t>
            </a:r>
            <a:r>
              <a:rPr lang="hu-HU" dirty="0" smtClean="0"/>
              <a:t>: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constructor</a:t>
            </a:r>
            <a:r>
              <a:rPr lang="hu-HU" dirty="0" smtClean="0"/>
              <a:t>,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leker_szerzo</a:t>
            </a:r>
            <a:r>
              <a:rPr lang="hu-HU" dirty="0" smtClean="0"/>
              <a:t> </a:t>
            </a:r>
            <a:r>
              <a:rPr lang="hu-HU" dirty="0"/>
              <a:t>EXPORTING </a:t>
            </a:r>
            <a:r>
              <a:rPr lang="hu-HU" dirty="0" err="1"/>
              <a:t>szerzo</a:t>
            </a:r>
            <a:r>
              <a:rPr lang="hu-HU" dirty="0"/>
              <a:t> TYPE </a:t>
            </a:r>
            <a:r>
              <a:rPr lang="hu-HU" dirty="0" err="1"/>
              <a:t>string</a:t>
            </a:r>
            <a:r>
              <a:rPr lang="hu-HU" dirty="0" smtClean="0"/>
              <a:t>,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beallit_szerzo</a:t>
            </a:r>
            <a:r>
              <a:rPr lang="hu-HU" dirty="0" smtClean="0"/>
              <a:t> </a:t>
            </a:r>
            <a:r>
              <a:rPr lang="hu-HU" dirty="0"/>
              <a:t>IMPORTING </a:t>
            </a:r>
            <a:r>
              <a:rPr lang="hu-HU" dirty="0" err="1"/>
              <a:t>szerzo</a:t>
            </a:r>
            <a:r>
              <a:rPr lang="hu-HU" dirty="0"/>
              <a:t> TYPE </a:t>
            </a:r>
            <a:r>
              <a:rPr lang="hu-HU" dirty="0" err="1"/>
              <a:t>string</a:t>
            </a:r>
            <a:r>
              <a:rPr lang="hu-HU" dirty="0" smtClean="0"/>
              <a:t>,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leker_oldalak</a:t>
            </a:r>
            <a:r>
              <a:rPr lang="hu-HU" dirty="0" smtClean="0"/>
              <a:t> </a:t>
            </a:r>
            <a:r>
              <a:rPr lang="hu-HU" dirty="0"/>
              <a:t>EXPORTING oldalak TYPE i</a:t>
            </a:r>
            <a:r>
              <a:rPr lang="hu-HU" dirty="0" smtClean="0"/>
              <a:t>,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beallit_oldalak</a:t>
            </a:r>
            <a:r>
              <a:rPr lang="hu-HU" dirty="0" smtClean="0"/>
              <a:t> </a:t>
            </a:r>
            <a:r>
              <a:rPr lang="hu-HU" dirty="0"/>
              <a:t>IMPORTING oldalak TYPE i</a:t>
            </a:r>
            <a:r>
              <a:rPr lang="hu-HU" dirty="0" smtClean="0"/>
              <a:t>,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leker_nyelv</a:t>
            </a:r>
            <a:r>
              <a:rPr lang="hu-HU" dirty="0" smtClean="0"/>
              <a:t> </a:t>
            </a:r>
            <a:r>
              <a:rPr lang="hu-HU" dirty="0"/>
              <a:t>EXPORTING nyelv TYPE </a:t>
            </a:r>
            <a:r>
              <a:rPr lang="hu-HU" dirty="0" err="1"/>
              <a:t>string</a:t>
            </a:r>
            <a:r>
              <a:rPr lang="hu-HU" dirty="0" smtClean="0"/>
              <a:t>,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beallit_nyelv</a:t>
            </a:r>
            <a:r>
              <a:rPr lang="hu-HU" dirty="0" smtClean="0"/>
              <a:t> </a:t>
            </a:r>
            <a:r>
              <a:rPr lang="hu-HU" dirty="0"/>
              <a:t>IMPORTING nyelv TYPE </a:t>
            </a:r>
            <a:r>
              <a:rPr lang="hu-HU" dirty="0" err="1"/>
              <a:t>string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PRIVATE </a:t>
            </a:r>
            <a:r>
              <a:rPr lang="hu-HU" dirty="0"/>
              <a:t>SECTION</a:t>
            </a:r>
            <a:r>
              <a:rPr lang="hu-HU" dirty="0" smtClean="0"/>
              <a:t>.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  </a:t>
            </a:r>
            <a:r>
              <a:rPr lang="hu-HU" dirty="0"/>
              <a:t>DATA</a:t>
            </a:r>
            <a:r>
              <a:rPr lang="hu-HU" dirty="0" smtClean="0"/>
              <a:t>: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szerzo</a:t>
            </a:r>
            <a:r>
              <a:rPr lang="hu-HU" dirty="0" smtClean="0"/>
              <a:t> </a:t>
            </a:r>
            <a:r>
              <a:rPr lang="hu-HU" dirty="0"/>
              <a:t>TYPE </a:t>
            </a:r>
            <a:r>
              <a:rPr lang="hu-HU" dirty="0" err="1"/>
              <a:t>string</a:t>
            </a:r>
            <a:r>
              <a:rPr lang="hu-HU" dirty="0" smtClean="0"/>
              <a:t>,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oldalak </a:t>
            </a:r>
            <a:r>
              <a:rPr lang="hu-HU" dirty="0"/>
              <a:t>TYPE i</a:t>
            </a:r>
            <a:r>
              <a:rPr lang="hu-HU" dirty="0" smtClean="0"/>
              <a:t>,</a:t>
            </a:r>
            <a:endParaRPr lang="hu-HU" dirty="0"/>
          </a:p>
          <a:p>
            <a:pPr marL="360000" indent="0">
              <a:buNone/>
            </a:pPr>
            <a:r>
              <a:rPr lang="hu-HU" dirty="0" smtClean="0"/>
              <a:t>		nyelv </a:t>
            </a:r>
            <a:r>
              <a:rPr lang="hu-HU" dirty="0"/>
              <a:t>TYPE </a:t>
            </a:r>
            <a:r>
              <a:rPr lang="hu-HU" dirty="0" err="1"/>
              <a:t>string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ENDCLASS.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63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Absztrakt osztályok és metódusok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1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CLASS &lt;osztálynév&gt; DEFINITION ABSTRACT.</a:t>
            </a:r>
          </a:p>
          <a:p>
            <a:pPr marL="0" indent="0">
              <a:buNone/>
            </a:pPr>
            <a:r>
              <a:rPr lang="hu-HU" sz="2000" dirty="0" smtClean="0"/>
              <a:t>	PUBLIC </a:t>
            </a:r>
            <a:r>
              <a:rPr lang="hu-HU" sz="2000" dirty="0"/>
              <a:t>SECTION</a:t>
            </a:r>
            <a:r>
              <a:rPr lang="hu-HU" sz="2000" dirty="0" smtClean="0"/>
              <a:t>.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	METHODS:</a:t>
            </a:r>
            <a:endParaRPr lang="hu-HU" sz="2000" dirty="0"/>
          </a:p>
          <a:p>
            <a:pPr marL="0" indent="0">
              <a:buNone/>
            </a:pPr>
            <a:r>
              <a:rPr lang="hu-HU" sz="2000" dirty="0"/>
              <a:t>  </a:t>
            </a:r>
            <a:r>
              <a:rPr lang="hu-HU" sz="2000" dirty="0" smtClean="0"/>
              <a:t>			&lt;</a:t>
            </a:r>
            <a:r>
              <a:rPr lang="hu-HU" sz="2000" dirty="0"/>
              <a:t>metódusnév&gt; ABSTRACT</a:t>
            </a:r>
          </a:p>
          <a:p>
            <a:pPr marL="0" indent="0">
              <a:buNone/>
            </a:pPr>
            <a:r>
              <a:rPr lang="hu-HU" sz="2000" dirty="0" smtClean="0"/>
              <a:t>				IMPORTING …</a:t>
            </a:r>
          </a:p>
          <a:p>
            <a:pPr marL="0" indent="0">
              <a:buNone/>
            </a:pPr>
            <a:r>
              <a:rPr lang="hu-HU" sz="2000" dirty="0" smtClean="0"/>
              <a:t>ENDCLASS.</a:t>
            </a:r>
          </a:p>
        </p:txBody>
      </p:sp>
    </p:spTree>
    <p:extLst>
      <p:ext uri="{BB962C8B-B14F-4D97-AF65-F5344CB8AC3E}">
        <p14:creationId xmlns:p14="http://schemas.microsoft.com/office/powerpoint/2010/main" val="31987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Interfacek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08483"/>
            <a:ext cx="8915400" cy="50532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INTERFACE &lt;interfésznév&gt;.</a:t>
            </a:r>
          </a:p>
          <a:p>
            <a:pPr marL="0" indent="0">
              <a:buNone/>
            </a:pPr>
            <a:r>
              <a:rPr lang="hu-HU" dirty="0" smtClean="0"/>
              <a:t>	DATA: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METHODS: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ENDINTERFACE.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CLASS &lt;osztálynév&gt; DEFINITION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PUBLIC SECTION.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INTERFACES</a:t>
            </a:r>
            <a:r>
              <a:rPr lang="hu-HU" dirty="0"/>
              <a:t>:</a:t>
            </a:r>
          </a:p>
          <a:p>
            <a:pPr marL="0" indent="0">
              <a:buNone/>
            </a:pPr>
            <a:r>
              <a:rPr lang="hu-HU" dirty="0" smtClean="0"/>
              <a:t>	&lt;interfésznév</a:t>
            </a:r>
            <a:r>
              <a:rPr lang="hu-HU" dirty="0"/>
              <a:t>&gt;.</a:t>
            </a:r>
          </a:p>
          <a:p>
            <a:pPr marL="0" indent="0">
              <a:buNone/>
            </a:pPr>
            <a:r>
              <a:rPr lang="hu-HU" dirty="0" smtClean="0"/>
              <a:t>ENDCLASS</a:t>
            </a:r>
            <a:r>
              <a:rPr lang="hu-HU" dirty="0"/>
              <a:t>.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CLASS &lt;osztálynév&gt; IMPLEMENTATION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METHOD </a:t>
            </a:r>
            <a:r>
              <a:rPr lang="hu-HU" dirty="0"/>
              <a:t>&lt;interfésznév&gt;~&lt;metódusnév</a:t>
            </a:r>
            <a:r>
              <a:rPr lang="hu-HU" dirty="0" smtClean="0"/>
              <a:t>&gt;.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ENDMETHOD.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ENDCLASS.</a:t>
            </a:r>
          </a:p>
        </p:txBody>
      </p:sp>
    </p:spTree>
    <p:extLst>
      <p:ext uri="{BB962C8B-B14F-4D97-AF65-F5344CB8AC3E}">
        <p14:creationId xmlns:p14="http://schemas.microsoft.com/office/powerpoint/2010/main" val="1084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</a:t>
            </a:r>
            <a:r>
              <a:rPr lang="hu-HU" dirty="0" err="1" smtClean="0"/>
              <a:t>interface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INTERFACE </a:t>
            </a:r>
            <a:r>
              <a:rPr lang="hu-HU" dirty="0" err="1"/>
              <a:t>lif_letoltheto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DATA: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meretb</a:t>
            </a:r>
            <a:r>
              <a:rPr lang="hu-HU" dirty="0" smtClean="0"/>
              <a:t> </a:t>
            </a:r>
            <a:r>
              <a:rPr lang="hu-HU" dirty="0"/>
              <a:t>TYPE i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METHODS: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meret</a:t>
            </a:r>
            <a:r>
              <a:rPr lang="hu-HU" dirty="0" smtClean="0"/>
              <a:t> </a:t>
            </a:r>
            <a:r>
              <a:rPr lang="hu-HU" dirty="0"/>
              <a:t>EXPORTING </a:t>
            </a:r>
            <a:r>
              <a:rPr lang="hu-HU" dirty="0" err="1"/>
              <a:t>meret</a:t>
            </a:r>
            <a:r>
              <a:rPr lang="hu-HU" dirty="0"/>
              <a:t> TYPE i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ENDINTERFACE.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66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 az </a:t>
            </a:r>
            <a:r>
              <a:rPr lang="hu-HU" dirty="0" err="1" smtClean="0"/>
              <a:t>interface</a:t>
            </a:r>
            <a:r>
              <a:rPr lang="hu-HU" dirty="0" smtClean="0"/>
              <a:t> </a:t>
            </a:r>
            <a:r>
              <a:rPr lang="hu-HU" dirty="0"/>
              <a:t>implementálására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03947"/>
            <a:ext cx="8915400" cy="52698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CLASS </a:t>
            </a:r>
            <a:r>
              <a:rPr lang="hu-HU" dirty="0" err="1"/>
              <a:t>lcl_ekonyv</a:t>
            </a:r>
            <a:r>
              <a:rPr lang="hu-HU" dirty="0"/>
              <a:t> DEFINITION INHERITING FROM </a:t>
            </a:r>
            <a:r>
              <a:rPr lang="hu-HU" dirty="0" err="1"/>
              <a:t>lcl_konyv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PUBLIC </a:t>
            </a:r>
            <a:r>
              <a:rPr lang="hu-HU" dirty="0"/>
              <a:t>SECTION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		INTERFACES: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lif_letoltheto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	METHODS: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constructor</a:t>
            </a:r>
            <a:r>
              <a:rPr lang="hu-HU" dirty="0" smtClean="0"/>
              <a:t>,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leker_formatum</a:t>
            </a:r>
            <a:r>
              <a:rPr lang="hu-HU" dirty="0" smtClean="0"/>
              <a:t> </a:t>
            </a:r>
            <a:r>
              <a:rPr lang="hu-HU" dirty="0"/>
              <a:t>EXPORTING </a:t>
            </a:r>
            <a:r>
              <a:rPr lang="hu-HU" dirty="0" err="1"/>
              <a:t>formatum</a:t>
            </a:r>
            <a:r>
              <a:rPr lang="hu-HU" dirty="0"/>
              <a:t> TYPE </a:t>
            </a:r>
            <a:r>
              <a:rPr lang="hu-HU" dirty="0" err="1"/>
              <a:t>string</a:t>
            </a:r>
            <a:r>
              <a:rPr lang="hu-HU" dirty="0" smtClean="0"/>
              <a:t>,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beallit_formatum</a:t>
            </a:r>
            <a:r>
              <a:rPr lang="hu-HU" dirty="0" smtClean="0"/>
              <a:t> </a:t>
            </a:r>
            <a:r>
              <a:rPr lang="hu-HU" dirty="0"/>
              <a:t>IMPORTING </a:t>
            </a:r>
            <a:r>
              <a:rPr lang="hu-HU" dirty="0" err="1"/>
              <a:t>formatum</a:t>
            </a:r>
            <a:r>
              <a:rPr lang="hu-HU" dirty="0"/>
              <a:t> TYPE </a:t>
            </a:r>
            <a:r>
              <a:rPr lang="hu-HU" dirty="0" err="1"/>
              <a:t>string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PRIVATE </a:t>
            </a:r>
            <a:r>
              <a:rPr lang="hu-HU" dirty="0"/>
              <a:t>SECTION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		DATA: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formatum</a:t>
            </a:r>
            <a:r>
              <a:rPr lang="hu-HU" dirty="0" smtClean="0"/>
              <a:t> </a:t>
            </a:r>
            <a:r>
              <a:rPr lang="hu-HU" dirty="0"/>
              <a:t>TYPE </a:t>
            </a:r>
            <a:r>
              <a:rPr lang="hu-HU" dirty="0" err="1"/>
              <a:t>string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ENDCLASS.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CLASS </a:t>
            </a:r>
            <a:r>
              <a:rPr lang="hu-HU" dirty="0" err="1"/>
              <a:t>lcl_ekonyv</a:t>
            </a:r>
            <a:r>
              <a:rPr lang="hu-HU" dirty="0"/>
              <a:t> IMPLEMENTATION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METHOD </a:t>
            </a:r>
            <a:r>
              <a:rPr lang="hu-HU" dirty="0" err="1"/>
              <a:t>lif_letoltheto~meret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meret</a:t>
            </a:r>
            <a:r>
              <a:rPr lang="hu-HU" dirty="0" smtClean="0"/>
              <a:t> </a:t>
            </a:r>
            <a:r>
              <a:rPr lang="hu-HU" dirty="0"/>
              <a:t>= me-&gt;</a:t>
            </a:r>
            <a:r>
              <a:rPr lang="hu-HU" dirty="0" err="1"/>
              <a:t>lif_letoltheto~meretB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ENDMETHOD.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ENDCLASS.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39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Prezentációs szint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377" y="1905000"/>
            <a:ext cx="6522782" cy="4696403"/>
          </a:xfrm>
        </p:spPr>
      </p:pic>
    </p:spTree>
    <p:extLst>
      <p:ext uri="{BB962C8B-B14F-4D97-AF65-F5344CB8AC3E}">
        <p14:creationId xmlns:p14="http://schemas.microsoft.com/office/powerpoint/2010/main" val="30349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 az implementált metódus </a:t>
            </a:r>
            <a:r>
              <a:rPr lang="hu-HU" dirty="0" smtClean="0"/>
              <a:t>meghívására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DATA:</a:t>
            </a:r>
            <a:endParaRPr lang="hu-HU" sz="2000" dirty="0"/>
          </a:p>
          <a:p>
            <a:pPr marL="0" indent="0">
              <a:buNone/>
            </a:pPr>
            <a:r>
              <a:rPr lang="hu-HU" sz="2000" dirty="0" err="1" smtClean="0"/>
              <a:t>g_ref_ekonyv</a:t>
            </a:r>
            <a:r>
              <a:rPr lang="hu-HU" sz="2000" dirty="0" smtClean="0"/>
              <a:t> </a:t>
            </a:r>
            <a:r>
              <a:rPr lang="hu-HU" sz="2000" dirty="0"/>
              <a:t>TYPE REF TO </a:t>
            </a:r>
            <a:r>
              <a:rPr lang="hu-HU" sz="2000" dirty="0" err="1"/>
              <a:t>lcl_ekonyv</a:t>
            </a:r>
            <a:r>
              <a:rPr lang="hu-HU" sz="2000" dirty="0" smtClean="0"/>
              <a:t>,</a:t>
            </a:r>
            <a:endParaRPr lang="hu-HU" sz="2000" dirty="0"/>
          </a:p>
          <a:p>
            <a:pPr marL="0" indent="0">
              <a:buNone/>
            </a:pPr>
            <a:r>
              <a:rPr lang="hu-HU" sz="2000" dirty="0" err="1" smtClean="0"/>
              <a:t>g_meret</a:t>
            </a:r>
            <a:r>
              <a:rPr lang="hu-HU" sz="2000" dirty="0" smtClean="0"/>
              <a:t> </a:t>
            </a:r>
            <a:r>
              <a:rPr lang="hu-HU" sz="2000" dirty="0"/>
              <a:t>TYPE i</a:t>
            </a:r>
            <a:r>
              <a:rPr lang="hu-HU" sz="2000" dirty="0" smtClean="0"/>
              <a:t>.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CALL </a:t>
            </a:r>
            <a:r>
              <a:rPr lang="hu-HU" sz="2000" dirty="0"/>
              <a:t>METHOD </a:t>
            </a:r>
            <a:r>
              <a:rPr lang="hu-HU" sz="2000" dirty="0" err="1"/>
              <a:t>g_ref_ekonyv</a:t>
            </a:r>
            <a:r>
              <a:rPr lang="hu-HU" sz="2000" dirty="0"/>
              <a:t>-&gt;</a:t>
            </a:r>
            <a:r>
              <a:rPr lang="hu-HU" sz="2000" dirty="0" err="1" smtClean="0"/>
              <a:t>lif_letoltheto~meret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IMPORTING </a:t>
            </a:r>
            <a:r>
              <a:rPr lang="hu-HU" sz="2000" dirty="0" err="1" smtClean="0"/>
              <a:t>meret</a:t>
            </a:r>
            <a:r>
              <a:rPr lang="hu-HU" sz="2000" dirty="0" smtClean="0"/>
              <a:t> </a:t>
            </a:r>
            <a:r>
              <a:rPr lang="hu-HU" sz="2000" dirty="0"/>
              <a:t>= </a:t>
            </a:r>
            <a:r>
              <a:rPr lang="hu-HU" sz="2000" dirty="0" err="1"/>
              <a:t>g_meret</a:t>
            </a:r>
            <a:r>
              <a:rPr lang="hu-HU" sz="2000" dirty="0" smtClean="0"/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6917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ALIAS-ok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559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 smtClean="0"/>
              <a:t>CLASS </a:t>
            </a:r>
            <a:r>
              <a:rPr lang="hu-HU" sz="2000" dirty="0" err="1"/>
              <a:t>lcl_ekonyv</a:t>
            </a:r>
            <a:r>
              <a:rPr lang="hu-HU" sz="2000" dirty="0"/>
              <a:t> DEFINITION INHERITING FROM </a:t>
            </a:r>
            <a:r>
              <a:rPr lang="hu-HU" sz="2000" dirty="0" err="1"/>
              <a:t>lcl_konyv</a:t>
            </a:r>
            <a:r>
              <a:rPr lang="hu-HU" sz="2000" dirty="0" smtClean="0"/>
              <a:t>.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PUBLIC </a:t>
            </a:r>
            <a:r>
              <a:rPr lang="hu-HU" sz="2000" dirty="0"/>
              <a:t>SECTION</a:t>
            </a:r>
            <a:r>
              <a:rPr lang="hu-HU" sz="2000" dirty="0" smtClean="0"/>
              <a:t>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	INTERFACES: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		</a:t>
            </a:r>
            <a:r>
              <a:rPr lang="hu-HU" sz="2000" dirty="0" err="1" smtClean="0"/>
              <a:t>lif_letoltheto</a:t>
            </a:r>
            <a:r>
              <a:rPr lang="hu-HU" sz="2000" dirty="0" smtClean="0"/>
              <a:t>.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	ALIASES: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		</a:t>
            </a:r>
            <a:r>
              <a:rPr lang="hu-HU" sz="2000" dirty="0" err="1" smtClean="0"/>
              <a:t>meret</a:t>
            </a:r>
            <a:r>
              <a:rPr lang="hu-HU" sz="2000" dirty="0" smtClean="0"/>
              <a:t> </a:t>
            </a:r>
            <a:r>
              <a:rPr lang="hu-HU" sz="2000" dirty="0"/>
              <a:t>FOR </a:t>
            </a:r>
            <a:r>
              <a:rPr lang="hu-HU" sz="2000" dirty="0" err="1"/>
              <a:t>lif_letoltheto~meret</a:t>
            </a:r>
            <a:r>
              <a:rPr lang="hu-HU" sz="2000" dirty="0" smtClean="0"/>
              <a:t>.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ENDCLASS.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8463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ALIAS-ok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DATA:</a:t>
            </a:r>
            <a:endParaRPr lang="hu-HU" sz="2000" dirty="0"/>
          </a:p>
          <a:p>
            <a:pPr marL="0" indent="0">
              <a:buNone/>
            </a:pPr>
            <a:r>
              <a:rPr lang="hu-HU" sz="2000" dirty="0" err="1" smtClean="0"/>
              <a:t>g_ref_ekonyv</a:t>
            </a:r>
            <a:r>
              <a:rPr lang="hu-HU" sz="2000" dirty="0" smtClean="0"/>
              <a:t> </a:t>
            </a:r>
            <a:r>
              <a:rPr lang="hu-HU" sz="2000" dirty="0"/>
              <a:t>TYPE REF TO </a:t>
            </a:r>
            <a:r>
              <a:rPr lang="hu-HU" sz="2000" dirty="0" err="1"/>
              <a:t>lcl_ekonyv</a:t>
            </a:r>
            <a:r>
              <a:rPr lang="hu-HU" sz="2000" dirty="0" smtClean="0"/>
              <a:t>,</a:t>
            </a:r>
            <a:endParaRPr lang="hu-HU" sz="2000" dirty="0"/>
          </a:p>
          <a:p>
            <a:pPr marL="0" indent="0">
              <a:buNone/>
            </a:pPr>
            <a:r>
              <a:rPr lang="hu-HU" sz="2000" dirty="0" err="1" smtClean="0"/>
              <a:t>g_meret</a:t>
            </a:r>
            <a:r>
              <a:rPr lang="hu-HU" sz="2000" dirty="0" smtClean="0"/>
              <a:t> </a:t>
            </a:r>
            <a:r>
              <a:rPr lang="hu-HU" sz="2000" dirty="0"/>
              <a:t>TYPE i</a:t>
            </a:r>
            <a:r>
              <a:rPr lang="hu-HU" sz="2000" dirty="0" smtClean="0"/>
              <a:t>.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CALL </a:t>
            </a:r>
            <a:r>
              <a:rPr lang="hu-HU" sz="2000" dirty="0"/>
              <a:t>METHOD </a:t>
            </a:r>
            <a:r>
              <a:rPr lang="hu-HU" sz="2000" dirty="0" err="1"/>
              <a:t>g_ref_ekonyv</a:t>
            </a:r>
            <a:r>
              <a:rPr lang="hu-HU" sz="2000" dirty="0"/>
              <a:t>-&gt;</a:t>
            </a:r>
            <a:r>
              <a:rPr lang="hu-HU" sz="2000" dirty="0" err="1" smtClean="0"/>
              <a:t>meret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IMPORTING </a:t>
            </a:r>
            <a:r>
              <a:rPr lang="hu-HU" sz="2000" dirty="0" err="1" smtClean="0"/>
              <a:t>meret</a:t>
            </a:r>
            <a:r>
              <a:rPr lang="hu-HU" sz="2000" dirty="0" smtClean="0"/>
              <a:t> </a:t>
            </a:r>
            <a:r>
              <a:rPr lang="hu-HU" sz="2000" dirty="0"/>
              <a:t>= </a:t>
            </a:r>
            <a:r>
              <a:rPr lang="hu-HU" sz="2000" dirty="0" err="1"/>
              <a:t>g_meret</a:t>
            </a:r>
            <a:r>
              <a:rPr lang="hu-HU" sz="2000" dirty="0" smtClean="0"/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83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Típuskényszerítés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0783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Szűkítés </a:t>
            </a:r>
            <a:r>
              <a:rPr lang="hu-HU" sz="2000" dirty="0"/>
              <a:t>(</a:t>
            </a:r>
            <a:r>
              <a:rPr lang="hu-HU" sz="2000" dirty="0" err="1"/>
              <a:t>narrow</a:t>
            </a:r>
            <a:r>
              <a:rPr lang="hu-HU" sz="2000" dirty="0"/>
              <a:t> </a:t>
            </a:r>
            <a:r>
              <a:rPr lang="hu-HU" sz="2000" dirty="0" err="1"/>
              <a:t>cast</a:t>
            </a:r>
            <a:r>
              <a:rPr lang="hu-HU" sz="2000" dirty="0" smtClean="0"/>
              <a:t>)</a:t>
            </a:r>
          </a:p>
          <a:p>
            <a:pPr lvl="1"/>
            <a:r>
              <a:rPr lang="hu-HU" sz="1800" dirty="0"/>
              <a:t>Szűkítés szintaktikája:</a:t>
            </a:r>
          </a:p>
          <a:p>
            <a:pPr marL="457200" lvl="1" indent="0">
              <a:buNone/>
            </a:pPr>
            <a:r>
              <a:rPr lang="hu-HU" sz="1800" dirty="0" smtClean="0"/>
              <a:t>	&lt;</a:t>
            </a:r>
            <a:r>
              <a:rPr lang="hu-HU" sz="1800" dirty="0" err="1"/>
              <a:t>ref_ősosztály</a:t>
            </a:r>
            <a:r>
              <a:rPr lang="hu-HU" sz="1800" dirty="0"/>
              <a:t>&gt; = &lt;</a:t>
            </a:r>
            <a:r>
              <a:rPr lang="hu-HU" sz="1800" dirty="0" err="1"/>
              <a:t>ref_alosztály</a:t>
            </a:r>
            <a:r>
              <a:rPr lang="hu-HU" sz="1800" dirty="0"/>
              <a:t>&gt;.</a:t>
            </a:r>
          </a:p>
          <a:p>
            <a:pPr lvl="1"/>
            <a:r>
              <a:rPr lang="hu-HU" sz="1800" dirty="0"/>
              <a:t>Példa a szűkítésre:</a:t>
            </a:r>
          </a:p>
          <a:p>
            <a:pPr marL="457200" lvl="1" indent="0">
              <a:buNone/>
            </a:pPr>
            <a:r>
              <a:rPr lang="hu-HU" sz="1800" dirty="0" smtClean="0"/>
              <a:t>	</a:t>
            </a:r>
            <a:r>
              <a:rPr lang="hu-HU" sz="1800" dirty="0" err="1" smtClean="0"/>
              <a:t>g_ref_arucikk</a:t>
            </a:r>
            <a:r>
              <a:rPr lang="hu-HU" sz="1800" dirty="0" smtClean="0"/>
              <a:t> </a:t>
            </a:r>
            <a:r>
              <a:rPr lang="hu-HU" sz="1800" dirty="0"/>
              <a:t>= </a:t>
            </a:r>
            <a:r>
              <a:rPr lang="hu-HU" sz="1800" dirty="0" err="1"/>
              <a:t>g_ref_konyv</a:t>
            </a:r>
            <a:r>
              <a:rPr lang="hu-HU" sz="1800" dirty="0"/>
              <a:t>.</a:t>
            </a:r>
          </a:p>
          <a:p>
            <a:pPr marL="457200" lvl="1" indent="0">
              <a:buNone/>
            </a:pPr>
            <a:endParaRPr lang="hu-HU" sz="1800" dirty="0" smtClean="0"/>
          </a:p>
          <a:p>
            <a:r>
              <a:rPr lang="hu-HU" sz="2000" dirty="0" smtClean="0"/>
              <a:t>Alosztályra </a:t>
            </a:r>
            <a:r>
              <a:rPr lang="hu-HU" sz="2000" dirty="0"/>
              <a:t>váltás (down </a:t>
            </a:r>
            <a:r>
              <a:rPr lang="hu-HU" sz="2000" dirty="0" err="1"/>
              <a:t>cast</a:t>
            </a:r>
            <a:r>
              <a:rPr lang="hu-HU" sz="2000" dirty="0" smtClean="0"/>
              <a:t>)</a:t>
            </a:r>
          </a:p>
          <a:p>
            <a:pPr lvl="1"/>
            <a:r>
              <a:rPr lang="hu-HU" sz="1800" dirty="0" smtClean="0"/>
              <a:t>Alosztályra </a:t>
            </a:r>
            <a:r>
              <a:rPr lang="hu-HU" sz="1800" dirty="0"/>
              <a:t>váltás szintaktikája</a:t>
            </a:r>
            <a:r>
              <a:rPr lang="hu-HU" sz="1800" dirty="0" smtClean="0"/>
              <a:t>:</a:t>
            </a:r>
            <a:endParaRPr lang="hu-HU" sz="1800" dirty="0"/>
          </a:p>
          <a:p>
            <a:pPr marL="457200" lvl="1" indent="0">
              <a:buNone/>
            </a:pPr>
            <a:r>
              <a:rPr lang="hu-HU" sz="1800" dirty="0" smtClean="0"/>
              <a:t>	&lt;</a:t>
            </a:r>
            <a:r>
              <a:rPr lang="hu-HU" sz="1800" dirty="0" err="1"/>
              <a:t>ref_alosztály</a:t>
            </a:r>
            <a:r>
              <a:rPr lang="hu-HU" sz="1800" dirty="0"/>
              <a:t>&gt; ?= &lt;</a:t>
            </a:r>
            <a:r>
              <a:rPr lang="hu-HU" sz="1800" dirty="0" err="1"/>
              <a:t>ref_ősosztály</a:t>
            </a:r>
            <a:r>
              <a:rPr lang="hu-HU" sz="1800" dirty="0" smtClean="0"/>
              <a:t>&gt;.</a:t>
            </a:r>
            <a:endParaRPr lang="hu-HU" sz="1800" dirty="0"/>
          </a:p>
          <a:p>
            <a:pPr lvl="1"/>
            <a:r>
              <a:rPr lang="hu-HU" sz="1800" dirty="0"/>
              <a:t>Példa az alosztályra váltásra</a:t>
            </a:r>
            <a:r>
              <a:rPr lang="hu-HU" sz="1800" dirty="0" smtClean="0"/>
              <a:t>:</a:t>
            </a:r>
            <a:endParaRPr lang="hu-HU" sz="1800" dirty="0"/>
          </a:p>
          <a:p>
            <a:pPr marL="457200" lvl="1" indent="0">
              <a:buNone/>
            </a:pPr>
            <a:r>
              <a:rPr lang="hu-HU" sz="1800" dirty="0" smtClean="0"/>
              <a:t>	</a:t>
            </a:r>
            <a:r>
              <a:rPr lang="hu-HU" sz="1800" dirty="0" err="1" smtClean="0"/>
              <a:t>g_ref_konyv</a:t>
            </a:r>
            <a:r>
              <a:rPr lang="hu-HU" sz="1800" dirty="0" smtClean="0"/>
              <a:t> </a:t>
            </a:r>
            <a:r>
              <a:rPr lang="hu-HU" sz="1800" dirty="0"/>
              <a:t>?= </a:t>
            </a:r>
            <a:r>
              <a:rPr lang="hu-HU" sz="1800" dirty="0" err="1"/>
              <a:t>g_ref_arucikk</a:t>
            </a:r>
            <a:r>
              <a:rPr lang="hu-H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5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Eseménykezelés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CLASS </a:t>
            </a:r>
            <a:r>
              <a:rPr lang="hu-HU" dirty="0"/>
              <a:t>&lt;</a:t>
            </a:r>
            <a:r>
              <a:rPr lang="hu-HU" dirty="0" err="1"/>
              <a:t>eseményfigyelő_osztály</a:t>
            </a:r>
            <a:r>
              <a:rPr lang="hu-HU" dirty="0"/>
              <a:t>&gt; DEFINITION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PUBLIC </a:t>
            </a:r>
            <a:r>
              <a:rPr lang="hu-HU" dirty="0"/>
              <a:t>SECTION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METHODS: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	&lt;</a:t>
            </a:r>
            <a:r>
              <a:rPr lang="hu-HU" dirty="0"/>
              <a:t>metódus&gt; FOR EVENT &lt;esemény&gt; </a:t>
            </a:r>
            <a:r>
              <a:rPr lang="hu-HU" dirty="0" smtClean="0"/>
              <a:t>OF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		&lt;</a:t>
            </a:r>
            <a:r>
              <a:rPr lang="hu-HU" dirty="0" err="1"/>
              <a:t>eseményt_kiváltó_osztály</a:t>
            </a:r>
            <a:r>
              <a:rPr lang="hu-HU" dirty="0" smtClean="0"/>
              <a:t>&gt;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		IMPORTING </a:t>
            </a:r>
            <a:r>
              <a:rPr lang="hu-HU" dirty="0"/>
              <a:t> SENDER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ENDCLASS.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SET </a:t>
            </a:r>
            <a:r>
              <a:rPr lang="hu-HU" dirty="0"/>
              <a:t>HANDLER &lt;</a:t>
            </a:r>
            <a:r>
              <a:rPr lang="hu-HU" dirty="0" err="1"/>
              <a:t>ref_eseményfigyelő</a:t>
            </a:r>
            <a:r>
              <a:rPr lang="hu-HU" dirty="0"/>
              <a:t>&gt;-&gt;&lt;metódus</a:t>
            </a:r>
            <a:r>
              <a:rPr lang="hu-HU" dirty="0" smtClean="0"/>
              <a:t>&gt;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FOR </a:t>
            </a:r>
            <a:r>
              <a:rPr lang="hu-HU" dirty="0"/>
              <a:t>&lt;</a:t>
            </a:r>
            <a:r>
              <a:rPr lang="hu-HU" dirty="0" err="1"/>
              <a:t>ref_eseményt_kiváltó</a:t>
            </a:r>
            <a:r>
              <a:rPr lang="hu-HU" dirty="0"/>
              <a:t>&gt; [</a:t>
            </a:r>
            <a:r>
              <a:rPr lang="hu-HU" dirty="0" smtClean="0"/>
              <a:t>ACTIVATION]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93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sap.elte.hu/tananyag/abap_nyelv/index.html</a:t>
            </a:r>
            <a:endParaRPr lang="hu-HU" sz="2000" dirty="0" smtClean="0"/>
          </a:p>
          <a:p>
            <a:r>
              <a:rPr lang="hu-HU" sz="2000" dirty="0">
                <a:hlinkClick r:id="rId3"/>
              </a:rPr>
              <a:t>http://</a:t>
            </a:r>
            <a:r>
              <a:rPr lang="hu-HU" sz="2000" dirty="0" smtClean="0">
                <a:hlinkClick r:id="rId3"/>
              </a:rPr>
              <a:t>nyelvek.inf.elte.hu/leirasok/ABAP/index.php</a:t>
            </a:r>
            <a:endParaRPr lang="hu-HU" sz="2000" dirty="0" smtClean="0"/>
          </a:p>
          <a:p>
            <a:r>
              <a:rPr lang="hu-HU" sz="2000" dirty="0">
                <a:hlinkClick r:id="rId4"/>
              </a:rPr>
              <a:t>https://</a:t>
            </a:r>
            <a:r>
              <a:rPr lang="hu-HU" sz="2000" dirty="0" smtClean="0">
                <a:hlinkClick r:id="rId4"/>
              </a:rPr>
              <a:t>www.tutorialspoint.com/sap_abap/index.htm</a:t>
            </a:r>
            <a:endParaRPr lang="hu-HU" sz="2000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95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697496" y="1776663"/>
            <a:ext cx="8915399" cy="311704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803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Alkalmazási szint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395" y="1905000"/>
            <a:ext cx="7594745" cy="4708742"/>
          </a:xfrm>
        </p:spPr>
      </p:pic>
    </p:spTree>
    <p:extLst>
      <p:ext uri="{BB962C8B-B14F-4D97-AF65-F5344CB8AC3E}">
        <p14:creationId xmlns:p14="http://schemas.microsoft.com/office/powerpoint/2010/main" val="4030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Adatbázis szint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803" y="1905000"/>
            <a:ext cx="7795930" cy="4708742"/>
          </a:xfrm>
        </p:spPr>
      </p:pic>
    </p:spTree>
    <p:extLst>
      <p:ext uri="{BB962C8B-B14F-4D97-AF65-F5344CB8AC3E}">
        <p14:creationId xmlns:p14="http://schemas.microsoft.com/office/powerpoint/2010/main" val="289880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ABAP programozási nyelv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67616"/>
          </a:xfrm>
        </p:spPr>
        <p:txBody>
          <a:bodyPr>
            <a:noAutofit/>
          </a:bodyPr>
          <a:lstStyle/>
          <a:p>
            <a:r>
              <a:rPr lang="hu-HU" sz="2000" dirty="0"/>
              <a:t>Advanced Business </a:t>
            </a:r>
            <a:r>
              <a:rPr lang="hu-HU" sz="2000" dirty="0" err="1"/>
              <a:t>Application</a:t>
            </a:r>
            <a:r>
              <a:rPr lang="hu-HU" sz="2000" dirty="0"/>
              <a:t> </a:t>
            </a:r>
            <a:r>
              <a:rPr lang="hu-HU" sz="2000" dirty="0" err="1" smtClean="0"/>
              <a:t>Programming</a:t>
            </a:r>
            <a:endParaRPr lang="hu-HU" sz="2000" dirty="0" smtClean="0"/>
          </a:p>
          <a:p>
            <a:r>
              <a:rPr lang="hu-HU" sz="2000" dirty="0"/>
              <a:t>SAP által </a:t>
            </a:r>
            <a:r>
              <a:rPr lang="hu-HU" sz="2000" dirty="0" smtClean="0"/>
              <a:t>kifejlesztett</a:t>
            </a:r>
          </a:p>
          <a:p>
            <a:r>
              <a:rPr lang="hu-HU" sz="2000" dirty="0" smtClean="0"/>
              <a:t>Üzleti </a:t>
            </a:r>
            <a:r>
              <a:rPr lang="hu-HU" sz="2000" dirty="0"/>
              <a:t>adatfeldolgozó </a:t>
            </a:r>
            <a:r>
              <a:rPr lang="hu-HU" sz="2000" dirty="0" smtClean="0"/>
              <a:t>alkalmazások vállalatirányítási </a:t>
            </a:r>
            <a:r>
              <a:rPr lang="hu-HU" sz="2000" dirty="0"/>
              <a:t>(ERP - Enterprise </a:t>
            </a:r>
            <a:r>
              <a:rPr lang="hu-HU" sz="2000" dirty="0" err="1"/>
              <a:t>Resource</a:t>
            </a:r>
            <a:r>
              <a:rPr lang="hu-HU" sz="2000" dirty="0"/>
              <a:t> </a:t>
            </a:r>
            <a:r>
              <a:rPr lang="hu-HU" sz="2000" dirty="0" err="1"/>
              <a:t>Planning</a:t>
            </a:r>
            <a:r>
              <a:rPr lang="hu-HU" sz="2000" dirty="0"/>
              <a:t>) </a:t>
            </a:r>
            <a:r>
              <a:rPr lang="hu-HU" sz="2000" dirty="0" smtClean="0"/>
              <a:t>rendszerben</a:t>
            </a:r>
          </a:p>
          <a:p>
            <a:r>
              <a:rPr lang="hu-HU" sz="2000" dirty="0">
                <a:solidFill>
                  <a:schemeClr val="tx1"/>
                </a:solidFill>
              </a:rPr>
              <a:t>SAP R/2-es rendszerben lehetett riportokat </a:t>
            </a:r>
            <a:r>
              <a:rPr lang="hu-HU" sz="2000" dirty="0" smtClean="0">
                <a:solidFill>
                  <a:schemeClr val="tx1"/>
                </a:solidFill>
              </a:rPr>
              <a:t>készíteni</a:t>
            </a:r>
            <a:endParaRPr lang="hu-HU" sz="2000" dirty="0">
              <a:solidFill>
                <a:schemeClr val="tx1"/>
              </a:solidFill>
            </a:endParaRPr>
          </a:p>
          <a:p>
            <a:r>
              <a:rPr lang="hu-HU" sz="2000" dirty="0">
                <a:solidFill>
                  <a:schemeClr val="tx1"/>
                </a:solidFill>
              </a:rPr>
              <a:t>R/3-as rendszernek a nyelv is szerves része lett</a:t>
            </a:r>
            <a:endParaRPr lang="hu-HU" sz="2000" dirty="0" smtClean="0"/>
          </a:p>
          <a:p>
            <a:r>
              <a:rPr lang="hu-HU" sz="2000" dirty="0" smtClean="0">
                <a:solidFill>
                  <a:schemeClr val="tx1"/>
                </a:solidFill>
              </a:rPr>
              <a:t>ABAP </a:t>
            </a:r>
            <a:r>
              <a:rPr lang="hu-HU" sz="2000" dirty="0" err="1" smtClean="0">
                <a:solidFill>
                  <a:schemeClr val="tx1"/>
                </a:solidFill>
              </a:rPr>
              <a:t>Objects</a:t>
            </a:r>
            <a:r>
              <a:rPr lang="hu-HU" sz="2000" dirty="0" smtClean="0">
                <a:solidFill>
                  <a:schemeClr val="tx1"/>
                </a:solidFill>
              </a:rPr>
              <a:t>: </a:t>
            </a:r>
            <a:r>
              <a:rPr lang="hu-HU" sz="2000" dirty="0">
                <a:solidFill>
                  <a:schemeClr val="tx1"/>
                </a:solidFill>
              </a:rPr>
              <a:t>az objektum-orientált paradigmákat </a:t>
            </a:r>
            <a:r>
              <a:rPr lang="hu-HU" sz="2000" dirty="0" smtClean="0">
                <a:solidFill>
                  <a:schemeClr val="tx1"/>
                </a:solidFill>
              </a:rPr>
              <a:t>követ</a:t>
            </a:r>
          </a:p>
          <a:p>
            <a:r>
              <a:rPr lang="hu-HU" sz="2000" dirty="0" err="1" smtClean="0">
                <a:solidFill>
                  <a:schemeClr val="tx1"/>
                </a:solidFill>
              </a:rPr>
              <a:t>Szintaktikailag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>
                <a:solidFill>
                  <a:schemeClr val="tx1"/>
                </a:solidFill>
              </a:rPr>
              <a:t>a COBOL-ra, illetve a BASIC-re </a:t>
            </a:r>
            <a:r>
              <a:rPr lang="hu-HU" sz="2000" dirty="0" smtClean="0">
                <a:solidFill>
                  <a:schemeClr val="tx1"/>
                </a:solidFill>
              </a:rPr>
              <a:t>hasonlít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Platform-független</a:t>
            </a:r>
          </a:p>
          <a:p>
            <a:r>
              <a:rPr lang="hu-HU" sz="2000" dirty="0" err="1" smtClean="0">
                <a:solidFill>
                  <a:schemeClr val="tx1"/>
                </a:solidFill>
              </a:rPr>
              <a:t>OpenSQL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72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Néhány egyszerű elv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Minden utasítást ponttal kell </a:t>
            </a:r>
            <a:r>
              <a:rPr lang="hu-HU" sz="2000" dirty="0" smtClean="0"/>
              <a:t>zárni</a:t>
            </a:r>
            <a:endParaRPr lang="hu-HU" sz="2000" dirty="0"/>
          </a:p>
          <a:p>
            <a:r>
              <a:rPr lang="hu-HU" sz="2000" dirty="0"/>
              <a:t>Ha egy utasítást többször is ki szeretnénk adni, az utasítás </a:t>
            </a:r>
            <a:r>
              <a:rPr lang="hu-HU" sz="2000" dirty="0" err="1"/>
              <a:t>kulcsszava</a:t>
            </a:r>
            <a:r>
              <a:rPr lang="hu-HU" sz="2000" dirty="0"/>
              <a:t> után írt kettőspont (:)-t követően vesszővel elválasztva felsorolhatjuk a </a:t>
            </a:r>
            <a:r>
              <a:rPr lang="hu-HU" sz="2000" dirty="0" smtClean="0"/>
              <a:t>paramétereket.</a:t>
            </a:r>
          </a:p>
          <a:p>
            <a:r>
              <a:rPr lang="hu-HU" sz="2000" dirty="0" smtClean="0"/>
              <a:t>Ez </a:t>
            </a:r>
            <a:r>
              <a:rPr lang="hu-HU" sz="2000" dirty="0"/>
              <a:t>még az összeadásra is igaz: tehát SUM = SUM + 1. helyett ezt is írhatjuk: SUM = SUM + : 1, 2, 3, 4.</a:t>
            </a:r>
          </a:p>
          <a:p>
            <a:r>
              <a:rPr lang="hu-HU" sz="2000" dirty="0" smtClean="0"/>
              <a:t>Nem kis/nagybetű </a:t>
            </a:r>
            <a:r>
              <a:rPr lang="hu-HU" sz="2000" dirty="0"/>
              <a:t>érzékeny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96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 szintaxis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Megjegyzések </a:t>
            </a:r>
            <a:r>
              <a:rPr lang="hu-HU" dirty="0"/>
              <a:t>és ABAP </a:t>
            </a:r>
            <a:r>
              <a:rPr lang="hu-HU" dirty="0" smtClean="0"/>
              <a:t>utasítások</a:t>
            </a:r>
          </a:p>
          <a:p>
            <a:r>
              <a:rPr lang="hu-HU" dirty="0" smtClean="0"/>
              <a:t>REPORT: A </a:t>
            </a:r>
            <a:r>
              <a:rPr lang="hu-HU" dirty="0"/>
              <a:t>program első megjegyzés nélküli </a:t>
            </a:r>
            <a:r>
              <a:rPr lang="hu-HU" dirty="0" smtClean="0"/>
              <a:t>sora</a:t>
            </a:r>
          </a:p>
          <a:p>
            <a:pPr marL="720000" indent="0">
              <a:lnSpc>
                <a:spcPct val="150000"/>
              </a:lnSpc>
              <a:buNone/>
            </a:pPr>
            <a:r>
              <a:rPr lang="hu-HU" b="1" dirty="0"/>
              <a:t>REPORT</a:t>
            </a:r>
            <a:r>
              <a:rPr lang="hu-HU" dirty="0"/>
              <a:t> [</a:t>
            </a:r>
            <a:r>
              <a:rPr lang="hu-HU" dirty="0" err="1"/>
              <a:t>Program_Name</a:t>
            </a:r>
            <a:r>
              <a:rPr lang="hu-HU" dirty="0"/>
              <a:t>]. </a:t>
            </a:r>
          </a:p>
          <a:p>
            <a:pPr marL="720000" indent="0">
              <a:lnSpc>
                <a:spcPct val="150000"/>
              </a:lnSpc>
              <a:buNone/>
            </a:pPr>
            <a:r>
              <a:rPr lang="hu-HU" dirty="0" smtClean="0"/>
              <a:t>[</a:t>
            </a:r>
            <a:r>
              <a:rPr lang="hu-HU" dirty="0" err="1"/>
              <a:t>Statements</a:t>
            </a:r>
            <a:r>
              <a:rPr lang="hu-HU" dirty="0"/>
              <a:t>…]. </a:t>
            </a:r>
          </a:p>
          <a:p>
            <a:pPr marL="0" indent="-285750"/>
            <a:r>
              <a:rPr lang="hu-HU" dirty="0"/>
              <a:t>E</a:t>
            </a:r>
            <a:r>
              <a:rPr lang="hu-HU" dirty="0" smtClean="0"/>
              <a:t>gymást </a:t>
            </a:r>
            <a:r>
              <a:rPr lang="hu-HU" dirty="0"/>
              <a:t>követő állítások </a:t>
            </a:r>
            <a:r>
              <a:rPr lang="hu-HU" dirty="0" smtClean="0"/>
              <a:t>összekapcsolhatók</a:t>
            </a:r>
          </a:p>
          <a:p>
            <a:pPr marL="0" indent="0">
              <a:buNone/>
            </a:pPr>
            <a:r>
              <a:rPr lang="en-US" b="1" dirty="0"/>
              <a:t>WRITE</a:t>
            </a:r>
            <a:r>
              <a:rPr lang="en-US" dirty="0"/>
              <a:t> 'Hello'. </a:t>
            </a:r>
            <a:r>
              <a:rPr lang="hu-HU" dirty="0" smtClean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WRITE</a:t>
            </a:r>
            <a:r>
              <a:rPr lang="en-US" dirty="0" smtClean="0"/>
              <a:t> </a:t>
            </a:r>
            <a:r>
              <a:rPr lang="en-US" dirty="0"/>
              <a:t>'ABAP'. </a:t>
            </a:r>
          </a:p>
          <a:p>
            <a:pPr marL="0" indent="0">
              <a:buNone/>
            </a:pPr>
            <a:r>
              <a:rPr lang="en-US" b="1" dirty="0"/>
              <a:t>WRITE</a:t>
            </a:r>
            <a:r>
              <a:rPr lang="en-US" dirty="0"/>
              <a:t> 'World'.</a:t>
            </a:r>
            <a:endParaRPr lang="hu-HU" dirty="0" smtClean="0"/>
          </a:p>
        </p:txBody>
      </p:sp>
      <p:sp>
        <p:nvSpPr>
          <p:cNvPr id="6" name="Szövegdoboz 5"/>
          <p:cNvSpPr txBox="1"/>
          <p:nvPr/>
        </p:nvSpPr>
        <p:spPr>
          <a:xfrm>
            <a:off x="4868889" y="4349064"/>
            <a:ext cx="697699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'Hello',	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'Hello', 'ABAP', 'World'.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 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'ABAP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', </a:t>
            </a: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'World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41679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Kommentek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A teljes sort tartalmazó megjegyzéseket csillag (*) </a:t>
            </a:r>
            <a:r>
              <a:rPr lang="hu-HU" sz="2000" dirty="0" smtClean="0"/>
              <a:t>jelzi</a:t>
            </a:r>
            <a:endParaRPr lang="hu-HU" sz="2000" i="1" dirty="0"/>
          </a:p>
          <a:p>
            <a:pPr marL="720000" indent="0">
              <a:buNone/>
            </a:pPr>
            <a:r>
              <a:rPr lang="en-US" sz="2000" i="1" dirty="0"/>
              <a:t>* This is the comment line</a:t>
            </a:r>
            <a:endParaRPr lang="hu-HU" sz="2000" i="1" dirty="0" smtClean="0"/>
          </a:p>
          <a:p>
            <a:r>
              <a:rPr lang="hu-HU" sz="2000" dirty="0"/>
              <a:t>Sorvégi megjegyzéseket </a:t>
            </a:r>
            <a:r>
              <a:rPr lang="hu-HU" sz="2000" dirty="0" smtClean="0"/>
              <a:t>idézőjel (</a:t>
            </a:r>
            <a:r>
              <a:rPr lang="hu-HU" sz="2000" dirty="0"/>
              <a:t>"</a:t>
            </a:r>
            <a:r>
              <a:rPr lang="hu-HU" sz="2000" dirty="0" smtClean="0"/>
              <a:t>) jelzi</a:t>
            </a:r>
          </a:p>
          <a:p>
            <a:pPr marL="720000" indent="0">
              <a:buNone/>
            </a:pPr>
            <a:r>
              <a:rPr lang="en-US" sz="2000" i="1" dirty="0"/>
              <a:t>WRITE 'Hello'. "Here is the partial comment</a:t>
            </a:r>
            <a:endParaRPr lang="hu-HU" sz="2000" i="1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455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1264</TotalTime>
  <Words>3086</Words>
  <Application>Microsoft Office PowerPoint</Application>
  <PresentationFormat>Szélesvásznú</PresentationFormat>
  <Paragraphs>464</Paragraphs>
  <Slides>36</Slides>
  <Notes>29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2" baseType="lpstr">
      <vt:lpstr>Arial</vt:lpstr>
      <vt:lpstr>Calibri</vt:lpstr>
      <vt:lpstr>Century Gothic</vt:lpstr>
      <vt:lpstr>Verdana</vt:lpstr>
      <vt:lpstr>Wingdings 3</vt:lpstr>
      <vt:lpstr>Szálak</vt:lpstr>
      <vt:lpstr>ABAP nyelv</vt:lpstr>
      <vt:lpstr>SAP rendszer architektúrája</vt:lpstr>
      <vt:lpstr>Prezentációs szint</vt:lpstr>
      <vt:lpstr>Alkalmazási szint</vt:lpstr>
      <vt:lpstr>Adatbázis szint</vt:lpstr>
      <vt:lpstr>Az ABAP programozási nyelv</vt:lpstr>
      <vt:lpstr>Néhány egyszerű elv</vt:lpstr>
      <vt:lpstr>Alap szintaxis</vt:lpstr>
      <vt:lpstr>Kommentek</vt:lpstr>
      <vt:lpstr>Adattípusok</vt:lpstr>
      <vt:lpstr>Adatdeklaráció</vt:lpstr>
      <vt:lpstr>IF utasítás szerkezet</vt:lpstr>
      <vt:lpstr>CASE szerkezet</vt:lpstr>
      <vt:lpstr>Egyéb vezérlést befolyásoló utasítások</vt:lpstr>
      <vt:lpstr>Ismétlési szerkezetek</vt:lpstr>
      <vt:lpstr>ABAP programozási modellek</vt:lpstr>
      <vt:lpstr>Funkciócsoport</vt:lpstr>
      <vt:lpstr>Objektum-orientált ABAP, az ABAP Objects</vt:lpstr>
      <vt:lpstr>Egy osztály felépítése és létrehozása</vt:lpstr>
      <vt:lpstr>Osztály definíciós része</vt:lpstr>
      <vt:lpstr> Osztály implementációs része</vt:lpstr>
      <vt:lpstr>Metódusok definiálása</vt:lpstr>
      <vt:lpstr>Példa osztály-implementációra</vt:lpstr>
      <vt:lpstr>Objektumok létrehozása</vt:lpstr>
      <vt:lpstr>Öröklés, származtatás</vt:lpstr>
      <vt:lpstr>Absztrakt osztályok és metódusok</vt:lpstr>
      <vt:lpstr>Interfacek</vt:lpstr>
      <vt:lpstr>Példa interface</vt:lpstr>
      <vt:lpstr>Példa az interface implementálására</vt:lpstr>
      <vt:lpstr>Példa az implementált metódus meghívására</vt:lpstr>
      <vt:lpstr>ALIAS-ok</vt:lpstr>
      <vt:lpstr>ALIAS-ok</vt:lpstr>
      <vt:lpstr>Típuskényszerítés</vt:lpstr>
      <vt:lpstr>Eseménykezelés</vt:lpstr>
      <vt:lpstr>Források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Fodor Franciska</dc:creator>
  <cp:lastModifiedBy>Fodor Franciska</cp:lastModifiedBy>
  <cp:revision>69</cp:revision>
  <dcterms:created xsi:type="dcterms:W3CDTF">2020-12-01T19:05:56Z</dcterms:created>
  <dcterms:modified xsi:type="dcterms:W3CDTF">2020-12-08T07:53:43Z</dcterms:modified>
</cp:coreProperties>
</file>