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5143500" cx="9144000"/>
  <p:notesSz cx="6858000" cy="9144000"/>
  <p:embeddedFontLst>
    <p:embeddedFont>
      <p:font typeface="Raleway"/>
      <p:regular r:id="rId16"/>
      <p:bold r:id="rId17"/>
      <p:italic r:id="rId18"/>
      <p:boldItalic r:id="rId19"/>
    </p:embeddedFont>
    <p:embeddedFont>
      <p:font typeface="Lato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9052F7DE-26B6-4E58-A230-AA8D2E6E6323}">
  <a:tblStyle styleId="{9052F7DE-26B6-4E58-A230-AA8D2E6E632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regular.fntdata"/><Relationship Id="rId11" Type="http://schemas.openxmlformats.org/officeDocument/2006/relationships/slide" Target="slides/slide5.xml"/><Relationship Id="rId22" Type="http://schemas.openxmlformats.org/officeDocument/2006/relationships/font" Target="fonts/Lato-italic.fntdata"/><Relationship Id="rId10" Type="http://schemas.openxmlformats.org/officeDocument/2006/relationships/slide" Target="slides/slide4.xml"/><Relationship Id="rId21" Type="http://schemas.openxmlformats.org/officeDocument/2006/relationships/font" Target="fonts/Lato-bold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23" Type="http://schemas.openxmlformats.org/officeDocument/2006/relationships/font" Target="fonts/La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Raleway-bold.fntdata"/><Relationship Id="rId16" Type="http://schemas.openxmlformats.org/officeDocument/2006/relationships/font" Target="fonts/Raleway-regular.fntdata"/><Relationship Id="rId5" Type="http://schemas.openxmlformats.org/officeDocument/2006/relationships/slideMaster" Target="slideMasters/slideMaster1.xml"/><Relationship Id="rId19" Type="http://schemas.openxmlformats.org/officeDocument/2006/relationships/font" Target="fonts/Raleway-bold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Raleway-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71a4a7e5e2_0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71a4a7e5e2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71a4a7e5e2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71a4a7e5e2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71a4a7e5e2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71a4a7e5e2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71a4a7e5e2_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71a4a7e5e2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71a4a7e5e2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71a4a7e5e2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71a4a7e5e2_0_2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71a4a7e5e2_0_2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71a4a7e5e2_0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71a4a7e5e2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71a4a7e5e2_8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Google Shape;233;g71a4a7e5e2_8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Szubrutinhívás</a:t>
            </a:r>
            <a:endParaRPr/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Regiszterek</a:t>
            </a:r>
            <a:endParaRPr/>
          </a:p>
        </p:txBody>
      </p:sp>
      <p:sp>
        <p:nvSpPr>
          <p:cNvPr id="93" name="Google Shape;93;p1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hu" sz="1400"/>
              <a:t>x86 32bit, AT&amp;T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hu" sz="1400"/>
              <a:t>ESP - Stack Pointer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hu" sz="1400"/>
              <a:t>A verem tetejére mutat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hu" sz="1400"/>
              <a:t>EBP - Base Pointer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hu" sz="1400"/>
              <a:t>A frame kezdetére mutat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hu" sz="1400"/>
              <a:t>EIP - Instruction Pointer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hu" sz="1400"/>
              <a:t>A következő végrehajtandó utasítás címét tárolja</a:t>
            </a:r>
            <a:endParaRPr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/>
          <p:nvPr/>
        </p:nvSpPr>
        <p:spPr>
          <a:xfrm>
            <a:off x="3504875" y="3445500"/>
            <a:ext cx="4029000" cy="1546500"/>
          </a:xfrm>
          <a:prstGeom prst="bracePair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5"/>
          <p:cNvSpPr/>
          <p:nvPr/>
        </p:nvSpPr>
        <p:spPr>
          <a:xfrm>
            <a:off x="3404275" y="658800"/>
            <a:ext cx="4307100" cy="2678400"/>
          </a:xfrm>
          <a:prstGeom prst="bracePair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5"/>
          <p:cNvSpPr txBox="1"/>
          <p:nvPr>
            <p:ph type="title"/>
          </p:nvPr>
        </p:nvSpPr>
        <p:spPr>
          <a:xfrm>
            <a:off x="729450" y="1318650"/>
            <a:ext cx="1956900" cy="111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Verem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felépítése</a:t>
            </a:r>
            <a:endParaRPr/>
          </a:p>
        </p:txBody>
      </p:sp>
      <p:sp>
        <p:nvSpPr>
          <p:cNvPr id="101" name="Google Shape;101;p15"/>
          <p:cNvSpPr/>
          <p:nvPr/>
        </p:nvSpPr>
        <p:spPr>
          <a:xfrm>
            <a:off x="3345125" y="658800"/>
            <a:ext cx="1021200" cy="44847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5"/>
          <p:cNvSpPr txBox="1"/>
          <p:nvPr/>
        </p:nvSpPr>
        <p:spPr>
          <a:xfrm>
            <a:off x="2323875" y="4454750"/>
            <a:ext cx="1550700" cy="42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>
                <a:latin typeface="Lato"/>
                <a:ea typeface="Lato"/>
                <a:cs typeface="Lato"/>
                <a:sym typeface="Lato"/>
              </a:rPr>
              <a:t>Magas </a:t>
            </a:r>
            <a:r>
              <a:rPr lang="hu">
                <a:latin typeface="Lato"/>
                <a:ea typeface="Lato"/>
                <a:cs typeface="Lato"/>
                <a:sym typeface="Lato"/>
              </a:rPr>
              <a:t>címek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3" name="Google Shape;103;p15"/>
          <p:cNvSpPr txBox="1"/>
          <p:nvPr/>
        </p:nvSpPr>
        <p:spPr>
          <a:xfrm>
            <a:off x="2272025" y="1121250"/>
            <a:ext cx="1463700" cy="42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>
                <a:latin typeface="Lato"/>
                <a:ea typeface="Lato"/>
                <a:cs typeface="Lato"/>
                <a:sym typeface="Lato"/>
              </a:rPr>
              <a:t>Alacsony címek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4" name="Google Shape;104;p15"/>
          <p:cNvSpPr txBox="1"/>
          <p:nvPr/>
        </p:nvSpPr>
        <p:spPr>
          <a:xfrm rot="-5400000">
            <a:off x="2600000" y="2796700"/>
            <a:ext cx="1512300" cy="40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>
                <a:latin typeface="Lato"/>
                <a:ea typeface="Lato"/>
                <a:cs typeface="Lato"/>
                <a:sym typeface="Lato"/>
              </a:rPr>
              <a:t>Stack növekedés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cxnSp>
        <p:nvCxnSpPr>
          <p:cNvPr id="105" name="Google Shape;105;p15"/>
          <p:cNvCxnSpPr/>
          <p:nvPr/>
        </p:nvCxnSpPr>
        <p:spPr>
          <a:xfrm rot="10800000">
            <a:off x="3735675" y="1207450"/>
            <a:ext cx="0" cy="35856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graphicFrame>
        <p:nvGraphicFramePr>
          <p:cNvPr id="106" name="Google Shape;106;p15"/>
          <p:cNvGraphicFramePr/>
          <p:nvPr/>
        </p:nvGraphicFramePr>
        <p:xfrm>
          <a:off x="4050325" y="6588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{9052F7DE-26B6-4E58-A230-AA8D2E6E6323}</a:tableStyleId>
              </a:tblPr>
              <a:tblGrid>
                <a:gridCol w="3015000"/>
              </a:tblGrid>
              <a:tr h="5198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" sz="1800">
                          <a:latin typeface="Lato"/>
                          <a:ea typeface="Lato"/>
                          <a:cs typeface="Lato"/>
                          <a:sym typeface="Lato"/>
                        </a:rPr>
                        <a:t>Lokális változók vége</a:t>
                      </a:r>
                      <a:endParaRPr b="1" sz="18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3C78D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3C78D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C78D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C78D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4C2F4"/>
                    </a:solidFill>
                  </a:tcPr>
                </a:tc>
              </a:tr>
              <a:tr h="5396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" sz="1800">
                          <a:latin typeface="Lato"/>
                          <a:ea typeface="Lato"/>
                          <a:cs typeface="Lato"/>
                          <a:sym typeface="Lato"/>
                        </a:rPr>
                        <a:t>...</a:t>
                      </a:r>
                      <a:endParaRPr sz="18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3C78D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3C78D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C78D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C78D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4C2F4"/>
                    </a:solidFill>
                  </a:tcPr>
                </a:tc>
              </a:tr>
              <a:tr h="5396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" sz="1800">
                          <a:latin typeface="Lato"/>
                          <a:ea typeface="Lato"/>
                          <a:cs typeface="Lato"/>
                          <a:sym typeface="Lato"/>
                        </a:rPr>
                        <a:t>Lokális változók kezdete</a:t>
                      </a:r>
                      <a:endParaRPr sz="18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3C78D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3C78D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C78D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C78D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4C2F4"/>
                    </a:solidFill>
                  </a:tcPr>
                </a:tc>
              </a:tr>
              <a:tr h="5396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" sz="1800">
                          <a:latin typeface="Lato"/>
                          <a:ea typeface="Lato"/>
                          <a:cs typeface="Lato"/>
                          <a:sym typeface="Lato"/>
                        </a:rPr>
                        <a:t>Mentett EBP regiszter</a:t>
                      </a:r>
                      <a:endParaRPr sz="18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3C78D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3C78D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C78D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C78D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4C2F4"/>
                    </a:solidFill>
                  </a:tcPr>
                </a:tc>
              </a:tr>
              <a:tr h="5396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" sz="1800">
                          <a:latin typeface="Lato"/>
                          <a:ea typeface="Lato"/>
                          <a:cs typeface="Lato"/>
                          <a:sym typeface="Lato"/>
                        </a:rPr>
                        <a:t>Visszatérési cím (hívóhoz)</a:t>
                      </a:r>
                      <a:endParaRPr sz="18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3C78D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3C78D8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C78D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C78D8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4C2F4"/>
                    </a:solidFill>
                  </a:tcPr>
                </a:tc>
              </a:tr>
              <a:tr h="5396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" sz="1800">
                          <a:latin typeface="Lato"/>
                          <a:ea typeface="Lato"/>
                          <a:cs typeface="Lato"/>
                          <a:sym typeface="Lato"/>
                        </a:rPr>
                        <a:t>Hívó fél frame teteje</a:t>
                      </a:r>
                      <a:endParaRPr sz="18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3C47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3C47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C78D8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3C47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</a:tr>
              <a:tr h="5396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" sz="1800">
                          <a:latin typeface="Lato"/>
                          <a:ea typeface="Lato"/>
                          <a:cs typeface="Lato"/>
                          <a:sym typeface="Lato"/>
                        </a:rPr>
                        <a:t>...</a:t>
                      </a:r>
                      <a:endParaRPr sz="18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3C47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3C47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3C47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3C47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</a:tr>
              <a:tr h="5396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" sz="1800">
                          <a:latin typeface="Lato"/>
                          <a:ea typeface="Lato"/>
                          <a:cs typeface="Lato"/>
                          <a:sym typeface="Lato"/>
                        </a:rPr>
                        <a:t>Hívó fél frame alja</a:t>
                      </a:r>
                      <a:endParaRPr sz="18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3C47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3C47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3C47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3C47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</a:tr>
            </a:tbl>
          </a:graphicData>
        </a:graphic>
      </p:graphicFrame>
      <p:sp>
        <p:nvSpPr>
          <p:cNvPr id="107" name="Google Shape;107;p15"/>
          <p:cNvSpPr txBox="1"/>
          <p:nvPr/>
        </p:nvSpPr>
        <p:spPr>
          <a:xfrm>
            <a:off x="7711550" y="1718350"/>
            <a:ext cx="732600" cy="66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>
                <a:latin typeface="Lato"/>
                <a:ea typeface="Lato"/>
                <a:cs typeface="Lato"/>
                <a:sym typeface="Lato"/>
              </a:rPr>
              <a:t>Hívott frame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8" name="Google Shape;108;p15"/>
          <p:cNvSpPr txBox="1"/>
          <p:nvPr/>
        </p:nvSpPr>
        <p:spPr>
          <a:xfrm>
            <a:off x="7711550" y="4052350"/>
            <a:ext cx="821400" cy="52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>
                <a:latin typeface="Lato"/>
                <a:ea typeface="Lato"/>
                <a:cs typeface="Lato"/>
                <a:sym typeface="Lato"/>
              </a:rPr>
              <a:t>Hívó frame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6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Szubrutin hívás menete, hívó fél</a:t>
            </a:r>
            <a:endParaRPr/>
          </a:p>
        </p:txBody>
      </p:sp>
      <p:sp>
        <p:nvSpPr>
          <p:cNvPr id="114" name="Google Shape;114;p16"/>
          <p:cNvSpPr txBox="1"/>
          <p:nvPr>
            <p:ph idx="1" type="body"/>
          </p:nvPr>
        </p:nvSpPr>
        <p:spPr>
          <a:xfrm>
            <a:off x="729450" y="2078875"/>
            <a:ext cx="7688700" cy="287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hu" sz="1400"/>
              <a:t>A hívó elhelyezi a hívott függvény paramétereit a verembe fordított sorrendben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b="1" lang="hu" sz="1400"/>
              <a:t>PUSH &lt;last argument&gt;</a:t>
            </a:r>
            <a:endParaRPr b="1"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hu" sz="1400"/>
              <a:t>...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b="1" lang="hu" sz="1400"/>
              <a:t>PUSH &lt;first argument&gt;</a:t>
            </a:r>
            <a:endParaRPr b="1"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hu" sz="1400"/>
              <a:t>Az eljárás meghívása: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b="1" lang="hu" sz="1400"/>
              <a:t>CALL &lt;function address&gt;</a:t>
            </a:r>
            <a:r>
              <a:rPr lang="hu" sz="1400"/>
              <a:t>, amely  az alábbiakat végzi:</a:t>
            </a:r>
            <a:endParaRPr sz="1400"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AutoNum type="romanLcPeriod"/>
            </a:pPr>
            <a:r>
              <a:rPr b="1" lang="hu" sz="1400"/>
              <a:t>PUSH EIP</a:t>
            </a:r>
            <a:endParaRPr b="1"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AutoNum type="romanLcPeriod"/>
            </a:pPr>
            <a:r>
              <a:rPr b="1" lang="hu" sz="1400"/>
              <a:t>JMP &lt;func address&gt;</a:t>
            </a:r>
            <a:endParaRPr b="1" sz="1400"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1" sz="1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7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Szubrutin hívás menete, hívott fél</a:t>
            </a:r>
            <a:endParaRPr/>
          </a:p>
        </p:txBody>
      </p:sp>
      <p:sp>
        <p:nvSpPr>
          <p:cNvPr id="120" name="Google Shape;120;p17"/>
          <p:cNvSpPr txBox="1"/>
          <p:nvPr>
            <p:ph idx="1" type="body"/>
          </p:nvPr>
        </p:nvSpPr>
        <p:spPr>
          <a:xfrm>
            <a:off x="729450" y="2078875"/>
            <a:ext cx="7688700" cy="287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 startAt="3"/>
            </a:pPr>
            <a:r>
              <a:rPr lang="hu" sz="1400"/>
              <a:t>A hívott szubrutin menti az </a:t>
            </a:r>
            <a:r>
              <a:rPr b="1" lang="hu" sz="1400"/>
              <a:t>EBP </a:t>
            </a:r>
            <a:r>
              <a:rPr lang="hu" sz="1400"/>
              <a:t>tartalmát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b="1" lang="hu" sz="1400"/>
              <a:t>PUSH EBP</a:t>
            </a:r>
            <a:endParaRPr b="1"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 startAt="3"/>
            </a:pPr>
            <a:r>
              <a:rPr lang="hu" sz="1400"/>
              <a:t>Az ESP tartalmát a hívott szubrutin az </a:t>
            </a:r>
            <a:r>
              <a:rPr lang="hu" sz="1400"/>
              <a:t>EBP-be</a:t>
            </a:r>
            <a:r>
              <a:rPr b="1" lang="hu" sz="1400"/>
              <a:t> </a:t>
            </a:r>
            <a:r>
              <a:rPr lang="hu" sz="1400"/>
              <a:t>menti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b="1" lang="hu" sz="1400"/>
              <a:t>MOV ESP, EBP</a:t>
            </a:r>
            <a:endParaRPr b="1"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 startAt="3"/>
            </a:pPr>
            <a:r>
              <a:rPr lang="hu" sz="1400">
                <a:solidFill>
                  <a:srgbClr val="444444"/>
                </a:solidFill>
                <a:highlight>
                  <a:srgbClr val="FFFFFF"/>
                </a:highlight>
              </a:rPr>
              <a:t>Amennyiben vannak/kellenek lokális változók akkor azoknak a stack-en helyet kell foglalni/csinálni pl.:</a:t>
            </a:r>
            <a:endParaRPr sz="1400">
              <a:solidFill>
                <a:srgbClr val="444444"/>
              </a:solidFill>
              <a:highlight>
                <a:srgbClr val="FFFFFF"/>
              </a:highlight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hu" sz="1400">
                <a:solidFill>
                  <a:srgbClr val="444444"/>
                </a:solidFill>
                <a:highlight>
                  <a:srgbClr val="FFFFFF"/>
                </a:highlight>
              </a:rPr>
              <a:t>Ha </a:t>
            </a:r>
            <a:r>
              <a:rPr b="1" lang="hu" sz="1400">
                <a:solidFill>
                  <a:srgbClr val="444444"/>
                </a:solidFill>
                <a:highlight>
                  <a:srgbClr val="FFFFFF"/>
                </a:highlight>
              </a:rPr>
              <a:t>3</a:t>
            </a:r>
            <a:r>
              <a:rPr lang="hu" sz="1400">
                <a:solidFill>
                  <a:srgbClr val="444444"/>
                </a:solidFill>
                <a:highlight>
                  <a:srgbClr val="FFFFFF"/>
                </a:highlight>
              </a:rPr>
              <a:t> int-nek kell hely akkor az </a:t>
            </a:r>
            <a:r>
              <a:rPr b="1" lang="hu" sz="1400">
                <a:solidFill>
                  <a:srgbClr val="444444"/>
                </a:solidFill>
                <a:highlight>
                  <a:srgbClr val="FFFFFF"/>
                </a:highlight>
              </a:rPr>
              <a:t>ESP</a:t>
            </a:r>
            <a:r>
              <a:rPr lang="hu" sz="1400">
                <a:solidFill>
                  <a:srgbClr val="444444"/>
                </a:solidFill>
                <a:highlight>
                  <a:srgbClr val="FFFFFF"/>
                </a:highlight>
              </a:rPr>
              <a:t>-t </a:t>
            </a:r>
            <a:r>
              <a:rPr b="1" lang="hu" sz="1400">
                <a:solidFill>
                  <a:srgbClr val="444444"/>
                </a:solidFill>
                <a:highlight>
                  <a:srgbClr val="FFFFFF"/>
                </a:highlight>
              </a:rPr>
              <a:t>3*4 </a:t>
            </a:r>
            <a:r>
              <a:rPr lang="hu" sz="1400">
                <a:solidFill>
                  <a:srgbClr val="444444"/>
                </a:solidFill>
                <a:highlight>
                  <a:srgbClr val="FFFFFF"/>
                </a:highlight>
              </a:rPr>
              <a:t>bájtal kell csökkenteni. </a:t>
            </a:r>
            <a:endParaRPr sz="1400">
              <a:solidFill>
                <a:srgbClr val="444444"/>
              </a:solidFill>
              <a:highlight>
                <a:srgbClr val="FFFFFF"/>
              </a:highlight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hu" sz="1400">
                <a:solidFill>
                  <a:srgbClr val="444444"/>
                </a:solidFill>
                <a:highlight>
                  <a:srgbClr val="FFFFFF"/>
                </a:highlight>
              </a:rPr>
              <a:t>Így az </a:t>
            </a:r>
            <a:r>
              <a:rPr b="1" lang="hu" sz="1400">
                <a:solidFill>
                  <a:srgbClr val="444444"/>
                </a:solidFill>
                <a:highlight>
                  <a:srgbClr val="FFFFFF"/>
                </a:highlight>
              </a:rPr>
              <a:t>EBP - 4</a:t>
            </a:r>
            <a:r>
              <a:rPr lang="hu" sz="1400">
                <a:solidFill>
                  <a:srgbClr val="444444"/>
                </a:solidFill>
                <a:highlight>
                  <a:srgbClr val="FFFFFF"/>
                </a:highlight>
              </a:rPr>
              <a:t> címen van az első lokális változó, az </a:t>
            </a:r>
            <a:r>
              <a:rPr b="1" lang="hu" sz="1400">
                <a:solidFill>
                  <a:srgbClr val="444444"/>
                </a:solidFill>
                <a:highlight>
                  <a:srgbClr val="FFFFFF"/>
                </a:highlight>
              </a:rPr>
              <a:t>EBP - 8</a:t>
            </a:r>
            <a:r>
              <a:rPr lang="hu" sz="1400">
                <a:solidFill>
                  <a:srgbClr val="444444"/>
                </a:solidFill>
                <a:highlight>
                  <a:srgbClr val="FFFFFF"/>
                </a:highlight>
              </a:rPr>
              <a:t> -on a második és így tovább</a:t>
            </a:r>
            <a:endParaRPr sz="1400">
              <a:solidFill>
                <a:srgbClr val="444444"/>
              </a:solidFill>
              <a:highlight>
                <a:srgbClr val="FFFFFF"/>
              </a:highlight>
            </a:endParaRPr>
          </a:p>
          <a:p>
            <a:pPr indent="-317500" lvl="1" marL="914400" marR="48260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rgbClr val="444444"/>
              </a:buClr>
              <a:buSzPts val="1400"/>
              <a:buFont typeface="Roboto"/>
              <a:buAutoNum type="alphaLcPeriod"/>
            </a:pPr>
            <a:r>
              <a:rPr lang="hu" sz="1400">
                <a:solidFill>
                  <a:srgbClr val="444444"/>
                </a:solidFill>
                <a:highlight>
                  <a:srgbClr val="FFFFFF"/>
                </a:highlight>
              </a:rPr>
              <a:t>ehhez a  </a:t>
            </a:r>
            <a:r>
              <a:rPr b="1" lang="hu" sz="1400">
                <a:solidFill>
                  <a:srgbClr val="444444"/>
                </a:solidFill>
                <a:highlight>
                  <a:srgbClr val="FFFFFF"/>
                </a:highlight>
              </a:rPr>
              <a:t>SUB 3 * 4, ESP</a:t>
            </a:r>
            <a:r>
              <a:rPr lang="hu" sz="1400">
                <a:solidFill>
                  <a:srgbClr val="444444"/>
                </a:solidFill>
                <a:highlight>
                  <a:srgbClr val="FFFFFF"/>
                </a:highlight>
              </a:rPr>
              <a:t>-t lehet használni</a:t>
            </a:r>
            <a:endParaRPr sz="1400">
              <a:solidFill>
                <a:srgbClr val="444444"/>
              </a:solidFill>
              <a:highlight>
                <a:srgbClr val="FFFFFF"/>
              </a:highlight>
            </a:endParaRPr>
          </a:p>
          <a:p>
            <a:pPr indent="-317500" lvl="1" marL="914400" marR="48260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rgbClr val="444444"/>
              </a:buClr>
              <a:buSzPts val="1400"/>
              <a:buAutoNum type="alphaLcPeriod"/>
            </a:pPr>
            <a:r>
              <a:rPr lang="hu" sz="1400">
                <a:solidFill>
                  <a:srgbClr val="444444"/>
                </a:solidFill>
                <a:highlight>
                  <a:srgbClr val="FFFFFF"/>
                </a:highlight>
              </a:rPr>
              <a:t>(figyelem a 3*4-et a fordító ki tudja számolni :) )</a:t>
            </a:r>
            <a:endParaRPr sz="1400">
              <a:solidFill>
                <a:srgbClr val="444444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Visszatérés s</a:t>
            </a:r>
            <a:r>
              <a:rPr lang="hu"/>
              <a:t>zubrutin hívásból, hívott fél</a:t>
            </a:r>
            <a:endParaRPr/>
          </a:p>
        </p:txBody>
      </p:sp>
      <p:sp>
        <p:nvSpPr>
          <p:cNvPr id="126" name="Google Shape;126;p18"/>
          <p:cNvSpPr txBox="1"/>
          <p:nvPr>
            <p:ph idx="1" type="body"/>
          </p:nvPr>
        </p:nvSpPr>
        <p:spPr>
          <a:xfrm>
            <a:off x="729450" y="2078875"/>
            <a:ext cx="7688700" cy="237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 startAt="6"/>
            </a:pPr>
            <a:r>
              <a:rPr lang="hu"/>
              <a:t>Az </a:t>
            </a:r>
            <a:r>
              <a:rPr b="1" lang="hu"/>
              <a:t>ESP </a:t>
            </a:r>
            <a:r>
              <a:rPr lang="hu"/>
              <a:t>visszaállítása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AutoNum type="alphaLcPeriod"/>
            </a:pPr>
            <a:r>
              <a:rPr lang="hu"/>
              <a:t>A hívott szubrutin visszaállítja a függvény hívás kezdeti állapotát: </a:t>
            </a:r>
            <a:r>
              <a:rPr b="1" lang="hu"/>
              <a:t>LEAVE</a:t>
            </a:r>
            <a:endParaRPr/>
          </a:p>
          <a:p>
            <a:pPr indent="-298450" lvl="2" marL="1371600" rtl="0" algn="l">
              <a:spcBef>
                <a:spcPts val="0"/>
              </a:spcBef>
              <a:spcAft>
                <a:spcPts val="0"/>
              </a:spcAft>
              <a:buSzPts val="1100"/>
              <a:buAutoNum type="romanLcPeriod"/>
            </a:pPr>
            <a:r>
              <a:rPr lang="hu"/>
              <a:t> </a:t>
            </a:r>
            <a:r>
              <a:rPr lang="hu"/>
              <a:t>Amely ekvivalens a </a:t>
            </a:r>
            <a:r>
              <a:rPr b="1" lang="hu"/>
              <a:t>MOV EBP, ESP ; POP EBP</a:t>
            </a:r>
            <a:endParaRPr b="1"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AutoNum type="alphaLcPeriod"/>
            </a:pPr>
            <a:r>
              <a:rPr lang="hu"/>
              <a:t>3. és 4. pont ‘visszafelé’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 startAt="6"/>
            </a:pPr>
            <a:r>
              <a:rPr lang="hu"/>
              <a:t>Visszatérés a hívóhoz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AutoNum type="alphaLcPeriod"/>
            </a:pPr>
            <a:r>
              <a:rPr lang="hu" sz="1300"/>
              <a:t>A verembe mentett visszatérési cím az </a:t>
            </a:r>
            <a:r>
              <a:rPr b="1" lang="hu" sz="1300"/>
              <a:t>EIP</a:t>
            </a:r>
            <a:r>
              <a:rPr lang="hu" sz="1300"/>
              <a:t>-be kerül</a:t>
            </a:r>
            <a:endParaRPr sz="1300"/>
          </a:p>
          <a:p>
            <a:pPr indent="-311150" lvl="2" marL="1371600" rtl="0" algn="l">
              <a:spcBef>
                <a:spcPts val="0"/>
              </a:spcBef>
              <a:spcAft>
                <a:spcPts val="0"/>
              </a:spcAft>
              <a:buSzPts val="1300"/>
              <a:buAutoNum type="romanLcPeriod"/>
            </a:pPr>
            <a:r>
              <a:rPr b="1" lang="hu"/>
              <a:t>POP EIP (</a:t>
            </a:r>
            <a:r>
              <a:rPr lang="hu" sz="1300"/>
              <a:t>közvetetten a 8.b lépés végzi</a:t>
            </a:r>
            <a:r>
              <a:rPr b="1" lang="hu"/>
              <a:t>)</a:t>
            </a:r>
            <a:endParaRPr sz="1300"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AutoNum type="alphaLcPeriod"/>
            </a:pPr>
            <a:r>
              <a:rPr b="1" lang="hu"/>
              <a:t>RET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9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Visszatérés szubrutin hívásból, hívó fél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19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 startAt="8"/>
            </a:pPr>
            <a:r>
              <a:rPr lang="hu" sz="1400"/>
              <a:t>Az argumentumokat a  hívó fél “takarítja”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b="1" lang="hu" sz="1400"/>
              <a:t>ADD N*4, ESP</a:t>
            </a:r>
            <a:endParaRPr b="1" sz="1400"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AutoNum type="romanLcPeriod"/>
            </a:pPr>
            <a:r>
              <a:rPr lang="hu" sz="1400"/>
              <a:t>Ahol </a:t>
            </a:r>
            <a:r>
              <a:rPr b="1" lang="hu" sz="1400"/>
              <a:t>N</a:t>
            </a:r>
            <a:r>
              <a:rPr lang="hu" sz="1400"/>
              <a:t> az verembe pusholt argumentumok száma</a:t>
            </a:r>
            <a:endParaRPr sz="1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0"/>
          <p:cNvSpPr/>
          <p:nvPr/>
        </p:nvSpPr>
        <p:spPr>
          <a:xfrm>
            <a:off x="545100" y="759075"/>
            <a:ext cx="1795800" cy="4232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38" name="Google Shape;13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69875" y="494675"/>
            <a:ext cx="3027500" cy="45268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2525" y="494675"/>
            <a:ext cx="2385101" cy="4526825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20"/>
          <p:cNvSpPr/>
          <p:nvPr/>
        </p:nvSpPr>
        <p:spPr>
          <a:xfrm>
            <a:off x="3915575" y="4501900"/>
            <a:ext cx="185100" cy="229500"/>
          </a:xfrm>
          <a:prstGeom prst="rect">
            <a:avLst/>
          </a:prstGeom>
          <a:noFill/>
          <a:ln cap="flat" cmpd="sng" w="28575">
            <a:solidFill>
              <a:srgbClr val="741B4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20"/>
          <p:cNvSpPr/>
          <p:nvPr/>
        </p:nvSpPr>
        <p:spPr>
          <a:xfrm>
            <a:off x="3656675" y="3652100"/>
            <a:ext cx="566100" cy="170100"/>
          </a:xfrm>
          <a:prstGeom prst="rect">
            <a:avLst/>
          </a:prstGeom>
          <a:noFill/>
          <a:ln cap="flat" cmpd="sng" w="2857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20"/>
          <p:cNvSpPr/>
          <p:nvPr/>
        </p:nvSpPr>
        <p:spPr>
          <a:xfrm>
            <a:off x="3656550" y="3849700"/>
            <a:ext cx="566100" cy="170100"/>
          </a:xfrm>
          <a:prstGeom prst="rect">
            <a:avLst/>
          </a:prstGeom>
          <a:noFill/>
          <a:ln cap="flat" cmpd="sng" w="2857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20"/>
          <p:cNvSpPr/>
          <p:nvPr/>
        </p:nvSpPr>
        <p:spPr>
          <a:xfrm>
            <a:off x="4549150" y="4046925"/>
            <a:ext cx="185100" cy="229500"/>
          </a:xfrm>
          <a:prstGeom prst="rect">
            <a:avLst/>
          </a:prstGeom>
          <a:noFill/>
          <a:ln cap="flat" cmpd="sng" w="28575">
            <a:solidFill>
              <a:srgbClr val="6AA84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20"/>
          <p:cNvSpPr/>
          <p:nvPr/>
        </p:nvSpPr>
        <p:spPr>
          <a:xfrm>
            <a:off x="4790313" y="4046925"/>
            <a:ext cx="185100" cy="229500"/>
          </a:xfrm>
          <a:prstGeom prst="rect">
            <a:avLst/>
          </a:prstGeom>
          <a:noFill/>
          <a:ln cap="flat" cmpd="sng" w="28575">
            <a:solidFill>
              <a:srgbClr val="6AA84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20"/>
          <p:cNvSpPr/>
          <p:nvPr/>
        </p:nvSpPr>
        <p:spPr>
          <a:xfrm>
            <a:off x="4038375" y="4047288"/>
            <a:ext cx="378300" cy="2295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46" name="Google Shape;146;p20"/>
          <p:cNvCxnSpPr>
            <a:stCxn id="145" idx="2"/>
          </p:cNvCxnSpPr>
          <p:nvPr/>
        </p:nvCxnSpPr>
        <p:spPr>
          <a:xfrm rot="-5400000">
            <a:off x="5111025" y="3200388"/>
            <a:ext cx="192900" cy="1959900"/>
          </a:xfrm>
          <a:prstGeom prst="curvedConnector4">
            <a:avLst>
              <a:gd fmla="val -123445" name="adj1"/>
              <a:gd fmla="val 54826" name="adj2"/>
            </a:avLst>
          </a:pr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triangle"/>
            <a:tailEnd len="med" w="med" type="triangle"/>
          </a:ln>
        </p:spPr>
      </p:cxnSp>
      <p:cxnSp>
        <p:nvCxnSpPr>
          <p:cNvPr id="147" name="Google Shape;147;p20"/>
          <p:cNvCxnSpPr>
            <a:stCxn id="143" idx="0"/>
          </p:cNvCxnSpPr>
          <p:nvPr/>
        </p:nvCxnSpPr>
        <p:spPr>
          <a:xfrm rot="-5400000">
            <a:off x="5370250" y="3229575"/>
            <a:ext cx="88800" cy="1545900"/>
          </a:xfrm>
          <a:prstGeom prst="curvedConnector2">
            <a:avLst/>
          </a:prstGeom>
          <a:noFill/>
          <a:ln cap="flat" cmpd="sng" w="19050">
            <a:solidFill>
              <a:srgbClr val="6AA84F"/>
            </a:solidFill>
            <a:prstDash val="solid"/>
            <a:round/>
            <a:headEnd len="med" w="med" type="triangle"/>
            <a:tailEnd len="med" w="med" type="triangle"/>
          </a:ln>
        </p:spPr>
      </p:cxnSp>
      <p:cxnSp>
        <p:nvCxnSpPr>
          <p:cNvPr id="148" name="Google Shape;148;p20"/>
          <p:cNvCxnSpPr>
            <a:stCxn id="144" idx="0"/>
          </p:cNvCxnSpPr>
          <p:nvPr/>
        </p:nvCxnSpPr>
        <p:spPr>
          <a:xfrm rot="-5400000">
            <a:off x="5402013" y="3283575"/>
            <a:ext cx="244200" cy="1282500"/>
          </a:xfrm>
          <a:prstGeom prst="curvedConnector2">
            <a:avLst/>
          </a:prstGeom>
          <a:noFill/>
          <a:ln cap="flat" cmpd="sng" w="19050">
            <a:solidFill>
              <a:srgbClr val="6AA84F"/>
            </a:solidFill>
            <a:prstDash val="solid"/>
            <a:round/>
            <a:headEnd len="med" w="med" type="triangle"/>
            <a:tailEnd len="med" w="med" type="triangle"/>
          </a:ln>
        </p:spPr>
      </p:cxnSp>
      <p:cxnSp>
        <p:nvCxnSpPr>
          <p:cNvPr id="149" name="Google Shape;149;p20"/>
          <p:cNvCxnSpPr>
            <a:stCxn id="150" idx="0"/>
          </p:cNvCxnSpPr>
          <p:nvPr/>
        </p:nvCxnSpPr>
        <p:spPr>
          <a:xfrm rot="-5400000">
            <a:off x="4719175" y="2138950"/>
            <a:ext cx="204000" cy="2732700"/>
          </a:xfrm>
          <a:prstGeom prst="curvedConnector2">
            <a:avLst/>
          </a:prstGeom>
          <a:noFill/>
          <a:ln cap="flat" cmpd="sng" w="19050">
            <a:solidFill>
              <a:srgbClr val="F1C232"/>
            </a:solidFill>
            <a:prstDash val="solid"/>
            <a:round/>
            <a:headEnd len="med" w="med" type="triangle"/>
            <a:tailEnd len="med" w="med" type="triangle"/>
          </a:ln>
        </p:spPr>
      </p:cxnSp>
      <p:cxnSp>
        <p:nvCxnSpPr>
          <p:cNvPr id="151" name="Google Shape;151;p20"/>
          <p:cNvCxnSpPr>
            <a:stCxn id="141" idx="3"/>
          </p:cNvCxnSpPr>
          <p:nvPr/>
        </p:nvCxnSpPr>
        <p:spPr>
          <a:xfrm flipH="1" rot="10800000">
            <a:off x="4222775" y="3536450"/>
            <a:ext cx="1935300" cy="200700"/>
          </a:xfrm>
          <a:prstGeom prst="curvedConnector3">
            <a:avLst>
              <a:gd fmla="val 50000" name="adj1"/>
            </a:avLst>
          </a:prstGeom>
          <a:noFill/>
          <a:ln cap="flat" cmpd="sng" w="19050">
            <a:solidFill>
              <a:srgbClr val="3C78D8"/>
            </a:solidFill>
            <a:prstDash val="solid"/>
            <a:round/>
            <a:headEnd len="med" w="med" type="triangle"/>
            <a:tailEnd len="med" w="med" type="triangle"/>
          </a:ln>
        </p:spPr>
      </p:cxnSp>
      <p:cxnSp>
        <p:nvCxnSpPr>
          <p:cNvPr id="152" name="Google Shape;152;p20"/>
          <p:cNvCxnSpPr>
            <a:stCxn id="142" idx="3"/>
          </p:cNvCxnSpPr>
          <p:nvPr/>
        </p:nvCxnSpPr>
        <p:spPr>
          <a:xfrm flipH="1" rot="10800000">
            <a:off x="4222650" y="3669550"/>
            <a:ext cx="1920300" cy="265200"/>
          </a:xfrm>
          <a:prstGeom prst="curvedConnector3">
            <a:avLst>
              <a:gd fmla="val 50000" name="adj1"/>
            </a:avLst>
          </a:prstGeom>
          <a:noFill/>
          <a:ln cap="flat" cmpd="sng" w="19050">
            <a:solidFill>
              <a:srgbClr val="3C78D8"/>
            </a:solidFill>
            <a:prstDash val="solid"/>
            <a:round/>
            <a:headEnd len="med" w="med" type="triangle"/>
            <a:tailEnd len="med" w="med" type="triangle"/>
          </a:ln>
        </p:spPr>
      </p:cxnSp>
      <p:cxnSp>
        <p:nvCxnSpPr>
          <p:cNvPr id="153" name="Google Shape;153;p20"/>
          <p:cNvCxnSpPr>
            <a:stCxn id="140" idx="3"/>
          </p:cNvCxnSpPr>
          <p:nvPr/>
        </p:nvCxnSpPr>
        <p:spPr>
          <a:xfrm flipH="1" rot="10800000">
            <a:off x="4100675" y="4465150"/>
            <a:ext cx="2086800" cy="151500"/>
          </a:xfrm>
          <a:prstGeom prst="curvedConnector3">
            <a:avLst>
              <a:gd fmla="val 50000" name="adj1"/>
            </a:avLst>
          </a:prstGeom>
          <a:noFill/>
          <a:ln cap="flat" cmpd="sng" w="19050">
            <a:solidFill>
              <a:srgbClr val="741B47"/>
            </a:solidFill>
            <a:prstDash val="solid"/>
            <a:round/>
            <a:headEnd len="med" w="med" type="triangle"/>
            <a:tailEnd len="med" w="med" type="triangle"/>
          </a:ln>
        </p:spPr>
      </p:cxnSp>
      <p:sp>
        <p:nvSpPr>
          <p:cNvPr id="154" name="Google Shape;154;p20"/>
          <p:cNvSpPr/>
          <p:nvPr/>
        </p:nvSpPr>
        <p:spPr>
          <a:xfrm>
            <a:off x="3112525" y="3369700"/>
            <a:ext cx="185100" cy="237600"/>
          </a:xfrm>
          <a:prstGeom prst="rect">
            <a:avLst/>
          </a:prstGeom>
          <a:noFill/>
          <a:ln cap="flat" cmpd="sng" w="28575">
            <a:solidFill>
              <a:srgbClr val="B4A7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55" name="Google Shape;155;p20"/>
          <p:cNvCxnSpPr>
            <a:stCxn id="154" idx="3"/>
          </p:cNvCxnSpPr>
          <p:nvPr/>
        </p:nvCxnSpPr>
        <p:spPr>
          <a:xfrm flipH="1" rot="10800000">
            <a:off x="3297625" y="3245800"/>
            <a:ext cx="2889300" cy="242700"/>
          </a:xfrm>
          <a:prstGeom prst="curvedConnector3">
            <a:avLst>
              <a:gd fmla="val 50000" name="adj1"/>
            </a:avLst>
          </a:prstGeom>
          <a:noFill/>
          <a:ln cap="flat" cmpd="sng" w="19050">
            <a:solidFill>
              <a:srgbClr val="B4A7D6"/>
            </a:solidFill>
            <a:prstDash val="solid"/>
            <a:round/>
            <a:headEnd len="med" w="med" type="triangle"/>
            <a:tailEnd len="med" w="med" type="triangle"/>
          </a:ln>
        </p:spPr>
      </p:cxnSp>
      <p:sp>
        <p:nvSpPr>
          <p:cNvPr id="156" name="Google Shape;156;p20"/>
          <p:cNvSpPr/>
          <p:nvPr/>
        </p:nvSpPr>
        <p:spPr>
          <a:xfrm>
            <a:off x="3112525" y="4533600"/>
            <a:ext cx="751200" cy="431100"/>
          </a:xfrm>
          <a:prstGeom prst="rect">
            <a:avLst/>
          </a:prstGeom>
          <a:noFill/>
          <a:ln cap="flat" cmpd="sng" w="28575">
            <a:solidFill>
              <a:srgbClr val="B4A7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20"/>
          <p:cNvSpPr/>
          <p:nvPr/>
        </p:nvSpPr>
        <p:spPr>
          <a:xfrm>
            <a:off x="3297625" y="3607300"/>
            <a:ext cx="314400" cy="632100"/>
          </a:xfrm>
          <a:prstGeom prst="rect">
            <a:avLst/>
          </a:prstGeom>
          <a:noFill/>
          <a:ln cap="flat" cmpd="sng" w="28575">
            <a:solidFill>
              <a:srgbClr val="F1C23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57" name="Google Shape;157;p20"/>
          <p:cNvCxnSpPr>
            <a:stCxn id="156" idx="3"/>
          </p:cNvCxnSpPr>
          <p:nvPr/>
        </p:nvCxnSpPr>
        <p:spPr>
          <a:xfrm flipH="1" rot="10800000">
            <a:off x="3863725" y="4644450"/>
            <a:ext cx="2293800" cy="104700"/>
          </a:xfrm>
          <a:prstGeom prst="curvedConnector3">
            <a:avLst>
              <a:gd fmla="val 50000" name="adj1"/>
            </a:avLst>
          </a:prstGeom>
          <a:noFill/>
          <a:ln cap="flat" cmpd="sng" w="19050">
            <a:solidFill>
              <a:srgbClr val="B4A7D6"/>
            </a:solidFill>
            <a:prstDash val="solid"/>
            <a:round/>
            <a:headEnd len="med" w="med" type="triangle"/>
            <a:tailEnd len="med" w="med" type="triangle"/>
          </a:ln>
        </p:spPr>
      </p:cxnSp>
      <p:sp>
        <p:nvSpPr>
          <p:cNvPr id="158" name="Google Shape;158;p20"/>
          <p:cNvSpPr/>
          <p:nvPr/>
        </p:nvSpPr>
        <p:spPr>
          <a:xfrm>
            <a:off x="3656550" y="4086700"/>
            <a:ext cx="314400" cy="170100"/>
          </a:xfrm>
          <a:prstGeom prst="rect">
            <a:avLst/>
          </a:prstGeom>
          <a:noFill/>
          <a:ln cap="flat" cmpd="sng" w="28575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59" name="Google Shape;159;p20"/>
          <p:cNvCxnSpPr>
            <a:stCxn id="158" idx="2"/>
          </p:cNvCxnSpPr>
          <p:nvPr/>
        </p:nvCxnSpPr>
        <p:spPr>
          <a:xfrm flipH="1" rot="-5400000">
            <a:off x="4935300" y="3135250"/>
            <a:ext cx="108600" cy="2351700"/>
          </a:xfrm>
          <a:prstGeom prst="curvedConnector2">
            <a:avLst/>
          </a:prstGeom>
          <a:noFill/>
          <a:ln cap="flat" cmpd="sng" w="19050">
            <a:solidFill>
              <a:srgbClr val="3C78D8"/>
            </a:solidFill>
            <a:prstDash val="solid"/>
            <a:round/>
            <a:headEnd len="med" w="med" type="triangle"/>
            <a:tailEnd len="med" w="med" type="triangle"/>
          </a:ln>
        </p:spPr>
      </p:cxnSp>
      <p:sp>
        <p:nvSpPr>
          <p:cNvPr id="160" name="Google Shape;160;p20"/>
          <p:cNvSpPr/>
          <p:nvPr/>
        </p:nvSpPr>
        <p:spPr>
          <a:xfrm>
            <a:off x="3112525" y="1176075"/>
            <a:ext cx="185100" cy="237600"/>
          </a:xfrm>
          <a:prstGeom prst="rect">
            <a:avLst/>
          </a:prstGeom>
          <a:noFill/>
          <a:ln cap="flat" cmpd="sng" w="28575">
            <a:solidFill>
              <a:srgbClr val="B4A7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20"/>
          <p:cNvSpPr/>
          <p:nvPr/>
        </p:nvSpPr>
        <p:spPr>
          <a:xfrm>
            <a:off x="3112525" y="2079434"/>
            <a:ext cx="803100" cy="431100"/>
          </a:xfrm>
          <a:prstGeom prst="rect">
            <a:avLst/>
          </a:prstGeom>
          <a:noFill/>
          <a:ln cap="flat" cmpd="sng" w="28575">
            <a:solidFill>
              <a:srgbClr val="B4A7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62" name="Google Shape;162;p20"/>
          <p:cNvCxnSpPr>
            <a:stCxn id="160" idx="3"/>
          </p:cNvCxnSpPr>
          <p:nvPr/>
        </p:nvCxnSpPr>
        <p:spPr>
          <a:xfrm flipH="1" rot="10800000">
            <a:off x="3297625" y="759075"/>
            <a:ext cx="2874600" cy="535800"/>
          </a:xfrm>
          <a:prstGeom prst="curvedConnector3">
            <a:avLst>
              <a:gd fmla="val 50000" name="adj1"/>
            </a:avLst>
          </a:prstGeom>
          <a:noFill/>
          <a:ln cap="flat" cmpd="sng" w="19050">
            <a:solidFill>
              <a:srgbClr val="B4A7D6"/>
            </a:solidFill>
            <a:prstDash val="solid"/>
            <a:round/>
            <a:headEnd len="med" w="med" type="triangle"/>
            <a:tailEnd len="med" w="med" type="triangle"/>
          </a:ln>
        </p:spPr>
      </p:cxnSp>
      <p:sp>
        <p:nvSpPr>
          <p:cNvPr id="163" name="Google Shape;163;p20"/>
          <p:cNvSpPr/>
          <p:nvPr/>
        </p:nvSpPr>
        <p:spPr>
          <a:xfrm>
            <a:off x="3330925" y="1413675"/>
            <a:ext cx="314400" cy="431100"/>
          </a:xfrm>
          <a:prstGeom prst="rect">
            <a:avLst/>
          </a:prstGeom>
          <a:noFill/>
          <a:ln cap="flat" cmpd="sng" w="28575">
            <a:solidFill>
              <a:srgbClr val="F1C23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64" name="Google Shape;164;p20"/>
          <p:cNvCxnSpPr>
            <a:stCxn id="163" idx="0"/>
          </p:cNvCxnSpPr>
          <p:nvPr/>
        </p:nvCxnSpPr>
        <p:spPr>
          <a:xfrm rot="-5400000">
            <a:off x="4661575" y="-90075"/>
            <a:ext cx="330300" cy="2677200"/>
          </a:xfrm>
          <a:prstGeom prst="curvedConnector2">
            <a:avLst/>
          </a:prstGeom>
          <a:noFill/>
          <a:ln cap="flat" cmpd="sng" w="19050">
            <a:solidFill>
              <a:srgbClr val="F1C232"/>
            </a:solidFill>
            <a:prstDash val="solid"/>
            <a:round/>
            <a:headEnd len="med" w="med" type="triangle"/>
            <a:tailEnd len="med" w="med" type="triangle"/>
          </a:ln>
        </p:spPr>
      </p:cxnSp>
      <p:sp>
        <p:nvSpPr>
          <p:cNvPr id="165" name="Google Shape;165;p20"/>
          <p:cNvSpPr/>
          <p:nvPr/>
        </p:nvSpPr>
        <p:spPr>
          <a:xfrm>
            <a:off x="4444725" y="1413675"/>
            <a:ext cx="751200" cy="170100"/>
          </a:xfrm>
          <a:prstGeom prst="rect">
            <a:avLst/>
          </a:prstGeom>
          <a:noFill/>
          <a:ln cap="flat" cmpd="sng" w="28575">
            <a:solidFill>
              <a:srgbClr val="EA99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20"/>
          <p:cNvSpPr/>
          <p:nvPr/>
        </p:nvSpPr>
        <p:spPr>
          <a:xfrm>
            <a:off x="4444588" y="1634525"/>
            <a:ext cx="751200" cy="170100"/>
          </a:xfrm>
          <a:prstGeom prst="rect">
            <a:avLst/>
          </a:prstGeom>
          <a:noFill/>
          <a:ln cap="flat" cmpd="sng" w="28575">
            <a:solidFill>
              <a:srgbClr val="EA99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20"/>
          <p:cNvSpPr/>
          <p:nvPr/>
        </p:nvSpPr>
        <p:spPr>
          <a:xfrm>
            <a:off x="6165375" y="1159575"/>
            <a:ext cx="2841900" cy="270000"/>
          </a:xfrm>
          <a:prstGeom prst="rect">
            <a:avLst/>
          </a:prstGeom>
          <a:noFill/>
          <a:ln cap="flat" cmpd="sng" w="28575">
            <a:solidFill>
              <a:srgbClr val="EA99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20"/>
          <p:cNvSpPr/>
          <p:nvPr/>
        </p:nvSpPr>
        <p:spPr>
          <a:xfrm>
            <a:off x="6165375" y="1562300"/>
            <a:ext cx="2875200" cy="270000"/>
          </a:xfrm>
          <a:prstGeom prst="rect">
            <a:avLst/>
          </a:prstGeom>
          <a:noFill/>
          <a:ln cap="flat" cmpd="sng" w="28575">
            <a:solidFill>
              <a:srgbClr val="EA99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69" name="Google Shape;169;p20"/>
          <p:cNvCxnSpPr>
            <a:stCxn id="165" idx="3"/>
            <a:endCxn id="167" idx="1"/>
          </p:cNvCxnSpPr>
          <p:nvPr/>
        </p:nvCxnSpPr>
        <p:spPr>
          <a:xfrm flipH="1" rot="10800000">
            <a:off x="5195925" y="1294725"/>
            <a:ext cx="969600" cy="204000"/>
          </a:xfrm>
          <a:prstGeom prst="curvedConnector3">
            <a:avLst>
              <a:gd fmla="val 50008" name="adj1"/>
            </a:avLst>
          </a:prstGeom>
          <a:noFill/>
          <a:ln cap="flat" cmpd="sng" w="19050">
            <a:solidFill>
              <a:srgbClr val="EA9999"/>
            </a:solidFill>
            <a:prstDash val="solid"/>
            <a:round/>
            <a:headEnd len="med" w="med" type="triangle"/>
            <a:tailEnd len="med" w="med" type="triangle"/>
          </a:ln>
        </p:spPr>
      </p:cxnSp>
      <p:cxnSp>
        <p:nvCxnSpPr>
          <p:cNvPr id="170" name="Google Shape;170;p20"/>
          <p:cNvCxnSpPr>
            <a:stCxn id="166" idx="3"/>
            <a:endCxn id="168" idx="1"/>
          </p:cNvCxnSpPr>
          <p:nvPr/>
        </p:nvCxnSpPr>
        <p:spPr>
          <a:xfrm flipH="1" rot="10800000">
            <a:off x="5195788" y="1697375"/>
            <a:ext cx="969600" cy="22200"/>
          </a:xfrm>
          <a:prstGeom prst="curvedConnector3">
            <a:avLst>
              <a:gd fmla="val 49999" name="adj1"/>
            </a:avLst>
          </a:prstGeom>
          <a:noFill/>
          <a:ln cap="flat" cmpd="sng" w="19050">
            <a:solidFill>
              <a:srgbClr val="EA9999"/>
            </a:solidFill>
            <a:prstDash val="solid"/>
            <a:round/>
            <a:headEnd len="med" w="med" type="triangle"/>
            <a:tailEnd len="med" w="med" type="triangle"/>
          </a:ln>
        </p:spPr>
      </p:cxnSp>
      <p:sp>
        <p:nvSpPr>
          <p:cNvPr id="171" name="Google Shape;171;p20"/>
          <p:cNvSpPr/>
          <p:nvPr/>
        </p:nvSpPr>
        <p:spPr>
          <a:xfrm>
            <a:off x="3669375" y="1630900"/>
            <a:ext cx="751200" cy="170100"/>
          </a:xfrm>
          <a:prstGeom prst="rect">
            <a:avLst/>
          </a:prstGeom>
          <a:noFill/>
          <a:ln cap="flat" cmpd="sng" w="2857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20"/>
          <p:cNvSpPr/>
          <p:nvPr/>
        </p:nvSpPr>
        <p:spPr>
          <a:xfrm>
            <a:off x="3669425" y="1413675"/>
            <a:ext cx="751200" cy="170100"/>
          </a:xfrm>
          <a:prstGeom prst="rect">
            <a:avLst/>
          </a:prstGeom>
          <a:noFill/>
          <a:ln cap="flat" cmpd="sng" w="2857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73" name="Google Shape;173;p20"/>
          <p:cNvCxnSpPr>
            <a:stCxn id="171" idx="2"/>
          </p:cNvCxnSpPr>
          <p:nvPr/>
        </p:nvCxnSpPr>
        <p:spPr>
          <a:xfrm flipH="1" rot="-5400000">
            <a:off x="5027175" y="818800"/>
            <a:ext cx="126300" cy="2090700"/>
          </a:xfrm>
          <a:prstGeom prst="curvedConnector2">
            <a:avLst/>
          </a:prstGeom>
          <a:noFill/>
          <a:ln cap="flat" cmpd="sng" w="19050">
            <a:solidFill>
              <a:srgbClr val="3C78D8"/>
            </a:solidFill>
            <a:prstDash val="solid"/>
            <a:round/>
            <a:headEnd len="med" w="med" type="triangle"/>
            <a:tailEnd len="med" w="med" type="triangle"/>
          </a:ln>
        </p:spPr>
      </p:cxnSp>
      <p:cxnSp>
        <p:nvCxnSpPr>
          <p:cNvPr id="174" name="Google Shape;174;p20"/>
          <p:cNvCxnSpPr>
            <a:stCxn id="172" idx="0"/>
          </p:cNvCxnSpPr>
          <p:nvPr/>
        </p:nvCxnSpPr>
        <p:spPr>
          <a:xfrm flipH="1" rot="-5400000">
            <a:off x="5055725" y="402975"/>
            <a:ext cx="84300" cy="2105700"/>
          </a:xfrm>
          <a:prstGeom prst="curvedConnector4">
            <a:avLst>
              <a:gd fmla="val -282473" name="adj1"/>
              <a:gd fmla="val 58919" name="adj2"/>
            </a:avLst>
          </a:prstGeom>
          <a:noFill/>
          <a:ln cap="flat" cmpd="sng" w="19050">
            <a:solidFill>
              <a:srgbClr val="3C78D8"/>
            </a:solidFill>
            <a:prstDash val="solid"/>
            <a:round/>
            <a:headEnd len="med" w="med" type="triangle"/>
            <a:tailEnd len="med" w="med" type="triangle"/>
          </a:ln>
        </p:spPr>
      </p:cxnSp>
      <p:sp>
        <p:nvSpPr>
          <p:cNvPr id="175" name="Google Shape;175;p20"/>
          <p:cNvSpPr/>
          <p:nvPr/>
        </p:nvSpPr>
        <p:spPr>
          <a:xfrm>
            <a:off x="3929486" y="2079425"/>
            <a:ext cx="1436700" cy="170100"/>
          </a:xfrm>
          <a:prstGeom prst="rect">
            <a:avLst/>
          </a:prstGeom>
          <a:noFill/>
          <a:ln cap="flat" cmpd="sng" w="28575">
            <a:solidFill>
              <a:srgbClr val="EA99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76" name="Google Shape;176;p20"/>
          <p:cNvCxnSpPr>
            <a:stCxn id="175" idx="3"/>
            <a:endCxn id="177" idx="1"/>
          </p:cNvCxnSpPr>
          <p:nvPr/>
        </p:nvCxnSpPr>
        <p:spPr>
          <a:xfrm flipH="1" rot="10800000">
            <a:off x="5366186" y="2133575"/>
            <a:ext cx="799200" cy="30900"/>
          </a:xfrm>
          <a:prstGeom prst="curvedConnector3">
            <a:avLst>
              <a:gd fmla="val 49999" name="adj1"/>
            </a:avLst>
          </a:prstGeom>
          <a:noFill/>
          <a:ln cap="flat" cmpd="sng" w="19050">
            <a:solidFill>
              <a:srgbClr val="EA9999"/>
            </a:solidFill>
            <a:prstDash val="solid"/>
            <a:round/>
            <a:headEnd len="med" w="med" type="triangle"/>
            <a:tailEnd len="med" w="med" type="triangle"/>
          </a:ln>
        </p:spPr>
      </p:cxnSp>
      <p:sp>
        <p:nvSpPr>
          <p:cNvPr id="177" name="Google Shape;177;p20"/>
          <p:cNvSpPr/>
          <p:nvPr/>
        </p:nvSpPr>
        <p:spPr>
          <a:xfrm>
            <a:off x="6165375" y="1998675"/>
            <a:ext cx="2875200" cy="270000"/>
          </a:xfrm>
          <a:prstGeom prst="rect">
            <a:avLst/>
          </a:prstGeom>
          <a:noFill/>
          <a:ln cap="flat" cmpd="sng" w="28575">
            <a:solidFill>
              <a:srgbClr val="EA99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78" name="Google Shape;178;p20"/>
          <p:cNvCxnSpPr>
            <a:stCxn id="161" idx="3"/>
          </p:cNvCxnSpPr>
          <p:nvPr/>
        </p:nvCxnSpPr>
        <p:spPr>
          <a:xfrm>
            <a:off x="3915625" y="2294984"/>
            <a:ext cx="2249100" cy="77400"/>
          </a:xfrm>
          <a:prstGeom prst="curvedConnector3">
            <a:avLst>
              <a:gd fmla="val 50000" name="adj1"/>
            </a:avLst>
          </a:prstGeom>
          <a:noFill/>
          <a:ln cap="flat" cmpd="sng" w="19050">
            <a:solidFill>
              <a:srgbClr val="B4A7D6"/>
            </a:solidFill>
            <a:prstDash val="solid"/>
            <a:round/>
            <a:headEnd len="med" w="med" type="triangle"/>
            <a:tailEnd len="med" w="med" type="triangle"/>
          </a:ln>
        </p:spPr>
      </p:cxnSp>
      <p:cxnSp>
        <p:nvCxnSpPr>
          <p:cNvPr id="179" name="Google Shape;179;p20"/>
          <p:cNvCxnSpPr>
            <a:stCxn id="145" idx="1"/>
          </p:cNvCxnSpPr>
          <p:nvPr/>
        </p:nvCxnSpPr>
        <p:spPr>
          <a:xfrm>
            <a:off x="4038375" y="4162038"/>
            <a:ext cx="2112000" cy="86700"/>
          </a:xfrm>
          <a:prstGeom prst="curvedConnector5">
            <a:avLst>
              <a:gd fmla="val -11275" name="adj1"/>
              <a:gd fmla="val 407007" name="adj2"/>
              <a:gd fmla="val 58956" name="adj3"/>
            </a:avLst>
          </a:prstGeom>
          <a:noFill/>
          <a:ln cap="flat" cmpd="sng" w="19050">
            <a:solidFill>
              <a:srgbClr val="F9CB9C"/>
            </a:solidFill>
            <a:prstDash val="solid"/>
            <a:round/>
            <a:headEnd len="med" w="med" type="triangle"/>
            <a:tailEnd len="med" w="med" type="triangle"/>
          </a:ln>
        </p:spPr>
      </p:cxnSp>
      <p:sp>
        <p:nvSpPr>
          <p:cNvPr id="180" name="Google Shape;180;p20"/>
          <p:cNvSpPr/>
          <p:nvPr/>
        </p:nvSpPr>
        <p:spPr>
          <a:xfrm>
            <a:off x="8007400" y="1087975"/>
            <a:ext cx="669000" cy="179700"/>
          </a:xfrm>
          <a:prstGeom prst="rect">
            <a:avLst/>
          </a:prstGeom>
          <a:noFill/>
          <a:ln cap="flat" cmpd="sng" w="28575">
            <a:solidFill>
              <a:srgbClr val="6AA84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20"/>
          <p:cNvSpPr/>
          <p:nvPr/>
        </p:nvSpPr>
        <p:spPr>
          <a:xfrm>
            <a:off x="3970950" y="729275"/>
            <a:ext cx="378300" cy="200700"/>
          </a:xfrm>
          <a:prstGeom prst="rect">
            <a:avLst/>
          </a:prstGeom>
          <a:noFill/>
          <a:ln cap="flat" cmpd="sng" w="28575">
            <a:solidFill>
              <a:srgbClr val="6AA84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20"/>
          <p:cNvSpPr/>
          <p:nvPr/>
        </p:nvSpPr>
        <p:spPr>
          <a:xfrm>
            <a:off x="4829125" y="1372225"/>
            <a:ext cx="378300" cy="270000"/>
          </a:xfrm>
          <a:prstGeom prst="rect">
            <a:avLst/>
          </a:prstGeom>
          <a:noFill/>
          <a:ln cap="flat" cmpd="sng" w="28575">
            <a:solidFill>
              <a:srgbClr val="6AA84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83" name="Google Shape;183;p20"/>
          <p:cNvCxnSpPr>
            <a:stCxn id="181" idx="3"/>
            <a:endCxn id="182" idx="0"/>
          </p:cNvCxnSpPr>
          <p:nvPr/>
        </p:nvCxnSpPr>
        <p:spPr>
          <a:xfrm>
            <a:off x="4349250" y="829625"/>
            <a:ext cx="669000" cy="542700"/>
          </a:xfrm>
          <a:prstGeom prst="curvedConnector2">
            <a:avLst/>
          </a:prstGeom>
          <a:noFill/>
          <a:ln cap="flat" cmpd="sng" w="19050">
            <a:solidFill>
              <a:srgbClr val="6AA84F"/>
            </a:solidFill>
            <a:prstDash val="solid"/>
            <a:round/>
            <a:headEnd len="med" w="med" type="triangle"/>
            <a:tailEnd len="med" w="med" type="triangle"/>
          </a:ln>
        </p:spPr>
      </p:cxnSp>
      <p:cxnSp>
        <p:nvCxnSpPr>
          <p:cNvPr id="184" name="Google Shape;184;p20"/>
          <p:cNvCxnSpPr>
            <a:stCxn id="181" idx="3"/>
            <a:endCxn id="180" idx="1"/>
          </p:cNvCxnSpPr>
          <p:nvPr/>
        </p:nvCxnSpPr>
        <p:spPr>
          <a:xfrm>
            <a:off x="4349250" y="829625"/>
            <a:ext cx="3658200" cy="348300"/>
          </a:xfrm>
          <a:prstGeom prst="curvedConnector3">
            <a:avLst>
              <a:gd fmla="val 49999" name="adj1"/>
            </a:avLst>
          </a:prstGeom>
          <a:noFill/>
          <a:ln cap="flat" cmpd="sng" w="19050">
            <a:solidFill>
              <a:srgbClr val="6AA84F"/>
            </a:solidFill>
            <a:prstDash val="solid"/>
            <a:round/>
            <a:headEnd len="med" w="med" type="triangle"/>
            <a:tailEnd len="med" w="med" type="triangle"/>
          </a:ln>
        </p:spPr>
      </p:cxnSp>
      <p:sp>
        <p:nvSpPr>
          <p:cNvPr id="185" name="Google Shape;185;p20"/>
          <p:cNvSpPr/>
          <p:nvPr/>
        </p:nvSpPr>
        <p:spPr>
          <a:xfrm>
            <a:off x="3970950" y="962875"/>
            <a:ext cx="378300" cy="179700"/>
          </a:xfrm>
          <a:prstGeom prst="rect">
            <a:avLst/>
          </a:prstGeom>
          <a:noFill/>
          <a:ln cap="flat" cmpd="sng" w="28575">
            <a:solidFill>
              <a:srgbClr val="6AA84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20"/>
          <p:cNvSpPr/>
          <p:nvPr/>
        </p:nvSpPr>
        <p:spPr>
          <a:xfrm>
            <a:off x="4416675" y="1590875"/>
            <a:ext cx="378300" cy="270000"/>
          </a:xfrm>
          <a:prstGeom prst="rect">
            <a:avLst/>
          </a:prstGeom>
          <a:noFill/>
          <a:ln cap="flat" cmpd="sng" w="28575">
            <a:solidFill>
              <a:srgbClr val="6AA84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87" name="Google Shape;187;p20"/>
          <p:cNvCxnSpPr>
            <a:stCxn id="185" idx="2"/>
            <a:endCxn id="186" idx="0"/>
          </p:cNvCxnSpPr>
          <p:nvPr/>
        </p:nvCxnSpPr>
        <p:spPr>
          <a:xfrm flipH="1" rot="-5400000">
            <a:off x="4158900" y="1143775"/>
            <a:ext cx="448200" cy="445800"/>
          </a:xfrm>
          <a:prstGeom prst="curvedConnector3">
            <a:avLst>
              <a:gd fmla="val 50011" name="adj1"/>
            </a:avLst>
          </a:prstGeom>
          <a:noFill/>
          <a:ln cap="flat" cmpd="sng" w="19050">
            <a:solidFill>
              <a:srgbClr val="6AA84F"/>
            </a:solidFill>
            <a:prstDash val="solid"/>
            <a:round/>
            <a:headEnd len="med" w="med" type="triangle"/>
            <a:tailEnd len="med" w="med" type="triangle"/>
          </a:ln>
        </p:spPr>
      </p:cxnSp>
      <p:sp>
        <p:nvSpPr>
          <p:cNvPr id="188" name="Google Shape;188;p20"/>
          <p:cNvSpPr/>
          <p:nvPr/>
        </p:nvSpPr>
        <p:spPr>
          <a:xfrm>
            <a:off x="8007400" y="1543325"/>
            <a:ext cx="669000" cy="179700"/>
          </a:xfrm>
          <a:prstGeom prst="rect">
            <a:avLst/>
          </a:prstGeom>
          <a:noFill/>
          <a:ln cap="flat" cmpd="sng" w="28575">
            <a:solidFill>
              <a:srgbClr val="6AA84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89" name="Google Shape;189;p20"/>
          <p:cNvCxnSpPr>
            <a:stCxn id="185" idx="3"/>
            <a:endCxn id="188" idx="1"/>
          </p:cNvCxnSpPr>
          <p:nvPr/>
        </p:nvCxnSpPr>
        <p:spPr>
          <a:xfrm>
            <a:off x="4349250" y="1052725"/>
            <a:ext cx="3658200" cy="580500"/>
          </a:xfrm>
          <a:prstGeom prst="curvedConnector3">
            <a:avLst>
              <a:gd fmla="val 49999" name="adj1"/>
            </a:avLst>
          </a:prstGeom>
          <a:noFill/>
          <a:ln cap="flat" cmpd="sng" w="19050">
            <a:solidFill>
              <a:srgbClr val="6AA84F"/>
            </a:solidFill>
            <a:prstDash val="solid"/>
            <a:round/>
            <a:headEnd len="med" w="med" type="triangle"/>
            <a:tailEnd len="med" w="med" type="triangle"/>
          </a:ln>
        </p:spPr>
      </p:cxnSp>
      <p:sp>
        <p:nvSpPr>
          <p:cNvPr id="190" name="Google Shape;190;p20"/>
          <p:cNvSpPr/>
          <p:nvPr/>
        </p:nvSpPr>
        <p:spPr>
          <a:xfrm>
            <a:off x="545100" y="4393875"/>
            <a:ext cx="1795800" cy="2295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">
                <a:latin typeface="Lato"/>
                <a:ea typeface="Lato"/>
                <a:cs typeface="Lato"/>
                <a:sym typeface="Lato"/>
              </a:rPr>
              <a:t>argv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1" name="Google Shape;191;p20"/>
          <p:cNvSpPr/>
          <p:nvPr/>
        </p:nvSpPr>
        <p:spPr>
          <a:xfrm>
            <a:off x="545100" y="4175325"/>
            <a:ext cx="1795800" cy="2040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">
                <a:latin typeface="Lato"/>
                <a:ea typeface="Lato"/>
                <a:cs typeface="Lato"/>
                <a:sym typeface="Lato"/>
              </a:rPr>
              <a:t>argc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2" name="Google Shape;192;p20"/>
          <p:cNvSpPr/>
          <p:nvPr/>
        </p:nvSpPr>
        <p:spPr>
          <a:xfrm>
            <a:off x="545100" y="3954638"/>
            <a:ext cx="1795800" cy="229500"/>
          </a:xfrm>
          <a:prstGeom prst="rect">
            <a:avLst/>
          </a:prstGeom>
          <a:solidFill>
            <a:srgbClr val="B4A7D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">
                <a:latin typeface="Lato"/>
                <a:ea typeface="Lato"/>
                <a:cs typeface="Lato"/>
                <a:sym typeface="Lato"/>
              </a:rPr>
              <a:t>RET_ADDR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3" name="Google Shape;193;p20"/>
          <p:cNvSpPr/>
          <p:nvPr/>
        </p:nvSpPr>
        <p:spPr>
          <a:xfrm>
            <a:off x="545100" y="3736088"/>
            <a:ext cx="1795800" cy="204000"/>
          </a:xfrm>
          <a:prstGeom prst="rect">
            <a:avLst/>
          </a:prstGeom>
          <a:solidFill>
            <a:srgbClr val="B4A7D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">
                <a:latin typeface="Lato"/>
                <a:ea typeface="Lato"/>
                <a:cs typeface="Lato"/>
                <a:sym typeface="Lato"/>
              </a:rPr>
              <a:t>EBP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4" name="Google Shape;194;p20"/>
          <p:cNvSpPr/>
          <p:nvPr/>
        </p:nvSpPr>
        <p:spPr>
          <a:xfrm>
            <a:off x="545100" y="3492050"/>
            <a:ext cx="1795800" cy="2295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5" name="Google Shape;195;p20"/>
          <p:cNvSpPr/>
          <p:nvPr/>
        </p:nvSpPr>
        <p:spPr>
          <a:xfrm>
            <a:off x="545100" y="3273500"/>
            <a:ext cx="1795800" cy="2040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6" name="Google Shape;196;p20"/>
          <p:cNvSpPr/>
          <p:nvPr/>
        </p:nvSpPr>
        <p:spPr>
          <a:xfrm>
            <a:off x="545100" y="3052813"/>
            <a:ext cx="1795800" cy="2295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7" name="Google Shape;197;p20"/>
          <p:cNvSpPr/>
          <p:nvPr/>
        </p:nvSpPr>
        <p:spPr>
          <a:xfrm>
            <a:off x="545100" y="2834263"/>
            <a:ext cx="1795800" cy="2040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8" name="Google Shape;198;p20"/>
          <p:cNvSpPr/>
          <p:nvPr/>
        </p:nvSpPr>
        <p:spPr>
          <a:xfrm>
            <a:off x="545100" y="2593038"/>
            <a:ext cx="1795800" cy="2295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">
                <a:latin typeface="Lato"/>
                <a:ea typeface="Lato"/>
                <a:cs typeface="Lato"/>
                <a:sym typeface="Lato"/>
              </a:rPr>
              <a:t>6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9" name="Google Shape;199;p20"/>
          <p:cNvSpPr/>
          <p:nvPr/>
        </p:nvSpPr>
        <p:spPr>
          <a:xfrm>
            <a:off x="545100" y="2374488"/>
            <a:ext cx="1795800" cy="2040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">
                <a:latin typeface="Lato"/>
                <a:ea typeface="Lato"/>
                <a:cs typeface="Lato"/>
                <a:sym typeface="Lato"/>
              </a:rPr>
              <a:t>5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0" name="Google Shape;200;p20"/>
          <p:cNvSpPr/>
          <p:nvPr/>
        </p:nvSpPr>
        <p:spPr>
          <a:xfrm>
            <a:off x="545100" y="2142825"/>
            <a:ext cx="1795800" cy="229500"/>
          </a:xfrm>
          <a:prstGeom prst="rect">
            <a:avLst/>
          </a:prstGeom>
          <a:solidFill>
            <a:srgbClr val="B4A7D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">
                <a:latin typeface="Lato"/>
                <a:ea typeface="Lato"/>
                <a:cs typeface="Lato"/>
                <a:sym typeface="Lato"/>
              </a:rPr>
              <a:t>RET_ADDR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1" name="Google Shape;201;p20"/>
          <p:cNvSpPr/>
          <p:nvPr/>
        </p:nvSpPr>
        <p:spPr>
          <a:xfrm>
            <a:off x="545100" y="1930475"/>
            <a:ext cx="1795800" cy="204000"/>
          </a:xfrm>
          <a:prstGeom prst="rect">
            <a:avLst/>
          </a:prstGeom>
          <a:solidFill>
            <a:srgbClr val="B4A7D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">
                <a:latin typeface="Lato"/>
                <a:ea typeface="Lato"/>
                <a:cs typeface="Lato"/>
                <a:sym typeface="Lato"/>
              </a:rPr>
              <a:t>EBP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2" name="Google Shape;202;p20"/>
          <p:cNvSpPr/>
          <p:nvPr/>
        </p:nvSpPr>
        <p:spPr>
          <a:xfrm>
            <a:off x="545100" y="1692613"/>
            <a:ext cx="1795800" cy="2295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3" name="Google Shape;203;p20"/>
          <p:cNvSpPr/>
          <p:nvPr/>
        </p:nvSpPr>
        <p:spPr>
          <a:xfrm>
            <a:off x="545100" y="1474063"/>
            <a:ext cx="1795800" cy="2040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4" name="Google Shape;204;p20"/>
          <p:cNvSpPr/>
          <p:nvPr/>
        </p:nvSpPr>
        <p:spPr>
          <a:xfrm>
            <a:off x="545100" y="1253375"/>
            <a:ext cx="1795800" cy="2295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5" name="Google Shape;205;p20"/>
          <p:cNvSpPr/>
          <p:nvPr/>
        </p:nvSpPr>
        <p:spPr>
          <a:xfrm>
            <a:off x="545100" y="1036250"/>
            <a:ext cx="1795800" cy="2040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6" name="Google Shape;206;p20"/>
          <p:cNvSpPr txBox="1"/>
          <p:nvPr/>
        </p:nvSpPr>
        <p:spPr>
          <a:xfrm>
            <a:off x="2340900" y="4822050"/>
            <a:ext cx="669000" cy="2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" sz="1100">
                <a:latin typeface="Lato"/>
                <a:ea typeface="Lato"/>
                <a:cs typeface="Lato"/>
                <a:sym typeface="Lato"/>
              </a:rPr>
              <a:t>&lt;- </a:t>
            </a:r>
            <a:r>
              <a:rPr b="1" lang="hu" sz="1100">
                <a:latin typeface="Lato"/>
                <a:ea typeface="Lato"/>
                <a:cs typeface="Lato"/>
                <a:sym typeface="Lato"/>
              </a:rPr>
              <a:t>EBP</a:t>
            </a:r>
            <a:endParaRPr b="1" sz="11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7" name="Google Shape;207;p20"/>
          <p:cNvSpPr txBox="1"/>
          <p:nvPr/>
        </p:nvSpPr>
        <p:spPr>
          <a:xfrm>
            <a:off x="46075" y="3581075"/>
            <a:ext cx="566100" cy="2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" sz="1100">
                <a:latin typeface="Lato"/>
                <a:ea typeface="Lato"/>
                <a:cs typeface="Lato"/>
                <a:sym typeface="Lato"/>
              </a:rPr>
              <a:t>ESP-&gt;</a:t>
            </a:r>
            <a:endParaRPr b="1" sz="11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8" name="Google Shape;208;p20"/>
          <p:cNvSpPr txBox="1"/>
          <p:nvPr/>
        </p:nvSpPr>
        <p:spPr>
          <a:xfrm>
            <a:off x="54475" y="2643188"/>
            <a:ext cx="566100" cy="2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" sz="1100">
                <a:latin typeface="Lato"/>
                <a:ea typeface="Lato"/>
                <a:cs typeface="Lato"/>
                <a:sym typeface="Lato"/>
              </a:rPr>
              <a:t>ESP-&gt;</a:t>
            </a:r>
            <a:endParaRPr b="1" sz="11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9" name="Google Shape;209;p20"/>
          <p:cNvSpPr txBox="1"/>
          <p:nvPr/>
        </p:nvSpPr>
        <p:spPr>
          <a:xfrm>
            <a:off x="54475" y="2452463"/>
            <a:ext cx="566100" cy="2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" sz="1100">
                <a:latin typeface="Lato"/>
                <a:ea typeface="Lato"/>
                <a:cs typeface="Lato"/>
                <a:sym typeface="Lato"/>
              </a:rPr>
              <a:t>ESP-&gt;</a:t>
            </a:r>
            <a:endParaRPr b="1" sz="11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10" name="Google Shape;210;p20"/>
          <p:cNvSpPr txBox="1"/>
          <p:nvPr/>
        </p:nvSpPr>
        <p:spPr>
          <a:xfrm>
            <a:off x="32375" y="886025"/>
            <a:ext cx="566100" cy="2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" sz="1100">
                <a:latin typeface="Lato"/>
                <a:ea typeface="Lato"/>
                <a:cs typeface="Lato"/>
                <a:sym typeface="Lato"/>
              </a:rPr>
              <a:t>ESP-&gt;</a:t>
            </a:r>
            <a:endParaRPr b="1" sz="11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11" name="Google Shape;211;p20"/>
          <p:cNvSpPr txBox="1"/>
          <p:nvPr/>
        </p:nvSpPr>
        <p:spPr>
          <a:xfrm>
            <a:off x="2339438" y="3583475"/>
            <a:ext cx="669000" cy="2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" sz="1100">
                <a:latin typeface="Lato"/>
                <a:ea typeface="Lato"/>
                <a:cs typeface="Lato"/>
                <a:sym typeface="Lato"/>
              </a:rPr>
              <a:t>&lt;- EBP</a:t>
            </a:r>
            <a:endParaRPr b="1" sz="11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12" name="Google Shape;212;p20"/>
          <p:cNvSpPr txBox="1"/>
          <p:nvPr/>
        </p:nvSpPr>
        <p:spPr>
          <a:xfrm>
            <a:off x="2340900" y="1777850"/>
            <a:ext cx="669000" cy="2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" sz="1100">
                <a:latin typeface="Lato"/>
                <a:ea typeface="Lato"/>
                <a:cs typeface="Lato"/>
                <a:sym typeface="Lato"/>
              </a:rPr>
              <a:t>&lt;- EBP</a:t>
            </a:r>
            <a:endParaRPr b="1" sz="11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13" name="Google Shape;213;p20"/>
          <p:cNvSpPr txBox="1"/>
          <p:nvPr/>
        </p:nvSpPr>
        <p:spPr>
          <a:xfrm>
            <a:off x="54475" y="2233538"/>
            <a:ext cx="566100" cy="2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" sz="1100">
                <a:latin typeface="Lato"/>
                <a:ea typeface="Lato"/>
                <a:cs typeface="Lato"/>
                <a:sym typeface="Lato"/>
              </a:rPr>
              <a:t>ESP-&gt;</a:t>
            </a:r>
            <a:endParaRPr b="1" sz="11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14" name="Google Shape;214;p20"/>
          <p:cNvSpPr/>
          <p:nvPr/>
        </p:nvSpPr>
        <p:spPr>
          <a:xfrm>
            <a:off x="835350" y="3042550"/>
            <a:ext cx="1215300" cy="229500"/>
          </a:xfrm>
          <a:prstGeom prst="rect">
            <a:avLst/>
          </a:prstGeom>
          <a:solidFill>
            <a:srgbClr val="4A86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">
                <a:latin typeface="Lato"/>
                <a:ea typeface="Lato"/>
                <a:cs typeface="Lato"/>
                <a:sym typeface="Lato"/>
              </a:rPr>
              <a:t>24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15" name="Google Shape;215;p20"/>
          <p:cNvSpPr/>
          <p:nvPr/>
        </p:nvSpPr>
        <p:spPr>
          <a:xfrm>
            <a:off x="835350" y="3272438"/>
            <a:ext cx="1215300" cy="229500"/>
          </a:xfrm>
          <a:prstGeom prst="rect">
            <a:avLst/>
          </a:prstGeom>
          <a:solidFill>
            <a:srgbClr val="4A86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">
                <a:latin typeface="Lato"/>
                <a:ea typeface="Lato"/>
                <a:cs typeface="Lato"/>
                <a:sym typeface="Lato"/>
              </a:rPr>
              <a:t>6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16" name="Google Shape;216;p20"/>
          <p:cNvSpPr/>
          <p:nvPr/>
        </p:nvSpPr>
        <p:spPr>
          <a:xfrm>
            <a:off x="839250" y="3503738"/>
            <a:ext cx="1215300" cy="229500"/>
          </a:xfrm>
          <a:prstGeom prst="rect">
            <a:avLst/>
          </a:prstGeom>
          <a:solidFill>
            <a:srgbClr val="4A86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">
                <a:latin typeface="Lato"/>
                <a:ea typeface="Lato"/>
                <a:cs typeface="Lato"/>
                <a:sym typeface="Lato"/>
              </a:rPr>
              <a:t>5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17" name="Google Shape;217;p20"/>
          <p:cNvSpPr/>
          <p:nvPr/>
        </p:nvSpPr>
        <p:spPr>
          <a:xfrm>
            <a:off x="835350" y="1470613"/>
            <a:ext cx="1215300" cy="229500"/>
          </a:xfrm>
          <a:prstGeom prst="rect">
            <a:avLst/>
          </a:prstGeom>
          <a:solidFill>
            <a:srgbClr val="4A86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">
                <a:latin typeface="Lato"/>
                <a:ea typeface="Lato"/>
                <a:cs typeface="Lato"/>
                <a:sym typeface="Lato"/>
              </a:rPr>
              <a:t>4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18" name="Google Shape;218;p20"/>
          <p:cNvSpPr/>
          <p:nvPr/>
        </p:nvSpPr>
        <p:spPr>
          <a:xfrm>
            <a:off x="835350" y="1698100"/>
            <a:ext cx="1215300" cy="229500"/>
          </a:xfrm>
          <a:prstGeom prst="rect">
            <a:avLst/>
          </a:prstGeom>
          <a:solidFill>
            <a:srgbClr val="4A86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">
                <a:latin typeface="Lato"/>
                <a:ea typeface="Lato"/>
                <a:cs typeface="Lato"/>
                <a:sym typeface="Lato"/>
              </a:rPr>
              <a:t>6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cxnSp>
        <p:nvCxnSpPr>
          <p:cNvPr id="219" name="Google Shape;219;p20"/>
          <p:cNvCxnSpPr/>
          <p:nvPr/>
        </p:nvCxnSpPr>
        <p:spPr>
          <a:xfrm>
            <a:off x="2741400" y="2788350"/>
            <a:ext cx="2664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20" name="Google Shape;220;p20"/>
          <p:cNvCxnSpPr>
            <a:stCxn id="154" idx="3"/>
          </p:cNvCxnSpPr>
          <p:nvPr/>
        </p:nvCxnSpPr>
        <p:spPr>
          <a:xfrm flipH="1" rot="10800000">
            <a:off x="3297625" y="3090400"/>
            <a:ext cx="2867100" cy="398100"/>
          </a:xfrm>
          <a:prstGeom prst="curvedConnector3">
            <a:avLst>
              <a:gd fmla="val 50000" name="adj1"/>
            </a:avLst>
          </a:prstGeom>
          <a:noFill/>
          <a:ln cap="flat" cmpd="sng" w="19050">
            <a:solidFill>
              <a:srgbClr val="B4A7D6"/>
            </a:solidFill>
            <a:prstDash val="solid"/>
            <a:round/>
            <a:headEnd len="med" w="med" type="triangle"/>
            <a:tailEnd len="med" w="med" type="triangle"/>
          </a:ln>
        </p:spPr>
      </p:cxnSp>
      <p:sp>
        <p:nvSpPr>
          <p:cNvPr id="221" name="Google Shape;221;p20"/>
          <p:cNvSpPr txBox="1"/>
          <p:nvPr/>
        </p:nvSpPr>
        <p:spPr>
          <a:xfrm>
            <a:off x="54475" y="2015700"/>
            <a:ext cx="566100" cy="2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" sz="1100">
                <a:latin typeface="Lato"/>
                <a:ea typeface="Lato"/>
                <a:cs typeface="Lato"/>
                <a:sym typeface="Lato"/>
              </a:rPr>
              <a:t>ESP-&gt;</a:t>
            </a:r>
            <a:endParaRPr b="1" sz="11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22" name="Google Shape;222;p20"/>
          <p:cNvSpPr txBox="1"/>
          <p:nvPr/>
        </p:nvSpPr>
        <p:spPr>
          <a:xfrm>
            <a:off x="54475" y="1777850"/>
            <a:ext cx="566100" cy="2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" sz="1100">
                <a:latin typeface="Lato"/>
                <a:ea typeface="Lato"/>
                <a:cs typeface="Lato"/>
                <a:sym typeface="Lato"/>
              </a:rPr>
              <a:t>ESP-&gt;</a:t>
            </a:r>
            <a:endParaRPr b="1" sz="1100">
              <a:latin typeface="Lato"/>
              <a:ea typeface="Lato"/>
              <a:cs typeface="Lato"/>
              <a:sym typeface="Lato"/>
            </a:endParaRPr>
          </a:p>
        </p:txBody>
      </p:sp>
      <p:cxnSp>
        <p:nvCxnSpPr>
          <p:cNvPr id="223" name="Google Shape;223;p20"/>
          <p:cNvCxnSpPr>
            <a:stCxn id="160" idx="3"/>
          </p:cNvCxnSpPr>
          <p:nvPr/>
        </p:nvCxnSpPr>
        <p:spPr>
          <a:xfrm flipH="1" rot="10800000">
            <a:off x="3297625" y="892275"/>
            <a:ext cx="2896800" cy="402600"/>
          </a:xfrm>
          <a:prstGeom prst="curvedConnector3">
            <a:avLst>
              <a:gd fmla="val 50000" name="adj1"/>
            </a:avLst>
          </a:prstGeom>
          <a:noFill/>
          <a:ln cap="flat" cmpd="sng" w="19050">
            <a:solidFill>
              <a:srgbClr val="B4A7D6"/>
            </a:solidFill>
            <a:prstDash val="solid"/>
            <a:round/>
            <a:headEnd len="med" w="med" type="triangle"/>
            <a:tailEnd len="med" w="med" type="triangle"/>
          </a:ln>
        </p:spPr>
      </p:cxnSp>
      <p:cxnSp>
        <p:nvCxnSpPr>
          <p:cNvPr id="224" name="Google Shape;224;p20"/>
          <p:cNvCxnSpPr>
            <a:stCxn id="161" idx="3"/>
          </p:cNvCxnSpPr>
          <p:nvPr/>
        </p:nvCxnSpPr>
        <p:spPr>
          <a:xfrm>
            <a:off x="3915625" y="2294984"/>
            <a:ext cx="2241900" cy="180900"/>
          </a:xfrm>
          <a:prstGeom prst="curvedConnector3">
            <a:avLst>
              <a:gd fmla="val 41565" name="adj1"/>
            </a:avLst>
          </a:prstGeom>
          <a:noFill/>
          <a:ln cap="flat" cmpd="sng" w="19050">
            <a:solidFill>
              <a:srgbClr val="B4A7D6"/>
            </a:solidFill>
            <a:prstDash val="solid"/>
            <a:round/>
            <a:headEnd len="med" w="med" type="triangle"/>
            <a:tailEnd len="med" w="med" type="triangle"/>
          </a:ln>
        </p:spPr>
      </p:cxnSp>
      <p:cxnSp>
        <p:nvCxnSpPr>
          <p:cNvPr id="225" name="Google Shape;225;p20"/>
          <p:cNvCxnSpPr>
            <a:stCxn id="156" idx="3"/>
          </p:cNvCxnSpPr>
          <p:nvPr/>
        </p:nvCxnSpPr>
        <p:spPr>
          <a:xfrm>
            <a:off x="3863725" y="4749150"/>
            <a:ext cx="2293800" cy="72900"/>
          </a:xfrm>
          <a:prstGeom prst="curvedConnector3">
            <a:avLst>
              <a:gd fmla="val 50000" name="adj1"/>
            </a:avLst>
          </a:prstGeom>
          <a:noFill/>
          <a:ln cap="flat" cmpd="sng" w="19050">
            <a:solidFill>
              <a:srgbClr val="B4A7D6"/>
            </a:solidFill>
            <a:prstDash val="solid"/>
            <a:round/>
            <a:headEnd len="med" w="med" type="triangle"/>
            <a:tailEnd len="med" w="med" type="triangle"/>
          </a:ln>
        </p:spPr>
      </p:cxnSp>
      <p:cxnSp>
        <p:nvCxnSpPr>
          <p:cNvPr id="226" name="Google Shape;226;p20"/>
          <p:cNvCxnSpPr>
            <a:stCxn id="181" idx="1"/>
            <a:endCxn id="199" idx="3"/>
          </p:cNvCxnSpPr>
          <p:nvPr/>
        </p:nvCxnSpPr>
        <p:spPr>
          <a:xfrm flipH="1">
            <a:off x="2341050" y="829625"/>
            <a:ext cx="1629900" cy="1647000"/>
          </a:xfrm>
          <a:prstGeom prst="curvedConnector3">
            <a:avLst>
              <a:gd fmla="val 50002" name="adj1"/>
            </a:avLst>
          </a:prstGeom>
          <a:noFill/>
          <a:ln cap="flat" cmpd="sng" w="19050">
            <a:solidFill>
              <a:srgbClr val="6AA84F"/>
            </a:solidFill>
            <a:prstDash val="solid"/>
            <a:round/>
            <a:headEnd len="med" w="med" type="triangle"/>
            <a:tailEnd len="med" w="med" type="triangle"/>
          </a:ln>
        </p:spPr>
      </p:cxnSp>
      <p:cxnSp>
        <p:nvCxnSpPr>
          <p:cNvPr id="227" name="Google Shape;227;p20"/>
          <p:cNvCxnSpPr>
            <a:stCxn id="185" idx="1"/>
            <a:endCxn id="198" idx="3"/>
          </p:cNvCxnSpPr>
          <p:nvPr/>
        </p:nvCxnSpPr>
        <p:spPr>
          <a:xfrm flipH="1">
            <a:off x="2341050" y="1052725"/>
            <a:ext cx="1629900" cy="1655100"/>
          </a:xfrm>
          <a:prstGeom prst="curvedConnector3">
            <a:avLst>
              <a:gd fmla="val 50002" name="adj1"/>
            </a:avLst>
          </a:prstGeom>
          <a:noFill/>
          <a:ln cap="flat" cmpd="sng" w="19050">
            <a:solidFill>
              <a:srgbClr val="6AA84F"/>
            </a:solidFill>
            <a:prstDash val="solid"/>
            <a:round/>
            <a:headEnd len="med" w="med" type="triangle"/>
            <a:tailEnd len="med" w="med" type="triangle"/>
          </a:ln>
        </p:spPr>
      </p:cxnSp>
      <p:sp>
        <p:nvSpPr>
          <p:cNvPr id="228" name="Google Shape;228;p20"/>
          <p:cNvSpPr txBox="1"/>
          <p:nvPr/>
        </p:nvSpPr>
        <p:spPr>
          <a:xfrm>
            <a:off x="54475" y="3800688"/>
            <a:ext cx="566100" cy="2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" sz="1100">
                <a:latin typeface="Lato"/>
                <a:ea typeface="Lato"/>
                <a:cs typeface="Lato"/>
                <a:sym typeface="Lato"/>
              </a:rPr>
              <a:t>ESP-&gt;</a:t>
            </a:r>
            <a:endParaRPr b="1" sz="11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29" name="Google Shape;229;p20"/>
          <p:cNvSpPr txBox="1"/>
          <p:nvPr/>
        </p:nvSpPr>
        <p:spPr>
          <a:xfrm>
            <a:off x="54475" y="4031975"/>
            <a:ext cx="566100" cy="2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" sz="1100">
                <a:latin typeface="Lato"/>
                <a:ea typeface="Lato"/>
                <a:cs typeface="Lato"/>
                <a:sym typeface="Lato"/>
              </a:rPr>
              <a:t>ESP-&gt;</a:t>
            </a:r>
            <a:endParaRPr b="1" sz="11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30" name="Google Shape;230;p20"/>
          <p:cNvSpPr/>
          <p:nvPr/>
        </p:nvSpPr>
        <p:spPr>
          <a:xfrm>
            <a:off x="549000" y="4637925"/>
            <a:ext cx="1795800" cy="3483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">
                <a:latin typeface="Lato"/>
                <a:ea typeface="Lato"/>
                <a:cs typeface="Lato"/>
                <a:sym typeface="Lato"/>
              </a:rPr>
              <a:t>...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3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2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1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21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