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98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9144000" cy="6858000" type="screen4x3"/>
  <p:notesSz cx="7559675" cy="10691813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99"/>
  </p:normalViewPr>
  <p:slideViewPr>
    <p:cSldViewPr snapToGrid="0" snapToObjects="1">
      <p:cViewPr>
        <p:scale>
          <a:sx n="108" d="100"/>
          <a:sy n="108" d="100"/>
        </p:scale>
        <p:origin x="16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77028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8164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125892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77028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28164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1258920" y="274680"/>
            <a:ext cx="74275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Mintacím szerkesztése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Mintaszöveg szerkesztése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1" strike="noStrike" spc="-1">
                <a:solidFill>
                  <a:srgbClr val="333333"/>
                </a:solidFill>
                <a:latin typeface="Arial"/>
              </a:rPr>
              <a:t>Második szint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1" strike="noStrike" spc="-1">
                <a:solidFill>
                  <a:srgbClr val="333333"/>
                </a:solidFill>
                <a:latin typeface="Arial"/>
              </a:rPr>
              <a:t>Harmadik szint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Negyedik szint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tarSymbol"/>
              <a:buChar char="»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Ötödik szint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877080" y="6381720"/>
            <a:ext cx="2133360" cy="475920"/>
          </a:xfrm>
          <a:prstGeom prst="rect">
            <a:avLst/>
          </a:prstGeom>
        </p:spPr>
        <p:txBody>
          <a:bodyPr/>
          <a:lstStyle/>
          <a:p>
            <a:endParaRPr lang="hu-HU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courses/electrical-engineering-and-computer-science/6-006-introduction-to-algorithms-fall-2011/lecture-videos/lecture-1-algorithmic-thinking-peak-finding/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en-HU" sz="3200" b="1" spc="-1" dirty="0">
                <a:solidFill>
                  <a:srgbClr val="333333"/>
                </a:solidFill>
                <a:latin typeface="Arial"/>
              </a:rPr>
              <a:t>Algoritmusok helyesség és futásidő elemzése</a:t>
            </a:r>
            <a:endParaRPr lang="hu-HU" sz="32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0" name="CustomShape 3"/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marL="342900" indent="-342900">
              <a:buFontTx/>
              <a:buAutoNum type="arabicPeriod"/>
            </a:pPr>
            <a:r>
              <a:rPr lang="hu-HU" spc="-1" dirty="0">
                <a:solidFill>
                  <a:srgbClr val="000000"/>
                </a:solidFill>
                <a:latin typeface="Arial"/>
              </a:rPr>
              <a:t>hét – 2.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S01E02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20690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3600" b="0" strike="noStrike" spc="-1">
                <a:solidFill>
                  <a:srgbClr val="333399"/>
                </a:solidFill>
                <a:latin typeface="Arial"/>
              </a:rPr>
              <a:t>Algoritmusok (és implementáció) helyességének tesztelése</a:t>
            </a:r>
            <a:endParaRPr lang="hu-HU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118764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Tesztesetek (unit test)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Először elvárt bemenetekre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  find_a_peak(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[]{1,3,4,3,5,1,3});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Aztán határesetekre is!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  find_a_peak(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[]{7,3,4,3,5,1,3});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  find_a_peak(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[]{1,3,4,3,5,1,5});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  find_a_peak(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[]{1,3});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  find_a_peak(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[]{1});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  find_a_peak(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[]{});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   find_a_peak(</a:t>
            </a:r>
            <a:r>
              <a:rPr lang="hu-HU" sz="2000" b="1" i="1" strike="noStrike" spc="-1">
                <a:solidFill>
                  <a:srgbClr val="7F0055"/>
                </a:solidFill>
                <a:latin typeface="Consolas"/>
              </a:rPr>
              <a:t>null</a:t>
            </a:r>
            <a:r>
              <a:rPr lang="hu-HU" sz="2000" b="1" i="1" strike="noStrike" spc="-1">
                <a:solidFill>
                  <a:srgbClr val="000000"/>
                </a:solidFill>
                <a:latin typeface="Consolas"/>
              </a:rPr>
              <a:t>);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1259640" y="1296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Egyszerű csúcs kereső algoritmus elemzése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1259640" y="1412640"/>
            <a:ext cx="78840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1" strike="noStrike" spc="-1" dirty="0">
                <a:solidFill>
                  <a:srgbClr val="333333"/>
                </a:solidFill>
                <a:latin typeface="Arial"/>
              </a:rPr>
              <a:t>					     </a:t>
            </a:r>
            <a:r>
              <a:rPr lang="hu-HU" sz="1800" b="0" strike="noStrike" spc="-1" dirty="0">
                <a:solidFill>
                  <a:srgbClr val="333333"/>
                </a:solidFill>
                <a:latin typeface="Arial"/>
              </a:rPr>
              <a:t>költség  végrehajtási szám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1" strike="noStrike" spc="-1" dirty="0">
                <a:solidFill>
                  <a:srgbClr val="333333"/>
                </a:solidFill>
                <a:latin typeface="Arial"/>
              </a:rPr>
              <a:t>	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if</a:t>
            </a: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[A] &lt; 1				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1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1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strike="noStrike" spc="-1" dirty="0" err="1">
                <a:solidFill>
                  <a:srgbClr val="333333"/>
                </a:solidFill>
                <a:latin typeface="Arial"/>
              </a:rPr>
              <a:t>nil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				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2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1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	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if</a:t>
            </a: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[A] = 1				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3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1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1				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4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1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	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else</a:t>
            </a: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if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A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[1] ≥ 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A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[2]			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5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1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1				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6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1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	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else</a:t>
            </a: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if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A[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[A]] ≥ A[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[A]-1]	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7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1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[A]			 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8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1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 dirty="0">
                <a:solidFill>
                  <a:srgbClr val="333333"/>
                </a:solidFill>
                <a:latin typeface="Arial"/>
              </a:rPr>
              <a:t>	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for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j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← 2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to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[</a:t>
            </a:r>
            <a:r>
              <a:rPr lang="hu-HU" sz="2000" b="0" i="1" strike="noStrike" spc="-1" dirty="0">
                <a:solidFill>
                  <a:srgbClr val="333333"/>
                </a:solidFill>
                <a:latin typeface="Arial"/>
              </a:rPr>
              <a:t>A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]-1			 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9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n-2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do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if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A[j] ≥ A[j-1] és A[j] ≥ A[j+1]	 	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10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n-2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	           </a:t>
            </a:r>
            <a:r>
              <a:rPr lang="hu-HU" sz="2000" b="1" strike="noStrike" spc="-1" dirty="0" err="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 j				 c</a:t>
            </a:r>
            <a:r>
              <a:rPr lang="hu-HU" sz="2000" b="0" strike="noStrike" spc="-1" baseline="-25000" dirty="0">
                <a:solidFill>
                  <a:srgbClr val="333333"/>
                </a:solidFill>
                <a:latin typeface="Arial"/>
              </a:rPr>
              <a:t>11	</a:t>
            </a:r>
            <a:r>
              <a:rPr lang="hu-HU" sz="2000" b="0" strike="noStrike" spc="-1" dirty="0">
                <a:solidFill>
                  <a:srgbClr val="333333"/>
                </a:solidFill>
                <a:latin typeface="Arial"/>
              </a:rPr>
              <a:t>1</a:t>
            </a: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2000" b="1" strike="noStrike" spc="-1" dirty="0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000" b="0" strike="noStrike" spc="-1">
                <a:solidFill>
                  <a:srgbClr val="333399"/>
                </a:solidFill>
                <a:latin typeface="Arial"/>
              </a:rPr>
              <a:t>Legjobb, átlagos esetek elemzése</a:t>
            </a:r>
            <a:endParaRPr lang="hu-HU" sz="4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Bemenet mérete konstans </a:t>
            </a:r>
            <a:r>
              <a:rPr lang="hu-HU" sz="3200" b="1" i="1" strike="noStrike" spc="-1" dirty="0">
                <a:solidFill>
                  <a:srgbClr val="333333"/>
                </a:solidFill>
                <a:latin typeface="Arial"/>
              </a:rPr>
              <a:t>n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Algoritmus </a:t>
            </a:r>
            <a:r>
              <a:rPr lang="hu-HU" sz="3200" b="0" strike="noStrike" spc="-1" dirty="0" err="1">
                <a:solidFill>
                  <a:srgbClr val="333333"/>
                </a:solidFill>
                <a:latin typeface="Arial"/>
              </a:rPr>
              <a:t>össz</a:t>
            </a: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 futás idejét </a:t>
            </a:r>
            <a:r>
              <a:rPr lang="hu-HU" sz="3200" b="1" strike="noStrike" spc="-1" dirty="0">
                <a:solidFill>
                  <a:srgbClr val="333333"/>
                </a:solidFill>
                <a:latin typeface="Arial"/>
              </a:rPr>
              <a:t>T(n)</a:t>
            </a: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-el jelöljük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Legjobb esetben az első elem csúcs, ekkor T(n)=2 minden </a:t>
            </a:r>
            <a:r>
              <a:rPr lang="hu-HU" sz="3200" b="0" i="1" strike="noStrike" spc="-1" dirty="0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-re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Az átlagos vagy várható futásidőt nagyon nehéz kiszámolni… (valószínűségi elemzés)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Legrosszabb eset elemzése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Inkább legyünk pesszimisták!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Az algoritmus legrosszabb futási ideje bármilyen bemenetre a futási idő felső korlátja.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Gyakran előfordul a legrosszabb eset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Az átlagos eset gyakran nagyjából ugyanolyan rossz, mint a legrosszabb eset.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1259640" y="1296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Egyszerű csúcs kereső algoritmus elemzése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1259640" y="1412640"/>
            <a:ext cx="78840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>
                <a:solidFill>
                  <a:srgbClr val="333333"/>
                </a:solidFill>
                <a:latin typeface="Arial"/>
              </a:rPr>
              <a:t>				          </a:t>
            </a:r>
            <a:r>
              <a:rPr lang="hu-HU" sz="1400" b="0" strike="noStrike" spc="-1">
                <a:solidFill>
                  <a:srgbClr val="333333"/>
                </a:solidFill>
                <a:latin typeface="Arial"/>
              </a:rPr>
              <a:t>költség  végrehajtási szám</a:t>
            </a:r>
            <a:endParaRPr lang="hu-HU" sz="14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1" strike="noStrike" spc="-1">
                <a:solidFill>
                  <a:srgbClr val="333333"/>
                </a:solidFill>
                <a:latin typeface="Arial"/>
              </a:rPr>
              <a:t>	</a:t>
            </a: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if 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[A] &lt; 1			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1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1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	  return 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nil			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2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1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	if 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[A] = 1			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3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1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	  </a:t>
            </a: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1				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4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1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	else if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[1] ≥ 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[2]			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5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1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	  </a:t>
            </a: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1				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6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1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	else if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A[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[A]] ≥ A[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[A]-1]	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7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1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	  </a:t>
            </a: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[A]			 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8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1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	for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j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← 2 </a:t>
            </a: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to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[</a:t>
            </a:r>
            <a:r>
              <a:rPr lang="hu-HU" sz="1600" b="0" i="1" strike="noStrike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]-1		 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9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n-2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	  </a:t>
            </a: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do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if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A[j] ≥ A[j-1] és A[j] ≥ A[j+1]	 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10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n-2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	           </a:t>
            </a:r>
            <a:r>
              <a:rPr lang="hu-HU" sz="1600" b="1" strike="noStrike" spc="-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 j			 c</a:t>
            </a:r>
            <a:r>
              <a:rPr lang="hu-HU" sz="1600" b="0" strike="noStrike" spc="-1" baseline="-25000">
                <a:solidFill>
                  <a:srgbClr val="333333"/>
                </a:solidFill>
                <a:latin typeface="Arial"/>
              </a:rPr>
              <a:t>11	</a:t>
            </a:r>
            <a:r>
              <a:rPr lang="hu-HU" sz="1600" b="0" strike="noStrike" spc="-1">
                <a:solidFill>
                  <a:srgbClr val="333333"/>
                </a:solidFill>
                <a:latin typeface="Arial"/>
              </a:rPr>
              <a:t>1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1" strike="noStrike" spc="-1">
                <a:solidFill>
                  <a:srgbClr val="333333"/>
                </a:solidFill>
                <a:latin typeface="Arial"/>
              </a:rPr>
              <a:t>   Legrosszabb esetben: 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   T(n) =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3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5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7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9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(n-2)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10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(n-2)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11</a:t>
            </a: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4426920" y="3305880"/>
            <a:ext cx="289440" cy="2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1000" b="0" strike="noStrike" spc="-1">
                <a:solidFill>
                  <a:srgbClr val="000000"/>
                </a:solidFill>
                <a:latin typeface="Arial"/>
              </a:rPr>
              <a:t>+ </a:t>
            </a:r>
            <a:endParaRPr lang="hu-HU" sz="1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1259640" y="1296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Egyszerű csúcs kereső algoritmus elemzése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1259640" y="1412640"/>
            <a:ext cx="78840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1" strike="noStrike" spc="-1">
                <a:solidFill>
                  <a:srgbClr val="333333"/>
                </a:solidFill>
                <a:latin typeface="Arial"/>
              </a:rPr>
              <a:t>   Legrosszabb esetben: 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   T(n) =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3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5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7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9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(n-2)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10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(n-2)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11 </a:t>
            </a: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     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T(n) = (c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9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10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)(n-2)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3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5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7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11</a:t>
            </a: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Tényleges futásidők helyett </a:t>
            </a:r>
            <a:r>
              <a:rPr lang="hu-HU" sz="2400" b="0" i="1" strike="noStrike" spc="-1">
                <a:solidFill>
                  <a:srgbClr val="333333"/>
                </a:solidFill>
                <a:latin typeface="Arial"/>
              </a:rPr>
              <a:t>c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konstansok</a:t>
            </a: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Nagy </a:t>
            </a:r>
            <a:r>
              <a:rPr lang="hu-HU" sz="24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esetén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3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5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7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11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elhanyagolható</a:t>
            </a: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Hatékonyság szempontjából minket az érdekel, hogy hogyan skálázódik az algoritmus, azaz milyen a </a:t>
            </a:r>
            <a:r>
              <a:rPr lang="hu-HU" sz="2400" b="1" i="1" strike="noStrike" spc="-1">
                <a:solidFill>
                  <a:srgbClr val="333333"/>
                </a:solidFill>
                <a:latin typeface="Arial"/>
              </a:rPr>
              <a:t>futásidő növekedési sebessége</a:t>
            </a: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Elég csak a fő tagot figyelembe venni: (c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9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+ c</a:t>
            </a:r>
            <a:r>
              <a:rPr lang="hu-HU" sz="2400" b="0" strike="noStrike" spc="-1" baseline="-25000">
                <a:solidFill>
                  <a:srgbClr val="333333"/>
                </a:solidFill>
                <a:latin typeface="Arial"/>
              </a:rPr>
              <a:t>10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)(n-2)</a:t>
            </a: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Nagyságrendileg T(n) </a:t>
            </a:r>
            <a:r>
              <a:rPr lang="hu-HU" sz="2400" b="0" i="1" strike="noStrike" spc="-1">
                <a:solidFill>
                  <a:srgbClr val="333333"/>
                </a:solidFill>
                <a:latin typeface="Arial"/>
              </a:rPr>
              <a:t>n 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lineáris függvénye</a:t>
            </a: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4426920" y="3305880"/>
            <a:ext cx="289440" cy="2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1000" b="0" strike="noStrike" spc="-1">
                <a:solidFill>
                  <a:srgbClr val="000000"/>
                </a:solidFill>
                <a:latin typeface="Arial"/>
              </a:rPr>
              <a:t>+ </a:t>
            </a:r>
            <a:endParaRPr lang="hu-HU" sz="1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899640" y="274680"/>
            <a:ext cx="80643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Algoritmusok stressz tesztelése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1475640" y="1600200"/>
            <a:ext cx="72108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 err="1">
                <a:solidFill>
                  <a:srgbClr val="7F0055"/>
                </a:solidFill>
                <a:latin typeface="Consolas"/>
              </a:rPr>
              <a:t>public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800" b="1" strike="noStrike" spc="-1" dirty="0" err="1">
                <a:solidFill>
                  <a:srgbClr val="7F0055"/>
                </a:solidFill>
                <a:latin typeface="Consolas"/>
              </a:rPr>
              <a:t>static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800" b="1" strike="noStrike" spc="-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800" b="1" strike="noStrike" spc="-1" dirty="0" err="1">
                <a:solidFill>
                  <a:srgbClr val="000000"/>
                </a:solidFill>
                <a:latin typeface="Consolas"/>
              </a:rPr>
              <a:t>running_time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(){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7F0055"/>
                </a:solidFill>
                <a:latin typeface="Consolas"/>
              </a:rPr>
              <a:t>  int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800" b="1" strike="noStrike" spc="-1" dirty="0" err="1">
                <a:solidFill>
                  <a:srgbClr val="6A3E3E"/>
                </a:solidFill>
                <a:latin typeface="Consolas"/>
              </a:rPr>
              <a:t>size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= 100000000;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7F0055"/>
                </a:solidFill>
                <a:latin typeface="Consolas"/>
              </a:rPr>
              <a:t>  int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hu-HU" sz="1800" b="1" strike="noStrike" spc="-1" dirty="0" err="1">
                <a:solidFill>
                  <a:srgbClr val="6A3E3E"/>
                </a:solidFill>
                <a:latin typeface="Consolas"/>
              </a:rPr>
              <a:t>ints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1800" b="1" strike="noStrike" spc="-1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800" b="1" strike="noStrike" spc="-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800" b="1" strike="noStrike" spc="-1" dirty="0" err="1">
                <a:solidFill>
                  <a:srgbClr val="6A3E3E"/>
                </a:solidFill>
                <a:latin typeface="Consolas"/>
              </a:rPr>
              <a:t>size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];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6A3E3E"/>
                </a:solidFill>
                <a:latin typeface="Consolas"/>
              </a:rPr>
              <a:t>  </a:t>
            </a:r>
            <a:r>
              <a:rPr lang="hu-HU" sz="1800" b="1" strike="noStrike" spc="-1" dirty="0" err="1">
                <a:solidFill>
                  <a:srgbClr val="6A3E3E"/>
                </a:solidFill>
                <a:latin typeface="Consolas"/>
              </a:rPr>
              <a:t>ints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800" b="1" strike="noStrike" spc="-1" dirty="0">
                <a:solidFill>
                  <a:srgbClr val="6A3E3E"/>
                </a:solidFill>
                <a:latin typeface="Consolas"/>
              </a:rPr>
              <a:t>size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-1] = 0;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hu-HU" sz="1800" b="1" strike="noStrike" spc="-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800" b="1" strike="noStrike" spc="-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800" b="1" strike="noStrike" spc="-1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=0;</a:t>
            </a:r>
            <a:r>
              <a:rPr lang="hu-HU" sz="1800" b="1" strike="noStrike" spc="-1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hu-HU" sz="1800" b="1" strike="noStrike" spc="-1" dirty="0">
                <a:solidFill>
                  <a:srgbClr val="6A3E3E"/>
                </a:solidFill>
                <a:latin typeface="Consolas"/>
              </a:rPr>
              <a:t>size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-1;++</a:t>
            </a:r>
            <a:r>
              <a:rPr lang="hu-HU" sz="1800" b="1" strike="noStrike" spc="-1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)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6A3E3E"/>
                </a:solidFill>
                <a:latin typeface="Consolas"/>
              </a:rPr>
              <a:t>    </a:t>
            </a:r>
            <a:r>
              <a:rPr lang="hu-HU" sz="1800" b="1" strike="noStrike" spc="-1" dirty="0" err="1">
                <a:solidFill>
                  <a:srgbClr val="6A3E3E"/>
                </a:solidFill>
                <a:latin typeface="Consolas"/>
              </a:rPr>
              <a:t>ints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800" b="1" strike="noStrike" spc="-1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]=</a:t>
            </a:r>
            <a:r>
              <a:rPr lang="hu-HU" sz="1800" b="1" strike="noStrike" spc="-1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;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hu-HU" sz="1800" b="1" strike="noStrike" spc="-1" dirty="0" err="1">
                <a:solidFill>
                  <a:srgbClr val="7F0055"/>
                </a:solidFill>
                <a:latin typeface="Consolas"/>
              </a:rPr>
              <a:t>long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800" b="1" strike="noStrike" spc="-1" dirty="0" err="1">
                <a:solidFill>
                  <a:srgbClr val="6A3E3E"/>
                </a:solidFill>
                <a:latin typeface="Consolas"/>
              </a:rPr>
              <a:t>time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1800" b="1" strike="noStrike" spc="-1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hu-HU" sz="1800" b="1" i="1" strike="noStrike" spc="-1" dirty="0" err="1">
                <a:solidFill>
                  <a:srgbClr val="000000"/>
                </a:solidFill>
                <a:latin typeface="Consolas"/>
              </a:rPr>
              <a:t>currentTimeMillis</a:t>
            </a:r>
            <a:r>
              <a:rPr lang="hu-HU" sz="1800" b="1" i="1" strike="noStrike" spc="-1" dirty="0">
                <a:solidFill>
                  <a:srgbClr val="000000"/>
                </a:solidFill>
                <a:latin typeface="Consolas"/>
              </a:rPr>
              <a:t>();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i="1" strike="noStrike" spc="-1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800" b="1" i="1" strike="noStrike" spc="-1" dirty="0" err="1">
                <a:solidFill>
                  <a:srgbClr val="000000"/>
                </a:solidFill>
                <a:latin typeface="Consolas"/>
              </a:rPr>
              <a:t>find_a_peak</a:t>
            </a:r>
            <a:r>
              <a:rPr lang="hu-HU" sz="1800" b="1" i="1" strike="noStrike" spc="-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800" b="1" i="1" strike="noStrike" spc="-1" dirty="0" err="1">
                <a:solidFill>
                  <a:srgbClr val="6A3E3E"/>
                </a:solidFill>
                <a:latin typeface="Consolas"/>
              </a:rPr>
              <a:t>ints</a:t>
            </a:r>
            <a:r>
              <a:rPr lang="hu-HU" sz="1800" b="1" i="1" strike="noStrike" spc="-1" dirty="0">
                <a:solidFill>
                  <a:srgbClr val="000000"/>
                </a:solidFill>
                <a:latin typeface="Consolas"/>
              </a:rPr>
              <a:t>);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800" b="1" strike="noStrike" spc="-1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hu-HU" sz="1800" b="1" i="1" strike="noStrike" spc="-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hu-HU" sz="1800" b="1" i="1" strike="noStrike" spc="-1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hu-HU" sz="1800" b="1" i="1" strike="noStrike" spc="-1" dirty="0">
                <a:solidFill>
                  <a:srgbClr val="000000"/>
                </a:solidFill>
                <a:latin typeface="Consolas"/>
              </a:rPr>
              <a:t>((</a:t>
            </a:r>
            <a:r>
              <a:rPr lang="hu-HU" sz="1800" b="1" i="1" strike="noStrike" spc="-1" dirty="0" err="1">
                <a:solidFill>
                  <a:srgbClr val="000000"/>
                </a:solidFill>
                <a:latin typeface="Consolas"/>
              </a:rPr>
              <a:t>System.currentTimeMillis</a:t>
            </a:r>
            <a:r>
              <a:rPr lang="hu-HU" sz="1800" b="1" i="1" strike="noStrike" spc="-1" dirty="0">
                <a:solidFill>
                  <a:srgbClr val="000000"/>
                </a:solidFill>
                <a:latin typeface="Consolas"/>
              </a:rPr>
              <a:t>()-</a:t>
            </a:r>
            <a:r>
              <a:rPr lang="hu-HU" sz="1800" b="1" i="1" strike="noStrike" spc="-1" dirty="0" err="1">
                <a:solidFill>
                  <a:srgbClr val="6A3E3E"/>
                </a:solidFill>
                <a:latin typeface="Consolas"/>
              </a:rPr>
              <a:t>time</a:t>
            </a:r>
            <a:r>
              <a:rPr lang="hu-HU" sz="1800" b="1" i="1" strike="noStrike" spc="-1" dirty="0">
                <a:solidFill>
                  <a:srgbClr val="000000"/>
                </a:solidFill>
                <a:latin typeface="Consolas"/>
              </a:rPr>
              <a:t>) + </a:t>
            </a:r>
            <a:r>
              <a:rPr lang="hu-HU" sz="1800" b="1" i="1" strike="noStrike" spc="-1" dirty="0">
                <a:solidFill>
                  <a:srgbClr val="2A00FF"/>
                </a:solidFill>
                <a:latin typeface="Consolas"/>
              </a:rPr>
              <a:t>" </a:t>
            </a:r>
            <a:r>
              <a:rPr lang="hu-HU" sz="1800" b="1" i="1" strike="noStrike" spc="-1" dirty="0" err="1">
                <a:solidFill>
                  <a:srgbClr val="2A00FF"/>
                </a:solidFill>
                <a:latin typeface="Consolas"/>
              </a:rPr>
              <a:t>msec</a:t>
            </a:r>
            <a:r>
              <a:rPr lang="hu-HU" sz="1800" b="1" i="1" strike="noStrike" spc="-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hu-HU" sz="1800" b="1" i="1" strike="noStrike" spc="-1" dirty="0">
                <a:solidFill>
                  <a:srgbClr val="000000"/>
                </a:solidFill>
                <a:latin typeface="Consolas"/>
              </a:rPr>
              <a:t>);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}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    	 </a:t>
            </a:r>
            <a:r>
              <a:rPr lang="hu-HU" sz="1800" b="1" strike="noStrike" spc="-1" dirty="0" err="1">
                <a:solidFill>
                  <a:srgbClr val="000000"/>
                </a:solidFill>
                <a:latin typeface="Consolas"/>
              </a:rPr>
              <a:t>stdout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1M:  1 </a:t>
            </a:r>
            <a:r>
              <a:rPr lang="hu-HU" sz="1800" b="1" strike="noStrike" spc="-1" dirty="0" err="1">
                <a:solidFill>
                  <a:srgbClr val="000000"/>
                </a:solidFill>
                <a:latin typeface="Consolas"/>
              </a:rPr>
              <a:t>msec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	 </a:t>
            </a:r>
            <a:r>
              <a:rPr lang="hu-HU" sz="1800" b="1" strike="noStrike" spc="-1" dirty="0" err="1">
                <a:solidFill>
                  <a:srgbClr val="000000"/>
                </a:solidFill>
                <a:latin typeface="Consolas"/>
              </a:rPr>
              <a:t>stdout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10M:  9 </a:t>
            </a:r>
            <a:r>
              <a:rPr lang="hu-HU" sz="1800" b="1" strike="noStrike" spc="-1" dirty="0" err="1">
                <a:solidFill>
                  <a:srgbClr val="000000"/>
                </a:solidFill>
                <a:latin typeface="Consolas"/>
              </a:rPr>
              <a:t>msec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	 </a:t>
            </a:r>
            <a:r>
              <a:rPr lang="hu-HU" sz="1800" b="1" strike="noStrike" spc="-1" dirty="0" err="1">
                <a:solidFill>
                  <a:srgbClr val="000000"/>
                </a:solidFill>
                <a:latin typeface="Consolas"/>
              </a:rPr>
              <a:t>stdout</a:t>
            </a:r>
            <a:r>
              <a:rPr lang="hu-HU" sz="1800" b="1" strike="noStrike" spc="-1" dirty="0">
                <a:solidFill>
                  <a:srgbClr val="000000"/>
                </a:solidFill>
                <a:latin typeface="Consolas"/>
              </a:rPr>
              <a:t> 100M: 78 </a:t>
            </a:r>
            <a:r>
              <a:rPr lang="hu-HU" sz="1800" b="1" strike="noStrike" spc="-1" dirty="0" err="1">
                <a:solidFill>
                  <a:srgbClr val="000000"/>
                </a:solidFill>
                <a:latin typeface="Consolas"/>
              </a:rPr>
              <a:t>msec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Feladat ugyanaz!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Tudunk hatékonyabb megoldást találni?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Gondoltam egy számra 1 és 2</a:t>
            </a:r>
            <a:r>
              <a:rPr lang="hu-HU" sz="3200" b="0" strike="noStrike" spc="-1" baseline="30000" dirty="0">
                <a:solidFill>
                  <a:srgbClr val="333333"/>
                </a:solidFill>
                <a:latin typeface="Arial"/>
              </a:rPr>
              <a:t>32</a:t>
            </a: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 közt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trike="noStrike" spc="-1" dirty="0" err="1">
                <a:solidFill>
                  <a:srgbClr val="333333"/>
                </a:solidFill>
                <a:latin typeface="Arial"/>
              </a:rPr>
              <a:t>Oszd</a:t>
            </a:r>
            <a:r>
              <a:rPr lang="hu-HU" sz="3200" b="1" strike="noStrike" spc="-1" dirty="0">
                <a:solidFill>
                  <a:srgbClr val="333333"/>
                </a:solidFill>
                <a:latin typeface="Arial"/>
              </a:rPr>
              <a:t> meg és uralkodj!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187640" y="239400"/>
            <a:ext cx="7427520" cy="11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Feladat: csúcs keresés</a:t>
            </a:r>
            <a:endParaRPr lang="hu-HU" sz="4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Vizsgáljuk meg a középső elemet. Ha nem csúcs akkor egyik szomszéd nagyobb, vizsgáljuk a bemenet felét a ezen szomszéd irányába!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Felező csúcskereső algoritmus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62" name="Table 3"/>
          <p:cNvGraphicFramePr/>
          <p:nvPr/>
        </p:nvGraphicFramePr>
        <p:xfrm>
          <a:off x="2771640" y="4221000"/>
          <a:ext cx="4176000" cy="370440"/>
        </p:xfrm>
        <a:graphic>
          <a:graphicData uri="http://schemas.openxmlformats.org/drawingml/2006/table">
            <a:tbl>
              <a:tblPr/>
              <a:tblGrid>
                <a:gridCol w="59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3" name="CustomShape 4"/>
          <p:cNvSpPr/>
          <p:nvPr/>
        </p:nvSpPr>
        <p:spPr>
          <a:xfrm flipV="1">
            <a:off x="4859280" y="4574418"/>
            <a:ext cx="360" cy="492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64" name="Table 5"/>
          <p:cNvGraphicFramePr/>
          <p:nvPr/>
        </p:nvGraphicFramePr>
        <p:xfrm>
          <a:off x="2771640" y="4221000"/>
          <a:ext cx="4176000" cy="370440"/>
        </p:xfrm>
        <a:graphic>
          <a:graphicData uri="http://schemas.openxmlformats.org/drawingml/2006/table">
            <a:tbl>
              <a:tblPr/>
              <a:tblGrid>
                <a:gridCol w="59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5" name="CustomShape 6"/>
          <p:cNvSpPr/>
          <p:nvPr/>
        </p:nvSpPr>
        <p:spPr>
          <a:xfrm flipV="1">
            <a:off x="3640500" y="4574418"/>
            <a:ext cx="360" cy="492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66" name="Table 7"/>
          <p:cNvGraphicFramePr/>
          <p:nvPr/>
        </p:nvGraphicFramePr>
        <p:xfrm>
          <a:off x="2771640" y="4221000"/>
          <a:ext cx="4176000" cy="370440"/>
        </p:xfrm>
        <a:graphic>
          <a:graphicData uri="http://schemas.openxmlformats.org/drawingml/2006/table">
            <a:tbl>
              <a:tblPr/>
              <a:tblGrid>
                <a:gridCol w="59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7" name="CustomShape 8"/>
          <p:cNvSpPr/>
          <p:nvPr/>
        </p:nvSpPr>
        <p:spPr>
          <a:xfrm flipV="1">
            <a:off x="4256562" y="4578840"/>
            <a:ext cx="360" cy="492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9"/>
          <p:cNvSpPr/>
          <p:nvPr/>
        </p:nvSpPr>
        <p:spPr>
          <a:xfrm rot="19006800">
            <a:off x="6801840" y="4752360"/>
            <a:ext cx="193536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3600" b="1" strike="noStrike" spc="-1">
                <a:solidFill>
                  <a:srgbClr val="FF0000"/>
                </a:solidFill>
                <a:latin typeface="Arial"/>
              </a:rPr>
              <a:t>Helyes?</a:t>
            </a:r>
            <a:endParaRPr lang="hu-HU" sz="3600" b="0" strike="noStrike" spc="-1">
              <a:latin typeface="Arial"/>
            </a:endParaRPr>
          </a:p>
        </p:txBody>
      </p:sp>
      <p:pic>
        <p:nvPicPr>
          <p:cNvPr id="169" name="Picture 2"/>
          <p:cNvPicPr/>
          <p:nvPr/>
        </p:nvPicPr>
        <p:blipFill>
          <a:blip r:embed="rId2"/>
          <a:stretch/>
        </p:blipFill>
        <p:spPr>
          <a:xfrm>
            <a:off x="-12240" y="4634280"/>
            <a:ext cx="2783520" cy="220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1619640" y="1600200"/>
            <a:ext cx="7066800" cy="4349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public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static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Integer find_a_peak(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[]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){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3F7F5F"/>
                </a:solidFill>
                <a:latin typeface="Consolas"/>
              </a:rPr>
              <a:t>  // határesetek kezelése ugyanaz, mint a lassú verzióban!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333333"/>
                </a:solidFill>
                <a:latin typeface="Consolas"/>
              </a:rPr>
              <a:t>  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3F7F5F"/>
                </a:solidFill>
                <a:latin typeface="Consolas"/>
              </a:rPr>
              <a:t>  // algoritmus: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int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lo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= 1;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int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hi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.</a:t>
            </a:r>
            <a:r>
              <a:rPr lang="hu-HU" sz="1200" b="1" strike="noStrike" spc="-1">
                <a:solidFill>
                  <a:srgbClr val="0000C0"/>
                </a:solidFill>
                <a:latin typeface="Consolas"/>
              </a:rPr>
              <a:t>length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- 2;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while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lo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&lt;=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hi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) {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3F7F5F"/>
                </a:solidFill>
                <a:latin typeface="Consolas"/>
              </a:rPr>
              <a:t>    //kell lennie csucsnak az a[lo..hi]-ban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  int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mid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lo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+ 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hi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-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lo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) / 2;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  if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mid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] &lt;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mid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- 1])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      hi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mid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- 1;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  else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if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mid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] &lt;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mid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+ 1])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      lo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mid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+ 1;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  else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mid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 }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3F7F5F"/>
                </a:solidFill>
                <a:latin typeface="Consolas"/>
              </a:rPr>
              <a:t>  // Soha nem érhetünk ide: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return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null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}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1" strike="noStrike" spc="-1">
                <a:solidFill>
                  <a:srgbClr val="000000"/>
                </a:solidFill>
                <a:latin typeface="Consolas"/>
              </a:rPr>
              <a:t>	</a:t>
            </a:r>
            <a:endParaRPr lang="hu-HU" sz="16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Felező csúcskereső algoritmus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Algoritmusok tervezése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1547640" y="1556640"/>
            <a:ext cx="71388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Értsük meg mélyen a feladatot!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Nincs általános módszertan algoritmizálásra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A félév folyamán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megismerünk hasznos technikákat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látunk számtalan algoritmust különböző problémákra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ezek mintául szolgálhatnak a jövőben.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Felező csúcskereső algoritmus futási ideje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1475640" y="1628640"/>
            <a:ext cx="7355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0" strike="noStrike" spc="-1" dirty="0">
                <a:solidFill>
                  <a:srgbClr val="333333"/>
                </a:solidFill>
                <a:latin typeface="Arial"/>
              </a:rPr>
              <a:t>T(n) = T(n/2) + c</a:t>
            </a:r>
            <a:endParaRPr lang="hu-HU" sz="24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0" strike="noStrike" spc="-1" dirty="0">
                <a:solidFill>
                  <a:srgbClr val="333333"/>
                </a:solidFill>
                <a:latin typeface="Arial"/>
              </a:rPr>
              <a:t>T(1) = c</a:t>
            </a:r>
            <a:endParaRPr lang="hu-HU" sz="24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lang="hu-HU" sz="24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0" strike="noStrike" spc="-1" dirty="0">
                <a:solidFill>
                  <a:srgbClr val="333333"/>
                </a:solidFill>
                <a:latin typeface="Arial"/>
              </a:rPr>
              <a:t>T(16) = T(8) + c = T(4) + c + c = T(2) + c + c + c = T(1) + c + c + c + c = c + c + c + c + c = 5c</a:t>
            </a:r>
            <a:endParaRPr lang="hu-HU" sz="12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0" strike="noStrike" spc="-1" dirty="0">
                <a:solidFill>
                  <a:srgbClr val="333333"/>
                </a:solidFill>
                <a:latin typeface="Arial"/>
              </a:rPr>
              <a:t>T(n) = (log</a:t>
            </a:r>
            <a:r>
              <a:rPr lang="hu-HU" sz="2400" b="0" strike="noStrike" spc="-1" baseline="-25000" dirty="0">
                <a:solidFill>
                  <a:srgbClr val="333333"/>
                </a:solidFill>
                <a:latin typeface="Arial"/>
              </a:rPr>
              <a:t>2</a:t>
            </a:r>
            <a:r>
              <a:rPr lang="hu-HU" sz="2400" b="0" strike="noStrike" spc="-1" dirty="0">
                <a:solidFill>
                  <a:srgbClr val="333333"/>
                </a:solidFill>
                <a:latin typeface="Arial"/>
              </a:rPr>
              <a:t> n + 1) c</a:t>
            </a:r>
            <a:endParaRPr lang="hu-HU" sz="24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01"/>
              </a:spcBef>
            </a:pPr>
            <a:endParaRPr lang="hu-HU" sz="24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0" strike="noStrike" spc="-1" dirty="0">
                <a:solidFill>
                  <a:srgbClr val="333333"/>
                </a:solidFill>
                <a:latin typeface="Arial"/>
              </a:rPr>
              <a:t>Legrosszabb esetben is T(n) </a:t>
            </a:r>
            <a:r>
              <a:rPr lang="hu-HU" sz="2400" b="0" i="1" strike="noStrike" spc="-1" dirty="0">
                <a:solidFill>
                  <a:srgbClr val="333333"/>
                </a:solidFill>
                <a:latin typeface="Arial"/>
              </a:rPr>
              <a:t>n</a:t>
            </a:r>
            <a:r>
              <a:rPr lang="hu-HU" sz="2400" b="0" strike="noStrike" spc="-1" dirty="0">
                <a:solidFill>
                  <a:srgbClr val="333333"/>
                </a:solidFill>
                <a:latin typeface="Arial"/>
              </a:rPr>
              <a:t> függvényében logaritmikus növekedési sebességű</a:t>
            </a:r>
            <a:endParaRPr lang="hu-HU" sz="24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01"/>
              </a:spcBef>
            </a:pPr>
            <a:r>
              <a:rPr lang="hu-HU" sz="2400" b="1" strike="noStrike" spc="-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hu-HU" b="1" strike="noStrike" spc="-1" dirty="0" err="1">
                <a:solidFill>
                  <a:srgbClr val="000000"/>
                </a:solidFill>
                <a:latin typeface="Consolas"/>
              </a:rPr>
              <a:t>stdout</a:t>
            </a:r>
            <a:r>
              <a:rPr lang="hu-HU" b="1" strike="noStrike" spc="-1" dirty="0">
                <a:solidFill>
                  <a:srgbClr val="000000"/>
                </a:solidFill>
                <a:latin typeface="Consolas"/>
              </a:rPr>
              <a:t> 100M: 0 </a:t>
            </a:r>
            <a:r>
              <a:rPr lang="hu-HU" b="1" strike="noStrike" spc="-1" dirty="0" err="1">
                <a:solidFill>
                  <a:srgbClr val="000000"/>
                </a:solidFill>
                <a:latin typeface="Consolas"/>
              </a:rPr>
              <a:t>msec</a:t>
            </a:r>
            <a:endParaRPr lang="hu-HU" b="1" strike="noStrike" spc="-1" dirty="0">
              <a:solidFill>
                <a:srgbClr val="333333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360"/>
              </a:spcBef>
            </a:pPr>
            <a:r>
              <a:rPr lang="hu-HU" sz="1800" b="0" strike="noStrike" spc="-1" dirty="0">
                <a:solidFill>
                  <a:srgbClr val="333333"/>
                </a:solidFill>
                <a:latin typeface="Arial"/>
              </a:rPr>
              <a:t>Megj: </a:t>
            </a:r>
            <a:r>
              <a:rPr lang="hu-HU" sz="1800" b="0" strike="noStrike" spc="-1" dirty="0" err="1">
                <a:solidFill>
                  <a:srgbClr val="333333"/>
                </a:solidFill>
                <a:latin typeface="Arial"/>
              </a:rPr>
              <a:t>log</a:t>
            </a:r>
            <a:r>
              <a:rPr lang="hu-HU" sz="1800" b="0" strike="noStrike" spc="-1" baseline="-25000" dirty="0" err="1">
                <a:solidFill>
                  <a:srgbClr val="333333"/>
                </a:solidFill>
                <a:latin typeface="Arial"/>
              </a:rPr>
              <a:t>a</a:t>
            </a:r>
            <a:r>
              <a:rPr lang="hu-HU" sz="1800" b="0" strike="noStrike" spc="-1" dirty="0" err="1">
                <a:solidFill>
                  <a:srgbClr val="333333"/>
                </a:solidFill>
                <a:latin typeface="Arial"/>
              </a:rPr>
              <a:t>b</a:t>
            </a:r>
            <a:r>
              <a:rPr lang="hu-HU" sz="1800" b="0" strike="noStrike" spc="-1" dirty="0">
                <a:solidFill>
                  <a:srgbClr val="333333"/>
                </a:solidFill>
                <a:latin typeface="Arial"/>
              </a:rPr>
              <a:t> = </a:t>
            </a:r>
            <a:r>
              <a:rPr lang="hu-HU" sz="1800" b="0" strike="noStrike" spc="-1" dirty="0" err="1">
                <a:solidFill>
                  <a:srgbClr val="333333"/>
                </a:solidFill>
                <a:latin typeface="Arial"/>
              </a:rPr>
              <a:t>log</a:t>
            </a:r>
            <a:r>
              <a:rPr lang="hu-HU" sz="1800" b="0" strike="noStrike" spc="-1" baseline="-25000" dirty="0" err="1">
                <a:solidFill>
                  <a:srgbClr val="333333"/>
                </a:solidFill>
                <a:latin typeface="Arial"/>
              </a:rPr>
              <a:t>c</a:t>
            </a:r>
            <a:r>
              <a:rPr lang="hu-HU" sz="1800" b="0" strike="noStrike" spc="-1" dirty="0" err="1">
                <a:solidFill>
                  <a:srgbClr val="333333"/>
                </a:solidFill>
                <a:latin typeface="Arial"/>
              </a:rPr>
              <a:t>b</a:t>
            </a:r>
            <a:r>
              <a:rPr lang="hu-HU" sz="1800" b="0" strike="noStrike" spc="-1" dirty="0">
                <a:solidFill>
                  <a:srgbClr val="333333"/>
                </a:solidFill>
                <a:latin typeface="Arial"/>
              </a:rPr>
              <a:t> / </a:t>
            </a:r>
            <a:r>
              <a:rPr lang="hu-HU" sz="1800" b="0" strike="noStrike" spc="-1" dirty="0" err="1">
                <a:solidFill>
                  <a:srgbClr val="333333"/>
                </a:solidFill>
                <a:latin typeface="Arial"/>
              </a:rPr>
              <a:t>log</a:t>
            </a:r>
            <a:r>
              <a:rPr lang="hu-HU" sz="1800" b="0" strike="noStrike" spc="-1" baseline="-25000" dirty="0" err="1">
                <a:solidFill>
                  <a:srgbClr val="333333"/>
                </a:solidFill>
                <a:latin typeface="Arial"/>
              </a:rPr>
              <a:t>c</a:t>
            </a:r>
            <a:r>
              <a:rPr lang="hu-HU" sz="1800" b="0" strike="noStrike" spc="-1" dirty="0" err="1">
                <a:solidFill>
                  <a:srgbClr val="333333"/>
                </a:solidFill>
                <a:latin typeface="Arial"/>
              </a:rPr>
              <a:t>a</a:t>
            </a:r>
            <a:r>
              <a:rPr lang="hu-HU" sz="1800" b="0" strike="noStrike" spc="-1" dirty="0">
                <a:solidFill>
                  <a:srgbClr val="333333"/>
                </a:solidFill>
                <a:latin typeface="Arial"/>
              </a:rPr>
              <a:t> miatt a logaritmus alapja nem számít, hiszen az „csak” konstans szorzó. Nem írjuk ki a kurzuson, hanem mindig 2-es alapú logaritmussal számolunk. </a:t>
            </a: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lang="hu-HU" sz="1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r>
              <a:rPr lang="hu-HU" sz="1600" b="1" strike="noStrike" spc="-1" dirty="0">
                <a:solidFill>
                  <a:srgbClr val="000000"/>
                </a:solidFill>
                <a:latin typeface="Consolas"/>
              </a:rPr>
              <a:t>	</a:t>
            </a:r>
            <a:endParaRPr lang="hu-HU" sz="16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1600" b="1" strike="noStrike" spc="-1" dirty="0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3600" b="0" strike="noStrike" spc="-1">
                <a:solidFill>
                  <a:srgbClr val="333399"/>
                </a:solidFill>
                <a:latin typeface="Arial"/>
              </a:rPr>
              <a:t>Tipikus aszimptotikus felső korlátok</a:t>
            </a:r>
            <a:endParaRPr lang="hu-HU" sz="3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5" name="Picture 2"/>
          <p:cNvPicPr/>
          <p:nvPr/>
        </p:nvPicPr>
        <p:blipFill>
          <a:blip r:embed="rId2"/>
          <a:stretch/>
        </p:blipFill>
        <p:spPr>
          <a:xfrm>
            <a:off x="1412280" y="1665000"/>
            <a:ext cx="6495120" cy="5157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Bemenet: egész számok két dimenziós tömbje (mátrix)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Találjunk és adjunk vissza </a:t>
            </a:r>
            <a:r>
              <a:rPr lang="hu-HU" sz="3200" b="1" i="1" strike="noStrike" spc="-1">
                <a:solidFill>
                  <a:srgbClr val="333333"/>
                </a:solidFill>
                <a:latin typeface="Arial"/>
              </a:rPr>
              <a:t>egy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 „csúcs”ot ha létezik!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Csúcs: olyan elem a 2D tömbben ami minden szomszédjánál nem kisebb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1187640" y="239400"/>
            <a:ext cx="7427520" cy="11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Feladat: 2D csúcs keresés</a:t>
            </a:r>
            <a:endParaRPr lang="hu-HU" sz="4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Feladat: 2D csúcs keresés</a:t>
            </a:r>
            <a:br/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Értsük meg a feladatot!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9" name="Picture 2"/>
          <p:cNvPicPr/>
          <p:nvPr/>
        </p:nvPicPr>
        <p:blipFill>
          <a:blip r:embed="rId2"/>
          <a:srcRect l="55882" t="32206" r="31157" b="25214"/>
          <a:stretch/>
        </p:blipFill>
        <p:spPr>
          <a:xfrm>
            <a:off x="2805840" y="1412640"/>
            <a:ext cx="4289040" cy="3960000"/>
          </a:xfrm>
          <a:prstGeom prst="rect">
            <a:avLst/>
          </a:prstGeom>
          <a:ln>
            <a:noFill/>
          </a:ln>
        </p:spPr>
      </p:pic>
      <p:sp>
        <p:nvSpPr>
          <p:cNvPr id="180" name="TextShape 2"/>
          <p:cNvSpPr txBox="1"/>
          <p:nvPr/>
        </p:nvSpPr>
        <p:spPr>
          <a:xfrm>
            <a:off x="1236600" y="3659760"/>
            <a:ext cx="7427520" cy="173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	méret: n x n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Mohó hegymászó 2D csúcskereső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TextShape 2"/>
          <p:cNvSpPr txBox="1"/>
          <p:nvPr/>
        </p:nvSpPr>
        <p:spPr>
          <a:xfrm>
            <a:off x="1403640" y="1556640"/>
            <a:ext cx="74268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Induljunk valahonnan (középről vagy egyik sarokból), minden lépésben lépjünk az egyik nagyobb szomszédra. Ha nincs nagyobb szomszéd csúcsot találtunk.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Minden n mérethez kezdőponthoz és lépési startégiához lehet adni olyan bemenetet amire az egész mátrixot be fogja járni (legrosszabb eset) azaz T(n) n</a:t>
            </a:r>
            <a:r>
              <a:rPr lang="hu-HU" sz="2400" b="0" strike="noStrike" spc="-1" baseline="30000">
                <a:solidFill>
                  <a:srgbClr val="333333"/>
                </a:solidFill>
                <a:latin typeface="Arial"/>
              </a:rPr>
              <a:t>2</a:t>
            </a:r>
            <a:r>
              <a:rPr lang="hu-HU" sz="2400" b="0" strike="noStrike" spc="-1">
                <a:solidFill>
                  <a:srgbClr val="333333"/>
                </a:solidFill>
                <a:latin typeface="Arial"/>
              </a:rPr>
              <a:t> növekedési sebességű.</a:t>
            </a:r>
            <a:endParaRPr lang="hu-HU" sz="24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 rot="19006800">
            <a:off x="6623280" y="4587840"/>
            <a:ext cx="193536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3600" b="1" strike="noStrike" spc="-1">
                <a:solidFill>
                  <a:srgbClr val="FF0000"/>
                </a:solidFill>
                <a:latin typeface="Arial"/>
              </a:rPr>
              <a:t>Helyes?</a:t>
            </a:r>
            <a:endParaRPr lang="hu-HU" sz="3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899640" y="274680"/>
            <a:ext cx="79203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2D csúcskeresés 1D csúcskeresésre visszavezetve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1475640" y="1628640"/>
            <a:ext cx="734508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Válasszuk a középső oszlopot. Keressünk 1D csúcsot ebben. A talált 1D csúcs sorában keressünk újra 1D csúcsot. Ez 2D csúcs lesz.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Legrosszabb esetben is log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 növekedési sebességű, hiszen log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 idő alatt találunk 1D csúcsot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86" name="CustomShape 3"/>
          <p:cNvSpPr/>
          <p:nvPr/>
        </p:nvSpPr>
        <p:spPr>
          <a:xfrm rot="19006800">
            <a:off x="6623280" y="4587840"/>
            <a:ext cx="193536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3600" b="1" strike="noStrike" spc="-1">
                <a:solidFill>
                  <a:srgbClr val="FF0000"/>
                </a:solidFill>
                <a:latin typeface="Arial"/>
              </a:rPr>
              <a:t>Helyes?</a:t>
            </a:r>
            <a:endParaRPr lang="hu-HU" sz="3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1475640" y="1628640"/>
            <a:ext cx="734508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Egy helyes de nem hatékony algoritmus ér valamit, nem úgy mint egy helytelen de hatékony </a:t>
            </a:r>
            <a:r>
              <a:rPr lang="hu-HU" sz="3200" b="0" strike="noStrike" spc="-1">
                <a:solidFill>
                  <a:srgbClr val="333333"/>
                </a:solidFill>
                <a:latin typeface="Wingdings"/>
              </a:rPr>
              <a:t>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graphicFrame>
        <p:nvGraphicFramePr>
          <p:cNvPr id="188" name="Table 2"/>
          <p:cNvGraphicFramePr/>
          <p:nvPr/>
        </p:nvGraphicFramePr>
        <p:xfrm>
          <a:off x="3492000" y="1845000"/>
          <a:ext cx="2880000" cy="2088000"/>
        </p:xfrm>
        <a:graphic>
          <a:graphicData uri="http://schemas.openxmlformats.org/drawingml/2006/table">
            <a:tbl>
              <a:tblPr/>
              <a:tblGrid>
                <a:gridCol w="9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9" name="Table 3"/>
          <p:cNvGraphicFramePr/>
          <p:nvPr/>
        </p:nvGraphicFramePr>
        <p:xfrm>
          <a:off x="3492000" y="1845000"/>
          <a:ext cx="2880000" cy="2088000"/>
        </p:xfrm>
        <a:graphic>
          <a:graphicData uri="http://schemas.openxmlformats.org/drawingml/2006/table">
            <a:tbl>
              <a:tblPr/>
              <a:tblGrid>
                <a:gridCol w="9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0" name="Table 4"/>
          <p:cNvGraphicFramePr/>
          <p:nvPr/>
        </p:nvGraphicFramePr>
        <p:xfrm>
          <a:off x="3492000" y="1845000"/>
          <a:ext cx="2880000" cy="2088000"/>
        </p:xfrm>
        <a:graphic>
          <a:graphicData uri="http://schemas.openxmlformats.org/drawingml/2006/table">
            <a:tbl>
              <a:tblPr/>
              <a:tblGrid>
                <a:gridCol w="9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1" name="TextShape 5"/>
          <p:cNvSpPr txBox="1"/>
          <p:nvPr/>
        </p:nvSpPr>
        <p:spPr>
          <a:xfrm>
            <a:off x="899640" y="274680"/>
            <a:ext cx="79203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2D csúcskeresés 1D csúcskeresésre visszavezetve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2D csúcskeresés felezéssel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TextShape 2"/>
          <p:cNvSpPr txBox="1"/>
          <p:nvPr/>
        </p:nvSpPr>
        <p:spPr>
          <a:xfrm>
            <a:off x="1619640" y="1600200"/>
            <a:ext cx="70668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Válasszuk a középső oszlopot. Keressünk meg egy maximális elemet ebben. Ha ennek bal vagy jobb szomszédja nagyobb, mint az elem ismételjük meg az eljárást ebben a fél mátrixban. Ha bal és jobb szomszédok nem kisebbek 2D csúcsot találtunk.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 rot="19006800">
            <a:off x="6767280" y="4803840"/>
            <a:ext cx="193536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3600" b="1" strike="noStrike" spc="-1">
                <a:solidFill>
                  <a:srgbClr val="FF0000"/>
                </a:solidFill>
                <a:latin typeface="Arial"/>
              </a:rPr>
              <a:t>Helyes?</a:t>
            </a:r>
            <a:endParaRPr lang="hu-HU" sz="3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Table 1"/>
          <p:cNvGraphicFramePr/>
          <p:nvPr/>
        </p:nvGraphicFramePr>
        <p:xfrm>
          <a:off x="3492000" y="1845000"/>
          <a:ext cx="2880000" cy="2088000"/>
        </p:xfrm>
        <a:graphic>
          <a:graphicData uri="http://schemas.openxmlformats.org/drawingml/2006/table">
            <a:tbl>
              <a:tblPr/>
              <a:tblGrid>
                <a:gridCol w="9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6" name="Table 2"/>
          <p:cNvGraphicFramePr/>
          <p:nvPr/>
        </p:nvGraphicFramePr>
        <p:xfrm>
          <a:off x="3492000" y="1845000"/>
          <a:ext cx="2880000" cy="2088000"/>
        </p:xfrm>
        <a:graphic>
          <a:graphicData uri="http://schemas.openxmlformats.org/drawingml/2006/table">
            <a:tbl>
              <a:tblPr/>
              <a:tblGrid>
                <a:gridCol w="9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7" name="Table 3"/>
          <p:cNvGraphicFramePr/>
          <p:nvPr/>
        </p:nvGraphicFramePr>
        <p:xfrm>
          <a:off x="3492000" y="1845000"/>
          <a:ext cx="2880000" cy="2088000"/>
        </p:xfrm>
        <a:graphic>
          <a:graphicData uri="http://schemas.openxmlformats.org/drawingml/2006/table">
            <a:tbl>
              <a:tblPr/>
              <a:tblGrid>
                <a:gridCol w="9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8" name="Table 4"/>
          <p:cNvGraphicFramePr/>
          <p:nvPr/>
        </p:nvGraphicFramePr>
        <p:xfrm>
          <a:off x="3492000" y="1845000"/>
          <a:ext cx="2880000" cy="2088000"/>
        </p:xfrm>
        <a:graphic>
          <a:graphicData uri="http://schemas.openxmlformats.org/drawingml/2006/table">
            <a:tbl>
              <a:tblPr/>
              <a:tblGrid>
                <a:gridCol w="9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2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9" name="TextShape 5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2D csúcskeresés felezéssel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CustomShape 6"/>
          <p:cNvSpPr/>
          <p:nvPr/>
        </p:nvSpPr>
        <p:spPr>
          <a:xfrm rot="19006800">
            <a:off x="6767280" y="4803840"/>
            <a:ext cx="193536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3600" b="1" strike="noStrike" spc="-1">
                <a:solidFill>
                  <a:srgbClr val="FF0000"/>
                </a:solidFill>
                <a:latin typeface="Arial"/>
              </a:rPr>
              <a:t>Helyes?</a:t>
            </a:r>
            <a:endParaRPr lang="hu-HU" sz="3600" b="0" strike="noStrike" spc="-1">
              <a:latin typeface="Arial"/>
            </a:endParaRPr>
          </a:p>
        </p:txBody>
      </p:sp>
      <p:pic>
        <p:nvPicPr>
          <p:cNvPr id="201" name="Picture 2"/>
          <p:cNvPicPr/>
          <p:nvPr/>
        </p:nvPicPr>
        <p:blipFill>
          <a:blip r:embed="rId2"/>
          <a:stretch/>
        </p:blipFill>
        <p:spPr>
          <a:xfrm>
            <a:off x="3204000" y="1268640"/>
            <a:ext cx="3428640" cy="3428640"/>
          </a:xfrm>
          <a:prstGeom prst="rect">
            <a:avLst/>
          </a:prstGeom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99CB78D-5A91-0B42-ABD7-B81526B6A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717" y="1110241"/>
            <a:ext cx="3567133" cy="3557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EF1307A-E5B9-E944-A2EB-00F325A2E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270" y="1121035"/>
            <a:ext cx="3723850" cy="37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2D csúcskeresés felezéssel</a:t>
            </a:r>
            <a:br/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futási ideje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1547640" y="1628640"/>
            <a:ext cx="712908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Ha csak egy oszlop van a maximum elem keresés legrosszabb időben n lépést igényel.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T(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, 1) = 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cn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T(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, 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m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) = T(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, 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m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/2) + 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cn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T(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, 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m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) = log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∙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cn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Legrosszabb esetben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 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∙log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 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növekedési sebességű az algoritmus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Algoritmusok elemzése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403640" y="1417320"/>
            <a:ext cx="756036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Helyesség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56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Hatékonyság: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 dirty="0">
                <a:solidFill>
                  <a:srgbClr val="333333"/>
                </a:solidFill>
                <a:latin typeface="Arial"/>
              </a:rPr>
              <a:t>előre meg akarjuk mondani, milyen erőforrásokra lesz szüksége az algoritmusnak</a:t>
            </a:r>
            <a:endParaRPr lang="hu-HU" sz="2800" b="1" strike="noStrike" spc="-1" dirty="0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3200" b="1" i="1" strike="noStrike" spc="-1" dirty="0">
                <a:solidFill>
                  <a:srgbClr val="333333"/>
                </a:solidFill>
                <a:latin typeface="Arial"/>
              </a:rPr>
              <a:t>számítási idő</a:t>
            </a:r>
            <a:r>
              <a:rPr lang="hu-HU" sz="2800" b="1" strike="noStrike" spc="-1" dirty="0">
                <a:solidFill>
                  <a:srgbClr val="333333"/>
                </a:solidFill>
                <a:latin typeface="Arial"/>
              </a:rPr>
              <a:t>, </a:t>
            </a:r>
            <a:r>
              <a:rPr lang="hu-HU" sz="2800" b="0" strike="noStrike" spc="-1" dirty="0">
                <a:solidFill>
                  <a:srgbClr val="333333"/>
                </a:solidFill>
                <a:latin typeface="Arial"/>
              </a:rPr>
              <a:t>memória, sávszélesség</a:t>
            </a:r>
            <a:endParaRPr lang="hu-HU" sz="2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28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 dirty="0">
                <a:solidFill>
                  <a:srgbClr val="333333"/>
                </a:solidFill>
                <a:latin typeface="Arial"/>
              </a:rPr>
              <a:t>Cél: algoritmusok összehasonlítása</a:t>
            </a: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1258920" y="1989000"/>
            <a:ext cx="7427520" cy="39607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Mohó hegymászó			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 baseline="30000">
                <a:solidFill>
                  <a:srgbClr val="333333"/>
                </a:solidFill>
                <a:latin typeface="Arial"/>
              </a:rPr>
              <a:t>2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Visszavezetés 1D-re		log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Mátrixfelezés				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∙log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205" name="TextShape 2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Feladat: 2D csúcs keresés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06" name="Picture 3"/>
          <p:cNvPicPr/>
          <p:nvPr/>
        </p:nvPicPr>
        <p:blipFill>
          <a:blip r:embed="rId2"/>
          <a:stretch/>
        </p:blipFill>
        <p:spPr>
          <a:xfrm>
            <a:off x="5652000" y="1772640"/>
            <a:ext cx="664920" cy="761040"/>
          </a:xfrm>
          <a:prstGeom prst="rect">
            <a:avLst/>
          </a:prstGeom>
          <a:ln>
            <a:noFill/>
          </a:ln>
        </p:spPr>
      </p:pic>
      <p:pic>
        <p:nvPicPr>
          <p:cNvPr id="207" name="Picture 3"/>
          <p:cNvPicPr/>
          <p:nvPr/>
        </p:nvPicPr>
        <p:blipFill>
          <a:blip r:embed="rId2"/>
          <a:stretch/>
        </p:blipFill>
        <p:spPr>
          <a:xfrm>
            <a:off x="5652000" y="4251600"/>
            <a:ext cx="664920" cy="761040"/>
          </a:xfrm>
          <a:prstGeom prst="rect">
            <a:avLst/>
          </a:prstGeom>
          <a:ln>
            <a:noFill/>
          </a:ln>
        </p:spPr>
      </p:pic>
      <p:pic>
        <p:nvPicPr>
          <p:cNvPr id="208" name="Picture 4"/>
          <p:cNvPicPr/>
          <p:nvPr/>
        </p:nvPicPr>
        <p:blipFill>
          <a:blip r:embed="rId3"/>
          <a:stretch/>
        </p:blipFill>
        <p:spPr>
          <a:xfrm>
            <a:off x="5509440" y="2997000"/>
            <a:ext cx="807840" cy="692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Összegzés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Algoritmusok tervezése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Értsük meg a problémát/feladatot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Legegyszerűbb megoldást elemezzük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Ha kell tervezzünk hatékonyabb algoritmust!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Algoritmusok elemzése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helyesség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hatékonyság (skálázódás)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 marL="914400">
              <a:lnSpc>
                <a:spcPct val="100000"/>
              </a:lnSpc>
              <a:spcBef>
                <a:spcPts val="360"/>
              </a:spcBef>
            </a:pPr>
            <a:r>
              <a:rPr lang="hu-HU" sz="1800" b="1" i="1" strike="noStrike" spc="-1">
                <a:solidFill>
                  <a:srgbClr val="333333"/>
                </a:solidFill>
                <a:latin typeface="Arial"/>
              </a:rPr>
              <a:t>eszköze: legrosszabb eset futásidő növekedési sebesség</a:t>
            </a:r>
            <a:endParaRPr lang="hu-HU" sz="18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Futási idő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800" b="0" strike="noStrike" spc="-1" dirty="0">
                <a:solidFill>
                  <a:srgbClr val="333333"/>
                </a:solidFill>
                <a:latin typeface="Arial"/>
              </a:rPr>
              <a:t>Milyen hardver?</a:t>
            </a:r>
            <a:endParaRPr lang="hu-HU" sz="28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800" b="0" strike="noStrike" spc="-1" dirty="0">
                <a:solidFill>
                  <a:srgbClr val="333333"/>
                </a:solidFill>
                <a:latin typeface="Arial"/>
              </a:rPr>
              <a:t>CPU? GPU? Felhő?</a:t>
            </a:r>
            <a:endParaRPr lang="hu-HU" sz="28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lang="hu-HU" sz="28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800" b="1" i="1" strike="noStrike" spc="-1" dirty="0">
                <a:solidFill>
                  <a:srgbClr val="333333"/>
                </a:solidFill>
                <a:latin typeface="Arial"/>
              </a:rPr>
              <a:t>Futási idő</a:t>
            </a:r>
            <a:r>
              <a:rPr lang="hu-HU" sz="2800" b="0" strike="noStrike" spc="-1" dirty="0">
                <a:solidFill>
                  <a:srgbClr val="333333"/>
                </a:solidFill>
                <a:latin typeface="Arial"/>
              </a:rPr>
              <a:t>: egy bizonyos bemenetre a végrehajtott (gépfüggetlen) alapműveletek vagy ”lépések” száma </a:t>
            </a:r>
            <a:endParaRPr lang="hu-HU" sz="2800" b="1" strike="noStrike" spc="-1" dirty="0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800" b="0" strike="noStrike" spc="-1" dirty="0">
                <a:solidFill>
                  <a:srgbClr val="333333"/>
                </a:solidFill>
                <a:latin typeface="Arial"/>
              </a:rPr>
              <a:t>Feltesszük, hogy egy kód egy sorának végrehajtásához konstans mennyiségű idő szükséges</a:t>
            </a:r>
            <a:endParaRPr lang="hu-HU" sz="2800" b="1" strike="noStrike" spc="-1" dirty="0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Feladat: csúcs keresés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Bemenet: egész számok tömbje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Találjunk és adjunk vissza </a:t>
            </a:r>
            <a:r>
              <a:rPr lang="hu-HU" sz="3200" b="1" i="1" strike="noStrike" spc="-1">
                <a:solidFill>
                  <a:srgbClr val="333333"/>
                </a:solidFill>
                <a:latin typeface="Arial"/>
              </a:rPr>
              <a:t>egy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 „csúcs”ot ha létezik!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Csúcs: olyan elem a tömbben ami minden szomszédjánál nem kisebb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pic>
        <p:nvPicPr>
          <p:cNvPr id="129" name="Picture 2"/>
          <p:cNvPicPr/>
          <p:nvPr/>
        </p:nvPicPr>
        <p:blipFill>
          <a:blip r:embed="rId2"/>
          <a:stretch/>
        </p:blipFill>
        <p:spPr>
          <a:xfrm>
            <a:off x="2483640" y="4426200"/>
            <a:ext cx="3048120" cy="2410200"/>
          </a:xfrm>
          <a:prstGeom prst="rect">
            <a:avLst/>
          </a:prstGeom>
          <a:ln>
            <a:noFill/>
          </a:ln>
        </p:spPr>
      </p:pic>
      <p:sp>
        <p:nvSpPr>
          <p:cNvPr id="130" name="CustomShape 3"/>
          <p:cNvSpPr/>
          <p:nvPr/>
        </p:nvSpPr>
        <p:spPr>
          <a:xfrm>
            <a:off x="5562720" y="5877360"/>
            <a:ext cx="350964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1200" b="0" strike="noStrike" spc="-1">
                <a:solidFill>
                  <a:srgbClr val="000000"/>
                </a:solidFill>
                <a:latin typeface="Arial"/>
              </a:rPr>
              <a:t>Forrás: </a:t>
            </a:r>
            <a:r>
              <a:rPr lang="hu-HU" sz="1200" b="0" u="sng" strike="noStrike" spc="-1">
                <a:solidFill>
                  <a:srgbClr val="009999"/>
                </a:solidFill>
                <a:uFillTx/>
                <a:latin typeface="Arial"/>
                <a:hlinkClick r:id="rId3"/>
              </a:rPr>
              <a:t>MIT Introduction </a:t>
            </a:r>
            <a:r>
              <a:rPr lang="hu-HU" sz="1200" b="0" u="sng" strike="noStrike" spc="-1">
                <a:solidFill>
                  <a:srgbClr val="009999"/>
                </a:solidFill>
                <a:uFillTx/>
                <a:latin typeface="Arial"/>
                <a:hlinkClick r:id="rId3"/>
              </a:rPr>
              <a:t>to</a:t>
            </a:r>
            <a:r>
              <a:rPr lang="hu-HU" sz="1200" b="0" u="sng" strike="noStrike" spc="-1">
                <a:solidFill>
                  <a:srgbClr val="009999"/>
                </a:solidFill>
                <a:uFillTx/>
                <a:latin typeface="Arial"/>
                <a:hlinkClick r:id="rId3"/>
              </a:rPr>
              <a:t> </a:t>
            </a:r>
            <a:r>
              <a:rPr lang="hu-HU" sz="1200" b="0" u="sng" strike="noStrike" spc="-1">
                <a:solidFill>
                  <a:srgbClr val="009999"/>
                </a:solidFill>
                <a:uFillTx/>
                <a:latin typeface="Arial"/>
                <a:hlinkClick r:id="rId3"/>
              </a:rPr>
              <a:t>Algorithms</a:t>
            </a:r>
            <a:r>
              <a:rPr lang="hu-HU" sz="1200" b="0" u="sng" strike="noStrike" spc="-1">
                <a:solidFill>
                  <a:srgbClr val="009999"/>
                </a:solidFill>
                <a:uFillTx/>
                <a:latin typeface="Arial"/>
                <a:hlinkClick r:id="rId3"/>
              </a:rPr>
              <a:t>, </a:t>
            </a:r>
            <a:r>
              <a:rPr lang="hu-HU" sz="1200" b="0" u="sng" strike="noStrike" spc="-1">
                <a:solidFill>
                  <a:srgbClr val="009999"/>
                </a:solidFill>
                <a:uFillTx/>
                <a:latin typeface="Arial"/>
                <a:hlinkClick r:id="rId3"/>
              </a:rPr>
              <a:t>Lecture</a:t>
            </a:r>
            <a:r>
              <a:rPr lang="hu-HU" sz="1200" b="0" u="sng" strike="noStrike" spc="-1">
                <a:solidFill>
                  <a:srgbClr val="009999"/>
                </a:solidFill>
                <a:uFillTx/>
                <a:latin typeface="Arial"/>
                <a:hlinkClick r:id="rId3"/>
              </a:rPr>
              <a:t> 1.</a:t>
            </a:r>
            <a:endParaRPr lang="hu-HU" sz="1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Table 1"/>
          <p:cNvGraphicFramePr/>
          <p:nvPr/>
        </p:nvGraphicFramePr>
        <p:xfrm>
          <a:off x="2627640" y="1628640"/>
          <a:ext cx="4176000" cy="370440"/>
        </p:xfrm>
        <a:graphic>
          <a:graphicData uri="http://schemas.openxmlformats.org/drawingml/2006/table">
            <a:tbl>
              <a:tblPr/>
              <a:tblGrid>
                <a:gridCol w="59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2" name="TextShape 2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Feladat: csúcs keresés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1619640" y="2277000"/>
            <a:ext cx="7066800" cy="352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Csúcs: olyan elem a tömbben ami minden szomszédjánál nem kisebb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Létezik mindig csúcs?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„nem kisebb” helyett „nagyobb” egy másik algoritmust igényelhet!</a:t>
            </a: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258920" y="1600200"/>
            <a:ext cx="770508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Balról jobbra vizsgáljunk meg minden elemet és ha csúcsot találunk térjünk vissza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800" b="0" strike="noStrike" spc="-1">
                <a:solidFill>
                  <a:srgbClr val="333333"/>
                </a:solidFill>
                <a:latin typeface="Arial"/>
              </a:rPr>
              <a:t>Pszeudokód:</a:t>
            </a:r>
            <a:endParaRPr lang="hu-HU" sz="28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	for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j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← 1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to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[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]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do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if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A[j] ≥ A[j-1] és A[j] ≥ A[j+1]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	          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j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</p:txBody>
      </p:sp>
      <p:graphicFrame>
        <p:nvGraphicFramePr>
          <p:cNvPr id="135" name="Table 2"/>
          <p:cNvGraphicFramePr/>
          <p:nvPr/>
        </p:nvGraphicFramePr>
        <p:xfrm>
          <a:off x="2411640" y="2781000"/>
          <a:ext cx="4176000" cy="370440"/>
        </p:xfrm>
        <a:graphic>
          <a:graphicData uri="http://schemas.openxmlformats.org/drawingml/2006/table">
            <a:tbl>
              <a:tblPr/>
              <a:tblGrid>
                <a:gridCol w="59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6" name="CustomShape 3"/>
          <p:cNvSpPr/>
          <p:nvPr/>
        </p:nvSpPr>
        <p:spPr>
          <a:xfrm rot="19006800">
            <a:off x="5902920" y="4659840"/>
            <a:ext cx="193536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3600" b="1" strike="noStrike" spc="-1">
                <a:solidFill>
                  <a:srgbClr val="FF0000"/>
                </a:solidFill>
                <a:latin typeface="Arial"/>
              </a:rPr>
              <a:t>Helyes?</a:t>
            </a:r>
            <a:endParaRPr lang="hu-HU" sz="3600" b="0" strike="noStrike" spc="-1">
              <a:latin typeface="Arial"/>
            </a:endParaRPr>
          </a:p>
        </p:txBody>
      </p:sp>
      <p:sp>
        <p:nvSpPr>
          <p:cNvPr id="137" name="CustomShape 4"/>
          <p:cNvSpPr/>
          <p:nvPr/>
        </p:nvSpPr>
        <p:spPr>
          <a:xfrm>
            <a:off x="1290960" y="188640"/>
            <a:ext cx="7427520" cy="11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Egyszerű csúcs kereső alg</a:t>
            </a:r>
            <a:endParaRPr lang="hu-HU" sz="4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0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	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if 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[A] &lt; 1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	  return 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nil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	if 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[A] = 1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1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	else if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[1] ≥ 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[2]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1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	else if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A[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[A]] ≥ A[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[A]-1]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[A]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	for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j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← 2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to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hossz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[</a:t>
            </a:r>
            <a:r>
              <a:rPr lang="hu-HU" sz="2000" b="0" i="1" strike="noStrike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]-1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	 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do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if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A[j] ≥ A[j-1] és A[j] ≥ A[j+1]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	          </a:t>
            </a: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return</a:t>
            </a:r>
            <a:r>
              <a:rPr lang="hu-HU" sz="2000" b="0" strike="noStrike" spc="-1">
                <a:solidFill>
                  <a:srgbClr val="333333"/>
                </a:solidFill>
                <a:latin typeface="Arial"/>
              </a:rPr>
              <a:t> j</a:t>
            </a: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20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Egyszerű csúcs kereső alg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547640" y="141264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public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static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Integer find_a_peak(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[]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)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throws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IllegalArgumentException {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3F7F5F"/>
                </a:solidFill>
                <a:latin typeface="Consolas"/>
              </a:rPr>
              <a:t>  //határesetek kezelése: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if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==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null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)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  throw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IllegalArgumentException();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if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.</a:t>
            </a:r>
            <a:r>
              <a:rPr lang="hu-HU" sz="1200" b="1" strike="noStrike" spc="-1">
                <a:solidFill>
                  <a:srgbClr val="0000C0"/>
                </a:solidFill>
                <a:latin typeface="Consolas"/>
              </a:rPr>
              <a:t>length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&lt; 1)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  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return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null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; 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if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.</a:t>
            </a:r>
            <a:r>
              <a:rPr lang="hu-HU" sz="1200" b="1" strike="noStrike" spc="-1">
                <a:solidFill>
                  <a:srgbClr val="0000C0"/>
                </a:solidFill>
                <a:latin typeface="Consolas"/>
              </a:rPr>
              <a:t>length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== 1)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  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return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0;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if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[0] &gt;=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[1])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  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return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0;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if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.</a:t>
            </a:r>
            <a:r>
              <a:rPr lang="hu-HU" sz="1200" b="1" strike="noStrike" spc="-1">
                <a:solidFill>
                  <a:srgbClr val="0000C0"/>
                </a:solidFill>
                <a:latin typeface="Consolas"/>
              </a:rPr>
              <a:t>length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-1] &gt;=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.</a:t>
            </a:r>
            <a:r>
              <a:rPr lang="hu-HU" sz="1200" b="1" strike="noStrike" spc="-1">
                <a:solidFill>
                  <a:srgbClr val="0000C0"/>
                </a:solidFill>
                <a:latin typeface="Consolas"/>
              </a:rPr>
              <a:t>length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-2])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  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return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.</a:t>
            </a:r>
            <a:r>
              <a:rPr lang="hu-HU" sz="1200" b="1" strike="noStrike" spc="-1">
                <a:solidFill>
                  <a:srgbClr val="0000C0"/>
                </a:solidFill>
                <a:latin typeface="Consolas"/>
              </a:rPr>
              <a:t>length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-1;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3F7F5F"/>
                </a:solidFill>
                <a:latin typeface="Consolas"/>
              </a:rPr>
              <a:t>  //algoritmus: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for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j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= 2 ;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j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&lt;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.</a:t>
            </a:r>
            <a:r>
              <a:rPr lang="hu-HU" sz="1200" b="1" strike="noStrike" spc="-1">
                <a:solidFill>
                  <a:srgbClr val="0000C0"/>
                </a:solidFill>
                <a:latin typeface="Consolas"/>
              </a:rPr>
              <a:t>length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-1; ++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j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)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  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if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((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j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] &gt;=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j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-1])  &amp;&amp; (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j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] &gt;=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[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j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+1])) 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    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return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6A3E3E"/>
                </a:solidFill>
                <a:latin typeface="Consolas"/>
              </a:rPr>
              <a:t>j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3F7F5F"/>
                </a:solidFill>
                <a:latin typeface="Consolas"/>
              </a:rPr>
              <a:t>  //soha nem érhetünk ide: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  return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200" b="1" strike="noStrike" spc="-1">
                <a:solidFill>
                  <a:srgbClr val="7F0055"/>
                </a:solidFill>
                <a:latin typeface="Consolas"/>
              </a:rPr>
              <a:t>null</a:t>
            </a: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;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hu-HU" sz="1200" b="1" strike="noStrike" spc="-1">
                <a:solidFill>
                  <a:srgbClr val="000000"/>
                </a:solidFill>
                <a:latin typeface="Consolas"/>
              </a:rPr>
              <a:t>} </a:t>
            </a: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lang="hu-HU" sz="1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Egyszerű csúcs kereső alg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8729</TotalTime>
  <Words>2143</Words>
  <Application>Microsoft Macintosh PowerPoint</Application>
  <PresentationFormat>On-screen Show (4:3)</PresentationFormat>
  <Paragraphs>352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Consolas</vt:lpstr>
      <vt:lpstr>StarSymbol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RGAI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Bevezetés</dc:title>
  <dc:subject/>
  <dc:creator>rfarkas</dc:creator>
  <dc:description/>
  <cp:lastModifiedBy>Richárd Farkas</cp:lastModifiedBy>
  <cp:revision>120</cp:revision>
  <dcterms:created xsi:type="dcterms:W3CDTF">2013-02-04T20:13:58Z</dcterms:created>
  <dcterms:modified xsi:type="dcterms:W3CDTF">2020-09-08T13:58:50Z</dcterms:modified>
  <dc:language>hu-HU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16.0014</vt:lpwstr>
  </property>
  <property fmtid="{D5CDD505-2E9C-101B-9397-08002B2CF9AE}" pid="3" name="Company">
    <vt:lpwstr>RGAI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46</vt:i4>
  </property>
</Properties>
</file>