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63"/>
  </p:normalViewPr>
  <p:slideViewPr>
    <p:cSldViewPr snapToGrid="0">
      <p:cViewPr varScale="1">
        <p:scale>
          <a:sx n="103" d="100"/>
          <a:sy n="103" d="100"/>
        </p:scale>
        <p:origin x="1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77028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8164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25892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77028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28164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1258920" y="274680"/>
            <a:ext cx="74275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77028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81640" y="160020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125892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77028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281640" y="3872520"/>
            <a:ext cx="2391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258920" y="274680"/>
            <a:ext cx="742752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4349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64840" y="387252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064840" y="1600200"/>
            <a:ext cx="362448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258920" y="3872520"/>
            <a:ext cx="7427520" cy="2074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Mintacím szerkesztése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6877080" y="6381720"/>
            <a:ext cx="2133360" cy="475920"/>
          </a:xfrm>
          <a:prstGeom prst="rect">
            <a:avLst/>
          </a:prstGeom>
        </p:spPr>
        <p:txBody>
          <a:bodyPr/>
          <a:lstStyle/>
          <a:p>
            <a:endParaRPr lang="hu-H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Vázlatszöveg formátumának szerkesztése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Második vázlatszint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Harmadik vázlatszint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Negyedik vázlatszint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Ötödik vázlatszint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Hatodik vázlatszint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Hetedik vázlatszint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Mintacím szerkesztése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Mintaszöveg szerkesztése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800" b="1" strike="noStrike" spc="-1">
                <a:solidFill>
                  <a:srgbClr val="333333"/>
                </a:solidFill>
                <a:latin typeface="Arial"/>
              </a:rPr>
              <a:t>Második szint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2400" b="1" strike="noStrike" spc="-1">
                <a:solidFill>
                  <a:srgbClr val="333333"/>
                </a:solidFill>
                <a:latin typeface="Arial"/>
              </a:rPr>
              <a:t>Harmadik szint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ymbol" charset="2"/>
              <a:buChar char="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Negyedik szint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333333"/>
              </a:buClr>
              <a:buFont typeface="StarSymbol"/>
              <a:buChar char="»"/>
            </a:pPr>
            <a:r>
              <a:rPr lang="hu-HU" sz="2000" b="1" strike="noStrike" spc="-1">
                <a:solidFill>
                  <a:srgbClr val="333333"/>
                </a:solidFill>
                <a:latin typeface="Arial"/>
              </a:rPr>
              <a:t>Ötödik szint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877080" y="6381720"/>
            <a:ext cx="2133360" cy="475920"/>
          </a:xfrm>
          <a:prstGeom prst="rect">
            <a:avLst/>
          </a:prstGeom>
        </p:spPr>
        <p:txBody>
          <a:bodyPr/>
          <a:lstStyle/>
          <a:p>
            <a:endParaRPr lang="hu-HU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hu-HU" sz="3200" b="1" strike="noStrike" spc="-1" dirty="0">
                <a:solidFill>
                  <a:srgbClr val="333333"/>
                </a:solidFill>
                <a:latin typeface="Arial"/>
              </a:rPr>
              <a:t>Az Ordó jelölés</a:t>
            </a:r>
            <a:endParaRPr lang="hu-HU" sz="3200" b="0" strike="noStrike" spc="-1" dirty="0">
              <a:latin typeface="Arial"/>
            </a:endParaRPr>
          </a:p>
        </p:txBody>
      </p:sp>
      <p:sp>
        <p:nvSpPr>
          <p:cNvPr id="5" name="CustomShape 3">
            <a:extLst>
              <a:ext uri="{FF2B5EF4-FFF2-40B4-BE49-F238E27FC236}">
                <a16:creationId xmlns:a16="http://schemas.microsoft.com/office/drawing/2014/main" id="{2C510177-E4F6-414C-9C8E-393B4CCDD04F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marL="342900" indent="-342900">
              <a:buFontTx/>
              <a:buAutoNum type="arabicPeriod"/>
            </a:pPr>
            <a:r>
              <a:rPr lang="hu-HU" spc="-1" dirty="0">
                <a:solidFill>
                  <a:srgbClr val="000000"/>
                </a:solidFill>
                <a:latin typeface="Arial"/>
              </a:rPr>
              <a:t>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S01E03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9465A75-6580-2645-9185-B1012B1817D4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258920" y="1974021"/>
            <a:ext cx="7660829" cy="2909958"/>
          </a:xfr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pc="-1" dirty="0">
                <a:solidFill>
                  <a:srgbClr val="333333"/>
                </a:solidFill>
              </a:rPr>
              <a:t>Bemenet mérete konstans </a:t>
            </a:r>
            <a:r>
              <a:rPr lang="hu-HU" b="1" i="1" spc="-1" dirty="0">
                <a:solidFill>
                  <a:srgbClr val="333333"/>
                </a:solidFill>
              </a:rPr>
              <a:t>n</a:t>
            </a:r>
            <a:endParaRPr lang="hu-HU" b="1" spc="-1" dirty="0">
              <a:solidFill>
                <a:srgbClr val="333333"/>
              </a:solidFill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pc="-1" dirty="0">
                <a:solidFill>
                  <a:srgbClr val="333333"/>
                </a:solidFill>
              </a:rPr>
              <a:t>Algoritmus </a:t>
            </a:r>
            <a:r>
              <a:rPr lang="hu-HU" spc="-1" dirty="0" err="1">
                <a:solidFill>
                  <a:srgbClr val="333333"/>
                </a:solidFill>
              </a:rPr>
              <a:t>össz</a:t>
            </a:r>
            <a:r>
              <a:rPr lang="hu-HU" spc="-1" dirty="0">
                <a:solidFill>
                  <a:srgbClr val="333333"/>
                </a:solidFill>
              </a:rPr>
              <a:t> futás idejét </a:t>
            </a:r>
            <a:r>
              <a:rPr lang="hu-HU" b="1" spc="-1" dirty="0">
                <a:solidFill>
                  <a:srgbClr val="333333"/>
                </a:solidFill>
              </a:rPr>
              <a:t>T(n)</a:t>
            </a:r>
            <a:r>
              <a:rPr lang="hu-HU" spc="-1" dirty="0">
                <a:solidFill>
                  <a:srgbClr val="333333"/>
                </a:solidFill>
              </a:rPr>
              <a:t>-el jelöljük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endParaRPr lang="hu-HU" b="1" spc="-1" dirty="0">
              <a:solidFill>
                <a:srgbClr val="333333"/>
              </a:solidFill>
            </a:endParaRPr>
          </a:p>
          <a:p>
            <a:pPr marL="0" indent="0">
              <a:buNone/>
            </a:pPr>
            <a:r>
              <a:rPr lang="hu-HU" spc="-1" dirty="0">
                <a:solidFill>
                  <a:srgbClr val="333333"/>
                </a:solidFill>
              </a:rPr>
              <a:t>T(n) = c</a:t>
            </a:r>
            <a:r>
              <a:rPr lang="hu-HU" spc="-1" baseline="-25000" dirty="0">
                <a:solidFill>
                  <a:srgbClr val="333333"/>
                </a:solidFill>
              </a:rPr>
              <a:t>1 </a:t>
            </a:r>
            <a:r>
              <a:rPr lang="hu-HU" spc="-1" dirty="0">
                <a:solidFill>
                  <a:srgbClr val="333333"/>
                </a:solidFill>
              </a:rPr>
              <a:t>+ c</a:t>
            </a:r>
            <a:r>
              <a:rPr lang="hu-HU" spc="-1" baseline="-25000" dirty="0">
                <a:solidFill>
                  <a:srgbClr val="333333"/>
                </a:solidFill>
              </a:rPr>
              <a:t>3</a:t>
            </a:r>
            <a:r>
              <a:rPr lang="hu-HU" spc="-1" dirty="0">
                <a:solidFill>
                  <a:srgbClr val="333333"/>
                </a:solidFill>
              </a:rPr>
              <a:t> + c</a:t>
            </a:r>
            <a:r>
              <a:rPr lang="hu-HU" spc="-1" baseline="-25000" dirty="0">
                <a:solidFill>
                  <a:srgbClr val="333333"/>
                </a:solidFill>
              </a:rPr>
              <a:t>5</a:t>
            </a:r>
            <a:r>
              <a:rPr lang="hu-HU" spc="-1" dirty="0">
                <a:solidFill>
                  <a:srgbClr val="333333"/>
                </a:solidFill>
              </a:rPr>
              <a:t> + c</a:t>
            </a:r>
            <a:r>
              <a:rPr lang="hu-HU" spc="-1" baseline="-25000" dirty="0">
                <a:solidFill>
                  <a:srgbClr val="333333"/>
                </a:solidFill>
              </a:rPr>
              <a:t>7</a:t>
            </a:r>
            <a:r>
              <a:rPr lang="hu-HU" spc="-1" dirty="0">
                <a:solidFill>
                  <a:srgbClr val="333333"/>
                </a:solidFill>
              </a:rPr>
              <a:t> + c</a:t>
            </a:r>
            <a:r>
              <a:rPr lang="hu-HU" spc="-1" baseline="-25000" dirty="0">
                <a:solidFill>
                  <a:srgbClr val="333333"/>
                </a:solidFill>
              </a:rPr>
              <a:t>9</a:t>
            </a:r>
            <a:r>
              <a:rPr lang="hu-HU" spc="-1" dirty="0">
                <a:solidFill>
                  <a:srgbClr val="333333"/>
                </a:solidFill>
              </a:rPr>
              <a:t>(n-2) + c</a:t>
            </a:r>
            <a:r>
              <a:rPr lang="hu-HU" spc="-1" baseline="-25000" dirty="0">
                <a:solidFill>
                  <a:srgbClr val="333333"/>
                </a:solidFill>
              </a:rPr>
              <a:t>10</a:t>
            </a:r>
            <a:r>
              <a:rPr lang="hu-HU" spc="-1" dirty="0">
                <a:solidFill>
                  <a:srgbClr val="333333"/>
                </a:solidFill>
              </a:rPr>
              <a:t>(n-2)</a:t>
            </a:r>
            <a:r>
              <a:rPr lang="hu-HU" spc="-1" baseline="-25000" dirty="0">
                <a:solidFill>
                  <a:srgbClr val="333333"/>
                </a:solidFill>
              </a:rPr>
              <a:t> </a:t>
            </a:r>
            <a:r>
              <a:rPr lang="hu-HU" spc="-1" dirty="0">
                <a:solidFill>
                  <a:srgbClr val="333333"/>
                </a:solidFill>
              </a:rPr>
              <a:t>+ c</a:t>
            </a:r>
            <a:r>
              <a:rPr lang="hu-HU" spc="-1" baseline="-25000" dirty="0">
                <a:solidFill>
                  <a:srgbClr val="333333"/>
                </a:solidFill>
              </a:rPr>
              <a:t>11 </a:t>
            </a:r>
            <a:endParaRPr lang="en-GB" dirty="0"/>
          </a:p>
        </p:txBody>
      </p:sp>
      <p:sp>
        <p:nvSpPr>
          <p:cNvPr id="4" name="TextShape 1">
            <a:extLst>
              <a:ext uri="{FF2B5EF4-FFF2-40B4-BE49-F238E27FC236}">
                <a16:creationId xmlns:a16="http://schemas.microsoft.com/office/drawing/2014/main" id="{6C861555-4DA1-9545-91BB-96523273C6EF}"/>
              </a:ext>
            </a:extLst>
          </p:cNvPr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 dirty="0">
                <a:solidFill>
                  <a:srgbClr val="333399"/>
                </a:solidFill>
                <a:latin typeface="Arial"/>
              </a:rPr>
              <a:t>Algoritmusok futási idő elemzése</a:t>
            </a:r>
            <a:endParaRPr lang="hu-HU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096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Aszimptotikus hatékonyság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Ha a bemenet mérete elég nagy, akkor az algoritmus futási idejének csak a nagyságrendje lényeges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Theta: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83" name="Picture 2"/>
          <p:cNvPicPr/>
          <p:nvPr/>
        </p:nvPicPr>
        <p:blipFill>
          <a:blip r:embed="rId2"/>
          <a:stretch/>
        </p:blipFill>
        <p:spPr>
          <a:xfrm>
            <a:off x="0" y="4309920"/>
            <a:ext cx="9143640" cy="846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4"/>
          <p:cNvPicPr/>
          <p:nvPr/>
        </p:nvPicPr>
        <p:blipFill>
          <a:blip r:embed="rId2"/>
          <a:stretch/>
        </p:blipFill>
        <p:spPr>
          <a:xfrm>
            <a:off x="0" y="3834360"/>
            <a:ext cx="9143640" cy="3023280"/>
          </a:xfrm>
          <a:prstGeom prst="rect">
            <a:avLst/>
          </a:prstGeom>
          <a:ln>
            <a:noFill/>
          </a:ln>
        </p:spPr>
      </p:pic>
      <p:pic>
        <p:nvPicPr>
          <p:cNvPr id="85" name="Picture 3"/>
          <p:cNvPicPr/>
          <p:nvPr/>
        </p:nvPicPr>
        <p:blipFill>
          <a:blip r:embed="rId3"/>
          <a:stretch/>
        </p:blipFill>
        <p:spPr>
          <a:xfrm>
            <a:off x="689760" y="3069000"/>
            <a:ext cx="8044920" cy="875880"/>
          </a:xfrm>
          <a:prstGeom prst="rect">
            <a:avLst/>
          </a:prstGeom>
          <a:ln>
            <a:noFill/>
          </a:ln>
        </p:spPr>
      </p:pic>
      <p:sp>
        <p:nvSpPr>
          <p:cNvPr id="86" name="TextShape 1"/>
          <p:cNvSpPr txBox="1"/>
          <p:nvPr/>
        </p:nvSpPr>
        <p:spPr>
          <a:xfrm>
            <a:off x="1290600" y="0"/>
            <a:ext cx="7427520" cy="5761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1" strike="noStrike" spc="-1" dirty="0" err="1">
                <a:solidFill>
                  <a:srgbClr val="333333"/>
                </a:solidFill>
                <a:latin typeface="Arial"/>
              </a:rPr>
              <a:t>Theta</a:t>
            </a:r>
            <a:r>
              <a:rPr lang="hu-HU" sz="3200" b="1" strike="noStrike" spc="-1" dirty="0">
                <a:solidFill>
                  <a:srgbClr val="333333"/>
                </a:solidFill>
                <a:latin typeface="Arial"/>
              </a:rPr>
              <a:t>: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lang="hu-HU" sz="16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1" strike="noStrike" spc="-1" dirty="0">
                <a:solidFill>
                  <a:srgbClr val="333333"/>
                </a:solidFill>
                <a:latin typeface="Arial"/>
              </a:rPr>
              <a:t>Ordó: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600" b="1" strike="noStrike" spc="-1" dirty="0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1" strike="noStrike" spc="-1" dirty="0">
                <a:solidFill>
                  <a:srgbClr val="333333"/>
                </a:solidFill>
                <a:latin typeface="Arial"/>
              </a:rPr>
              <a:t>Omega:</a:t>
            </a:r>
          </a:p>
        </p:txBody>
      </p:sp>
      <p:pic>
        <p:nvPicPr>
          <p:cNvPr id="87" name="Picture 2"/>
          <p:cNvPicPr/>
          <p:nvPr/>
        </p:nvPicPr>
        <p:blipFill>
          <a:blip r:embed="rId4"/>
          <a:stretch/>
        </p:blipFill>
        <p:spPr>
          <a:xfrm>
            <a:off x="0" y="476640"/>
            <a:ext cx="9143640" cy="846720"/>
          </a:xfrm>
          <a:prstGeom prst="rect">
            <a:avLst/>
          </a:prstGeom>
          <a:ln>
            <a:noFill/>
          </a:ln>
        </p:spPr>
      </p:pic>
      <p:pic>
        <p:nvPicPr>
          <p:cNvPr id="88" name="Picture 2"/>
          <p:cNvPicPr/>
          <p:nvPr/>
        </p:nvPicPr>
        <p:blipFill>
          <a:blip r:embed="rId5"/>
          <a:stretch/>
        </p:blipFill>
        <p:spPr>
          <a:xfrm>
            <a:off x="683640" y="1917000"/>
            <a:ext cx="8051400" cy="806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Aszimptotikus felső korlát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258920" y="1600200"/>
            <a:ext cx="742752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1" strike="noStrike" spc="-1">
                <a:solidFill>
                  <a:srgbClr val="333333"/>
                </a:solidFill>
                <a:latin typeface="Arial"/>
              </a:rPr>
              <a:t>Ordó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Ha nem mondunk mást 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O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) azt jelenti, hogy a vizsgált algoritmus </a:t>
            </a:r>
            <a:r>
              <a:rPr lang="hu-HU" sz="3200" b="1" i="1" strike="noStrike" spc="-1">
                <a:solidFill>
                  <a:srgbClr val="333333"/>
                </a:solidFill>
                <a:latin typeface="Arial"/>
              </a:rPr>
              <a:t>legrosszabb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esetben is aszimptotikusan lineáris időben lefut.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Megj. egy lineáris fgv. is 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O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 baseline="30000">
                <a:solidFill>
                  <a:srgbClr val="333333"/>
                </a:solidFill>
                <a:latin typeface="Arial"/>
              </a:rPr>
              <a:t>2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)-ben van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91" name="Picture 2"/>
          <p:cNvPicPr/>
          <p:nvPr/>
        </p:nvPicPr>
        <p:blipFill>
          <a:blip r:embed="rId2"/>
          <a:stretch/>
        </p:blipFill>
        <p:spPr>
          <a:xfrm>
            <a:off x="827640" y="2205000"/>
            <a:ext cx="8051400" cy="806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03640" y="1628640"/>
            <a:ext cx="7210800" cy="4349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T(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)=9999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 baseline="30000">
                <a:solidFill>
                  <a:srgbClr val="333333"/>
                </a:solidFill>
                <a:latin typeface="Arial"/>
              </a:rPr>
              <a:t>3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+ sin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+ 78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log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=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O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(</a:t>
            </a:r>
            <a:r>
              <a:rPr lang="hu-HU" sz="3200" b="0" i="1" strike="noStrike" spc="-1">
                <a:solidFill>
                  <a:srgbClr val="333333"/>
                </a:solidFill>
                <a:latin typeface="Arial"/>
              </a:rPr>
              <a:t>n</a:t>
            </a:r>
            <a:r>
              <a:rPr lang="hu-HU" sz="3200" b="0" strike="noStrike" spc="-1" baseline="30000">
                <a:solidFill>
                  <a:srgbClr val="333333"/>
                </a:solidFill>
                <a:latin typeface="Arial"/>
              </a:rPr>
              <a:t>3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)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Architektúrától független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Fontos konstans szorzókat elfed!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333333"/>
              </a:buClr>
              <a:buFont typeface="Symbol" charset="2"/>
              <a:buChar char=""/>
            </a:pP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Kényelmes használni, de ne feledkezzünk meg róla, hogy ez csak </a:t>
            </a:r>
            <a:r>
              <a:rPr lang="hu-HU" sz="3200" b="1" i="1" strike="noStrike" spc="-1">
                <a:solidFill>
                  <a:srgbClr val="333333"/>
                </a:solidFill>
                <a:latin typeface="Arial"/>
              </a:rPr>
              <a:t>aszimptotikus</a:t>
            </a:r>
            <a:r>
              <a:rPr lang="hu-HU" sz="3200" b="0" strike="noStrike" spc="-1">
                <a:solidFill>
                  <a:srgbClr val="333333"/>
                </a:solidFill>
                <a:latin typeface="Arial"/>
              </a:rPr>
              <a:t> korlát!</a:t>
            </a:r>
            <a:endParaRPr lang="hu-HU" sz="3200" b="1" strike="noStrike" spc="-1">
              <a:solidFill>
                <a:srgbClr val="333333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4400" b="0" strike="noStrike" spc="-1">
                <a:solidFill>
                  <a:srgbClr val="333399"/>
                </a:solidFill>
                <a:latin typeface="Arial"/>
              </a:rPr>
              <a:t>Aszimptotikus felső korlát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258920" y="274680"/>
            <a:ext cx="74275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hu-HU" sz="3600" b="0" strike="noStrike" spc="-1">
                <a:solidFill>
                  <a:srgbClr val="333399"/>
                </a:solidFill>
                <a:latin typeface="Arial"/>
              </a:rPr>
              <a:t>Tipikus aszimptotikus felső korlátok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Picture 2"/>
          <p:cNvPicPr/>
          <p:nvPr/>
        </p:nvPicPr>
        <p:blipFill>
          <a:blip r:embed="rId2"/>
          <a:stretch/>
        </p:blipFill>
        <p:spPr>
          <a:xfrm>
            <a:off x="1412280" y="1665000"/>
            <a:ext cx="6495120" cy="5157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18646</TotalTime>
  <Words>168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StarSymbol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</dc:title>
  <dc:subject/>
  <dc:creator>rfarkas</dc:creator>
  <dc:description/>
  <cp:lastModifiedBy>Richárd Farkas</cp:lastModifiedBy>
  <cp:revision>156</cp:revision>
  <dcterms:created xsi:type="dcterms:W3CDTF">2013-02-04T20:13:58Z</dcterms:created>
  <dcterms:modified xsi:type="dcterms:W3CDTF">2020-09-08T14:14:35Z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RGAI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Diavetítés a képernyőre (4:3 oldalarány)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47</vt:i4>
  </property>
</Properties>
</file>