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3" r:id="rId2"/>
  </p:sldMasterIdLst>
  <p:sldIdLst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</p:sldIdLst>
  <p:sldSz cx="9144000" cy="6858000" type="screen4x3"/>
  <p:notesSz cx="6858000" cy="9144000"/>
  <p:defaultTextStyle>
    <a:defPPr>
      <a:defRPr lang="en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46"/>
  </p:normalViewPr>
  <p:slideViewPr>
    <p:cSldViewPr snapToGrid="0" snapToObjects="1">
      <p:cViewPr varScale="1">
        <p:scale>
          <a:sx n="110" d="100"/>
          <a:sy n="110" d="100"/>
        </p:scale>
        <p:origin x="16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507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742752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1258920" y="3872520"/>
            <a:ext cx="742752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44974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064840" y="160020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1258920" y="387252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5064840" y="387252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653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2391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770280" y="1600200"/>
            <a:ext cx="2391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281640" y="1600200"/>
            <a:ext cx="2391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1258920" y="3872520"/>
            <a:ext cx="2391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770280" y="3872520"/>
            <a:ext cx="2391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281640" y="3872520"/>
            <a:ext cx="2391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0143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6270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1258920" y="1600200"/>
            <a:ext cx="7427520" cy="4349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67547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7427520" cy="4349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4301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3624480" cy="4349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5064840" y="1600200"/>
            <a:ext cx="3624480" cy="4349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62534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96429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1258920" y="274680"/>
            <a:ext cx="742752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35379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064840" y="1600200"/>
            <a:ext cx="3624480" cy="4349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1258920" y="387252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8801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1258920" y="1600200"/>
            <a:ext cx="7427520" cy="4349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11091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3624480" cy="4349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064840" y="160020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064840" y="387252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88362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064840" y="160020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1258920" y="3872520"/>
            <a:ext cx="742752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4787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742752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1258920" y="3872520"/>
            <a:ext cx="742752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634853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064840" y="160020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1258920" y="387252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5064840" y="387252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442326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2391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770280" y="1600200"/>
            <a:ext cx="2391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281640" y="1600200"/>
            <a:ext cx="2391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1258920" y="3872520"/>
            <a:ext cx="2391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770280" y="3872520"/>
            <a:ext cx="2391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6281640" y="3872520"/>
            <a:ext cx="2391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994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7427520" cy="4349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7297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3624480" cy="4349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064840" y="1600200"/>
            <a:ext cx="3624480" cy="4349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752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702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258920" y="274680"/>
            <a:ext cx="742752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4161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5064840" y="1600200"/>
            <a:ext cx="3624480" cy="4349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1258920" y="387252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412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3624480" cy="4349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064840" y="160020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64840" y="387252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431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064840" y="1600200"/>
            <a:ext cx="362448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1258920" y="3872520"/>
            <a:ext cx="7427520" cy="2074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u-HU" sz="3200" b="1" strike="noStrike" spc="-1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1764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hu-HU" sz="4400" b="0" strike="noStrike" spc="-1">
                <a:solidFill>
                  <a:srgbClr val="333399"/>
                </a:solidFill>
                <a:latin typeface="Arial"/>
              </a:rPr>
              <a:t>Mintacím szerkesztése</a:t>
            </a:r>
            <a:endParaRPr lang="hu-H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dt"/>
          </p:nvPr>
        </p:nvSpPr>
        <p:spPr>
          <a:xfrm>
            <a:off x="6877080" y="6381720"/>
            <a:ext cx="2133360" cy="475920"/>
          </a:xfrm>
          <a:prstGeom prst="rect">
            <a:avLst/>
          </a:prstGeom>
        </p:spPr>
        <p:txBody>
          <a:bodyPr/>
          <a:lstStyle/>
          <a:p>
            <a:endParaRPr lang="hu-HU" sz="2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3200" b="1" strike="noStrike" spc="-1">
                <a:solidFill>
                  <a:srgbClr val="333333"/>
                </a:solidFill>
                <a:latin typeface="Arial"/>
              </a:rPr>
              <a:t>Vázlatszöveg formátumának szerkesztése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400" b="1" strike="noStrike" spc="-1">
                <a:solidFill>
                  <a:srgbClr val="333333"/>
                </a:solidFill>
                <a:latin typeface="Arial"/>
              </a:rPr>
              <a:t>Második vázlatszint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1" strike="noStrike" spc="-1">
                <a:solidFill>
                  <a:srgbClr val="333333"/>
                </a:solidFill>
                <a:latin typeface="Arial"/>
              </a:rPr>
              <a:t>Harmadik vázlatszint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000" b="1" strike="noStrike" spc="-1">
                <a:solidFill>
                  <a:srgbClr val="333333"/>
                </a:solidFill>
                <a:latin typeface="Arial"/>
              </a:rPr>
              <a:t>Negyedik vázlatszint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1" strike="noStrike" spc="-1">
                <a:solidFill>
                  <a:srgbClr val="333333"/>
                </a:solidFill>
                <a:latin typeface="Arial"/>
              </a:rPr>
              <a:t>Ötödik vázlatszint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1" strike="noStrike" spc="-1">
                <a:solidFill>
                  <a:srgbClr val="333333"/>
                </a:solidFill>
                <a:latin typeface="Arial"/>
              </a:rPr>
              <a:t>Hatodik vázlatszint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1" strike="noStrike" spc="-1">
                <a:solidFill>
                  <a:srgbClr val="333333"/>
                </a:solidFill>
                <a:latin typeface="Arial"/>
              </a:rPr>
              <a:t>Hetedik vázlatszint</a:t>
            </a:r>
          </a:p>
        </p:txBody>
      </p:sp>
    </p:spTree>
    <p:extLst>
      <p:ext uri="{BB962C8B-B14F-4D97-AF65-F5344CB8AC3E}">
        <p14:creationId xmlns:p14="http://schemas.microsoft.com/office/powerpoint/2010/main" val="371136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-324000" algn="l" defTabSz="914400" rtl="0" eaLnBrk="1" latinLnBrk="0" hangingPunct="1">
        <a:lnSpc>
          <a:spcPct val="90000"/>
        </a:lnSpc>
        <a:spcBef>
          <a:spcPts val="1417"/>
        </a:spcBef>
        <a:buClr>
          <a:srgbClr val="000000"/>
        </a:buClr>
        <a:buSzPct val="45000"/>
        <a:buFont typeface="Wingdings" charset="2"/>
        <a:buChar char="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hu-HU" sz="4400" b="0" strike="noStrike" spc="-1">
                <a:solidFill>
                  <a:srgbClr val="333399"/>
                </a:solidFill>
                <a:latin typeface="Arial"/>
              </a:rPr>
              <a:t>Mintacím szerkesztése</a:t>
            </a:r>
            <a:endParaRPr lang="hu-H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1258920" y="1600200"/>
            <a:ext cx="7427520" cy="434952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333333"/>
              </a:buClr>
              <a:buFont typeface="Symbol" charset="2"/>
              <a:buChar char=""/>
            </a:pPr>
            <a:r>
              <a:rPr lang="hu-HU" sz="3200" b="1" strike="noStrike" spc="-1">
                <a:solidFill>
                  <a:srgbClr val="333333"/>
                </a:solidFill>
                <a:latin typeface="Arial"/>
              </a:rPr>
              <a:t>Mintaszöveg szerkesztése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333333"/>
              </a:buClr>
              <a:buFont typeface="Symbol" charset="2"/>
              <a:buChar char=""/>
            </a:pPr>
            <a:r>
              <a:rPr lang="hu-HU" sz="2800" b="1" strike="noStrike" spc="-1">
                <a:solidFill>
                  <a:srgbClr val="333333"/>
                </a:solidFill>
                <a:latin typeface="Arial"/>
              </a:rPr>
              <a:t>Második szint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333333"/>
              </a:buClr>
              <a:buFont typeface="Symbol" charset="2"/>
              <a:buChar char=""/>
            </a:pPr>
            <a:r>
              <a:rPr lang="hu-HU" sz="2400" b="1" strike="noStrike" spc="-1">
                <a:solidFill>
                  <a:srgbClr val="333333"/>
                </a:solidFill>
                <a:latin typeface="Arial"/>
              </a:rPr>
              <a:t>Harmadik szint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333333"/>
              </a:buClr>
              <a:buFont typeface="Symbol" charset="2"/>
              <a:buChar char=""/>
            </a:pPr>
            <a:r>
              <a:rPr lang="hu-HU" sz="2000" b="1" strike="noStrike" spc="-1">
                <a:solidFill>
                  <a:srgbClr val="333333"/>
                </a:solidFill>
                <a:latin typeface="Arial"/>
              </a:rPr>
              <a:t>Negyedik szint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333333"/>
              </a:buClr>
              <a:buFont typeface="StarSymbol"/>
              <a:buChar char="»"/>
            </a:pPr>
            <a:r>
              <a:rPr lang="hu-HU" sz="2000" b="1" strike="noStrike" spc="-1">
                <a:solidFill>
                  <a:srgbClr val="333333"/>
                </a:solidFill>
                <a:latin typeface="Arial"/>
              </a:rPr>
              <a:t>Ötödik szint</a:t>
            </a: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6877080" y="6381720"/>
            <a:ext cx="2133360" cy="475920"/>
          </a:xfrm>
          <a:prstGeom prst="rect">
            <a:avLst/>
          </a:prstGeom>
        </p:spPr>
        <p:txBody>
          <a:bodyPr/>
          <a:lstStyle/>
          <a:p>
            <a:endParaRPr lang="hu-HU" sz="2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45638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080" indent="-342720" algn="l" defTabSz="914400" rtl="0" eaLnBrk="1" latinLnBrk="0" hangingPunct="1">
        <a:lnSpc>
          <a:spcPct val="100000"/>
        </a:lnSpc>
        <a:spcBef>
          <a:spcPts val="641"/>
        </a:spcBef>
        <a:buClr>
          <a:srgbClr val="333333"/>
        </a:buClr>
        <a:buFont typeface="Symbol" charset="2"/>
        <a:buChar char="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838080" y="54936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Algoritmusok és Adatszerkezetek I.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1547640" y="2709000"/>
            <a:ext cx="7128360" cy="175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spcBef>
                <a:spcPts val="641"/>
              </a:spcBef>
            </a:pPr>
            <a:r>
              <a:rPr lang="hu-HU" sz="3200" b="1" spc="-1">
                <a:solidFill>
                  <a:srgbClr val="333333"/>
                </a:solidFill>
                <a:latin typeface="Arial"/>
              </a:rPr>
              <a:t>Oszd meg és uralkodj!</a:t>
            </a:r>
            <a:endParaRPr lang="hu-HU" sz="3200" spc="-1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CustomShape 3">
            <a:extLst>
              <a:ext uri="{FF2B5EF4-FFF2-40B4-BE49-F238E27FC236}">
                <a16:creationId xmlns:a16="http://schemas.microsoft.com/office/drawing/2014/main" id="{90AF40D6-E4AF-0848-8CFF-55BE282287B9}"/>
              </a:ext>
            </a:extLst>
          </p:cNvPr>
          <p:cNvSpPr/>
          <p:nvPr/>
        </p:nvSpPr>
        <p:spPr>
          <a:xfrm>
            <a:off x="3864960" y="4653000"/>
            <a:ext cx="22615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r>
              <a:rPr lang="hu-HU" spc="-1" dirty="0">
                <a:solidFill>
                  <a:srgbClr val="000000"/>
                </a:solidFill>
                <a:latin typeface="Arial"/>
              </a:rPr>
              <a:t>2020. szeptember</a:t>
            </a:r>
          </a:p>
          <a:p>
            <a:pPr algn="ctr"/>
            <a:endParaRPr lang="hu-HU" spc="-1" dirty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2. hét – 1. videó</a:t>
            </a:r>
          </a:p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S02E01 </a:t>
            </a:r>
            <a:endParaRPr lang="hu-HU" spc="-1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998538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1258920" y="274680"/>
            <a:ext cx="742752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Oszd meg és uralkodj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1619640" y="2133000"/>
            <a:ext cx="2952000" cy="2449800"/>
          </a:xfrm>
          <a:prstGeom prst="rect">
            <a:avLst/>
          </a:prstGeom>
          <a:solidFill>
            <a:srgbClr val="002060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/>
            <a:r>
              <a:rPr lang="hu-HU" sz="3600" spc="-1">
                <a:solidFill>
                  <a:srgbClr val="FFFFFF"/>
                </a:solidFill>
                <a:latin typeface="Arial"/>
              </a:rPr>
              <a:t>Részfeladat</a:t>
            </a:r>
            <a:endParaRPr lang="hu-HU" sz="3600" spc="-1">
              <a:solidFill>
                <a:prstClr val="black"/>
              </a:solidFill>
              <a:latin typeface="Arial"/>
            </a:endParaRPr>
          </a:p>
        </p:txBody>
      </p:sp>
      <p:sp>
        <p:nvSpPr>
          <p:cNvPr id="145" name="CustomShape 3"/>
          <p:cNvSpPr/>
          <p:nvPr/>
        </p:nvSpPr>
        <p:spPr>
          <a:xfrm>
            <a:off x="5036760" y="2665440"/>
            <a:ext cx="3999240" cy="1370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hu-HU" sz="2800" spc="-1">
                <a:solidFill>
                  <a:srgbClr val="000000"/>
                </a:solidFill>
                <a:latin typeface="Arial"/>
              </a:rPr>
              <a:t>… </a:t>
            </a:r>
            <a:r>
              <a:rPr lang="hu-HU" sz="2800" b="1" i="1" spc="-1">
                <a:solidFill>
                  <a:srgbClr val="000000"/>
                </a:solidFill>
                <a:latin typeface="Arial"/>
              </a:rPr>
              <a:t>rekurzív módon </a:t>
            </a:r>
            <a:r>
              <a:rPr lang="hu-HU" sz="2800" spc="-1">
                <a:solidFill>
                  <a:srgbClr val="000000"/>
                </a:solidFill>
                <a:latin typeface="Arial"/>
              </a:rPr>
              <a:t>megoldjuk a részfeladatokat …</a:t>
            </a:r>
            <a:endParaRPr lang="hu-HU" sz="2800" spc="-1">
              <a:solidFill>
                <a:prstClr val="black"/>
              </a:solid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1619640" y="2133000"/>
            <a:ext cx="1295640" cy="79164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2915640" y="2133000"/>
            <a:ext cx="1656000" cy="2449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8" name="CustomShape 6"/>
          <p:cNvSpPr/>
          <p:nvPr/>
        </p:nvSpPr>
        <p:spPr>
          <a:xfrm>
            <a:off x="1619640" y="2925000"/>
            <a:ext cx="1295640" cy="1657800"/>
          </a:xfrm>
          <a:prstGeom prst="rect">
            <a:avLst/>
          </a:prstGeom>
          <a:solidFill>
            <a:srgbClr val="FFC000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9" name="CustomShape 7"/>
          <p:cNvSpPr/>
          <p:nvPr/>
        </p:nvSpPr>
        <p:spPr>
          <a:xfrm>
            <a:off x="1763640" y="1340640"/>
            <a:ext cx="6545880" cy="516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hu-HU" sz="2800" spc="-1">
                <a:solidFill>
                  <a:srgbClr val="000000"/>
                </a:solidFill>
                <a:latin typeface="Arial"/>
              </a:rPr>
              <a:t>Hogyan oldjuk meg a részfeladatokat?</a:t>
            </a:r>
            <a:endParaRPr lang="hu-HU" sz="2800" spc="-1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47321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3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1259640" y="1772640"/>
            <a:ext cx="7427520" cy="43495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spcBef>
                <a:spcPts val="561"/>
              </a:spcBef>
              <a:buClr>
                <a:srgbClr val="333333"/>
              </a:buClr>
              <a:buFont typeface="Symbol" charset="2"/>
              <a:buChar char=""/>
            </a:pPr>
            <a:r>
              <a:rPr lang="hu-HU" sz="2800" b="1" spc="-1">
                <a:solidFill>
                  <a:srgbClr val="333333"/>
                </a:solidFill>
                <a:latin typeface="Arial"/>
              </a:rPr>
              <a:t>Felosztás</a:t>
            </a:r>
            <a:r>
              <a:rPr lang="hu-HU" sz="2800" spc="-1">
                <a:solidFill>
                  <a:srgbClr val="333333"/>
                </a:solidFill>
                <a:latin typeface="Arial"/>
              </a:rPr>
              <a:t>: hogyan osztjuk a feladatot több részfeladatra</a:t>
            </a:r>
            <a:endParaRPr lang="hu-HU" sz="2800" b="1" spc="-1">
              <a:solidFill>
                <a:srgbClr val="333333"/>
              </a:solidFill>
              <a:latin typeface="Arial"/>
            </a:endParaRPr>
          </a:p>
          <a:p>
            <a:pPr marL="343080" indent="-342720">
              <a:spcBef>
                <a:spcPts val="561"/>
              </a:spcBef>
              <a:buClr>
                <a:srgbClr val="333333"/>
              </a:buClr>
              <a:buFont typeface="Symbol" charset="2"/>
              <a:buChar char=""/>
            </a:pPr>
            <a:r>
              <a:rPr lang="hu-HU" sz="2800" b="1" spc="-1">
                <a:solidFill>
                  <a:srgbClr val="333333"/>
                </a:solidFill>
                <a:latin typeface="Arial"/>
              </a:rPr>
              <a:t>Uralkodás</a:t>
            </a:r>
            <a:r>
              <a:rPr lang="hu-HU" sz="2800" spc="-1">
                <a:solidFill>
                  <a:srgbClr val="333333"/>
                </a:solidFill>
                <a:latin typeface="Arial"/>
              </a:rPr>
              <a:t>: a részfeladatokat rekurzív módon megoldjuk. Ha a részfeladatok mérete elég kicsi, akkor közvetlenül megoldja a részfeladatokat.</a:t>
            </a:r>
            <a:endParaRPr lang="hu-HU" sz="2800" b="1" spc="-1">
              <a:solidFill>
                <a:srgbClr val="333333"/>
              </a:solidFill>
              <a:latin typeface="Arial"/>
            </a:endParaRPr>
          </a:p>
          <a:p>
            <a:pPr marL="343080" indent="-342720">
              <a:spcBef>
                <a:spcPts val="561"/>
              </a:spcBef>
              <a:buClr>
                <a:srgbClr val="333333"/>
              </a:buClr>
              <a:buFont typeface="Symbol" charset="2"/>
              <a:buChar char=""/>
            </a:pPr>
            <a:r>
              <a:rPr lang="hu-HU" sz="2800" b="1" spc="-1">
                <a:solidFill>
                  <a:srgbClr val="333333"/>
                </a:solidFill>
                <a:latin typeface="Arial"/>
              </a:rPr>
              <a:t>Összevonás</a:t>
            </a:r>
            <a:r>
              <a:rPr lang="hu-HU" sz="2800" spc="-1">
                <a:solidFill>
                  <a:srgbClr val="333333"/>
                </a:solidFill>
                <a:latin typeface="Arial"/>
              </a:rPr>
              <a:t>: a részfeladatok megoldásait összevonjuk az eredeti feladat megoldásává</a:t>
            </a:r>
            <a:endParaRPr lang="hu-HU" sz="2800" b="1" spc="-1">
              <a:solidFill>
                <a:srgbClr val="333333"/>
              </a:solidFill>
              <a:latin typeface="Arial"/>
            </a:endParaRPr>
          </a:p>
          <a:p>
            <a:pPr>
              <a:spcBef>
                <a:spcPts val="641"/>
              </a:spcBef>
            </a:pPr>
            <a:endParaRPr lang="hu-HU" sz="2800" b="1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151" name="TextShape 2"/>
          <p:cNvSpPr txBox="1"/>
          <p:nvPr/>
        </p:nvSpPr>
        <p:spPr>
          <a:xfrm>
            <a:off x="1258920" y="274680"/>
            <a:ext cx="742752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Oszd meg és uralkodj lépései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919766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1258920" y="1600200"/>
            <a:ext cx="7427520" cy="43495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ts val="561"/>
              </a:spcBef>
            </a:pPr>
            <a:r>
              <a:rPr lang="hu-HU" sz="2800" b="1" spc="-1">
                <a:solidFill>
                  <a:srgbClr val="333333"/>
                </a:solidFill>
                <a:latin typeface="Arial"/>
              </a:rPr>
              <a:t>Felosztás</a:t>
            </a:r>
            <a:r>
              <a:rPr lang="hu-HU" sz="2800" spc="-1">
                <a:solidFill>
                  <a:srgbClr val="333333"/>
                </a:solidFill>
                <a:latin typeface="Arial"/>
              </a:rPr>
              <a:t>: n elemű sorozatot felosztjuk két (n-1)/2 elemű részsorozatra</a:t>
            </a:r>
            <a:endParaRPr lang="hu-HU" sz="2800" b="1" spc="-1">
              <a:solidFill>
                <a:srgbClr val="333333"/>
              </a:solidFill>
              <a:latin typeface="Arial"/>
            </a:endParaRPr>
          </a:p>
          <a:p>
            <a:pPr>
              <a:spcBef>
                <a:spcPts val="561"/>
              </a:spcBef>
            </a:pPr>
            <a:r>
              <a:rPr lang="hu-HU" sz="2800" b="1" spc="-1">
                <a:solidFill>
                  <a:srgbClr val="333333"/>
                </a:solidFill>
                <a:latin typeface="Arial"/>
              </a:rPr>
              <a:t>Uralkodás</a:t>
            </a:r>
            <a:r>
              <a:rPr lang="hu-HU" sz="2800" spc="-1">
                <a:solidFill>
                  <a:srgbClr val="333333"/>
                </a:solidFill>
                <a:latin typeface="Arial"/>
              </a:rPr>
              <a:t>: elég az egyik részsorozatban csúcsot keresni, tegyük rekurzívan</a:t>
            </a:r>
            <a:endParaRPr lang="hu-HU" sz="2800" b="1" spc="-1">
              <a:solidFill>
                <a:srgbClr val="333333"/>
              </a:solidFill>
              <a:latin typeface="Arial"/>
            </a:endParaRPr>
          </a:p>
          <a:p>
            <a:pPr>
              <a:spcBef>
                <a:spcPts val="561"/>
              </a:spcBef>
            </a:pPr>
            <a:r>
              <a:rPr lang="hu-HU" sz="2800" b="1" spc="-1">
                <a:solidFill>
                  <a:srgbClr val="333333"/>
                </a:solidFill>
                <a:latin typeface="Arial"/>
              </a:rPr>
              <a:t>Összevonás</a:t>
            </a:r>
            <a:r>
              <a:rPr lang="hu-HU" sz="2800" spc="-1">
                <a:solidFill>
                  <a:srgbClr val="333333"/>
                </a:solidFill>
                <a:latin typeface="Arial"/>
              </a:rPr>
              <a:t>: ha csúcsot találtunk adjuk vissza</a:t>
            </a:r>
            <a:endParaRPr lang="hu-HU" sz="2800" b="1" spc="-1">
              <a:solidFill>
                <a:srgbClr val="333333"/>
              </a:solidFill>
              <a:latin typeface="Arial"/>
            </a:endParaRPr>
          </a:p>
          <a:p>
            <a:pPr>
              <a:spcBef>
                <a:spcPts val="641"/>
              </a:spcBef>
            </a:pPr>
            <a:endParaRPr lang="hu-HU" sz="2800" b="1" spc="-1">
              <a:solidFill>
                <a:srgbClr val="333333"/>
              </a:solidFill>
              <a:latin typeface="Arial"/>
            </a:endParaRPr>
          </a:p>
        </p:txBody>
      </p:sp>
      <p:sp>
        <p:nvSpPr>
          <p:cNvPr id="153" name="TextShape 2"/>
          <p:cNvSpPr txBox="1"/>
          <p:nvPr/>
        </p:nvSpPr>
        <p:spPr>
          <a:xfrm>
            <a:off x="1007280" y="260640"/>
            <a:ext cx="770508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3600" spc="-1">
                <a:solidFill>
                  <a:srgbClr val="333399"/>
                </a:solidFill>
                <a:latin typeface="Arial"/>
              </a:rPr>
              <a:t>Felező csúcskereső algoritmus –</a:t>
            </a:r>
            <a:br>
              <a:rPr>
                <a:solidFill>
                  <a:prstClr val="black"/>
                </a:solidFill>
                <a:latin typeface="Arial"/>
              </a:rPr>
            </a:br>
            <a:r>
              <a:rPr lang="hu-HU" sz="3600" spc="-1">
                <a:solidFill>
                  <a:srgbClr val="333399"/>
                </a:solidFill>
                <a:latin typeface="Arial"/>
              </a:rPr>
              <a:t>egy oszd-meg-és-uralkodj algoritmus </a:t>
            </a:r>
            <a:endParaRPr lang="hu-HU" sz="3600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54" name="Table 3"/>
          <p:cNvGraphicFramePr/>
          <p:nvPr/>
        </p:nvGraphicFramePr>
        <p:xfrm>
          <a:off x="4450573" y="4395960"/>
          <a:ext cx="4130854" cy="370440"/>
        </p:xfrm>
        <a:graphic>
          <a:graphicData uri="http://schemas.openxmlformats.org/drawingml/2006/table">
            <a:tbl>
              <a:tblPr/>
              <a:tblGrid>
                <a:gridCol w="551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6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6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6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hu-H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5" name="CustomShape 4"/>
          <p:cNvSpPr/>
          <p:nvPr/>
        </p:nvSpPr>
        <p:spPr>
          <a:xfrm flipV="1">
            <a:off x="6516360" y="4777200"/>
            <a:ext cx="360" cy="492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solidFill>
            <a:schemeClr val="accent1"/>
          </a:solidFill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156" name="Table 5"/>
          <p:cNvGraphicFramePr/>
          <p:nvPr/>
        </p:nvGraphicFramePr>
        <p:xfrm>
          <a:off x="4428000" y="4406760"/>
          <a:ext cx="4176000" cy="370440"/>
        </p:xfrm>
        <a:graphic>
          <a:graphicData uri="http://schemas.openxmlformats.org/drawingml/2006/table">
            <a:tbl>
              <a:tblPr/>
              <a:tblGrid>
                <a:gridCol w="596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6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6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6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hu-H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7" name="CustomShape 6"/>
          <p:cNvSpPr/>
          <p:nvPr/>
        </p:nvSpPr>
        <p:spPr>
          <a:xfrm flipV="1">
            <a:off x="5292000" y="4777200"/>
            <a:ext cx="360" cy="492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solidFill>
            <a:schemeClr val="accent1"/>
          </a:solidFill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158" name="Table 7"/>
          <p:cNvGraphicFramePr/>
          <p:nvPr/>
        </p:nvGraphicFramePr>
        <p:xfrm>
          <a:off x="4428000" y="4395960"/>
          <a:ext cx="4176000" cy="370440"/>
        </p:xfrm>
        <a:graphic>
          <a:graphicData uri="http://schemas.openxmlformats.org/drawingml/2006/table">
            <a:tbl>
              <a:tblPr/>
              <a:tblGrid>
                <a:gridCol w="596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6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6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6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hu-H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lang="hu-H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hu-H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9" name="CustomShape 8"/>
          <p:cNvSpPr/>
          <p:nvPr/>
        </p:nvSpPr>
        <p:spPr>
          <a:xfrm flipV="1">
            <a:off x="5940000" y="4766400"/>
            <a:ext cx="360" cy="492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solidFill>
            <a:schemeClr val="accent1"/>
          </a:solidFill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60" name="Picture 2"/>
          <p:cNvPicPr/>
          <p:nvPr/>
        </p:nvPicPr>
        <p:blipFill>
          <a:blip r:embed="rId2"/>
          <a:stretch/>
        </p:blipFill>
        <p:spPr>
          <a:xfrm>
            <a:off x="-12240" y="4520520"/>
            <a:ext cx="2927520" cy="231516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240514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Picture 2"/>
          <p:cNvPicPr/>
          <p:nvPr/>
        </p:nvPicPr>
        <p:blipFill>
          <a:blip r:embed="rId2"/>
          <a:srcRect l="1619" t="27004" r="69474" b="62135"/>
          <a:stretch/>
        </p:blipFill>
        <p:spPr>
          <a:xfrm>
            <a:off x="1304280" y="850680"/>
            <a:ext cx="4779360" cy="923040"/>
          </a:xfrm>
          <a:prstGeom prst="rect">
            <a:avLst/>
          </a:prstGeom>
          <a:ln>
            <a:noFill/>
          </a:ln>
        </p:spPr>
      </p:pic>
      <p:sp>
        <p:nvSpPr>
          <p:cNvPr id="99" name="TextShape 1"/>
          <p:cNvSpPr txBox="1"/>
          <p:nvPr/>
        </p:nvSpPr>
        <p:spPr>
          <a:xfrm>
            <a:off x="1605600" y="1082160"/>
            <a:ext cx="4176720" cy="4604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ts val="479"/>
              </a:spcBef>
            </a:pPr>
            <a:r>
              <a:rPr lang="hu-HU" sz="2400" spc="-1">
                <a:solidFill>
                  <a:srgbClr val="333333"/>
                </a:solidFill>
                <a:latin typeface="Calibri"/>
                <a:ea typeface="바탕"/>
              </a:rPr>
              <a:t> Gondoltam egy számra [1..100]</a:t>
            </a:r>
            <a:endParaRPr lang="hu-HU" sz="2400" b="1" spc="-1">
              <a:solidFill>
                <a:srgbClr val="333333"/>
              </a:solidFill>
              <a:latin typeface="Arial"/>
            </a:endParaRPr>
          </a:p>
          <a:p>
            <a:pPr>
              <a:spcBef>
                <a:spcPts val="641"/>
              </a:spcBef>
            </a:pPr>
            <a:endParaRPr lang="hu-HU" sz="2400" b="1" spc="-1">
              <a:solidFill>
                <a:srgbClr val="333333"/>
              </a:solidFill>
              <a:latin typeface="Arial"/>
            </a:endParaRPr>
          </a:p>
          <a:p>
            <a:pPr>
              <a:spcBef>
                <a:spcPts val="641"/>
              </a:spcBef>
            </a:pPr>
            <a:endParaRPr lang="hu-HU" sz="2400" b="1" spc="-1">
              <a:solidFill>
                <a:srgbClr val="333333"/>
              </a:solidFill>
              <a:latin typeface="Arial"/>
            </a:endParaRPr>
          </a:p>
          <a:p>
            <a:pPr>
              <a:spcBef>
                <a:spcPts val="641"/>
              </a:spcBef>
            </a:pPr>
            <a:endParaRPr lang="hu-HU" sz="2400" b="1" spc="-1">
              <a:solidFill>
                <a:srgbClr val="333333"/>
              </a:solidFill>
              <a:latin typeface="Arial"/>
            </a:endParaRPr>
          </a:p>
        </p:txBody>
      </p:sp>
      <p:pic>
        <p:nvPicPr>
          <p:cNvPr id="100" name="Picture 2"/>
          <p:cNvPicPr/>
          <p:nvPr/>
        </p:nvPicPr>
        <p:blipFill>
          <a:blip r:embed="rId2"/>
          <a:srcRect l="1619" t="27004" r="69474" b="62135"/>
          <a:stretch/>
        </p:blipFill>
        <p:spPr>
          <a:xfrm>
            <a:off x="1155600" y="4293000"/>
            <a:ext cx="4779360" cy="923040"/>
          </a:xfrm>
          <a:prstGeom prst="rect">
            <a:avLst/>
          </a:prstGeom>
          <a:ln>
            <a:noFill/>
          </a:ln>
        </p:spPr>
      </p:pic>
      <p:sp>
        <p:nvSpPr>
          <p:cNvPr id="101" name="CustomShape 2"/>
          <p:cNvSpPr/>
          <p:nvPr/>
        </p:nvSpPr>
        <p:spPr>
          <a:xfrm>
            <a:off x="1456920" y="4524480"/>
            <a:ext cx="4411080" cy="46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>
              <a:spcBef>
                <a:spcPts val="479"/>
              </a:spcBef>
            </a:pPr>
            <a:r>
              <a:rPr lang="hu-HU" sz="2400" spc="-1" dirty="0">
                <a:solidFill>
                  <a:srgbClr val="333333"/>
                </a:solidFill>
                <a:latin typeface="Calibri"/>
                <a:ea typeface="바탕"/>
              </a:rPr>
              <a:t> Gondoltam egy számra [51..100]</a:t>
            </a:r>
            <a:endParaRPr lang="hu-HU" sz="2400" spc="-1" dirty="0">
              <a:solidFill>
                <a:prstClr val="black"/>
              </a:solidFill>
              <a:latin typeface="Arial"/>
            </a:endParaRPr>
          </a:p>
          <a:p>
            <a:pPr>
              <a:spcBef>
                <a:spcPts val="641"/>
              </a:spcBef>
            </a:pPr>
            <a:endParaRPr lang="hu-HU" sz="2400" spc="-1" dirty="0">
              <a:solidFill>
                <a:prstClr val="black"/>
              </a:solidFill>
              <a:latin typeface="Arial"/>
            </a:endParaRPr>
          </a:p>
          <a:p>
            <a:pPr>
              <a:spcBef>
                <a:spcPts val="641"/>
              </a:spcBef>
            </a:pPr>
            <a:endParaRPr lang="hu-HU" sz="2400" spc="-1" dirty="0">
              <a:solidFill>
                <a:prstClr val="black"/>
              </a:solidFill>
              <a:latin typeface="Arial"/>
            </a:endParaRPr>
          </a:p>
          <a:p>
            <a:pPr>
              <a:spcBef>
                <a:spcPts val="641"/>
              </a:spcBef>
            </a:pPr>
            <a:endParaRPr lang="hu-HU" sz="2400" spc="-1" dirty="0">
              <a:solidFill>
                <a:prstClr val="black"/>
              </a:solidFill>
              <a:latin typeface="Arial"/>
            </a:endParaRPr>
          </a:p>
        </p:txBody>
      </p:sp>
      <p:pic>
        <p:nvPicPr>
          <p:cNvPr id="102" name="Picture 4"/>
          <p:cNvPicPr/>
          <p:nvPr/>
        </p:nvPicPr>
        <p:blipFill>
          <a:blip r:embed="rId2"/>
          <a:srcRect l="16290" t="37563" r="50006" b="50007"/>
          <a:stretch/>
        </p:blipFill>
        <p:spPr>
          <a:xfrm>
            <a:off x="6784956" y="2133000"/>
            <a:ext cx="1967364" cy="923040"/>
          </a:xfrm>
          <a:prstGeom prst="rect">
            <a:avLst/>
          </a:prstGeom>
          <a:ln>
            <a:noFill/>
          </a:ln>
        </p:spPr>
      </p:pic>
      <p:sp>
        <p:nvSpPr>
          <p:cNvPr id="103" name="CustomShape 3"/>
          <p:cNvSpPr/>
          <p:nvPr/>
        </p:nvSpPr>
        <p:spPr>
          <a:xfrm>
            <a:off x="7037408" y="2285280"/>
            <a:ext cx="1244752" cy="46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>
              <a:spcBef>
                <a:spcPts val="479"/>
              </a:spcBef>
            </a:pPr>
            <a:r>
              <a:rPr lang="hu-HU" sz="2400" spc="-1" dirty="0">
                <a:solidFill>
                  <a:srgbClr val="FFFFFF"/>
                </a:solidFill>
                <a:latin typeface="Calibri"/>
                <a:ea typeface="바탕"/>
              </a:rPr>
              <a:t> 50&lt; ?</a:t>
            </a:r>
            <a:endParaRPr lang="hu-HU" sz="2400" spc="-1" dirty="0">
              <a:solidFill>
                <a:prstClr val="black"/>
              </a:solidFill>
              <a:latin typeface="Arial"/>
            </a:endParaRPr>
          </a:p>
          <a:p>
            <a:pPr>
              <a:spcBef>
                <a:spcPts val="641"/>
              </a:spcBef>
            </a:pPr>
            <a:endParaRPr lang="hu-HU" sz="2400" spc="-1" dirty="0">
              <a:solidFill>
                <a:prstClr val="black"/>
              </a:solidFill>
              <a:latin typeface="Arial"/>
            </a:endParaRPr>
          </a:p>
          <a:p>
            <a:pPr>
              <a:spcBef>
                <a:spcPts val="641"/>
              </a:spcBef>
            </a:pPr>
            <a:endParaRPr lang="hu-HU" sz="2400" spc="-1" dirty="0">
              <a:solidFill>
                <a:prstClr val="black"/>
              </a:solidFill>
              <a:latin typeface="Arial"/>
            </a:endParaRPr>
          </a:p>
          <a:p>
            <a:pPr>
              <a:spcBef>
                <a:spcPts val="641"/>
              </a:spcBef>
            </a:pPr>
            <a:endParaRPr lang="hu-HU" sz="2400" spc="-1" dirty="0">
              <a:solidFill>
                <a:prstClr val="black"/>
              </a:solidFill>
              <a:latin typeface="Arial"/>
            </a:endParaRPr>
          </a:p>
        </p:txBody>
      </p:sp>
      <p:pic>
        <p:nvPicPr>
          <p:cNvPr id="104" name="Picture 2"/>
          <p:cNvPicPr/>
          <p:nvPr/>
        </p:nvPicPr>
        <p:blipFill>
          <a:blip r:embed="rId2"/>
          <a:srcRect l="1619" t="27004" r="69474" b="62135"/>
          <a:stretch/>
        </p:blipFill>
        <p:spPr>
          <a:xfrm>
            <a:off x="1272600" y="3213000"/>
            <a:ext cx="1282680" cy="923040"/>
          </a:xfrm>
          <a:prstGeom prst="rect">
            <a:avLst/>
          </a:prstGeom>
          <a:ln>
            <a:noFill/>
          </a:ln>
        </p:spPr>
      </p:pic>
      <p:sp>
        <p:nvSpPr>
          <p:cNvPr id="105" name="CustomShape 4"/>
          <p:cNvSpPr/>
          <p:nvPr/>
        </p:nvSpPr>
        <p:spPr>
          <a:xfrm>
            <a:off x="1523880" y="3444480"/>
            <a:ext cx="4411080" cy="46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>
              <a:spcBef>
                <a:spcPts val="479"/>
              </a:spcBef>
            </a:pPr>
            <a:r>
              <a:rPr lang="hu-HU" sz="2400" spc="-1" dirty="0">
                <a:solidFill>
                  <a:srgbClr val="333333"/>
                </a:solidFill>
                <a:latin typeface="Calibri"/>
                <a:ea typeface="바탕"/>
              </a:rPr>
              <a:t> Igen</a:t>
            </a:r>
            <a:endParaRPr lang="hu-HU" sz="2400" spc="-1" dirty="0">
              <a:solidFill>
                <a:prstClr val="black"/>
              </a:solidFill>
              <a:latin typeface="Arial"/>
            </a:endParaRPr>
          </a:p>
          <a:p>
            <a:pPr>
              <a:spcBef>
                <a:spcPts val="641"/>
              </a:spcBef>
            </a:pPr>
            <a:endParaRPr lang="hu-HU" sz="2400" spc="-1" dirty="0">
              <a:solidFill>
                <a:prstClr val="black"/>
              </a:solidFill>
              <a:latin typeface="Arial"/>
            </a:endParaRPr>
          </a:p>
          <a:p>
            <a:pPr>
              <a:spcBef>
                <a:spcPts val="641"/>
              </a:spcBef>
            </a:pPr>
            <a:endParaRPr lang="hu-HU" sz="2400" spc="-1" dirty="0">
              <a:solidFill>
                <a:prstClr val="black"/>
              </a:solidFill>
              <a:latin typeface="Arial"/>
            </a:endParaRPr>
          </a:p>
          <a:p>
            <a:pPr>
              <a:spcBef>
                <a:spcPts val="641"/>
              </a:spcBef>
            </a:pPr>
            <a:endParaRPr lang="hu-HU" sz="2400" spc="-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106" name="CustomShape 5"/>
          <p:cNvSpPr/>
          <p:nvPr/>
        </p:nvSpPr>
        <p:spPr>
          <a:xfrm>
            <a:off x="3852000" y="1774080"/>
            <a:ext cx="71640" cy="2518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solidFill>
            <a:schemeClr val="accent1"/>
          </a:solidFill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7" name="CustomShape 6"/>
          <p:cNvSpPr/>
          <p:nvPr/>
        </p:nvSpPr>
        <p:spPr>
          <a:xfrm>
            <a:off x="3866400" y="2594520"/>
            <a:ext cx="228420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r>
              <a:rPr lang="hu-HU" spc="-1">
                <a:solidFill>
                  <a:srgbClr val="000000"/>
                </a:solidFill>
                <a:latin typeface="Arial"/>
              </a:rPr>
              <a:t>Nagyon hasonló, </a:t>
            </a:r>
            <a:endParaRPr lang="hu-HU" spc="-1">
              <a:solidFill>
                <a:prstClr val="black"/>
              </a:solidFill>
              <a:latin typeface="Arial"/>
            </a:endParaRPr>
          </a:p>
          <a:p>
            <a:r>
              <a:rPr lang="hu-HU" spc="-1">
                <a:solidFill>
                  <a:srgbClr val="000000"/>
                </a:solidFill>
                <a:latin typeface="Arial"/>
              </a:rPr>
              <a:t>kisebb részprobléma</a:t>
            </a:r>
            <a:endParaRPr lang="hu-HU" spc="-1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977917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1258920" y="274680"/>
            <a:ext cx="742752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i="1" spc="-1">
                <a:solidFill>
                  <a:srgbClr val="333399"/>
                </a:solidFill>
                <a:latin typeface="Arial"/>
              </a:rPr>
              <a:t>oszd-meg-és-uralkodj </a:t>
            </a:r>
            <a:r>
              <a:rPr lang="hu-HU" sz="4400" spc="-1">
                <a:solidFill>
                  <a:srgbClr val="333399"/>
                </a:solidFill>
                <a:latin typeface="Arial"/>
              </a:rPr>
              <a:t>megközelítés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1258920" y="1845000"/>
            <a:ext cx="7427520" cy="41047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ts val="641"/>
              </a:spcBef>
            </a:pPr>
            <a:r>
              <a:rPr lang="hu-HU" sz="3200" spc="-1" dirty="0">
                <a:solidFill>
                  <a:srgbClr val="333333"/>
                </a:solidFill>
                <a:latin typeface="Arial"/>
              </a:rPr>
              <a:t>A feladatot </a:t>
            </a:r>
            <a:r>
              <a:rPr lang="hu-HU" sz="3200" b="1" i="1" spc="-1" dirty="0">
                <a:solidFill>
                  <a:srgbClr val="333333"/>
                </a:solidFill>
                <a:latin typeface="Arial"/>
              </a:rPr>
              <a:t>több részfeladat</a:t>
            </a:r>
            <a:r>
              <a:rPr lang="hu-HU" sz="3200" spc="-1" dirty="0">
                <a:solidFill>
                  <a:srgbClr val="333333"/>
                </a:solidFill>
                <a:latin typeface="Arial"/>
              </a:rPr>
              <a:t>ra osztjuk, amelyek hasonlóak az eredeti feladathoz, de méretük kisebb, rekurzív módon megoldjuk a részfeladatokat, majd összevonjuk ezeket a megoldásokat, hogy az eredeti feladatra megoldást adjanak.</a:t>
            </a:r>
            <a:endParaRPr lang="hu-HU" sz="3200" b="1" spc="-1" dirty="0">
              <a:solidFill>
                <a:srgbClr val="33333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893406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1258920" y="274680"/>
            <a:ext cx="742752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Oszd meg és uralkodj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CustomShape 2"/>
          <p:cNvSpPr/>
          <p:nvPr/>
        </p:nvSpPr>
        <p:spPr>
          <a:xfrm>
            <a:off x="2051640" y="1845000"/>
            <a:ext cx="5904360" cy="3096000"/>
          </a:xfrm>
          <a:prstGeom prst="rect">
            <a:avLst/>
          </a:prstGeom>
          <a:solidFill>
            <a:schemeClr val="accent1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/>
            <a:r>
              <a:rPr lang="hu-HU" sz="3600" spc="-1">
                <a:solidFill>
                  <a:srgbClr val="000000"/>
                </a:solidFill>
                <a:latin typeface="Arial"/>
              </a:rPr>
              <a:t>Feladat</a:t>
            </a:r>
            <a:endParaRPr lang="hu-HU" sz="3600" spc="-1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510099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1258920" y="274680"/>
            <a:ext cx="742752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Oszd meg és uralkodj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CustomShape 2"/>
          <p:cNvSpPr/>
          <p:nvPr/>
        </p:nvSpPr>
        <p:spPr>
          <a:xfrm>
            <a:off x="2051640" y="1845000"/>
            <a:ext cx="5904360" cy="3096000"/>
          </a:xfrm>
          <a:prstGeom prst="rect">
            <a:avLst/>
          </a:prstGeom>
          <a:solidFill>
            <a:srgbClr val="002060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4" name="CustomShape 3"/>
          <p:cNvSpPr/>
          <p:nvPr/>
        </p:nvSpPr>
        <p:spPr>
          <a:xfrm>
            <a:off x="5004000" y="1845000"/>
            <a:ext cx="2952000" cy="3096000"/>
          </a:xfrm>
          <a:prstGeom prst="rect">
            <a:avLst/>
          </a:prstGeom>
          <a:solidFill>
            <a:srgbClr val="00B0F0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5" name="CustomShape 4"/>
          <p:cNvSpPr/>
          <p:nvPr/>
        </p:nvSpPr>
        <p:spPr>
          <a:xfrm>
            <a:off x="2051640" y="1845000"/>
            <a:ext cx="2952000" cy="647640"/>
          </a:xfrm>
          <a:prstGeom prst="rect">
            <a:avLst/>
          </a:prstGeom>
          <a:solidFill>
            <a:srgbClr val="FFFF00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6" name="CustomShape 5"/>
          <p:cNvSpPr/>
          <p:nvPr/>
        </p:nvSpPr>
        <p:spPr>
          <a:xfrm>
            <a:off x="2428200" y="5445360"/>
            <a:ext cx="5150880" cy="516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r>
              <a:rPr lang="hu-HU" sz="2800" spc="-1">
                <a:solidFill>
                  <a:srgbClr val="000000"/>
                </a:solidFill>
                <a:latin typeface="Arial"/>
              </a:rPr>
              <a:t>… több részfeladatra osztjuk …</a:t>
            </a:r>
            <a:endParaRPr lang="hu-HU" sz="2800" spc="-1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175180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1258920" y="274680"/>
            <a:ext cx="742752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Oszd meg és uralkodj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1619640" y="2781000"/>
            <a:ext cx="2952000" cy="2449800"/>
          </a:xfrm>
          <a:prstGeom prst="rect">
            <a:avLst/>
          </a:prstGeom>
          <a:solidFill>
            <a:srgbClr val="002060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" name="CustomShape 3"/>
          <p:cNvSpPr/>
          <p:nvPr/>
        </p:nvSpPr>
        <p:spPr>
          <a:xfrm>
            <a:off x="5103360" y="1533240"/>
            <a:ext cx="2952000" cy="3096000"/>
          </a:xfrm>
          <a:prstGeom prst="rect">
            <a:avLst/>
          </a:prstGeom>
          <a:solidFill>
            <a:srgbClr val="00B0F0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0" name="CustomShape 4"/>
          <p:cNvSpPr/>
          <p:nvPr/>
        </p:nvSpPr>
        <p:spPr>
          <a:xfrm>
            <a:off x="1403640" y="1520640"/>
            <a:ext cx="2952000" cy="647640"/>
          </a:xfrm>
          <a:prstGeom prst="rect">
            <a:avLst/>
          </a:prstGeom>
          <a:solidFill>
            <a:srgbClr val="FFFF00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1" name="CustomShape 5"/>
          <p:cNvSpPr/>
          <p:nvPr/>
        </p:nvSpPr>
        <p:spPr>
          <a:xfrm>
            <a:off x="2431440" y="5445360"/>
            <a:ext cx="5526000" cy="516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r>
              <a:rPr lang="hu-HU" sz="2800" spc="-1">
                <a:solidFill>
                  <a:srgbClr val="000000"/>
                </a:solidFill>
                <a:latin typeface="Arial"/>
              </a:rPr>
              <a:t>… megoldjuk a részfeladatokat …</a:t>
            </a:r>
            <a:endParaRPr lang="hu-HU" sz="2800" spc="-1">
              <a:solidFill>
                <a:prstClr val="black"/>
              </a:solidFill>
              <a:latin typeface="Arial"/>
            </a:endParaRPr>
          </a:p>
        </p:txBody>
      </p:sp>
      <p:pic>
        <p:nvPicPr>
          <p:cNvPr id="122" name="Picture 2"/>
          <p:cNvPicPr/>
          <p:nvPr/>
        </p:nvPicPr>
        <p:blipFill>
          <a:blip r:embed="rId2"/>
          <a:stretch/>
        </p:blipFill>
        <p:spPr>
          <a:xfrm>
            <a:off x="2533320" y="1520640"/>
            <a:ext cx="565920" cy="647640"/>
          </a:xfrm>
          <a:prstGeom prst="rect">
            <a:avLst/>
          </a:prstGeom>
          <a:ln>
            <a:noFill/>
          </a:ln>
        </p:spPr>
      </p:pic>
      <p:pic>
        <p:nvPicPr>
          <p:cNvPr id="123" name="Picture 2"/>
          <p:cNvPicPr/>
          <p:nvPr/>
        </p:nvPicPr>
        <p:blipFill>
          <a:blip r:embed="rId2"/>
          <a:stretch/>
        </p:blipFill>
        <p:spPr>
          <a:xfrm>
            <a:off x="6296400" y="2805840"/>
            <a:ext cx="565920" cy="647640"/>
          </a:xfrm>
          <a:prstGeom prst="rect">
            <a:avLst/>
          </a:prstGeom>
          <a:ln>
            <a:noFill/>
          </a:ln>
        </p:spPr>
      </p:pic>
      <p:pic>
        <p:nvPicPr>
          <p:cNvPr id="124" name="Picture 2"/>
          <p:cNvPicPr/>
          <p:nvPr/>
        </p:nvPicPr>
        <p:blipFill>
          <a:blip r:embed="rId2"/>
          <a:stretch/>
        </p:blipFill>
        <p:spPr>
          <a:xfrm>
            <a:off x="2812680" y="3682080"/>
            <a:ext cx="565920" cy="647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923015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1258920" y="274680"/>
            <a:ext cx="742752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Oszd meg és uralkodj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CustomShape 2"/>
          <p:cNvSpPr/>
          <p:nvPr/>
        </p:nvSpPr>
        <p:spPr>
          <a:xfrm>
            <a:off x="2051640" y="2493000"/>
            <a:ext cx="2952000" cy="2449800"/>
          </a:xfrm>
          <a:prstGeom prst="rect">
            <a:avLst/>
          </a:prstGeom>
          <a:solidFill>
            <a:schemeClr val="accent1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" name="CustomShape 3"/>
          <p:cNvSpPr/>
          <p:nvPr/>
        </p:nvSpPr>
        <p:spPr>
          <a:xfrm>
            <a:off x="5004000" y="1848960"/>
            <a:ext cx="2952000" cy="3096000"/>
          </a:xfrm>
          <a:prstGeom prst="rect">
            <a:avLst/>
          </a:prstGeom>
          <a:solidFill>
            <a:schemeClr val="accent1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" name="CustomShape 4"/>
          <p:cNvSpPr/>
          <p:nvPr/>
        </p:nvSpPr>
        <p:spPr>
          <a:xfrm>
            <a:off x="2051640" y="1845000"/>
            <a:ext cx="2952000" cy="647640"/>
          </a:xfrm>
          <a:prstGeom prst="rect">
            <a:avLst/>
          </a:prstGeom>
          <a:solidFill>
            <a:schemeClr val="accent1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9" name="CustomShape 5"/>
          <p:cNvSpPr/>
          <p:nvPr/>
        </p:nvSpPr>
        <p:spPr>
          <a:xfrm>
            <a:off x="1501560" y="5157360"/>
            <a:ext cx="756036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hu-HU" sz="2800" spc="-1">
                <a:solidFill>
                  <a:srgbClr val="000000"/>
                </a:solidFill>
                <a:latin typeface="Arial"/>
              </a:rPr>
              <a:t>… majd összevonjuk ezeket a megoldásokat, hogy az eredeti feladatra megoldást adjanak</a:t>
            </a:r>
            <a:endParaRPr lang="hu-HU" sz="2800" spc="-1">
              <a:solidFill>
                <a:prstClr val="black"/>
              </a:solidFill>
              <a:latin typeface="Arial"/>
            </a:endParaRPr>
          </a:p>
        </p:txBody>
      </p:sp>
      <p:pic>
        <p:nvPicPr>
          <p:cNvPr id="130" name="Picture 2"/>
          <p:cNvPicPr/>
          <p:nvPr/>
        </p:nvPicPr>
        <p:blipFill>
          <a:blip r:embed="rId2"/>
          <a:stretch/>
        </p:blipFill>
        <p:spPr>
          <a:xfrm>
            <a:off x="4195440" y="2281320"/>
            <a:ext cx="1949760" cy="22312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982477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1258920" y="274680"/>
            <a:ext cx="742752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Oszd meg és uralkodj?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CustomShape 2"/>
          <p:cNvSpPr/>
          <p:nvPr/>
        </p:nvSpPr>
        <p:spPr>
          <a:xfrm>
            <a:off x="2051640" y="1845000"/>
            <a:ext cx="5904360" cy="3096000"/>
          </a:xfrm>
          <a:prstGeom prst="rect">
            <a:avLst/>
          </a:prstGeom>
          <a:solidFill>
            <a:srgbClr val="0070C0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3" name="CustomShape 3"/>
          <p:cNvSpPr/>
          <p:nvPr/>
        </p:nvSpPr>
        <p:spPr>
          <a:xfrm>
            <a:off x="2051640" y="1845000"/>
            <a:ext cx="4392000" cy="30960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4" name="CustomShape 4"/>
          <p:cNvSpPr/>
          <p:nvPr/>
        </p:nvSpPr>
        <p:spPr>
          <a:xfrm rot="5400000">
            <a:off x="1601640" y="2295000"/>
            <a:ext cx="3096000" cy="2196000"/>
          </a:xfrm>
          <a:prstGeom prst="rtTriangle">
            <a:avLst/>
          </a:prstGeom>
          <a:solidFill>
            <a:srgbClr val="92D050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5" name="CustomShape 5"/>
          <p:cNvSpPr/>
          <p:nvPr/>
        </p:nvSpPr>
        <p:spPr>
          <a:xfrm>
            <a:off x="1482840" y="5482800"/>
            <a:ext cx="7546680" cy="516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r>
              <a:rPr lang="hu-HU" sz="2800" spc="-1">
                <a:solidFill>
                  <a:srgbClr val="000000"/>
                </a:solidFill>
                <a:latin typeface="Arial"/>
              </a:rPr>
              <a:t>… amelyek hasonlóak az eredeti feladathoz …</a:t>
            </a:r>
            <a:endParaRPr lang="hu-HU" sz="2800" spc="-1">
              <a:solidFill>
                <a:prstClr val="black"/>
              </a:solidFill>
              <a:latin typeface="Arial"/>
            </a:endParaRPr>
          </a:p>
        </p:txBody>
      </p:sp>
      <p:pic>
        <p:nvPicPr>
          <p:cNvPr id="136" name="Picture 5"/>
          <p:cNvPicPr/>
          <p:nvPr/>
        </p:nvPicPr>
        <p:blipFill>
          <a:blip r:embed="rId2"/>
          <a:stretch/>
        </p:blipFill>
        <p:spPr>
          <a:xfrm>
            <a:off x="2643840" y="1340640"/>
            <a:ext cx="4720320" cy="40456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185840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1258920" y="274680"/>
            <a:ext cx="742752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Oszd meg és uralkodj?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CustomShape 2"/>
          <p:cNvSpPr/>
          <p:nvPr/>
        </p:nvSpPr>
        <p:spPr>
          <a:xfrm>
            <a:off x="2051640" y="2205000"/>
            <a:ext cx="3096000" cy="2736000"/>
          </a:xfrm>
          <a:prstGeom prst="rect">
            <a:avLst/>
          </a:prstGeom>
          <a:solidFill>
            <a:srgbClr val="002060">
              <a:alpha val="80000"/>
            </a:srgbClr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9" name="CustomShape 3"/>
          <p:cNvSpPr/>
          <p:nvPr/>
        </p:nvSpPr>
        <p:spPr>
          <a:xfrm>
            <a:off x="4716000" y="1845000"/>
            <a:ext cx="3240000" cy="3096000"/>
          </a:xfrm>
          <a:prstGeom prst="rect">
            <a:avLst/>
          </a:prstGeom>
          <a:solidFill>
            <a:srgbClr val="00B0F0">
              <a:alpha val="80000"/>
            </a:srgbClr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0" name="CustomShape 4"/>
          <p:cNvSpPr/>
          <p:nvPr/>
        </p:nvSpPr>
        <p:spPr>
          <a:xfrm>
            <a:off x="2051640" y="1845000"/>
            <a:ext cx="3456000" cy="1079640"/>
          </a:xfrm>
          <a:prstGeom prst="rect">
            <a:avLst/>
          </a:prstGeom>
          <a:solidFill>
            <a:srgbClr val="FFFF00">
              <a:alpha val="80000"/>
            </a:srgbClr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1" name="CustomShape 5"/>
          <p:cNvSpPr/>
          <p:nvPr/>
        </p:nvSpPr>
        <p:spPr>
          <a:xfrm>
            <a:off x="2681280" y="5229360"/>
            <a:ext cx="49330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r>
              <a:rPr lang="hu-HU" sz="2800" spc="-1">
                <a:solidFill>
                  <a:srgbClr val="000000"/>
                </a:solidFill>
                <a:latin typeface="Arial"/>
              </a:rPr>
              <a:t>… több diszjunkt (nem átfedő)</a:t>
            </a:r>
            <a:endParaRPr lang="hu-HU" sz="2800" spc="-1">
              <a:solidFill>
                <a:prstClr val="black"/>
              </a:solidFill>
              <a:latin typeface="Arial"/>
            </a:endParaRPr>
          </a:p>
          <a:p>
            <a:r>
              <a:rPr lang="hu-HU" sz="2800" spc="-1">
                <a:solidFill>
                  <a:srgbClr val="000000"/>
                </a:solidFill>
                <a:latin typeface="Arial"/>
              </a:rPr>
              <a:t>részfeladatra osztjuk …</a:t>
            </a:r>
            <a:endParaRPr lang="hu-HU" sz="2800" spc="-1">
              <a:solidFill>
                <a:prstClr val="black"/>
              </a:solidFill>
              <a:latin typeface="Arial"/>
            </a:endParaRPr>
          </a:p>
        </p:txBody>
      </p:sp>
      <p:pic>
        <p:nvPicPr>
          <p:cNvPr id="142" name="Picture 5"/>
          <p:cNvPicPr/>
          <p:nvPr/>
        </p:nvPicPr>
        <p:blipFill>
          <a:blip r:embed="rId2"/>
          <a:stretch/>
        </p:blipFill>
        <p:spPr>
          <a:xfrm>
            <a:off x="2643840" y="1340640"/>
            <a:ext cx="4720320" cy="40456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799959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276</Words>
  <Application>Microsoft Macintosh PowerPoint</Application>
  <PresentationFormat>On-screen Show (4:3)</PresentationFormat>
  <Paragraphs>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StarSymbol</vt:lpstr>
      <vt:lpstr>Symbol</vt:lpstr>
      <vt:lpstr>Times New Roman</vt:lpstr>
      <vt:lpstr>Wingdings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Richárd Farkas</dc:creator>
  <cp:lastModifiedBy>Richárd Farkas</cp:lastModifiedBy>
  <cp:revision>2</cp:revision>
  <dcterms:created xsi:type="dcterms:W3CDTF">2020-09-14T11:53:46Z</dcterms:created>
  <dcterms:modified xsi:type="dcterms:W3CDTF">2020-09-14T13:21:23Z</dcterms:modified>
</cp:coreProperties>
</file>