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00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742752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58920" y="3872520"/>
            <a:ext cx="742752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08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64840" y="160020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258920" y="387252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64840" y="387252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19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2391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70280" y="1600200"/>
            <a:ext cx="2391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81640" y="1600200"/>
            <a:ext cx="2391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1258920" y="3872520"/>
            <a:ext cx="2391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70280" y="3872520"/>
            <a:ext cx="2391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281640" y="3872520"/>
            <a:ext cx="2391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4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8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88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3624480" cy="434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64840" y="1600200"/>
            <a:ext cx="3624480" cy="434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34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4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258920" y="274680"/>
            <a:ext cx="742752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hu-H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94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64840" y="1600200"/>
            <a:ext cx="3624480" cy="434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258920" y="387252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78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3624480" cy="434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4840" y="160020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64840" y="387252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9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hu-HU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64840" y="1600200"/>
            <a:ext cx="362448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58920" y="3872520"/>
            <a:ext cx="7427520" cy="2074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u-HU" sz="3200" b="1" strike="noStrike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54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58920" y="274680"/>
            <a:ext cx="74275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4400" b="0" strike="noStrike" spc="-1">
                <a:solidFill>
                  <a:srgbClr val="333399"/>
                </a:solidFill>
                <a:latin typeface="Arial"/>
              </a:rPr>
              <a:t>Mintacím szerkesztése</a:t>
            </a:r>
            <a:endParaRPr lang="hu-H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58920" y="1600200"/>
            <a:ext cx="7427520" cy="434952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3200" b="1" strike="noStrike" spc="-1">
                <a:solidFill>
                  <a:srgbClr val="333333"/>
                </a:solidFill>
                <a:latin typeface="Arial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333333"/>
              </a:buClr>
              <a:buFont typeface="Symbol" charset="2"/>
              <a:buChar char=""/>
            </a:pPr>
            <a:r>
              <a:rPr lang="hu-HU" sz="2800" b="1" strike="noStrike" spc="-1">
                <a:solidFill>
                  <a:srgbClr val="333333"/>
                </a:solidFill>
                <a:latin typeface="Arial"/>
              </a:rPr>
              <a:t>Második szint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2400" b="1" strike="noStrike" spc="-1">
                <a:solidFill>
                  <a:srgbClr val="333333"/>
                </a:solidFill>
                <a:latin typeface="Arial"/>
              </a:rPr>
              <a:t>Harmadik szint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Symbol" charset="2"/>
              <a:buChar char=""/>
            </a:pPr>
            <a:r>
              <a:rPr lang="hu-HU" sz="2000" b="1" strike="noStrike" spc="-1">
                <a:solidFill>
                  <a:srgbClr val="333333"/>
                </a:solidFill>
                <a:latin typeface="Arial"/>
              </a:rPr>
              <a:t>Negyedik szint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333333"/>
              </a:buClr>
              <a:buFont typeface="StarSymbol"/>
              <a:buChar char="»"/>
            </a:pPr>
            <a:r>
              <a:rPr lang="hu-HU" sz="2000" b="1" strike="noStrike" spc="-1">
                <a:solidFill>
                  <a:srgbClr val="333333"/>
                </a:solidFill>
                <a:latin typeface="Arial"/>
              </a:rPr>
              <a:t>Ötödik szint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877080" y="638172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hu-HU" sz="2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513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080" indent="-342720" algn="l" defTabSz="914400" rtl="0" eaLnBrk="1" latinLnBrk="0" hangingPunct="1">
        <a:lnSpc>
          <a:spcPct val="100000"/>
        </a:lnSpc>
        <a:spcBef>
          <a:spcPts val="641"/>
        </a:spcBef>
        <a:buClr>
          <a:srgbClr val="333333"/>
        </a:buClr>
        <a:buFont typeface="Symbol" charset="2"/>
        <a:buChar char="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5493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Algoritmusok és Adatszerkezetek I.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547640" y="2709000"/>
            <a:ext cx="712836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Rekurzió</a:t>
            </a:r>
            <a:endParaRPr lang="hu-HU" sz="32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90AF40D6-E4AF-0848-8CFF-55BE282287B9}"/>
              </a:ext>
            </a:extLst>
          </p:cNvPr>
          <p:cNvSpPr/>
          <p:nvPr/>
        </p:nvSpPr>
        <p:spPr>
          <a:xfrm>
            <a:off x="3864960" y="4653000"/>
            <a:ext cx="2261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2020. szeptember</a:t>
            </a:r>
          </a:p>
          <a:p>
            <a:pPr algn="ctr"/>
            <a:endParaRPr lang="hu-HU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2. hét – 2. videó</a:t>
            </a:r>
          </a:p>
          <a:p>
            <a:pPr algn="ctr"/>
            <a:r>
              <a:rPr lang="hu-HU" spc="-1" dirty="0">
                <a:solidFill>
                  <a:srgbClr val="000000"/>
                </a:solidFill>
                <a:latin typeface="Arial"/>
              </a:rPr>
              <a:t>S02E02 </a:t>
            </a:r>
            <a:endParaRPr lang="hu-HU" spc="-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318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258920" y="274680"/>
            <a:ext cx="7427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Felező csúcskereső algoritmus futási ideje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6853680" y="5389860"/>
            <a:ext cx="1832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hu-HU" sz="3600" i="1" spc="-1" dirty="0">
                <a:solidFill>
                  <a:srgbClr val="000000"/>
                </a:solidFill>
                <a:latin typeface="Arial"/>
              </a:rPr>
              <a:t>O</a:t>
            </a:r>
            <a:r>
              <a:rPr lang="hu-HU" sz="3600" spc="-1" dirty="0">
                <a:solidFill>
                  <a:srgbClr val="000000"/>
                </a:solidFill>
                <a:latin typeface="Arial"/>
              </a:rPr>
              <a:t>(log </a:t>
            </a:r>
            <a:r>
              <a:rPr lang="hu-HU" sz="3600" i="1" spc="-1" dirty="0">
                <a:solidFill>
                  <a:srgbClr val="000000"/>
                </a:solidFill>
                <a:latin typeface="Arial"/>
              </a:rPr>
              <a:t>n</a:t>
            </a:r>
            <a:r>
              <a:rPr lang="hu-HU" sz="3600" spc="-1" dirty="0">
                <a:solidFill>
                  <a:srgbClr val="000000"/>
                </a:solidFill>
                <a:latin typeface="Arial"/>
              </a:rPr>
              <a:t>)</a:t>
            </a:r>
            <a:endParaRPr lang="hu-HU" sz="360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1594586" y="1877103"/>
            <a:ext cx="7427520" cy="3933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Felosztás	</a:t>
            </a:r>
            <a:r>
              <a:rPr lang="hu-HU" sz="3200" i="1" spc="-1" dirty="0" err="1">
                <a:solidFill>
                  <a:srgbClr val="333333"/>
                </a:solidFill>
                <a:latin typeface="Arial"/>
              </a:rPr>
              <a:t>Θ</a:t>
            </a:r>
            <a:r>
              <a:rPr lang="hu-HU" sz="3200" spc="-1" dirty="0">
                <a:solidFill>
                  <a:srgbClr val="333333"/>
                </a:solidFill>
                <a:latin typeface="Arial"/>
              </a:rPr>
              <a:t>(1)</a:t>
            </a:r>
            <a:endParaRPr lang="hu-HU" sz="3200" b="1" spc="-1" dirty="0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Uralkodás	</a:t>
            </a:r>
            <a:r>
              <a:rPr lang="hu-HU" sz="3200" spc="-1" dirty="0">
                <a:solidFill>
                  <a:srgbClr val="333333"/>
                </a:solidFill>
                <a:latin typeface="Arial"/>
              </a:rPr>
              <a:t>T(</a:t>
            </a:r>
            <a:r>
              <a:rPr lang="hu-HU" sz="3200" i="1" spc="-1" dirty="0">
                <a:solidFill>
                  <a:srgbClr val="333333"/>
                </a:solidFill>
                <a:latin typeface="Arial"/>
              </a:rPr>
              <a:t>n</a:t>
            </a:r>
            <a:r>
              <a:rPr lang="hu-HU" sz="3200" spc="-1" dirty="0">
                <a:solidFill>
                  <a:srgbClr val="333333"/>
                </a:solidFill>
                <a:latin typeface="Arial"/>
              </a:rPr>
              <a:t>/2)</a:t>
            </a:r>
            <a:endParaRPr lang="hu-HU" sz="3200" b="1" spc="-1" dirty="0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641"/>
              </a:spcBef>
            </a:pPr>
            <a:r>
              <a:rPr lang="hu-HU" sz="3200" b="1" spc="-1" dirty="0">
                <a:solidFill>
                  <a:srgbClr val="333333"/>
                </a:solidFill>
                <a:latin typeface="Arial"/>
              </a:rPr>
              <a:t>Összevonás	</a:t>
            </a:r>
            <a:r>
              <a:rPr lang="hu-HU" sz="3200" i="1" spc="-1" dirty="0" err="1">
                <a:solidFill>
                  <a:srgbClr val="333333"/>
                </a:solidFill>
                <a:latin typeface="Arial"/>
              </a:rPr>
              <a:t>Θ</a:t>
            </a:r>
            <a:r>
              <a:rPr lang="hu-HU" sz="3200" spc="-1" dirty="0">
                <a:solidFill>
                  <a:srgbClr val="333333"/>
                </a:solidFill>
                <a:latin typeface="Arial"/>
              </a:rPr>
              <a:t>(1)</a:t>
            </a:r>
          </a:p>
          <a:p>
            <a:pPr>
              <a:spcBef>
                <a:spcPts val="641"/>
              </a:spcBef>
            </a:pPr>
            <a:endParaRPr lang="hu-HU" sz="3200" b="1" spc="-1" dirty="0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479"/>
              </a:spcBef>
            </a:pPr>
            <a:r>
              <a:rPr lang="hu-HU" sz="3200" spc="-1" dirty="0">
                <a:solidFill>
                  <a:srgbClr val="333333"/>
                </a:solidFill>
              </a:rPr>
              <a:t>T(n) = ha n&gt;2 	: </a:t>
            </a:r>
            <a:r>
              <a:rPr lang="hu-HU" sz="3200" i="1" spc="-1" dirty="0" err="1">
                <a:solidFill>
                  <a:srgbClr val="333333"/>
                </a:solidFill>
              </a:rPr>
              <a:t>Θ</a:t>
            </a:r>
            <a:r>
              <a:rPr lang="hu-HU" sz="3200" spc="-1" dirty="0">
                <a:solidFill>
                  <a:srgbClr val="333333"/>
                </a:solidFill>
              </a:rPr>
              <a:t>(1) + T(n/2) + </a:t>
            </a:r>
            <a:r>
              <a:rPr lang="hu-HU" sz="3200" i="1" spc="-1" dirty="0" err="1">
                <a:solidFill>
                  <a:srgbClr val="333333"/>
                </a:solidFill>
              </a:rPr>
              <a:t>Θ</a:t>
            </a:r>
            <a:r>
              <a:rPr lang="hu-HU" sz="3200" spc="-1" dirty="0">
                <a:solidFill>
                  <a:srgbClr val="333333"/>
                </a:solidFill>
              </a:rPr>
              <a:t>(1)</a:t>
            </a:r>
            <a:endParaRPr lang="hu-HU" sz="3200" b="1" spc="-1" dirty="0">
              <a:solidFill>
                <a:srgbClr val="333333"/>
              </a:solidFill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hu-HU" sz="3200" spc="-1" dirty="0">
                <a:solidFill>
                  <a:srgbClr val="333333"/>
                </a:solidFill>
              </a:rPr>
              <a:t>       egyébként : </a:t>
            </a:r>
            <a:r>
              <a:rPr lang="hu-HU" sz="3200" i="1" spc="-1" dirty="0" err="1">
                <a:solidFill>
                  <a:srgbClr val="333333"/>
                </a:solidFill>
              </a:rPr>
              <a:t>Θ</a:t>
            </a:r>
            <a:r>
              <a:rPr lang="hu-HU" sz="3200" spc="-1" dirty="0">
                <a:solidFill>
                  <a:srgbClr val="333333"/>
                </a:solidFill>
              </a:rPr>
              <a:t>(1)</a:t>
            </a:r>
            <a:endParaRPr lang="hu-HU" sz="3200" b="1" spc="-1" dirty="0">
              <a:solidFill>
                <a:srgbClr val="333333"/>
              </a:solidFill>
            </a:endParaRPr>
          </a:p>
          <a:p>
            <a:pPr>
              <a:spcBef>
                <a:spcPts val="641"/>
              </a:spcBef>
            </a:pPr>
            <a:endParaRPr lang="hu-HU" sz="3200" b="1" spc="-1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7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006920" y="2385360"/>
            <a:ext cx="77050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3600" spc="-1">
                <a:solidFill>
                  <a:srgbClr val="333399"/>
                </a:solidFill>
                <a:latin typeface="Arial"/>
              </a:rPr>
              <a:t>oszd-meg-és-uralkodj algoritmus </a:t>
            </a:r>
            <a:br>
              <a:rPr>
                <a:solidFill>
                  <a:prstClr val="black"/>
                </a:solidFill>
                <a:latin typeface="Arial"/>
              </a:rPr>
            </a:br>
            <a:br>
              <a:rPr>
                <a:solidFill>
                  <a:prstClr val="black"/>
                </a:solidFill>
                <a:latin typeface="Arial"/>
              </a:rPr>
            </a:br>
            <a:r>
              <a:rPr lang="hu-HU" sz="3600" spc="-1">
                <a:solidFill>
                  <a:srgbClr val="333399"/>
                </a:solidFill>
                <a:latin typeface="Arial"/>
                <a:ea typeface="Arial"/>
              </a:rPr>
              <a:t>≠</a:t>
            </a:r>
            <a:br>
              <a:rPr>
                <a:solidFill>
                  <a:prstClr val="black"/>
                </a:solidFill>
                <a:latin typeface="Arial"/>
              </a:rPr>
            </a:br>
            <a:br>
              <a:rPr>
                <a:solidFill>
                  <a:prstClr val="black"/>
                </a:solidFill>
                <a:latin typeface="Arial"/>
              </a:rPr>
            </a:br>
            <a:r>
              <a:rPr lang="hu-HU" sz="3600" spc="-1">
                <a:solidFill>
                  <a:srgbClr val="333399"/>
                </a:solidFill>
                <a:latin typeface="Arial"/>
              </a:rPr>
              <a:t>rekurzió</a:t>
            </a:r>
            <a:endParaRPr lang="hu-HU" sz="36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712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619640" y="1600200"/>
            <a:ext cx="7066800" cy="4349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7F0055"/>
                </a:solidFill>
                <a:latin typeface="Consolas"/>
              </a:rPr>
              <a:t>static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Integer find_a_peak(</a:t>
            </a:r>
            <a:r>
              <a:rPr lang="hu-HU" sz="1200" b="1" spc="-1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[]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){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3F7F5F"/>
                </a:solidFill>
                <a:latin typeface="Consolas"/>
              </a:rPr>
              <a:t>  // határesetek kezelése ugyanaz, mint a lassú verzióban!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333333"/>
                </a:solidFill>
                <a:latin typeface="Consolas"/>
              </a:rPr>
              <a:t>  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3F7F5F"/>
                </a:solidFill>
                <a:latin typeface="Consolas"/>
              </a:rPr>
              <a:t>  // algoritmus: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= 1;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200" b="1" spc="-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- 2;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while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&lt;=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) {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3F7F5F"/>
                </a:solidFill>
                <a:latin typeface="Consolas"/>
              </a:rPr>
              <a:t>    //kell lennie csucsnak az a[lo..hi]-ban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  int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+ (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-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) / 2;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  if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- 1])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6A3E3E"/>
                </a:solidFill>
                <a:latin typeface="Consolas"/>
              </a:rPr>
              <a:t>      hi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- 1;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  else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+ 1])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6A3E3E"/>
                </a:solidFill>
                <a:latin typeface="Consolas"/>
              </a:rPr>
              <a:t>      lo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+ 1;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  else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    return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000000"/>
                </a:solidFill>
                <a:latin typeface="Consolas"/>
              </a:rPr>
              <a:t>  }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3F7F5F"/>
                </a:solidFill>
                <a:latin typeface="Consolas"/>
              </a:rPr>
              <a:t>  // Soha nem érhetünk ide: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7F0055"/>
                </a:solidFill>
                <a:latin typeface="Consolas"/>
              </a:rPr>
              <a:t>  return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b="1" spc="-1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2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41"/>
              </a:spcBef>
            </a:pPr>
            <a:r>
              <a:rPr lang="hu-HU" sz="1200" b="1" spc="-1">
                <a:solidFill>
                  <a:srgbClr val="000000"/>
                </a:solidFill>
                <a:latin typeface="Consolas"/>
              </a:rPr>
              <a:t>}</a:t>
            </a:r>
            <a:endParaRPr lang="hu-HU" sz="12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20"/>
              </a:spcBef>
            </a:pPr>
            <a:r>
              <a:rPr lang="hu-HU" sz="1600" b="1" spc="-1">
                <a:solidFill>
                  <a:srgbClr val="000000"/>
                </a:solidFill>
                <a:latin typeface="Consolas"/>
              </a:rPr>
              <a:t>	</a:t>
            </a:r>
            <a:endParaRPr lang="hu-HU" sz="1600" b="1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899640" y="260640"/>
            <a:ext cx="77050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000" spc="-1">
                <a:solidFill>
                  <a:srgbClr val="333399"/>
                </a:solidFill>
                <a:latin typeface="Arial"/>
              </a:rPr>
              <a:t>Felező csúcskereső algoritmus – iteratív implementáció</a:t>
            </a:r>
            <a:endParaRPr lang="hu-HU" sz="40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130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619640" y="1600200"/>
            <a:ext cx="7066800" cy="4349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protected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static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Integer find_a_peak_in(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[]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){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&lt;= 1)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] &gt;=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+1])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] &gt;=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- 1])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3F7F5F"/>
                </a:solidFill>
                <a:latin typeface="Consolas"/>
              </a:rPr>
              <a:t>// algoritmus: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3F7F5F"/>
                </a:solidFill>
                <a:latin typeface="Consolas"/>
              </a:rPr>
              <a:t>// kell lennie csucsnak az a[lo..hi]-ban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+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-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) / 2;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- 1])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find_a_peak_in(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 - 1);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else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+ 1])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find_a_peak_in(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 + 1, 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);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000000"/>
                </a:solidFill>
                <a:latin typeface="Consolas"/>
              </a:rPr>
              <a:t>}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899640" y="260640"/>
            <a:ext cx="77050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000" spc="-1">
                <a:solidFill>
                  <a:srgbClr val="333399"/>
                </a:solidFill>
                <a:latin typeface="Arial"/>
              </a:rPr>
              <a:t>Felező csúcskereső algoritmus – rekurzív implementáció</a:t>
            </a:r>
            <a:endParaRPr lang="hu-HU" sz="4000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1582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619640" y="1600200"/>
            <a:ext cx="7066800" cy="4349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static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Integer find_a_peak_fast_recursive(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[] 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) {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==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throw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IllegalArgumentException();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if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(</a:t>
            </a:r>
            <a:r>
              <a:rPr lang="hu-HU" sz="1400" b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400" b="1" spc="-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&lt; 1)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7F0055"/>
                </a:solidFill>
                <a:latin typeface="Consolas"/>
              </a:rPr>
              <a:t>  return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find_a_peak_in(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, 0, </a:t>
            </a:r>
            <a:r>
              <a:rPr lang="hu-HU" sz="1400" b="1" i="1" spc="-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400" b="1" i="1" spc="-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-1);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spc="-1">
                <a:solidFill>
                  <a:srgbClr val="000000"/>
                </a:solidFill>
                <a:latin typeface="Consolas"/>
              </a:rPr>
              <a:t>}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find_a_peak_fast_recursive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b="1" spc="-1">
                <a:solidFill>
                  <a:srgbClr val="7F0055"/>
                </a:solidFill>
                <a:latin typeface="Consolas"/>
              </a:rPr>
              <a:t>new int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[]{1,3,4,3,5,1,0});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find_a_peak_in(a,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0,6)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r>
              <a:rPr lang="hu-HU" sz="1400" b="1" i="1" spc="-1">
                <a:solidFill>
                  <a:srgbClr val="000000"/>
                </a:solidFill>
                <a:latin typeface="Consolas"/>
              </a:rPr>
              <a:t>find_a_peak_in(a,</a:t>
            </a:r>
            <a:r>
              <a:rPr lang="hu-HU" sz="1400" b="1" spc="-1">
                <a:solidFill>
                  <a:srgbClr val="000000"/>
                </a:solidFill>
                <a:latin typeface="Consolas"/>
              </a:rPr>
              <a:t>0,2)</a:t>
            </a: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281"/>
              </a:spcBef>
            </a:pPr>
            <a:endParaRPr lang="hu-HU" sz="1400" b="1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899640" y="260640"/>
            <a:ext cx="77050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000" spc="-1">
                <a:solidFill>
                  <a:srgbClr val="333399"/>
                </a:solidFill>
                <a:latin typeface="Arial"/>
              </a:rPr>
              <a:t>Felező csúcskereső algoritmus – rekurzív implementáció</a:t>
            </a:r>
            <a:endParaRPr lang="hu-HU" sz="40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2"/>
          <p:cNvPicPr/>
          <p:nvPr/>
        </p:nvPicPr>
        <p:blipFill>
          <a:blip r:embed="rId2"/>
          <a:srcRect t="12241" r="58736" b="68115"/>
          <a:stretch/>
        </p:blipFill>
        <p:spPr>
          <a:xfrm>
            <a:off x="4574520" y="4515120"/>
            <a:ext cx="4569120" cy="1223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3185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258920" y="274680"/>
            <a:ext cx="7427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3600" spc="-1">
                <a:solidFill>
                  <a:srgbClr val="333399"/>
                </a:solidFill>
                <a:latin typeface="Arial"/>
              </a:rPr>
              <a:t>Oszd meg és uralkodj algoritmusok</a:t>
            </a:r>
            <a:br>
              <a:rPr>
                <a:solidFill>
                  <a:prstClr val="black"/>
                </a:solidFill>
                <a:latin typeface="Arial"/>
              </a:rPr>
            </a:br>
            <a:r>
              <a:rPr lang="hu-HU" sz="3600" spc="-1">
                <a:solidFill>
                  <a:srgbClr val="333399"/>
                </a:solidFill>
                <a:latin typeface="Arial"/>
              </a:rPr>
              <a:t>iteratív vs rekurzív implementáció</a:t>
            </a:r>
            <a:endParaRPr lang="hu-HU" sz="3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258920" y="1412640"/>
            <a:ext cx="7427520" cy="434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spcBef>
                <a:spcPts val="641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3200" spc="-1">
                <a:solidFill>
                  <a:srgbClr val="333333"/>
                </a:solidFill>
                <a:latin typeface="Arial"/>
              </a:rPr>
              <a:t>(Elméletben) minden oszd-meg-és-uralkodj algoritmust le lehet iteratívan és rekurzívan is programozni</a:t>
            </a:r>
            <a:endParaRPr lang="hu-HU" sz="3200" b="1" spc="-1">
              <a:solidFill>
                <a:srgbClr val="333333"/>
              </a:solidFill>
              <a:latin typeface="Arial"/>
            </a:endParaRPr>
          </a:p>
          <a:p>
            <a:pPr marL="343080" indent="-342720">
              <a:spcBef>
                <a:spcPts val="641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3200" spc="-1">
                <a:solidFill>
                  <a:srgbClr val="333333"/>
                </a:solidFill>
                <a:latin typeface="Arial"/>
              </a:rPr>
              <a:t>Rekurzív implementáció előnye: </a:t>
            </a:r>
            <a:endParaRPr lang="hu-HU" sz="3200" b="1" spc="-1">
              <a:solidFill>
                <a:srgbClr val="333333"/>
              </a:solidFill>
              <a:latin typeface="Arial"/>
            </a:endParaRPr>
          </a:p>
          <a:p>
            <a:pPr marL="743040" lvl="1" indent="-285480">
              <a:spcBef>
                <a:spcPts val="561"/>
              </a:spcBef>
              <a:buClr>
                <a:srgbClr val="333333"/>
              </a:buClr>
              <a:buFont typeface="Symbol" charset="2"/>
              <a:buChar char=""/>
            </a:pPr>
            <a:r>
              <a:rPr lang="hu-HU" sz="2800" spc="-1">
                <a:solidFill>
                  <a:srgbClr val="333333"/>
                </a:solidFill>
                <a:latin typeface="Arial"/>
              </a:rPr>
              <a:t>olvashatóbb kód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 marL="743040" lvl="1" indent="-285480">
              <a:spcBef>
                <a:spcPts val="561"/>
              </a:spcBef>
              <a:buClr>
                <a:srgbClr val="333333"/>
              </a:buClr>
              <a:buFont typeface="Symbol" charset="2"/>
              <a:buChar char=""/>
            </a:pPr>
            <a:r>
              <a:rPr lang="hu-HU" sz="2800" spc="-1">
                <a:solidFill>
                  <a:srgbClr val="333333"/>
                </a:solidFill>
                <a:latin typeface="Arial"/>
              </a:rPr>
              <a:t>intuitív megvalósítás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 marL="343080" indent="-342720">
              <a:spcBef>
                <a:spcPts val="641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3200" spc="-1">
                <a:solidFill>
                  <a:srgbClr val="333333"/>
                </a:solidFill>
                <a:latin typeface="Arial"/>
              </a:rPr>
              <a:t>Rekurzív implementáció hátrányai: </a:t>
            </a:r>
            <a:endParaRPr lang="hu-HU" sz="3200" b="1" spc="-1">
              <a:solidFill>
                <a:srgbClr val="333333"/>
              </a:solidFill>
              <a:latin typeface="Arial"/>
            </a:endParaRPr>
          </a:p>
          <a:p>
            <a:pPr marL="743040" lvl="1" indent="-285480">
              <a:spcBef>
                <a:spcPts val="561"/>
              </a:spcBef>
              <a:buClr>
                <a:srgbClr val="333333"/>
              </a:buClr>
              <a:buFont typeface="Symbol" charset="2"/>
              <a:buChar char=""/>
            </a:pPr>
            <a:r>
              <a:rPr lang="hu-HU" sz="2800" spc="-1">
                <a:solidFill>
                  <a:srgbClr val="333333"/>
                </a:solidFill>
                <a:latin typeface="Arial"/>
              </a:rPr>
              <a:t>memóriallokáció eljáráshívásokra (stack)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 marL="743040" lvl="1" indent="-285480">
              <a:spcBef>
                <a:spcPts val="561"/>
              </a:spcBef>
              <a:buClr>
                <a:srgbClr val="333333"/>
              </a:buClr>
              <a:buFont typeface="Symbol" charset="2"/>
              <a:buChar char=""/>
            </a:pPr>
            <a:r>
              <a:rPr lang="hu-HU" sz="2800" spc="-1">
                <a:solidFill>
                  <a:srgbClr val="333333"/>
                </a:solidFill>
                <a:latin typeface="Arial"/>
              </a:rPr>
              <a:t>nehezebb debugolni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4625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258920" y="274680"/>
            <a:ext cx="7427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Végtelen rekurzió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258920" y="1600200"/>
            <a:ext cx="7427520" cy="434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ts val="561"/>
              </a:spcBef>
            </a:pPr>
            <a:r>
              <a:rPr lang="hu-HU" sz="2800" b="1" spc="-1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28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1" spc="-1">
                <a:solidFill>
                  <a:srgbClr val="7F0055"/>
                </a:solidFill>
                <a:latin typeface="Consolas"/>
              </a:rPr>
              <a:t>static</a:t>
            </a:r>
            <a:r>
              <a:rPr lang="hu-HU" sz="2800" b="1" spc="-1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1" spc="-1">
                <a:solidFill>
                  <a:srgbClr val="7F0055"/>
                </a:solidFill>
                <a:latin typeface="Consolas"/>
              </a:rPr>
              <a:t>void</a:t>
            </a:r>
            <a:r>
              <a:rPr lang="hu-HU" sz="2800" b="1" spc="-1">
                <a:solidFill>
                  <a:srgbClr val="000000"/>
                </a:solidFill>
                <a:latin typeface="Consolas"/>
              </a:rPr>
              <a:t> self_recursion(){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561"/>
              </a:spcBef>
            </a:pPr>
            <a:r>
              <a:rPr lang="hu-HU" sz="2800" b="1" i="1" spc="-1">
                <a:solidFill>
                  <a:srgbClr val="000000"/>
                </a:solidFill>
                <a:latin typeface="Consolas"/>
              </a:rPr>
              <a:t>  self_recursion();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561"/>
              </a:spcBef>
            </a:pPr>
            <a:r>
              <a:rPr lang="hu-HU" sz="2800" b="1" spc="-1">
                <a:solidFill>
                  <a:srgbClr val="000000"/>
                </a:solidFill>
                <a:latin typeface="Consolas"/>
              </a:rPr>
              <a:t>}</a:t>
            </a: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endParaRPr lang="hu-HU" sz="28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Exception in thread "main" java.lang.StackOverflowError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360"/>
              </a:spcBef>
            </a:pPr>
            <a:r>
              <a:rPr lang="hu-HU" b="1" spc="-1">
                <a:solidFill>
                  <a:srgbClr val="FF0000"/>
                </a:solidFill>
                <a:latin typeface="Consolas"/>
              </a:rPr>
              <a:t>    at Bevezetes.self_recursion(</a:t>
            </a:r>
            <a:r>
              <a:rPr lang="hu-HU" b="1" u="sng" spc="-1">
                <a:solidFill>
                  <a:srgbClr val="0066CC"/>
                </a:solidFill>
                <a:latin typeface="Consolas"/>
              </a:rPr>
              <a:t>Bevezetes.java:97</a:t>
            </a:r>
            <a:r>
              <a:rPr lang="hu-HU" b="1" u="sng" spc="-1">
                <a:solidFill>
                  <a:srgbClr val="FF0000"/>
                </a:solidFill>
                <a:latin typeface="Consolas"/>
              </a:rPr>
              <a:t>)</a:t>
            </a:r>
            <a:endParaRPr lang="hu-HU" b="1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4223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258920" y="274680"/>
            <a:ext cx="7427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Kölcsönös rekurzió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Picture 2"/>
          <p:cNvPicPr/>
          <p:nvPr/>
        </p:nvPicPr>
        <p:blipFill>
          <a:blip r:embed="rId2"/>
          <a:srcRect t="8367" r="68135" b="17781"/>
          <a:stretch/>
        </p:blipFill>
        <p:spPr>
          <a:xfrm>
            <a:off x="683640" y="1412640"/>
            <a:ext cx="8286840" cy="5400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3189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258920" y="274680"/>
            <a:ext cx="74275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hu-HU" sz="4400" spc="-1">
                <a:solidFill>
                  <a:srgbClr val="333399"/>
                </a:solidFill>
                <a:latin typeface="Arial"/>
              </a:rPr>
              <a:t>Rekurzió</a:t>
            </a:r>
            <a:endParaRPr lang="hu-HU" sz="4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258920" y="1600200"/>
            <a:ext cx="7705080" cy="4349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ts val="479"/>
              </a:spcBef>
            </a:pPr>
            <a:r>
              <a:rPr lang="hu-HU" sz="2400" spc="-1">
                <a:solidFill>
                  <a:srgbClr val="333333"/>
                </a:solidFill>
                <a:latin typeface="Arial"/>
              </a:rPr>
              <a:t>„A </a:t>
            </a:r>
            <a:r>
              <a:rPr lang="hu-HU" sz="2400" b="1" i="1" spc="-1">
                <a:solidFill>
                  <a:srgbClr val="333333"/>
                </a:solidFill>
                <a:latin typeface="Arial"/>
              </a:rPr>
              <a:t>rekurzió</a:t>
            </a:r>
            <a:r>
              <a:rPr lang="hu-HU" sz="2400" spc="-1">
                <a:solidFill>
                  <a:srgbClr val="333333"/>
                </a:solidFill>
                <a:latin typeface="Arial"/>
              </a:rPr>
              <a:t> a matematikában, valamint a számítógép-tudományban egy olyan művelet, mely végrehajtáskor a saját maga által definiált műveletet, vagy műveletsort hajtja végre, ezáltal önmagát ismétli”</a:t>
            </a:r>
            <a:endParaRPr lang="hu-HU" sz="2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479"/>
              </a:spcBef>
            </a:pPr>
            <a:endParaRPr lang="hu-HU" sz="2400" b="1" spc="-1">
              <a:solidFill>
                <a:srgbClr val="333333"/>
              </a:solidFill>
              <a:latin typeface="Arial"/>
            </a:endParaRPr>
          </a:p>
          <a:p>
            <a:pPr marL="343080" indent="-342720">
              <a:spcBef>
                <a:spcPts val="479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2400" spc="-1">
                <a:solidFill>
                  <a:srgbClr val="333333"/>
                </a:solidFill>
                <a:latin typeface="Arial"/>
              </a:rPr>
              <a:t>Programozás: önmagát hívó eljárás</a:t>
            </a:r>
            <a:endParaRPr lang="hu-HU" sz="2400" b="1" spc="-1">
              <a:solidFill>
                <a:srgbClr val="333333"/>
              </a:solidFill>
              <a:latin typeface="Arial"/>
            </a:endParaRPr>
          </a:p>
          <a:p>
            <a:pPr marL="343080" indent="-342720">
              <a:spcBef>
                <a:spcPts val="479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2400" spc="-1">
                <a:solidFill>
                  <a:srgbClr val="333333"/>
                </a:solidFill>
                <a:latin typeface="Arial"/>
              </a:rPr>
              <a:t>Matematika: függvény definíciója a függvénnyel magával</a:t>
            </a:r>
            <a:endParaRPr lang="hu-HU" sz="2400" b="1" spc="-1">
              <a:solidFill>
                <a:srgbClr val="333333"/>
              </a:solidFill>
              <a:latin typeface="Arial"/>
            </a:endParaRPr>
          </a:p>
          <a:p>
            <a:pPr marL="343080" indent="-342720">
              <a:spcBef>
                <a:spcPts val="479"/>
              </a:spcBef>
              <a:buClr>
                <a:srgbClr val="333333"/>
              </a:buClr>
              <a:buFont typeface="Symbol" charset="2"/>
              <a:buChar char=""/>
            </a:pPr>
            <a:r>
              <a:rPr lang="hu-HU" sz="2400" spc="-1">
                <a:solidFill>
                  <a:srgbClr val="333333"/>
                </a:solidFill>
                <a:latin typeface="Arial"/>
              </a:rPr>
              <a:t>Algoritmusok: a részfeladatok ugyanazon módszerrel bonthatóak további részfeladatokra majd kerülnek összevonásra, mint az eredeti teljes feladat</a:t>
            </a:r>
            <a:endParaRPr lang="hu-HU" sz="2400" b="1" spc="-1">
              <a:solidFill>
                <a:srgbClr val="333333"/>
              </a:solidFill>
              <a:latin typeface="Arial"/>
            </a:endParaRPr>
          </a:p>
          <a:p>
            <a:pPr>
              <a:spcBef>
                <a:spcPts val="479"/>
              </a:spcBef>
            </a:pPr>
            <a:endParaRPr lang="hu-HU" sz="2400" b="1" spc="-1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558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750</Words>
  <Application>Microsoft Macintosh PowerPoint</Application>
  <PresentationFormat>On-screen Show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Consolas</vt:lpstr>
      <vt:lpstr>StarSymbol</vt:lpstr>
      <vt:lpstr>Symbol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Richárd Farkas</dc:creator>
  <cp:lastModifiedBy>Richárd Farkas</cp:lastModifiedBy>
  <cp:revision>2</cp:revision>
  <dcterms:created xsi:type="dcterms:W3CDTF">2020-09-14T12:45:50Z</dcterms:created>
  <dcterms:modified xsi:type="dcterms:W3CDTF">2020-09-14T13:20:32Z</dcterms:modified>
</cp:coreProperties>
</file>