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85" r:id="rId3"/>
    <p:sldId id="286" r:id="rId4"/>
    <p:sldId id="287" r:id="rId5"/>
    <p:sldId id="288" r:id="rId6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46"/>
  </p:normalViewPr>
  <p:slideViewPr>
    <p:cSldViewPr snapToGrid="0" snapToObjects="1">
      <p:cViewPr varScale="1">
        <p:scale>
          <a:sx n="110" d="100"/>
          <a:sy n="110" d="100"/>
        </p:scale>
        <p:origin x="16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6960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1258920" y="387252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8959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6484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8854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77028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8164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125892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77028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28164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606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622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351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979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259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1258920" y="274680"/>
            <a:ext cx="742752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473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5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6484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492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431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Mintacím szerkesztése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1" strike="noStrike" spc="-1">
                <a:solidFill>
                  <a:srgbClr val="333333"/>
                </a:solidFill>
                <a:latin typeface="Arial"/>
              </a:rPr>
              <a:t>Mintaszöveg szerkesztése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1" strike="noStrike" spc="-1">
                <a:solidFill>
                  <a:srgbClr val="333333"/>
                </a:solidFill>
                <a:latin typeface="Arial"/>
              </a:rPr>
              <a:t>Második szint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b="1" strike="noStrike" spc="-1">
                <a:solidFill>
                  <a:srgbClr val="333333"/>
                </a:solidFill>
                <a:latin typeface="Arial"/>
              </a:rPr>
              <a:t>Harmadik szint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Negyedik szint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333333"/>
              </a:buClr>
              <a:buFont typeface="StarSymbol"/>
              <a:buChar char="»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Ötödik szint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6877080" y="6381720"/>
            <a:ext cx="2133360" cy="475920"/>
          </a:xfrm>
          <a:prstGeom prst="rect">
            <a:avLst/>
          </a:prstGeom>
        </p:spPr>
        <p:txBody>
          <a:bodyPr/>
          <a:lstStyle/>
          <a:p>
            <a:endParaRPr lang="hu-HU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6711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80" indent="-342720" algn="l" defTabSz="914400" rtl="0" eaLnBrk="1" latinLnBrk="0" hangingPunct="1">
        <a:lnSpc>
          <a:spcPct val="100000"/>
        </a:lnSpc>
        <a:spcBef>
          <a:spcPts val="641"/>
        </a:spcBef>
        <a:buClr>
          <a:srgbClr val="333333"/>
        </a:buClr>
        <a:buFont typeface="Symbol" charset="2"/>
        <a:buChar char="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s://visualgo.net/en/sort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www.youtube.com/watch?v=EeQ8pwjQx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Összefésülő rendezés</a:t>
            </a:r>
          </a:p>
          <a:p>
            <a:pPr algn="ctr">
              <a:spcBef>
                <a:spcPts val="641"/>
              </a:spcBef>
            </a:pPr>
            <a:endParaRPr lang="hu-HU" sz="3200" b="1" spc="-1" dirty="0">
              <a:solidFill>
                <a:srgbClr val="333333"/>
              </a:solidFill>
              <a:latin typeface="Arial"/>
            </a:endParaRPr>
          </a:p>
          <a:p>
            <a:pPr algn="ctr">
              <a:spcBef>
                <a:spcPts val="641"/>
              </a:spcBef>
            </a:pPr>
            <a:r>
              <a:rPr lang="hu-HU" sz="2800" b="1" spc="-1" dirty="0">
                <a:solidFill>
                  <a:srgbClr val="333333"/>
                </a:solidFill>
                <a:latin typeface="Arial"/>
              </a:rPr>
              <a:t>(egy </a:t>
            </a:r>
            <a:r>
              <a:rPr lang="hu-HU" sz="2800" b="1" spc="-1" dirty="0" err="1">
                <a:solidFill>
                  <a:srgbClr val="333333"/>
                </a:solidFill>
                <a:latin typeface="Arial"/>
              </a:rPr>
              <a:t>oszd</a:t>
            </a:r>
            <a:r>
              <a:rPr lang="hu-HU" sz="2800" b="1" spc="-1" dirty="0">
                <a:solidFill>
                  <a:srgbClr val="333333"/>
                </a:solidFill>
                <a:latin typeface="Arial"/>
              </a:rPr>
              <a:t>-meg-és-uralkodj algoritmus)</a:t>
            </a:r>
            <a:endParaRPr lang="hu-HU" sz="28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2. hét – 4.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S02E04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72573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Összefésülő rendezés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1691640" y="1412640"/>
            <a:ext cx="6995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ts val="641"/>
              </a:spcBef>
            </a:pPr>
            <a:r>
              <a:rPr lang="hu-HU" sz="3200" b="1" spc="-1">
                <a:solidFill>
                  <a:srgbClr val="333333"/>
                </a:solidFill>
                <a:latin typeface="Arial"/>
              </a:rPr>
              <a:t>Felosztás: 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Az </a:t>
            </a:r>
            <a:r>
              <a:rPr lang="hu-HU" sz="3200" i="1" spc="-1">
                <a:solidFill>
                  <a:srgbClr val="333333"/>
                </a:solidFill>
                <a:latin typeface="Arial"/>
              </a:rPr>
              <a:t>n 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elemű rendezendő sorozatot felosztja két </a:t>
            </a:r>
            <a:r>
              <a:rPr lang="hu-HU" sz="3200" i="1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/2 elemű részsorozatra.</a:t>
            </a:r>
            <a:endParaRPr lang="hu-HU" sz="3200" b="1" spc="-1">
              <a:solidFill>
                <a:srgbClr val="333333"/>
              </a:solidFill>
              <a:latin typeface="Arial"/>
            </a:endParaRPr>
          </a:p>
          <a:p>
            <a:pPr>
              <a:spcBef>
                <a:spcPts val="641"/>
              </a:spcBef>
            </a:pPr>
            <a:r>
              <a:rPr lang="hu-HU" sz="3200" b="1" spc="-1">
                <a:solidFill>
                  <a:srgbClr val="333333"/>
                </a:solidFill>
                <a:latin typeface="Arial"/>
              </a:rPr>
              <a:t>Uralkodás: 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A két részsorozatot összefésülő rendezéssel rekurzív módon rendezi.</a:t>
            </a:r>
            <a:endParaRPr lang="hu-HU" sz="3200" b="1" spc="-1">
              <a:solidFill>
                <a:srgbClr val="333333"/>
              </a:solidFill>
              <a:latin typeface="Arial"/>
            </a:endParaRPr>
          </a:p>
          <a:p>
            <a:pPr>
              <a:spcBef>
                <a:spcPts val="641"/>
              </a:spcBef>
            </a:pPr>
            <a:r>
              <a:rPr lang="hu-HU" sz="3200" b="1" spc="-1">
                <a:solidFill>
                  <a:srgbClr val="333333"/>
                </a:solidFill>
                <a:latin typeface="Arial"/>
              </a:rPr>
              <a:t>Összevonás: 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Összefésüli a két részsorozatot, létrehozva a rendezett választ.</a:t>
            </a:r>
            <a:endParaRPr lang="hu-HU" sz="3200" b="1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96179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Picture 3"/>
          <p:cNvPicPr/>
          <p:nvPr/>
        </p:nvPicPr>
        <p:blipFill>
          <a:blip r:embed="rId2"/>
          <a:stretch/>
        </p:blipFill>
        <p:spPr>
          <a:xfrm>
            <a:off x="2123640" y="2277000"/>
            <a:ext cx="5667120" cy="2752200"/>
          </a:xfrm>
          <a:prstGeom prst="rect">
            <a:avLst/>
          </a:prstGeom>
          <a:ln>
            <a:noFill/>
          </a:ln>
        </p:spPr>
      </p:pic>
      <p:sp>
        <p:nvSpPr>
          <p:cNvPr id="188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Összefésülő rendezés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917992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endParaRPr lang="hu-HU" sz="1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TextShape 2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hu-HU" sz="3200" b="1" spc="-1">
              <a:solidFill>
                <a:srgbClr val="333333"/>
              </a:solidFill>
              <a:latin typeface="Arial"/>
            </a:endParaRPr>
          </a:p>
        </p:txBody>
      </p:sp>
      <p:pic>
        <p:nvPicPr>
          <p:cNvPr id="191" name="Picture 2"/>
          <p:cNvPicPr/>
          <p:nvPr/>
        </p:nvPicPr>
        <p:blipFill>
          <a:blip r:embed="rId2"/>
          <a:stretch/>
        </p:blipFill>
        <p:spPr>
          <a:xfrm>
            <a:off x="1331640" y="0"/>
            <a:ext cx="7315560" cy="6857640"/>
          </a:xfrm>
          <a:prstGeom prst="rect">
            <a:avLst/>
          </a:prstGeom>
          <a:ln>
            <a:noFill/>
          </a:ln>
        </p:spPr>
      </p:pic>
      <p:pic>
        <p:nvPicPr>
          <p:cNvPr id="192" name="Picture 4"/>
          <p:cNvPicPr/>
          <p:nvPr/>
        </p:nvPicPr>
        <p:blipFill>
          <a:blip r:embed="rId3"/>
          <a:stretch/>
        </p:blipFill>
        <p:spPr>
          <a:xfrm>
            <a:off x="5364000" y="3149280"/>
            <a:ext cx="3779640" cy="18579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57930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619057" y="6565612"/>
            <a:ext cx="3028457" cy="36937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ts val="641"/>
              </a:spcBef>
            </a:pPr>
            <a:r>
              <a:rPr lang="hu-HU" sz="1600" u="sng" spc="-1" dirty="0">
                <a:solidFill>
                  <a:prstClr val="white"/>
                </a:solidFill>
                <a:latin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https://visualgo.net/en/sorting</a:t>
            </a:r>
            <a:endParaRPr lang="hu-HU" sz="1600" spc="-1" dirty="0">
              <a:solidFill>
                <a:prstClr val="white"/>
              </a:solidFill>
              <a:latin typeface="Arial"/>
            </a:endParaRPr>
          </a:p>
          <a:p>
            <a:pPr>
              <a:spcBef>
                <a:spcPts val="641"/>
              </a:spcBef>
            </a:pPr>
            <a:endParaRPr lang="hu-HU" sz="1200" spc="-1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4" name="Picture 2" descr="File:Merge-sort-example-300px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0648"/>
            <a:ext cx="6792754" cy="407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person, person, holding, remote&#10;&#10;Description automatically generated">
            <a:hlinkClick r:id="rId4"/>
            <a:extLst>
              <a:ext uri="{FF2B5EF4-FFF2-40B4-BE49-F238E27FC236}">
                <a16:creationId xmlns:a16="http://schemas.microsoft.com/office/drawing/2014/main" id="{AE4DFFEE-537B-E946-8B92-525DBF42EA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440" y="4017409"/>
            <a:ext cx="4572000" cy="25799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56AF49-972C-344C-8972-9AF6555859E4}"/>
              </a:ext>
            </a:extLst>
          </p:cNvPr>
          <p:cNvSpPr txBox="1"/>
          <p:nvPr/>
        </p:nvSpPr>
        <p:spPr>
          <a:xfrm>
            <a:off x="4450819" y="6565614"/>
            <a:ext cx="47812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u="sng" spc="-1" dirty="0">
                <a:solidFill>
                  <a:prstClr val="white"/>
                </a:solidFill>
                <a:latin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https://www.youtube.com/watch?v=EeQ8pwjQxTM</a:t>
            </a:r>
            <a:endParaRPr lang="hu-HU" sz="1600" spc="-1" dirty="0">
              <a:solidFill>
                <a:prstClr val="white"/>
              </a:solidFill>
              <a:latin typeface="Arial"/>
            </a:endParaRPr>
          </a:p>
          <a:p>
            <a:endParaRPr lang="en-GB" sz="1600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66984FB0-5011-2A4E-BEE2-2336D625A8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57252"/>
            <a:ext cx="4555440" cy="25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26780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/>
      <p:bldP spid="6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87</Words>
  <Application>Microsoft Macintosh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StarSymbol</vt:lpstr>
      <vt:lpstr>Symbol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2</cp:revision>
  <dcterms:created xsi:type="dcterms:W3CDTF">2020-09-14T14:44:35Z</dcterms:created>
  <dcterms:modified xsi:type="dcterms:W3CDTF">2020-09-14T14:58:48Z</dcterms:modified>
</cp:coreProperties>
</file>