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86" r:id="rId3"/>
    <p:sldId id="289" r:id="rId4"/>
    <p:sldId id="287" r:id="rId5"/>
    <p:sldId id="290" r:id="rId6"/>
    <p:sldId id="291" r:id="rId7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317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224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8127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77028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8164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25892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77028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28164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700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246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750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281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866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258920" y="274680"/>
            <a:ext cx="74275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500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30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925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421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Mintaszöveg szerkesztése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1" strike="noStrike" spc="-1">
                <a:solidFill>
                  <a:srgbClr val="333333"/>
                </a:solidFill>
                <a:latin typeface="Arial"/>
              </a:rPr>
              <a:t>Második szint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tarSymbol"/>
              <a:buChar char="»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Ötödik szint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877080" y="6381720"/>
            <a:ext cx="2133360" cy="475920"/>
          </a:xfrm>
          <a:prstGeom prst="rect">
            <a:avLst/>
          </a:prstGeom>
        </p:spPr>
        <p:txBody>
          <a:bodyPr/>
          <a:lstStyle/>
          <a:p>
            <a:endParaRPr lang="hu-HU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482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3080" indent="-342720" algn="l" defTabSz="914400" rtl="0" eaLnBrk="1" latinLnBrk="0" hangingPunct="1">
        <a:lnSpc>
          <a:spcPct val="100000"/>
        </a:lnSpc>
        <a:spcBef>
          <a:spcPts val="641"/>
        </a:spcBef>
        <a:buClr>
          <a:srgbClr val="333333"/>
        </a:buClr>
        <a:buFont typeface="Symbol" charset="2"/>
        <a:buChar char="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Összefésülő rendezés helyessége</a:t>
            </a:r>
            <a:endParaRPr lang="hu-HU" sz="32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2. hét – 5.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S02E05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2407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Picture 3"/>
          <p:cNvPicPr/>
          <p:nvPr/>
        </p:nvPicPr>
        <p:blipFill>
          <a:blip r:embed="rId2"/>
          <a:stretch/>
        </p:blipFill>
        <p:spPr>
          <a:xfrm>
            <a:off x="2123640" y="2277000"/>
            <a:ext cx="5667120" cy="2752200"/>
          </a:xfrm>
          <a:prstGeom prst="rect">
            <a:avLst/>
          </a:prstGeom>
          <a:ln>
            <a:noFill/>
          </a:ln>
        </p:spPr>
      </p:pic>
      <p:sp>
        <p:nvSpPr>
          <p:cNvPr id="188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Összefésülő rendezés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D079E14-284A-1344-B43A-86EAA1AEFC44}"/>
              </a:ext>
            </a:extLst>
          </p:cNvPr>
          <p:cNvSpPr/>
          <p:nvPr/>
        </p:nvSpPr>
        <p:spPr>
          <a:xfrm rot="19006800">
            <a:off x="1155960" y="1957679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z="3600" b="1" spc="-1" dirty="0">
                <a:solidFill>
                  <a:srgbClr val="FF0000"/>
                </a:solidFill>
                <a:latin typeface="Arial"/>
              </a:rPr>
              <a:t>Helyes?</a:t>
            </a:r>
            <a:endParaRPr lang="hu-HU" sz="3600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49080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1258920" y="274680"/>
            <a:ext cx="777708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helyességének bizonyítására egy módszer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TextShape 2"/>
          <p:cNvSpPr txBox="1"/>
          <p:nvPr/>
        </p:nvSpPr>
        <p:spPr>
          <a:xfrm>
            <a:off x="1258920" y="1600200"/>
            <a:ext cx="78847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spc="-1">
                <a:solidFill>
                  <a:srgbClr val="333333"/>
                </a:solidFill>
                <a:latin typeface="Arial"/>
              </a:rPr>
              <a:t>A </a:t>
            </a:r>
            <a:r>
              <a:rPr lang="hu-HU" sz="2400" b="1" i="1" spc="-1">
                <a:solidFill>
                  <a:srgbClr val="333333"/>
                </a:solidFill>
                <a:latin typeface="Arial"/>
              </a:rPr>
              <a:t>ciklusinvariánsok</a:t>
            </a:r>
            <a:r>
              <a:rPr lang="hu-HU" sz="2400" spc="-1">
                <a:solidFill>
                  <a:srgbClr val="333333"/>
                </a:solidFill>
                <a:latin typeface="Arial"/>
              </a:rPr>
              <a:t>at arra használjuk, hogy megértsük, miért helyes egy algoritmus. Egy ciklusinvariánsról három dolgot kell megmutatnunk:</a:t>
            </a:r>
            <a:endParaRPr lang="hu-HU" sz="2400" b="1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pc="-1">
                <a:solidFill>
                  <a:srgbClr val="333333"/>
                </a:solidFill>
                <a:latin typeface="Arial"/>
              </a:rPr>
              <a:t>Teljesül: </a:t>
            </a:r>
            <a:r>
              <a:rPr lang="hu-HU" sz="2400" spc="-1">
                <a:solidFill>
                  <a:srgbClr val="333333"/>
                </a:solidFill>
                <a:latin typeface="Arial"/>
              </a:rPr>
              <a:t>Igaz közvetlenül a ciklus első iterációjának megkezdése előtt.</a:t>
            </a:r>
            <a:endParaRPr lang="hu-HU" sz="2400" b="1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pc="-1">
                <a:solidFill>
                  <a:srgbClr val="333333"/>
                </a:solidFill>
                <a:latin typeface="Arial"/>
              </a:rPr>
              <a:t>Megmarad: </a:t>
            </a:r>
            <a:r>
              <a:rPr lang="hu-HU" sz="2400" spc="-1">
                <a:solidFill>
                  <a:srgbClr val="333333"/>
                </a:solidFill>
                <a:latin typeface="Arial"/>
              </a:rPr>
              <a:t>Ha igaz a ciklus egy iterációjának megkezdése előtt, akkor igaz marad a következő iteráció előtt is.</a:t>
            </a:r>
            <a:endParaRPr lang="hu-HU" sz="2400" b="1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pc="-1">
                <a:solidFill>
                  <a:srgbClr val="333333"/>
                </a:solidFill>
                <a:latin typeface="Arial"/>
              </a:rPr>
              <a:t>Befejeződik: </a:t>
            </a:r>
            <a:r>
              <a:rPr lang="hu-HU" sz="2400" spc="-1">
                <a:solidFill>
                  <a:srgbClr val="333333"/>
                </a:solidFill>
                <a:latin typeface="Arial"/>
              </a:rPr>
              <a:t>Amikor a ciklus befejeződik, az invariáns olyan hasznos tulajdonságot ír le, amely segít abban, hogy az algoritmus helyességét bebizonyítsuk.</a:t>
            </a:r>
            <a:endParaRPr lang="hu-HU" sz="2400" b="1" spc="-1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837768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hu-HU" sz="1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hu-HU" sz="3200" b="1" spc="-1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191" name="Picture 2"/>
          <p:cNvPicPr/>
          <p:nvPr/>
        </p:nvPicPr>
        <p:blipFill>
          <a:blip r:embed="rId2"/>
          <a:stretch/>
        </p:blipFill>
        <p:spPr>
          <a:xfrm>
            <a:off x="1331640" y="0"/>
            <a:ext cx="7315560" cy="6857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39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cap="small" spc="-1">
                <a:solidFill>
                  <a:srgbClr val="333399"/>
                </a:solidFill>
                <a:latin typeface="Arial"/>
              </a:rPr>
              <a:t>Összefésül</a:t>
            </a:r>
            <a:r>
              <a:rPr lang="hu-HU" sz="4400" spc="-1">
                <a:solidFill>
                  <a:srgbClr val="333399"/>
                </a:solidFill>
                <a:latin typeface="Arial"/>
              </a:rPr>
              <a:t>() helyessége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1434947" y="1417320"/>
            <a:ext cx="6850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ts val="641"/>
              </a:spcBef>
            </a:pPr>
            <a:r>
              <a:rPr lang="hu-HU" sz="3200" spc="-1" dirty="0">
                <a:solidFill>
                  <a:srgbClr val="333333"/>
                </a:solidFill>
                <a:latin typeface="Arial"/>
              </a:rPr>
              <a:t>ciklusinvariáns: </a:t>
            </a:r>
          </a:p>
          <a:p>
            <a:pPr marL="457200" indent="-457200"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hu-HU" sz="2800" spc="-1" dirty="0">
                <a:solidFill>
                  <a:srgbClr val="333333"/>
                </a:solidFill>
                <a:latin typeface="Arial"/>
              </a:rPr>
              <a:t>A 12–17. </a:t>
            </a:r>
            <a:r>
              <a:rPr lang="hu-HU" sz="2800" spc="-1" dirty="0" err="1">
                <a:solidFill>
                  <a:srgbClr val="333333"/>
                </a:solidFill>
                <a:latin typeface="Arial"/>
              </a:rPr>
              <a:t>sorokbeli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800" b="1" spc="-1" dirty="0" err="1">
                <a:solidFill>
                  <a:srgbClr val="333333"/>
                </a:solidFill>
                <a:latin typeface="Arial"/>
              </a:rPr>
              <a:t>for</a:t>
            </a: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ciklus minden iterációjának kezdetén </a:t>
            </a:r>
          </a:p>
          <a:p>
            <a:pPr marL="457200" indent="-457200"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hu-HU" sz="2800" spc="-1" dirty="0">
                <a:solidFill>
                  <a:srgbClr val="333333"/>
                </a:solidFill>
                <a:latin typeface="Arial"/>
              </a:rPr>
              <a:t>az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A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[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p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. .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k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− 1] résztömb az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L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[1 . .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n</a:t>
            </a:r>
            <a:r>
              <a:rPr lang="hu-HU" sz="2800" spc="-1" baseline="-25000" dirty="0">
                <a:solidFill>
                  <a:srgbClr val="333333"/>
                </a:solidFill>
                <a:latin typeface="Arial"/>
              </a:rPr>
              <a:t>1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 + 1] és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R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[1 . .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n</a:t>
            </a:r>
            <a:r>
              <a:rPr lang="hu-HU" sz="2800" spc="-1" baseline="-25000" dirty="0">
                <a:solidFill>
                  <a:srgbClr val="333333"/>
                </a:solidFill>
                <a:latin typeface="Arial"/>
              </a:rPr>
              <a:t>2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 + 1] tömbök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k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−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p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darab legkisebb elemét tartalmazzák, rendezetten. </a:t>
            </a:r>
          </a:p>
          <a:p>
            <a:pPr marL="457200" indent="-457200"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L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[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i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] és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R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[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j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] a megfelelő tömbök legkisebb olyan elemei, amelyek még nincsenek visszamásolva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A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-ba</a:t>
            </a:r>
            <a:endParaRPr lang="hu-HU" sz="28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199" name="CustomShape 3"/>
          <p:cNvSpPr/>
          <p:nvPr/>
        </p:nvSpPr>
        <p:spPr>
          <a:xfrm rot="19006800">
            <a:off x="358560" y="474120"/>
            <a:ext cx="19353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z="3600" b="1" spc="-1" dirty="0">
                <a:solidFill>
                  <a:srgbClr val="FF0000"/>
                </a:solidFill>
                <a:latin typeface="Arial"/>
              </a:rPr>
              <a:t>Helyes?</a:t>
            </a:r>
            <a:endParaRPr lang="hu-HU" sz="3600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831884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cap="small" spc="-1">
                <a:solidFill>
                  <a:srgbClr val="333399"/>
                </a:solidFill>
                <a:latin typeface="Arial"/>
              </a:rPr>
              <a:t>Összefésül</a:t>
            </a:r>
            <a:r>
              <a:rPr lang="hu-HU" sz="4400" spc="-1">
                <a:solidFill>
                  <a:srgbClr val="333399"/>
                </a:solidFill>
                <a:latin typeface="Arial"/>
              </a:rPr>
              <a:t>() helyessége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TextShape 2"/>
          <p:cNvSpPr txBox="1"/>
          <p:nvPr/>
        </p:nvSpPr>
        <p:spPr>
          <a:xfrm>
            <a:off x="1835640" y="1600200"/>
            <a:ext cx="6850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ts val="561"/>
              </a:spcBef>
            </a:pP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Teljesül: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 k=p és i=j=1, L és R rendezett</a:t>
            </a:r>
            <a:endParaRPr lang="hu-HU" sz="2800" b="1" spc="-1" dirty="0">
              <a:solidFill>
                <a:srgbClr val="333333"/>
              </a:solidFill>
              <a:latin typeface="Arial"/>
            </a:endParaRPr>
          </a:p>
          <a:p>
            <a:pPr>
              <a:spcBef>
                <a:spcPts val="561"/>
              </a:spcBef>
            </a:pPr>
            <a:endParaRPr lang="hu-HU" sz="2800" b="1" spc="-1" dirty="0">
              <a:solidFill>
                <a:srgbClr val="333333"/>
              </a:solidFill>
              <a:latin typeface="Arial"/>
            </a:endParaRPr>
          </a:p>
          <a:p>
            <a:pPr>
              <a:spcBef>
                <a:spcPts val="561"/>
              </a:spcBef>
            </a:pP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Megmarad: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ha L[i] ≤ R[ j] akkor L[i] a legkisebb A[p … k − 1]-n kívüli elem, ezért az A[p… k] résztömb a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k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− </a:t>
            </a:r>
            <a:r>
              <a:rPr lang="hu-HU" sz="2800" i="1" spc="-1" dirty="0">
                <a:solidFill>
                  <a:srgbClr val="333333"/>
                </a:solidFill>
                <a:latin typeface="Arial"/>
              </a:rPr>
              <a:t>p 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+ 1 legkisebb elemet fogja tartalmazni</a:t>
            </a:r>
            <a:endParaRPr lang="hu-HU" sz="2800" b="1" spc="-1" dirty="0">
              <a:solidFill>
                <a:srgbClr val="333333"/>
              </a:solidFill>
              <a:latin typeface="Arial"/>
            </a:endParaRPr>
          </a:p>
          <a:p>
            <a:pPr>
              <a:spcBef>
                <a:spcPts val="561"/>
              </a:spcBef>
            </a:pPr>
            <a:endParaRPr lang="hu-HU" sz="2800" b="1" spc="-1" dirty="0">
              <a:solidFill>
                <a:srgbClr val="333333"/>
              </a:solidFill>
              <a:latin typeface="Arial"/>
            </a:endParaRPr>
          </a:p>
          <a:p>
            <a:pPr>
              <a:spcBef>
                <a:spcPts val="561"/>
              </a:spcBef>
            </a:pPr>
            <a:r>
              <a:rPr lang="hu-HU" sz="2800" b="1" spc="-1" dirty="0">
                <a:solidFill>
                  <a:srgbClr val="333333"/>
                </a:solidFill>
                <a:latin typeface="Arial"/>
              </a:rPr>
              <a:t>Befejeződik:</a:t>
            </a:r>
            <a:r>
              <a:rPr lang="hu-HU" sz="2800" spc="-1" dirty="0">
                <a:solidFill>
                  <a:srgbClr val="333333"/>
                </a:solidFill>
                <a:latin typeface="Arial"/>
              </a:rPr>
              <a:t> k=r+1, A[p … r] rendezett</a:t>
            </a:r>
            <a:endParaRPr lang="hu-HU" sz="2800" b="1" spc="-1" dirty="0">
              <a:solidFill>
                <a:srgbClr val="3333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16600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267</Words>
  <Application>Microsoft Macintosh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StarSymbol</vt:lpstr>
      <vt:lpstr>Symbol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3</cp:revision>
  <dcterms:created xsi:type="dcterms:W3CDTF">2020-09-14T15:51:55Z</dcterms:created>
  <dcterms:modified xsi:type="dcterms:W3CDTF">2020-09-14T16:15:15Z</dcterms:modified>
</cp:coreProperties>
</file>