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465" r:id="rId3"/>
    <p:sldId id="466" r:id="rId4"/>
    <p:sldId id="467" r:id="rId5"/>
    <p:sldId id="468" r:id="rId6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71"/>
  </p:normalViewPr>
  <p:slideViewPr>
    <p:cSldViewPr snapToGrid="0" snapToObjects="1">
      <p:cViewPr varScale="1">
        <p:scale>
          <a:sx n="110" d="100"/>
          <a:sy n="110" d="100"/>
        </p:scale>
        <p:origin x="1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55443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718621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50092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066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11432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799329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82379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70814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0969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76749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5174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288222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5467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Pénzváltási feladat</a:t>
            </a:r>
          </a:p>
          <a:p>
            <a:pPr algn="ctr">
              <a:spcBef>
                <a:spcPts val="641"/>
              </a:spcBef>
            </a:pPr>
            <a:endParaRPr lang="hu-HU" sz="3200" b="1" spc="-1" dirty="0">
              <a:solidFill>
                <a:srgbClr val="333333"/>
              </a:solidFill>
              <a:latin typeface="Arial"/>
            </a:endParaRPr>
          </a:p>
          <a:p>
            <a:pPr algn="ctr">
              <a:spcBef>
                <a:spcPts val="641"/>
              </a:spcBef>
            </a:pPr>
            <a:r>
              <a:rPr lang="hu-HU" sz="2800" b="1" spc="-1" dirty="0">
                <a:solidFill>
                  <a:srgbClr val="333333"/>
                </a:solidFill>
                <a:latin typeface="Arial"/>
              </a:rPr>
              <a:t>(struktúra optimalizálási feladat)</a:t>
            </a:r>
            <a:endParaRPr lang="hu-HU" sz="2800" spc="-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hu-HU" spc="-1" dirty="0">
                <a:solidFill>
                  <a:srgbClr val="000000"/>
                </a:solidFill>
                <a:latin typeface="Arial"/>
              </a:rPr>
              <a:t>2020. szeptember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3. hét – 1.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S03E01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517621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427912" cy="1143000"/>
          </a:xfrm>
        </p:spPr>
        <p:txBody>
          <a:bodyPr/>
          <a:lstStyle/>
          <a:p>
            <a:r>
              <a:rPr lang="hu-HU" dirty="0"/>
              <a:t>Pénzváltási feladat</a:t>
            </a:r>
          </a:p>
        </p:txBody>
      </p:sp>
      <p:sp>
        <p:nvSpPr>
          <p:cNvPr id="4" name="Tartalom helye 2"/>
          <p:cNvSpPr>
            <a:spLocks noGrp="1"/>
          </p:cNvSpPr>
          <p:nvPr/>
        </p:nvSpPr>
        <p:spPr bwMode="auto">
          <a:xfrm>
            <a:off x="1547665" y="1408275"/>
            <a:ext cx="7416949" cy="3996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6700" indent="-2540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02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</a:defRPr>
            </a:lvl2pPr>
            <a:lvl3pPr marL="1238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3pPr>
            <a:lvl4pPr marL="16462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b="1" dirty="0">
                <a:solidFill>
                  <a:srgbClr val="000000"/>
                </a:solidFill>
                <a:latin typeface="Arial"/>
              </a:rPr>
              <a:t>Feladat:</a:t>
            </a:r>
          </a:p>
          <a:p>
            <a:pPr marL="3175" indent="-3175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>
                <a:solidFill>
                  <a:srgbClr val="000000"/>
                </a:solidFill>
                <a:latin typeface="Arial"/>
              </a:rPr>
              <a:t>Adott P</a:t>
            </a:r>
            <a:r>
              <a:rPr lang="hu-HU" sz="2800" baseline="-25000" dirty="0">
                <a:solidFill>
                  <a:srgbClr val="000000"/>
                </a:solidFill>
                <a:latin typeface="Arial"/>
              </a:rPr>
              <a:t>1</a:t>
            </a:r>
            <a:r>
              <a:rPr lang="hu-HU" sz="2800" dirty="0">
                <a:solidFill>
                  <a:srgbClr val="000000"/>
                </a:solidFill>
                <a:latin typeface="Arial"/>
              </a:rPr>
              <a:t>,P</a:t>
            </a:r>
            <a:r>
              <a:rPr lang="hu-HU" sz="2800" baseline="-25000" dirty="0">
                <a:solidFill>
                  <a:srgbClr val="000000"/>
                </a:solidFill>
                <a:latin typeface="Arial"/>
              </a:rPr>
              <a:t>2</a:t>
            </a:r>
            <a:r>
              <a:rPr lang="hu-HU" sz="2800" dirty="0">
                <a:solidFill>
                  <a:srgbClr val="000000"/>
                </a:solidFill>
                <a:latin typeface="Arial"/>
              </a:rPr>
              <a:t>, …</a:t>
            </a:r>
            <a:r>
              <a:rPr lang="hu-HU" sz="2800" dirty="0" err="1">
                <a:solidFill>
                  <a:srgbClr val="000000"/>
                </a:solidFill>
                <a:latin typeface="Arial"/>
              </a:rPr>
              <a:t>P</a:t>
            </a:r>
            <a:r>
              <a:rPr lang="hu-HU" sz="2800" baseline="-25000" dirty="0" err="1">
                <a:solidFill>
                  <a:srgbClr val="000000"/>
                </a:solidFill>
                <a:latin typeface="Arial"/>
              </a:rPr>
              <a:t>n</a:t>
            </a:r>
            <a:r>
              <a:rPr lang="hu-HU" sz="2800" dirty="0">
                <a:solidFill>
                  <a:srgbClr val="000000"/>
                </a:solidFill>
                <a:latin typeface="Arial"/>
              </a:rPr>
              <a:t> típusú pénzérmék </a:t>
            </a:r>
            <a:r>
              <a:rPr lang="hu-HU" sz="2000" dirty="0">
                <a:solidFill>
                  <a:srgbClr val="000000"/>
                </a:solidFill>
                <a:latin typeface="Arial"/>
              </a:rPr>
              <a:t>(mindegyikből végtelen darabszámú áll rendelkezésre) </a:t>
            </a:r>
            <a:r>
              <a:rPr lang="hu-HU" sz="2800" dirty="0">
                <a:solidFill>
                  <a:srgbClr val="000000"/>
                </a:solidFill>
                <a:latin typeface="Arial"/>
              </a:rPr>
              <a:t>mellett a lehető legkevesebb érmét használva hogyan fizethető ki F forint?</a:t>
            </a:r>
          </a:p>
          <a:p>
            <a:pPr marL="3175" indent="-3175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>
                <a:solidFill>
                  <a:srgbClr val="000000"/>
                </a:solidFill>
                <a:latin typeface="Arial"/>
              </a:rPr>
              <a:t>Ha nem fizethető ki pontosan, a kimenet legyen -1.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endParaRPr lang="hu-HU" b="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146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138" y="3951115"/>
            <a:ext cx="3875848" cy="290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739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3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55" t="56379" r="26530" b="19828"/>
          <a:stretch/>
        </p:blipFill>
        <p:spPr bwMode="auto">
          <a:xfrm>
            <a:off x="1907704" y="4077072"/>
            <a:ext cx="6223996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Pénzváltási feladat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41243" y="1412776"/>
            <a:ext cx="7427912" cy="4349750"/>
          </a:xfrm>
        </p:spPr>
        <p:txBody>
          <a:bodyPr/>
          <a:lstStyle/>
          <a:p>
            <a:pPr marL="0" indent="0">
              <a:buNone/>
            </a:pPr>
            <a:r>
              <a:rPr lang="hu-HU" b="0" dirty="0"/>
              <a:t>P</a:t>
            </a:r>
            <a:r>
              <a:rPr lang="hu-HU" b="0" baseline="-25000" dirty="0"/>
              <a:t>1</a:t>
            </a:r>
            <a:r>
              <a:rPr lang="hu-HU" b="0" dirty="0"/>
              <a:t>=1, P</a:t>
            </a:r>
            <a:r>
              <a:rPr lang="hu-HU" b="0" baseline="-25000" dirty="0"/>
              <a:t>2</a:t>
            </a:r>
            <a:r>
              <a:rPr lang="hu-HU" b="0" dirty="0"/>
              <a:t>=5, P</a:t>
            </a:r>
            <a:r>
              <a:rPr lang="hu-HU" b="0" baseline="-25000" dirty="0"/>
              <a:t>3</a:t>
            </a:r>
            <a:r>
              <a:rPr lang="hu-HU" b="0" dirty="0"/>
              <a:t>=10, P</a:t>
            </a:r>
            <a:r>
              <a:rPr lang="hu-HU" b="0" baseline="-25000" dirty="0"/>
              <a:t>4</a:t>
            </a:r>
            <a:r>
              <a:rPr lang="hu-HU" b="0" dirty="0"/>
              <a:t>=25, P</a:t>
            </a:r>
            <a:r>
              <a:rPr lang="hu-HU" b="0" baseline="-25000" dirty="0"/>
              <a:t>5</a:t>
            </a:r>
            <a:r>
              <a:rPr lang="hu-HU" b="0" dirty="0"/>
              <a:t>=50</a:t>
            </a:r>
          </a:p>
          <a:p>
            <a:pPr marL="0" indent="0">
              <a:buNone/>
            </a:pPr>
            <a:r>
              <a:rPr lang="hu-HU" b="0" dirty="0"/>
              <a:t>F=40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b="0" dirty="0"/>
              <a:t>optimális megoldás: 25+10+5 (3db)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211119" y="6320353"/>
            <a:ext cx="792075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100" b="1" dirty="0">
                <a:solidFill>
                  <a:srgbClr val="FFFFFF"/>
                </a:solidFill>
                <a:latin typeface="Arial" charset="0"/>
              </a:rPr>
              <a:t>Példák forrása: </a:t>
            </a:r>
            <a:r>
              <a:rPr lang="hu-HU" sz="1100" b="1" dirty="0" err="1">
                <a:solidFill>
                  <a:srgbClr val="FFFFFF"/>
                </a:solidFill>
                <a:latin typeface="Arial" charset="0"/>
              </a:rPr>
              <a:t>Coursera</a:t>
            </a:r>
            <a:r>
              <a:rPr lang="hu-HU" sz="1100" b="1" dirty="0">
                <a:solidFill>
                  <a:srgbClr val="FFFFFF"/>
                </a:solidFill>
                <a:latin typeface="Arial" charset="0"/>
              </a:rPr>
              <a:t>, </a:t>
            </a:r>
            <a:r>
              <a:rPr lang="en-US" sz="1100" b="1" dirty="0">
                <a:solidFill>
                  <a:srgbClr val="FFFFFF"/>
                </a:solidFill>
                <a:latin typeface="Arial" charset="0"/>
              </a:rPr>
              <a:t>Algorithmic Toolbox</a:t>
            </a:r>
            <a:r>
              <a:rPr lang="hu-HU" sz="1100" b="1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n-US" sz="1100" b="1" dirty="0">
                <a:solidFill>
                  <a:srgbClr val="FFFFFF"/>
                </a:solidFill>
                <a:latin typeface="Arial" charset="0"/>
              </a:rPr>
              <a:t>by University of California, San Diego &amp; Higher School of Economics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642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Pénzváltási feladat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41244" y="1412776"/>
            <a:ext cx="7851237" cy="4349750"/>
          </a:xfrm>
        </p:spPr>
        <p:txBody>
          <a:bodyPr/>
          <a:lstStyle/>
          <a:p>
            <a:pPr marL="0" indent="0">
              <a:buNone/>
            </a:pPr>
            <a:r>
              <a:rPr lang="hu-HU" b="0" dirty="0"/>
              <a:t>P</a:t>
            </a:r>
            <a:r>
              <a:rPr lang="hu-HU" b="0" baseline="-25000" dirty="0"/>
              <a:t>1</a:t>
            </a:r>
            <a:r>
              <a:rPr lang="hu-HU" b="0" dirty="0"/>
              <a:t>=1, P</a:t>
            </a:r>
            <a:r>
              <a:rPr lang="hu-HU" b="0" baseline="-25000" dirty="0"/>
              <a:t>2</a:t>
            </a:r>
            <a:r>
              <a:rPr lang="hu-HU" b="0" dirty="0"/>
              <a:t>=5, P</a:t>
            </a:r>
            <a:r>
              <a:rPr lang="hu-HU" b="0" baseline="-25000" dirty="0"/>
              <a:t>3</a:t>
            </a:r>
            <a:r>
              <a:rPr lang="hu-HU" b="0" dirty="0"/>
              <a:t>=10, P</a:t>
            </a:r>
            <a:r>
              <a:rPr lang="hu-HU" b="0" baseline="-25000" dirty="0"/>
              <a:t>4</a:t>
            </a:r>
            <a:r>
              <a:rPr lang="hu-HU" b="0" dirty="0"/>
              <a:t>=20, P</a:t>
            </a:r>
            <a:r>
              <a:rPr lang="hu-HU" b="0" baseline="-25000" dirty="0"/>
              <a:t>5</a:t>
            </a:r>
            <a:r>
              <a:rPr lang="hu-HU" b="0" dirty="0"/>
              <a:t>=25, P</a:t>
            </a:r>
            <a:r>
              <a:rPr lang="hu-HU" b="0" baseline="-25000" dirty="0"/>
              <a:t>6</a:t>
            </a:r>
            <a:r>
              <a:rPr lang="hu-HU" b="0" dirty="0"/>
              <a:t>=50</a:t>
            </a:r>
          </a:p>
          <a:p>
            <a:pPr marL="0" indent="0">
              <a:buNone/>
            </a:pPr>
            <a:endParaRPr lang="hu-HU" b="0" dirty="0"/>
          </a:p>
          <a:p>
            <a:pPr marL="0" indent="0">
              <a:buNone/>
            </a:pPr>
            <a:r>
              <a:rPr lang="hu-HU" b="0" dirty="0"/>
              <a:t>F=40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b="0" dirty="0"/>
              <a:t>optimális megoldás: 20+</a:t>
            </a:r>
            <a:r>
              <a:rPr lang="hu-HU" b="0" dirty="0" err="1"/>
              <a:t>20</a:t>
            </a:r>
            <a:r>
              <a:rPr lang="hu-HU" b="0" dirty="0"/>
              <a:t> (2db)</a:t>
            </a:r>
          </a:p>
        </p:txBody>
      </p:sp>
      <p:pic>
        <p:nvPicPr>
          <p:cNvPr id="1177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68" t="66724" r="11983" b="13621"/>
          <a:stretch/>
        </p:blipFill>
        <p:spPr bwMode="auto">
          <a:xfrm>
            <a:off x="1584434" y="4344653"/>
            <a:ext cx="7559566" cy="1676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323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10032" y="336550"/>
            <a:ext cx="7676768" cy="1143000"/>
          </a:xfrm>
        </p:spPr>
        <p:txBody>
          <a:bodyPr/>
          <a:lstStyle/>
          <a:p>
            <a:r>
              <a:rPr lang="hu-HU" sz="3200" dirty="0"/>
              <a:t>(struktúra) </a:t>
            </a:r>
            <a:r>
              <a:rPr lang="hu-HU" dirty="0"/>
              <a:t>Optimalizálási feladat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349750"/>
          </a:xfrm>
        </p:spPr>
        <p:txBody>
          <a:bodyPr/>
          <a:lstStyle/>
          <a:p>
            <a:pPr marL="0" indent="0">
              <a:buNone/>
            </a:pPr>
            <a:r>
              <a:rPr lang="hu-HU" b="0" i="1" dirty="0"/>
              <a:t>S</a:t>
            </a:r>
            <a:r>
              <a:rPr lang="hu-HU" b="0" dirty="0"/>
              <a:t>ok megengedett megoldása lehet. Mindegyiknek van értéke, és mi az optimális (minimális vagy maximális) értékűt kívánjuk megtalálni.</a:t>
            </a:r>
          </a:p>
          <a:p>
            <a:pPr marL="0" indent="0">
              <a:buNone/>
            </a:pPr>
            <a:r>
              <a:rPr lang="hu-HU" sz="2400" b="0" dirty="0" err="1"/>
              <a:t>Megj</a:t>
            </a:r>
            <a:r>
              <a:rPr lang="hu-HU" sz="2400" b="0" dirty="0"/>
              <a:t>: egy ilyen megoldást </a:t>
            </a:r>
            <a:r>
              <a:rPr lang="hu-HU" sz="2400" b="0" i="1" u="sng" dirty="0"/>
              <a:t>egy</a:t>
            </a:r>
            <a:r>
              <a:rPr lang="hu-HU" sz="2400" b="0" i="1" dirty="0"/>
              <a:t> optimális megoldásnak </a:t>
            </a:r>
            <a:r>
              <a:rPr lang="hu-HU" sz="2400" b="0" dirty="0"/>
              <a:t>nevezzük, nem pedig </a:t>
            </a:r>
            <a:r>
              <a:rPr lang="hu-HU" sz="2400" b="0" i="1" dirty="0"/>
              <a:t>az optimális megoldásnak, </a:t>
            </a:r>
            <a:r>
              <a:rPr lang="hu-HU" sz="2400" b="0" dirty="0"/>
              <a:t>mivel más megoldások is elérhetik az optimális értéket.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09057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182</Words>
  <Application>Microsoft Macintosh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2_Alapértelmezett terv</vt:lpstr>
      <vt:lpstr>PowerPoint Presentation</vt:lpstr>
      <vt:lpstr>Pénzváltási feladat</vt:lpstr>
      <vt:lpstr>Pénzváltási feladat</vt:lpstr>
      <vt:lpstr>Pénzváltási feladat</vt:lpstr>
      <vt:lpstr>(struktúra) Optimalizálási feladat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2</cp:revision>
  <dcterms:created xsi:type="dcterms:W3CDTF">2020-09-21T07:17:22Z</dcterms:created>
  <dcterms:modified xsi:type="dcterms:W3CDTF">2020-09-21T07:43:03Z</dcterms:modified>
</cp:coreProperties>
</file>