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465" r:id="rId3"/>
    <p:sldId id="466" r:id="rId4"/>
    <p:sldId id="467" r:id="rId5"/>
    <p:sldId id="468" r:id="rId6"/>
  </p:sldIdLst>
  <p:sldSz cx="9144000" cy="6858000" type="screen4x3"/>
  <p:notesSz cx="6858000" cy="9144000"/>
  <p:defaultTextStyle>
    <a:defPPr>
      <a:defRPr lang="en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71"/>
  </p:normalViewPr>
  <p:slideViewPr>
    <p:cSldViewPr snapToGrid="0" snapToObjects="1">
      <p:cViewPr varScale="1">
        <p:scale>
          <a:sx n="110" d="100"/>
          <a:sy n="110" d="100"/>
        </p:scale>
        <p:origin x="16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55443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718621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31014" y="274638"/>
            <a:ext cx="1855787" cy="5675312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58889" y="274638"/>
            <a:ext cx="5419725" cy="5675312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500929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258920" y="274680"/>
            <a:ext cx="742752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hu-H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1258920" y="1600200"/>
            <a:ext cx="7427520" cy="4349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hu-HU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0066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11432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99329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636962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5048250" y="1600200"/>
            <a:ext cx="3638550" cy="4349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82379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70814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0969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76749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51747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88222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74638"/>
            <a:ext cx="7427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600200"/>
            <a:ext cx="7427912" cy="434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7705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54670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3333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333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rgbClr val="333333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838080" y="549360"/>
            <a:ext cx="7772040" cy="14695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/>
            <a:r>
              <a:rPr lang="hu-HU" sz="4400" spc="-1">
                <a:solidFill>
                  <a:srgbClr val="333399"/>
                </a:solidFill>
                <a:latin typeface="Arial"/>
              </a:rPr>
              <a:t>Algoritmusok és Adatszerkezetek I.</a:t>
            </a:r>
            <a:endParaRPr lang="hu-HU" sz="440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547640" y="2709000"/>
            <a:ext cx="7128360" cy="175212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spcBef>
                <a:spcPts val="641"/>
              </a:spcBef>
            </a:pPr>
            <a:r>
              <a:rPr lang="hu-HU" sz="3200" b="1" spc="-1" dirty="0">
                <a:solidFill>
                  <a:srgbClr val="333333"/>
                </a:solidFill>
                <a:latin typeface="Arial"/>
              </a:rPr>
              <a:t>Pénzváltási feladat</a:t>
            </a:r>
          </a:p>
          <a:p>
            <a:pPr algn="ctr">
              <a:spcBef>
                <a:spcPts val="641"/>
              </a:spcBef>
            </a:pPr>
            <a:endParaRPr lang="hu-HU" sz="3200" b="1" spc="-1" dirty="0">
              <a:solidFill>
                <a:srgbClr val="333333"/>
              </a:solidFill>
              <a:latin typeface="Arial"/>
            </a:endParaRPr>
          </a:p>
          <a:p>
            <a:pPr algn="ctr">
              <a:spcBef>
                <a:spcPts val="641"/>
              </a:spcBef>
            </a:pPr>
            <a:r>
              <a:rPr lang="hu-HU" sz="2800" b="1" spc="-1" dirty="0">
                <a:solidFill>
                  <a:srgbClr val="333333"/>
                </a:solidFill>
                <a:latin typeface="Arial"/>
              </a:rPr>
              <a:t>(struktúra optimalizálási feladat)</a:t>
            </a:r>
            <a:endParaRPr lang="hu-HU" sz="2800" spc="-1" dirty="0">
              <a:solidFill>
                <a:prstClr val="black"/>
              </a:solidFill>
              <a:latin typeface="Arial"/>
            </a:endParaRPr>
          </a:p>
        </p:txBody>
      </p:sp>
      <p:sp>
        <p:nvSpPr>
          <p:cNvPr id="4" name="CustomShape 3">
            <a:extLst>
              <a:ext uri="{FF2B5EF4-FFF2-40B4-BE49-F238E27FC236}">
                <a16:creationId xmlns:a16="http://schemas.microsoft.com/office/drawing/2014/main" id="{90AF40D6-E4AF-0848-8CFF-55BE282287B9}"/>
              </a:ext>
            </a:extLst>
          </p:cNvPr>
          <p:cNvSpPr/>
          <p:nvPr/>
        </p:nvSpPr>
        <p:spPr>
          <a:xfrm>
            <a:off x="3864960" y="4653000"/>
            <a:ext cx="226152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r>
              <a:rPr lang="hu-HU" spc="-1" dirty="0">
                <a:solidFill>
                  <a:srgbClr val="000000"/>
                </a:solidFill>
                <a:latin typeface="Arial"/>
              </a:rPr>
              <a:t>2020. szeptember</a:t>
            </a:r>
          </a:p>
          <a:p>
            <a:pPr algn="ctr"/>
            <a:endParaRPr lang="hu-HU" spc="-1" dirty="0">
              <a:solidFill>
                <a:srgbClr val="000000"/>
              </a:solidFill>
              <a:latin typeface="Arial"/>
            </a:endParaRP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3. hét – 1. videó</a:t>
            </a:r>
          </a:p>
          <a:p>
            <a:pPr algn="ctr"/>
            <a:r>
              <a:rPr lang="hu-HU" spc="-1" dirty="0">
                <a:solidFill>
                  <a:srgbClr val="000000"/>
                </a:solidFill>
                <a:latin typeface="Arial"/>
              </a:rPr>
              <a:t>S03E01 </a:t>
            </a:r>
            <a:endParaRPr lang="hu-HU" spc="-1" dirty="0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517621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427912" cy="1143000"/>
          </a:xfrm>
        </p:spPr>
        <p:txBody>
          <a:bodyPr/>
          <a:lstStyle/>
          <a:p>
            <a:r>
              <a:rPr lang="hu-HU" dirty="0"/>
              <a:t>Pénzváltási feladat</a:t>
            </a:r>
          </a:p>
        </p:txBody>
      </p:sp>
      <p:sp>
        <p:nvSpPr>
          <p:cNvPr id="4" name="Tartalom helye 2"/>
          <p:cNvSpPr>
            <a:spLocks noGrp="1"/>
          </p:cNvSpPr>
          <p:nvPr/>
        </p:nvSpPr>
        <p:spPr bwMode="auto">
          <a:xfrm>
            <a:off x="1547665" y="1408275"/>
            <a:ext cx="7416949" cy="3996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66700" indent="-2540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30263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</a:defRPr>
            </a:lvl2pPr>
            <a:lvl3pPr marL="1238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+mn-lt"/>
              </a:defRPr>
            </a:lvl3pPr>
            <a:lvl4pPr marL="16462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SzPct val="70000"/>
              <a:buFont typeface="Wingdings" pitchFamily="2" charset="2"/>
              <a:buChar char="Ø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b="1" dirty="0">
                <a:solidFill>
                  <a:srgbClr val="000000"/>
                </a:solidFill>
                <a:latin typeface="Arial"/>
              </a:rPr>
              <a:t>Feladat:</a:t>
            </a:r>
          </a:p>
          <a:p>
            <a:pPr marL="3175" indent="-3175"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>
                <a:solidFill>
                  <a:srgbClr val="000000"/>
                </a:solidFill>
                <a:latin typeface="Arial"/>
              </a:rPr>
              <a:t>Adott P</a:t>
            </a:r>
            <a:r>
              <a:rPr lang="hu-HU" sz="2800" baseline="-25000" dirty="0">
                <a:solidFill>
                  <a:srgbClr val="000000"/>
                </a:solidFill>
                <a:latin typeface="Arial"/>
              </a:rPr>
              <a:t>1</a:t>
            </a:r>
            <a:r>
              <a:rPr lang="hu-HU" sz="2800" dirty="0">
                <a:solidFill>
                  <a:srgbClr val="000000"/>
                </a:solidFill>
                <a:latin typeface="Arial"/>
              </a:rPr>
              <a:t>,P</a:t>
            </a:r>
            <a:r>
              <a:rPr lang="hu-HU" sz="2800" baseline="-25000" dirty="0">
                <a:solidFill>
                  <a:srgbClr val="000000"/>
                </a:solidFill>
                <a:latin typeface="Arial"/>
              </a:rPr>
              <a:t>2</a:t>
            </a:r>
            <a:r>
              <a:rPr lang="hu-HU" sz="2800" dirty="0">
                <a:solidFill>
                  <a:srgbClr val="000000"/>
                </a:solidFill>
                <a:latin typeface="Arial"/>
              </a:rPr>
              <a:t>, …</a:t>
            </a:r>
            <a:r>
              <a:rPr lang="hu-HU" sz="2800" dirty="0" err="1">
                <a:solidFill>
                  <a:srgbClr val="000000"/>
                </a:solidFill>
                <a:latin typeface="Arial"/>
              </a:rPr>
              <a:t>P</a:t>
            </a:r>
            <a:r>
              <a:rPr lang="hu-HU" sz="2800" baseline="-25000" dirty="0" err="1">
                <a:solidFill>
                  <a:srgbClr val="000000"/>
                </a:solidFill>
                <a:latin typeface="Arial"/>
              </a:rPr>
              <a:t>n</a:t>
            </a:r>
            <a:r>
              <a:rPr lang="hu-HU" sz="2800" dirty="0">
                <a:solidFill>
                  <a:srgbClr val="000000"/>
                </a:solidFill>
                <a:latin typeface="Arial"/>
              </a:rPr>
              <a:t> típusú pénzérmék </a:t>
            </a:r>
            <a:r>
              <a:rPr lang="hu-HU" sz="2000" dirty="0">
                <a:solidFill>
                  <a:srgbClr val="000000"/>
                </a:solidFill>
                <a:latin typeface="Arial"/>
              </a:rPr>
              <a:t>(mindegyikből végtelen darabszámú áll rendelkezésre) </a:t>
            </a:r>
            <a:r>
              <a:rPr lang="hu-HU" sz="2800" dirty="0">
                <a:solidFill>
                  <a:srgbClr val="000000"/>
                </a:solidFill>
                <a:latin typeface="Arial"/>
              </a:rPr>
              <a:t>mellett a lehető legkevesebb érmét használva hogyan fizethető ki F forint?</a:t>
            </a:r>
          </a:p>
          <a:p>
            <a:pPr marL="3175" indent="-3175"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r>
              <a:rPr lang="hu-HU" sz="2800" dirty="0">
                <a:solidFill>
                  <a:srgbClr val="000000"/>
                </a:solidFill>
                <a:latin typeface="Arial"/>
              </a:rPr>
              <a:t>Ha nem fizethető ki pontosan, a kimenet legyen -1.</a:t>
            </a:r>
          </a:p>
          <a:p>
            <a:pPr>
              <a:lnSpc>
                <a:spcPct val="90000"/>
              </a:lnSpc>
              <a:spcBef>
                <a:spcPct val="10000"/>
              </a:spcBef>
              <a:spcAft>
                <a:spcPts val="300"/>
              </a:spcAft>
              <a:buNone/>
              <a:tabLst>
                <a:tab pos="1327150" algn="l"/>
                <a:tab pos="3997325" algn="ctr"/>
                <a:tab pos="5426075" algn="ctr"/>
              </a:tabLst>
              <a:defRPr/>
            </a:pPr>
            <a:endParaRPr lang="hu-HU" b="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146" name="Picture 2" descr="Related imag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138" y="3951115"/>
            <a:ext cx="3875848" cy="290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5739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3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55" t="56379" r="26530" b="19828"/>
          <a:stretch/>
        </p:blipFill>
        <p:spPr bwMode="auto">
          <a:xfrm>
            <a:off x="1907704" y="4077072"/>
            <a:ext cx="6223996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Pénzváltási feladat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1243" y="1412776"/>
            <a:ext cx="7427912" cy="4349750"/>
          </a:xfrm>
        </p:spPr>
        <p:txBody>
          <a:bodyPr/>
          <a:lstStyle/>
          <a:p>
            <a:pPr marL="0" indent="0">
              <a:buNone/>
            </a:pPr>
            <a:r>
              <a:rPr lang="hu-HU" b="0" dirty="0"/>
              <a:t>P</a:t>
            </a:r>
            <a:r>
              <a:rPr lang="hu-HU" b="0" baseline="-25000" dirty="0"/>
              <a:t>1</a:t>
            </a:r>
            <a:r>
              <a:rPr lang="hu-HU" b="0" dirty="0"/>
              <a:t>=1, P</a:t>
            </a:r>
            <a:r>
              <a:rPr lang="hu-HU" b="0" baseline="-25000" dirty="0"/>
              <a:t>2</a:t>
            </a:r>
            <a:r>
              <a:rPr lang="hu-HU" b="0" dirty="0"/>
              <a:t>=5, P</a:t>
            </a:r>
            <a:r>
              <a:rPr lang="hu-HU" b="0" baseline="-25000" dirty="0"/>
              <a:t>3</a:t>
            </a:r>
            <a:r>
              <a:rPr lang="hu-HU" b="0" dirty="0"/>
              <a:t>=10, P</a:t>
            </a:r>
            <a:r>
              <a:rPr lang="hu-HU" b="0" baseline="-25000" dirty="0"/>
              <a:t>4</a:t>
            </a:r>
            <a:r>
              <a:rPr lang="hu-HU" b="0" dirty="0"/>
              <a:t>=25, P</a:t>
            </a:r>
            <a:r>
              <a:rPr lang="hu-HU" b="0" baseline="-25000" dirty="0"/>
              <a:t>5</a:t>
            </a:r>
            <a:r>
              <a:rPr lang="hu-HU" b="0" dirty="0"/>
              <a:t>=50</a:t>
            </a:r>
          </a:p>
          <a:p>
            <a:pPr marL="0" indent="0">
              <a:buNone/>
            </a:pPr>
            <a:r>
              <a:rPr lang="hu-HU" b="0" dirty="0"/>
              <a:t>F=40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b="0" dirty="0"/>
              <a:t>optimális megoldás: 25+10+5 (3db)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211119" y="6320353"/>
            <a:ext cx="792075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u-HU" sz="1100" b="1" dirty="0">
                <a:solidFill>
                  <a:srgbClr val="FFFFFF"/>
                </a:solidFill>
                <a:latin typeface="Arial" charset="0"/>
              </a:rPr>
              <a:t>Példák forrása: </a:t>
            </a:r>
            <a:r>
              <a:rPr lang="hu-HU" sz="1100" b="1" dirty="0" err="1">
                <a:solidFill>
                  <a:srgbClr val="FFFFFF"/>
                </a:solidFill>
                <a:latin typeface="Arial" charset="0"/>
              </a:rPr>
              <a:t>Coursera</a:t>
            </a:r>
            <a:r>
              <a:rPr lang="hu-HU" sz="1100" b="1" dirty="0">
                <a:solidFill>
                  <a:srgbClr val="FFFFFF"/>
                </a:solidFill>
                <a:latin typeface="Arial" charset="0"/>
              </a:rPr>
              <a:t>, </a:t>
            </a:r>
            <a:r>
              <a:rPr lang="en-US" sz="1100" b="1" dirty="0">
                <a:solidFill>
                  <a:srgbClr val="FFFFFF"/>
                </a:solidFill>
                <a:latin typeface="Arial" charset="0"/>
              </a:rPr>
              <a:t>Algorithmic Toolbox</a:t>
            </a:r>
            <a:r>
              <a:rPr lang="hu-HU" sz="1100" b="1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n-US" sz="1100" b="1" dirty="0">
                <a:solidFill>
                  <a:srgbClr val="FFFFFF"/>
                </a:solidFill>
                <a:latin typeface="Arial" charset="0"/>
              </a:rPr>
              <a:t>by University of California, San Diego &amp; Higher School of Economics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hu-HU" sz="10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642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Pénzváltási feladat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1244" y="1412776"/>
            <a:ext cx="7851237" cy="4349750"/>
          </a:xfrm>
        </p:spPr>
        <p:txBody>
          <a:bodyPr/>
          <a:lstStyle/>
          <a:p>
            <a:pPr marL="0" indent="0">
              <a:buNone/>
            </a:pPr>
            <a:r>
              <a:rPr lang="hu-HU" b="0" dirty="0"/>
              <a:t>P</a:t>
            </a:r>
            <a:r>
              <a:rPr lang="hu-HU" b="0" baseline="-25000" dirty="0"/>
              <a:t>1</a:t>
            </a:r>
            <a:r>
              <a:rPr lang="hu-HU" b="0" dirty="0"/>
              <a:t>=1, P</a:t>
            </a:r>
            <a:r>
              <a:rPr lang="hu-HU" b="0" baseline="-25000" dirty="0"/>
              <a:t>2</a:t>
            </a:r>
            <a:r>
              <a:rPr lang="hu-HU" b="0" dirty="0"/>
              <a:t>=5, P</a:t>
            </a:r>
            <a:r>
              <a:rPr lang="hu-HU" b="0" baseline="-25000" dirty="0"/>
              <a:t>3</a:t>
            </a:r>
            <a:r>
              <a:rPr lang="hu-HU" b="0" dirty="0"/>
              <a:t>=10, P</a:t>
            </a:r>
            <a:r>
              <a:rPr lang="hu-HU" b="0" baseline="-25000" dirty="0"/>
              <a:t>4</a:t>
            </a:r>
            <a:r>
              <a:rPr lang="hu-HU" b="0" dirty="0"/>
              <a:t>=20, P</a:t>
            </a:r>
            <a:r>
              <a:rPr lang="hu-HU" b="0" baseline="-25000" dirty="0"/>
              <a:t>5</a:t>
            </a:r>
            <a:r>
              <a:rPr lang="hu-HU" b="0" dirty="0"/>
              <a:t>=25, P</a:t>
            </a:r>
            <a:r>
              <a:rPr lang="hu-HU" b="0" baseline="-25000" dirty="0"/>
              <a:t>6</a:t>
            </a:r>
            <a:r>
              <a:rPr lang="hu-HU" b="0" dirty="0"/>
              <a:t>=50</a:t>
            </a:r>
          </a:p>
          <a:p>
            <a:pPr marL="0" indent="0">
              <a:buNone/>
            </a:pPr>
            <a:endParaRPr lang="hu-HU" b="0" dirty="0"/>
          </a:p>
          <a:p>
            <a:pPr marL="0" indent="0">
              <a:buNone/>
            </a:pPr>
            <a:r>
              <a:rPr lang="hu-HU" b="0" dirty="0"/>
              <a:t>F=40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b="0" dirty="0"/>
              <a:t>optimális megoldás: 20+</a:t>
            </a:r>
            <a:r>
              <a:rPr lang="hu-HU" b="0" dirty="0" err="1"/>
              <a:t>20</a:t>
            </a:r>
            <a:r>
              <a:rPr lang="hu-HU" b="0" dirty="0"/>
              <a:t> (2db)</a:t>
            </a:r>
          </a:p>
        </p:txBody>
      </p:sp>
      <p:pic>
        <p:nvPicPr>
          <p:cNvPr id="11776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68" t="66724" r="11983" b="13621"/>
          <a:stretch/>
        </p:blipFill>
        <p:spPr bwMode="auto">
          <a:xfrm>
            <a:off x="1584434" y="4344653"/>
            <a:ext cx="7559566" cy="1676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323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10032" y="336550"/>
            <a:ext cx="7676768" cy="1143000"/>
          </a:xfrm>
        </p:spPr>
        <p:txBody>
          <a:bodyPr/>
          <a:lstStyle/>
          <a:p>
            <a:r>
              <a:rPr lang="hu-HU" sz="3200" dirty="0"/>
              <a:t>(struktúra) </a:t>
            </a:r>
            <a:r>
              <a:rPr lang="hu-HU" dirty="0"/>
              <a:t>Optimalizálási feladat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75656" y="1600200"/>
            <a:ext cx="7211144" cy="4349750"/>
          </a:xfrm>
        </p:spPr>
        <p:txBody>
          <a:bodyPr/>
          <a:lstStyle/>
          <a:p>
            <a:pPr marL="0" indent="0">
              <a:buNone/>
            </a:pPr>
            <a:r>
              <a:rPr lang="hu-HU" b="0" i="1" dirty="0"/>
              <a:t>S</a:t>
            </a:r>
            <a:r>
              <a:rPr lang="hu-HU" b="0" dirty="0"/>
              <a:t>ok megengedett megoldása lehet. Mindegyiknek van értéke, és mi az optimális (minimális vagy maximális) értékűt kívánjuk megtalálni.</a:t>
            </a:r>
          </a:p>
          <a:p>
            <a:pPr marL="0" indent="0">
              <a:buNone/>
            </a:pPr>
            <a:r>
              <a:rPr lang="hu-HU" sz="2400" b="0" dirty="0" err="1"/>
              <a:t>Megj</a:t>
            </a:r>
            <a:r>
              <a:rPr lang="hu-HU" sz="2400" b="0" dirty="0"/>
              <a:t>: egy ilyen megoldást </a:t>
            </a:r>
            <a:r>
              <a:rPr lang="hu-HU" sz="2400" b="0" i="1" u="sng" dirty="0"/>
              <a:t>egy</a:t>
            </a:r>
            <a:r>
              <a:rPr lang="hu-HU" sz="2400" b="0" i="1" dirty="0"/>
              <a:t> optimális megoldásnak </a:t>
            </a:r>
            <a:r>
              <a:rPr lang="hu-HU" sz="2400" b="0" dirty="0"/>
              <a:t>nevezzük, nem pedig </a:t>
            </a:r>
            <a:r>
              <a:rPr lang="hu-HU" sz="2400" b="0" i="1" dirty="0"/>
              <a:t>az optimális megoldásnak, </a:t>
            </a:r>
            <a:r>
              <a:rPr lang="hu-HU" sz="2400" b="0" dirty="0"/>
              <a:t>mivel más megoldások is elérhetik az optimális értéket.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090579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Alapértelmezett terv">
  <a:themeElements>
    <a:clrScheme name="2_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altLang="hu-HU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182</Words>
  <Application>Microsoft Macintosh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Wingdings</vt:lpstr>
      <vt:lpstr>2_Alapértelmezett terv</vt:lpstr>
      <vt:lpstr>PowerPoint Presentation</vt:lpstr>
      <vt:lpstr>Pénzváltási feladat</vt:lpstr>
      <vt:lpstr>Pénzváltási feladat</vt:lpstr>
      <vt:lpstr>Pénzváltási feladat</vt:lpstr>
      <vt:lpstr>(struktúra) Optimalizálási feladat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Richárd Farkas</dc:creator>
  <cp:lastModifiedBy>Richárd Farkas</cp:lastModifiedBy>
  <cp:revision>2</cp:revision>
  <dcterms:created xsi:type="dcterms:W3CDTF">2020-09-21T07:17:22Z</dcterms:created>
  <dcterms:modified xsi:type="dcterms:W3CDTF">2020-09-21T07:43:03Z</dcterms:modified>
</cp:coreProperties>
</file>