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71" r:id="rId3"/>
    <p:sldId id="472" r:id="rId4"/>
    <p:sldId id="511" r:id="rId5"/>
    <p:sldId id="474" r:id="rId6"/>
    <p:sldId id="475" r:id="rId7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0665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6192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15423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36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2335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257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778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7827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4028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3483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2160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67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2773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Pénzváltási feladat rekurzív megoldása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3.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S03E03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9241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Bontsuk részproblémákra!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P</a:t>
            </a:r>
            <a:r>
              <a:rPr lang="hu-HU" b="0" baseline="-25000" dirty="0"/>
              <a:t>1</a:t>
            </a:r>
            <a:r>
              <a:rPr lang="hu-HU" b="0" dirty="0"/>
              <a:t>=1, P</a:t>
            </a:r>
            <a:r>
              <a:rPr lang="hu-HU" b="0" baseline="-25000" dirty="0"/>
              <a:t>2</a:t>
            </a:r>
            <a:r>
              <a:rPr lang="hu-HU" b="0" dirty="0"/>
              <a:t>=5, P</a:t>
            </a:r>
            <a:r>
              <a:rPr lang="hu-HU" b="0" baseline="-25000" dirty="0"/>
              <a:t>3</a:t>
            </a:r>
            <a:r>
              <a:rPr lang="hu-HU" b="0" dirty="0"/>
              <a:t>=6, F=9</a:t>
            </a:r>
          </a:p>
          <a:p>
            <a:pPr marL="0" indent="0">
              <a:buNone/>
            </a:pPr>
            <a:r>
              <a:rPr lang="hu-HU" b="0" dirty="0"/>
              <a:t>				</a:t>
            </a:r>
            <a:r>
              <a:rPr lang="hu-HU" b="0" dirty="0" err="1"/>
              <a:t>minPenz</a:t>
            </a:r>
            <a:r>
              <a:rPr lang="hu-HU" b="0" dirty="0"/>
              <a:t>(8)+1</a:t>
            </a:r>
          </a:p>
          <a:p>
            <a:pPr marL="0" indent="0">
              <a:buNone/>
            </a:pPr>
            <a:r>
              <a:rPr lang="hu-HU" b="0" dirty="0" err="1"/>
              <a:t>minPenz</a:t>
            </a:r>
            <a:r>
              <a:rPr lang="hu-HU" b="0" dirty="0"/>
              <a:t>(9)=min	</a:t>
            </a:r>
            <a:r>
              <a:rPr lang="hu-HU" b="0" dirty="0" err="1"/>
              <a:t>minPenz</a:t>
            </a:r>
            <a:r>
              <a:rPr lang="hu-HU" b="0" dirty="0"/>
              <a:t>(4)+1</a:t>
            </a:r>
          </a:p>
          <a:p>
            <a:pPr marL="0" indent="0">
              <a:buNone/>
            </a:pPr>
            <a:r>
              <a:rPr lang="hu-HU" b="0" dirty="0"/>
              <a:t>				</a:t>
            </a:r>
            <a:r>
              <a:rPr lang="hu-HU" b="0" dirty="0" err="1"/>
              <a:t>minPenz</a:t>
            </a:r>
            <a:r>
              <a:rPr lang="hu-HU" b="0" dirty="0"/>
              <a:t>(3)+1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 – rekurzív megoldás</a:t>
            </a:r>
          </a:p>
        </p:txBody>
      </p:sp>
      <p:sp>
        <p:nvSpPr>
          <p:cNvPr id="5" name="Bal oldali kapcsos zárójel 4"/>
          <p:cNvSpPr/>
          <p:nvPr/>
        </p:nvSpPr>
        <p:spPr bwMode="auto">
          <a:xfrm>
            <a:off x="4495519" y="3469659"/>
            <a:ext cx="216024" cy="158417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6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sz="2800" b="0" dirty="0"/>
              <a:t>				</a:t>
            </a:r>
            <a:r>
              <a:rPr lang="hu-HU" sz="2800" b="0" dirty="0" err="1"/>
              <a:t>minPenz</a:t>
            </a:r>
            <a:r>
              <a:rPr lang="hu-HU" sz="2800" b="0" dirty="0"/>
              <a:t>(8)+1</a:t>
            </a:r>
          </a:p>
          <a:p>
            <a:pPr marL="0" indent="0">
              <a:buNone/>
            </a:pPr>
            <a:r>
              <a:rPr lang="hu-HU" sz="2800" b="0" dirty="0"/>
              <a:t>    </a:t>
            </a:r>
            <a:r>
              <a:rPr lang="hu-HU" sz="2800" b="0" dirty="0" err="1"/>
              <a:t>minPenz</a:t>
            </a:r>
            <a:r>
              <a:rPr lang="hu-HU" sz="2800" b="0" dirty="0"/>
              <a:t>(9)=min	</a:t>
            </a:r>
            <a:r>
              <a:rPr lang="hu-HU" sz="2800" b="0" dirty="0" err="1"/>
              <a:t>minPenz</a:t>
            </a:r>
            <a:r>
              <a:rPr lang="hu-HU" sz="2800" b="0" dirty="0"/>
              <a:t>(4)+1</a:t>
            </a:r>
          </a:p>
          <a:p>
            <a:pPr marL="0" indent="0">
              <a:buNone/>
            </a:pPr>
            <a:r>
              <a:rPr lang="hu-HU" sz="2800" b="0" dirty="0"/>
              <a:t>				</a:t>
            </a:r>
            <a:r>
              <a:rPr lang="hu-HU" sz="2800" b="0" dirty="0" err="1"/>
              <a:t>minPenz</a:t>
            </a:r>
            <a:r>
              <a:rPr lang="hu-HU" sz="2800" b="0" dirty="0"/>
              <a:t>(3)+1</a:t>
            </a:r>
          </a:p>
          <a:p>
            <a:pPr marL="0" indent="0">
              <a:buNone/>
            </a:pPr>
            <a:endParaRPr lang="hu-HU" sz="2800" b="0" dirty="0"/>
          </a:p>
          <a:p>
            <a:pPr marL="0" indent="0">
              <a:buNone/>
            </a:pPr>
            <a:r>
              <a:rPr lang="hu-HU" sz="2800" b="0" dirty="0"/>
              <a:t>				</a:t>
            </a:r>
            <a:r>
              <a:rPr lang="hu-HU" sz="2800" b="0" dirty="0" err="1"/>
              <a:t>minPenz</a:t>
            </a:r>
            <a:r>
              <a:rPr lang="hu-HU" sz="2800" b="0" dirty="0"/>
              <a:t>(7)+1</a:t>
            </a:r>
          </a:p>
          <a:p>
            <a:pPr marL="0" indent="0">
              <a:buNone/>
            </a:pPr>
            <a:r>
              <a:rPr lang="hu-HU" sz="2800" b="0" dirty="0"/>
              <a:t>    </a:t>
            </a:r>
            <a:r>
              <a:rPr lang="hu-HU" sz="2800" b="0" dirty="0" err="1"/>
              <a:t>minPenz</a:t>
            </a:r>
            <a:r>
              <a:rPr lang="hu-HU" sz="2800" b="0" dirty="0"/>
              <a:t>(8)=min	</a:t>
            </a:r>
            <a:r>
              <a:rPr lang="hu-HU" sz="2800" b="0" dirty="0" err="1"/>
              <a:t>minPenz</a:t>
            </a:r>
            <a:r>
              <a:rPr lang="hu-HU" sz="2800" b="0" dirty="0"/>
              <a:t>(3)+1</a:t>
            </a:r>
          </a:p>
          <a:p>
            <a:pPr marL="0" indent="0">
              <a:buNone/>
            </a:pPr>
            <a:r>
              <a:rPr lang="hu-HU" sz="2800" b="0" dirty="0"/>
              <a:t>				</a:t>
            </a:r>
            <a:r>
              <a:rPr lang="hu-HU" sz="2800" b="0" dirty="0" err="1"/>
              <a:t>minPenz</a:t>
            </a:r>
            <a:r>
              <a:rPr lang="hu-HU" sz="2800" b="0" dirty="0"/>
              <a:t>(2)+1</a:t>
            </a:r>
          </a:p>
          <a:p>
            <a:pPr marL="0" indent="0">
              <a:buNone/>
            </a:pPr>
            <a:endParaRPr lang="hu-HU" b="0" dirty="0"/>
          </a:p>
        </p:txBody>
      </p:sp>
      <p:sp>
        <p:nvSpPr>
          <p:cNvPr id="5" name="Bal oldali kapcsos zárójel 4"/>
          <p:cNvSpPr/>
          <p:nvPr/>
        </p:nvSpPr>
        <p:spPr bwMode="auto">
          <a:xfrm>
            <a:off x="4495519" y="2204864"/>
            <a:ext cx="216024" cy="158417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Bal oldali kapcsos zárójel 5"/>
          <p:cNvSpPr/>
          <p:nvPr/>
        </p:nvSpPr>
        <p:spPr bwMode="auto">
          <a:xfrm>
            <a:off x="4495519" y="4149080"/>
            <a:ext cx="216024" cy="158417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 – rekurzív megoldás</a:t>
            </a:r>
          </a:p>
        </p:txBody>
      </p:sp>
    </p:spTree>
    <p:extLst>
      <p:ext uri="{BB962C8B-B14F-4D97-AF65-F5344CB8AC3E}">
        <p14:creationId xmlns:p14="http://schemas.microsoft.com/office/powerpoint/2010/main" val="55793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 – rekurzív megoldás</a:t>
            </a:r>
          </a:p>
        </p:txBody>
      </p:sp>
      <p:sp>
        <p:nvSpPr>
          <p:cNvPr id="6" name="Tartalom helye 2"/>
          <p:cNvSpPr txBox="1">
            <a:spLocks/>
          </p:cNvSpPr>
          <p:nvPr/>
        </p:nvSpPr>
        <p:spPr bwMode="auto">
          <a:xfrm>
            <a:off x="2102578" y="2060848"/>
            <a:ext cx="7067128" cy="36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hu-HU" sz="2800" b="0" kern="0" dirty="0" err="1">
                <a:latin typeface="Arial"/>
              </a:rPr>
              <a:t>PenzValtas</a:t>
            </a:r>
            <a:r>
              <a:rPr lang="hu-HU" sz="2800" b="0" kern="0" dirty="0">
                <a:latin typeface="Arial"/>
              </a:rPr>
              <a:t>(F,P)</a:t>
            </a:r>
          </a:p>
          <a:p>
            <a:pPr marL="0" indent="0">
              <a:buNone/>
            </a:pPr>
            <a:r>
              <a:rPr lang="hu-HU" sz="2800" kern="0" dirty="0">
                <a:latin typeface="Arial"/>
              </a:rPr>
              <a:t>   </a:t>
            </a:r>
            <a:r>
              <a:rPr lang="hu-HU" sz="2800" b="0" i="1" kern="0" dirty="0">
                <a:latin typeface="Arial"/>
              </a:rPr>
              <a:t>m</a:t>
            </a:r>
            <a:r>
              <a:rPr lang="hu-HU" sz="2800" b="0" kern="0" dirty="0">
                <a:latin typeface="Arial"/>
              </a:rPr>
              <a:t> ← ∞  </a:t>
            </a:r>
          </a:p>
          <a:p>
            <a:pPr marL="0" indent="0">
              <a:buNone/>
            </a:pPr>
            <a:r>
              <a:rPr lang="hu-HU" sz="2800" kern="0" dirty="0">
                <a:latin typeface="Arial"/>
              </a:rPr>
              <a:t>   </a:t>
            </a:r>
            <a:r>
              <a:rPr lang="hu-HU" sz="2800" kern="0" dirty="0" err="1">
                <a:latin typeface="Arial"/>
              </a:rPr>
              <a:t>for</a:t>
            </a:r>
            <a:r>
              <a:rPr lang="hu-HU" sz="2800" b="0" kern="0" dirty="0">
                <a:latin typeface="Arial"/>
              </a:rPr>
              <a:t> </a:t>
            </a:r>
            <a:r>
              <a:rPr lang="hu-HU" sz="2800" b="0" i="1" kern="0" dirty="0">
                <a:latin typeface="Arial"/>
              </a:rPr>
              <a:t>i</a:t>
            </a:r>
            <a:r>
              <a:rPr lang="hu-HU" sz="2800" b="0" kern="0" dirty="0">
                <a:latin typeface="Arial"/>
              </a:rPr>
              <a:t> ← 1 </a:t>
            </a:r>
            <a:r>
              <a:rPr lang="hu-HU" sz="2800" kern="0" dirty="0" err="1">
                <a:latin typeface="Arial"/>
              </a:rPr>
              <a:t>to</a:t>
            </a:r>
            <a:r>
              <a:rPr lang="hu-HU" sz="2800" b="0" kern="0" dirty="0">
                <a:latin typeface="Arial"/>
              </a:rPr>
              <a:t> </a:t>
            </a:r>
            <a:r>
              <a:rPr lang="hu-HU" sz="2800" b="0" i="1" kern="0" dirty="0">
                <a:latin typeface="Arial"/>
              </a:rPr>
              <a:t>n</a:t>
            </a:r>
          </a:p>
          <a:p>
            <a:pPr marL="0" indent="0">
              <a:buNone/>
            </a:pPr>
            <a:r>
              <a:rPr lang="hu-HU" sz="2800" kern="0" dirty="0">
                <a:latin typeface="Arial"/>
              </a:rPr>
              <a:t>      </a:t>
            </a:r>
            <a:r>
              <a:rPr lang="hu-HU" sz="2800" b="0" i="1" kern="0" dirty="0">
                <a:latin typeface="Arial"/>
              </a:rPr>
              <a:t>m</a:t>
            </a:r>
            <a:r>
              <a:rPr lang="hu-HU" sz="2800" kern="0" dirty="0">
                <a:latin typeface="Arial"/>
              </a:rPr>
              <a:t> </a:t>
            </a:r>
            <a:r>
              <a:rPr lang="hu-HU" sz="2800" b="0" kern="0" dirty="0">
                <a:latin typeface="Arial"/>
              </a:rPr>
              <a:t>←</a:t>
            </a:r>
            <a:r>
              <a:rPr lang="hu-HU" sz="2800" kern="0" dirty="0">
                <a:latin typeface="Arial"/>
              </a:rPr>
              <a:t> </a:t>
            </a:r>
            <a:r>
              <a:rPr lang="hu-HU" sz="2800" b="0" kern="0" dirty="0">
                <a:latin typeface="Arial"/>
              </a:rPr>
              <a:t>min(</a:t>
            </a:r>
            <a:r>
              <a:rPr lang="hu-HU" sz="2800" b="0" i="1" kern="0" dirty="0">
                <a:latin typeface="Arial"/>
              </a:rPr>
              <a:t>m</a:t>
            </a:r>
            <a:r>
              <a:rPr lang="hu-HU" sz="2800" b="0" kern="0" dirty="0">
                <a:latin typeface="Arial"/>
              </a:rPr>
              <a:t>, </a:t>
            </a:r>
            <a:r>
              <a:rPr lang="hu-HU" sz="2800" b="0" kern="0" dirty="0" err="1">
                <a:latin typeface="Arial"/>
              </a:rPr>
              <a:t>PenzValtas</a:t>
            </a:r>
            <a:r>
              <a:rPr lang="hu-HU" sz="2800" b="0" kern="0" dirty="0">
                <a:latin typeface="Arial"/>
              </a:rPr>
              <a:t>( F – P</a:t>
            </a:r>
            <a:r>
              <a:rPr lang="hu-HU" sz="2800" b="0" kern="0" baseline="-25000" dirty="0">
                <a:latin typeface="Arial"/>
              </a:rPr>
              <a:t>i </a:t>
            </a:r>
            <a:r>
              <a:rPr lang="hu-HU" sz="2800" b="0" kern="0" dirty="0">
                <a:latin typeface="Arial"/>
              </a:rPr>
              <a:t>))</a:t>
            </a:r>
          </a:p>
          <a:p>
            <a:pPr marL="0" indent="0">
              <a:buNone/>
            </a:pPr>
            <a:r>
              <a:rPr lang="hu-HU" b="0" i="1" kern="0" dirty="0">
                <a:latin typeface="Arial"/>
              </a:rPr>
              <a:t>   </a:t>
            </a:r>
            <a:r>
              <a:rPr lang="hu-HU" kern="0" dirty="0" err="1">
                <a:latin typeface="Arial"/>
              </a:rPr>
              <a:t>return</a:t>
            </a:r>
            <a:r>
              <a:rPr lang="hu-HU" b="0" i="1" kern="0" dirty="0">
                <a:latin typeface="Arial"/>
              </a:rPr>
              <a:t> m </a:t>
            </a:r>
            <a:r>
              <a:rPr lang="hu-HU" b="0" kern="0" dirty="0">
                <a:latin typeface="Arial"/>
              </a:rPr>
              <a:t>+ 1</a:t>
            </a:r>
          </a:p>
        </p:txBody>
      </p:sp>
    </p:spTree>
    <p:extLst>
      <p:ext uri="{BB962C8B-B14F-4D97-AF65-F5344CB8AC3E}">
        <p14:creationId xmlns:p14="http://schemas.microsoft.com/office/powerpoint/2010/main" val="412701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 – rekurzív megoldás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331642" y="1610216"/>
            <a:ext cx="42691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3200" kern="0" dirty="0">
                <a:solidFill>
                  <a:srgbClr val="333333"/>
                </a:solidFill>
                <a:latin typeface="Arial"/>
              </a:rPr>
              <a:t>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1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=1, 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=5, 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3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=6, F=9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Ellipszis 5"/>
          <p:cNvSpPr/>
          <p:nvPr/>
        </p:nvSpPr>
        <p:spPr bwMode="auto">
          <a:xfrm>
            <a:off x="4560233" y="226451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9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Ellipszis 6"/>
          <p:cNvSpPr/>
          <p:nvPr/>
        </p:nvSpPr>
        <p:spPr bwMode="auto">
          <a:xfrm>
            <a:off x="2678529" y="310337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8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Ellipszis 7"/>
          <p:cNvSpPr/>
          <p:nvPr/>
        </p:nvSpPr>
        <p:spPr bwMode="auto">
          <a:xfrm>
            <a:off x="4570504" y="308867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4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Ellipszis 8"/>
          <p:cNvSpPr/>
          <p:nvPr/>
        </p:nvSpPr>
        <p:spPr bwMode="auto">
          <a:xfrm>
            <a:off x="5577477" y="308867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Ellipszis 9"/>
          <p:cNvSpPr/>
          <p:nvPr/>
        </p:nvSpPr>
        <p:spPr bwMode="auto">
          <a:xfrm>
            <a:off x="1619672" y="391322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7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Ellipszis 12"/>
          <p:cNvSpPr/>
          <p:nvPr/>
        </p:nvSpPr>
        <p:spPr bwMode="auto">
          <a:xfrm>
            <a:off x="4560233" y="393305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Ellipszis 13"/>
          <p:cNvSpPr/>
          <p:nvPr/>
        </p:nvSpPr>
        <p:spPr bwMode="auto">
          <a:xfrm>
            <a:off x="4566523" y="4797152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Ellipszis 14"/>
          <p:cNvSpPr/>
          <p:nvPr/>
        </p:nvSpPr>
        <p:spPr bwMode="auto">
          <a:xfrm>
            <a:off x="5600757" y="390814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Ellipszis 15"/>
          <p:cNvSpPr/>
          <p:nvPr/>
        </p:nvSpPr>
        <p:spPr bwMode="auto">
          <a:xfrm>
            <a:off x="4566523" y="558924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Ellipszis 16"/>
          <p:cNvSpPr/>
          <p:nvPr/>
        </p:nvSpPr>
        <p:spPr bwMode="auto">
          <a:xfrm>
            <a:off x="5580112" y="482541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Ellipszis 20"/>
          <p:cNvSpPr/>
          <p:nvPr/>
        </p:nvSpPr>
        <p:spPr bwMode="auto">
          <a:xfrm>
            <a:off x="467544" y="472438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6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Ellipszis 23"/>
          <p:cNvSpPr/>
          <p:nvPr/>
        </p:nvSpPr>
        <p:spPr bwMode="auto">
          <a:xfrm>
            <a:off x="1907704" y="472438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" name="Egyenes összekötő 25"/>
          <p:cNvCxnSpPr>
            <a:stCxn id="6" idx="3"/>
            <a:endCxn id="7" idx="7"/>
          </p:cNvCxnSpPr>
          <p:nvPr/>
        </p:nvCxnSpPr>
        <p:spPr bwMode="auto">
          <a:xfrm flipH="1">
            <a:off x="3170230" y="2756220"/>
            <a:ext cx="1474366" cy="431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Egyenes összekötő 26"/>
          <p:cNvCxnSpPr>
            <a:stCxn id="6" idx="4"/>
            <a:endCxn id="8" idx="0"/>
          </p:cNvCxnSpPr>
          <p:nvPr/>
        </p:nvCxnSpPr>
        <p:spPr bwMode="auto">
          <a:xfrm>
            <a:off x="4848267" y="2840583"/>
            <a:ext cx="10271" cy="2480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>
            <a:stCxn id="6" idx="5"/>
            <a:endCxn id="9" idx="0"/>
          </p:cNvCxnSpPr>
          <p:nvPr/>
        </p:nvCxnSpPr>
        <p:spPr bwMode="auto">
          <a:xfrm>
            <a:off x="5051936" y="2756218"/>
            <a:ext cx="813575" cy="3324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gyenes összekötő 32"/>
          <p:cNvCxnSpPr>
            <a:stCxn id="15" idx="0"/>
            <a:endCxn id="9" idx="4"/>
          </p:cNvCxnSpPr>
          <p:nvPr/>
        </p:nvCxnSpPr>
        <p:spPr bwMode="auto">
          <a:xfrm flipH="1" flipV="1">
            <a:off x="5865509" y="3664740"/>
            <a:ext cx="23280" cy="2434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Egyenes összekötő 35"/>
          <p:cNvCxnSpPr>
            <a:stCxn id="15" idx="4"/>
            <a:endCxn id="17" idx="0"/>
          </p:cNvCxnSpPr>
          <p:nvPr/>
        </p:nvCxnSpPr>
        <p:spPr bwMode="auto">
          <a:xfrm flipH="1">
            <a:off x="5868146" y="4484211"/>
            <a:ext cx="20645" cy="3412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Egyenes összekötő 38"/>
          <p:cNvCxnSpPr>
            <a:stCxn id="13" idx="0"/>
            <a:endCxn id="8" idx="4"/>
          </p:cNvCxnSpPr>
          <p:nvPr/>
        </p:nvCxnSpPr>
        <p:spPr bwMode="auto">
          <a:xfrm flipV="1">
            <a:off x="4848267" y="3664738"/>
            <a:ext cx="10271" cy="2683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Egyenes összekötő 41"/>
          <p:cNvCxnSpPr>
            <a:stCxn id="14" idx="0"/>
            <a:endCxn id="13" idx="4"/>
          </p:cNvCxnSpPr>
          <p:nvPr/>
        </p:nvCxnSpPr>
        <p:spPr bwMode="auto">
          <a:xfrm flipH="1" flipV="1">
            <a:off x="4848265" y="4509120"/>
            <a:ext cx="629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Egyenes összekötő 44"/>
          <p:cNvCxnSpPr>
            <a:stCxn id="16" idx="0"/>
            <a:endCxn id="14" idx="4"/>
          </p:cNvCxnSpPr>
          <p:nvPr/>
        </p:nvCxnSpPr>
        <p:spPr bwMode="auto">
          <a:xfrm flipV="1">
            <a:off x="4854555" y="53732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zis 48"/>
          <p:cNvSpPr/>
          <p:nvPr/>
        </p:nvSpPr>
        <p:spPr bwMode="auto">
          <a:xfrm>
            <a:off x="2595125" y="3869432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" name="Ellipszis 49"/>
          <p:cNvSpPr/>
          <p:nvPr/>
        </p:nvSpPr>
        <p:spPr bwMode="auto">
          <a:xfrm>
            <a:off x="2601415" y="4733528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" name="Ellipszis 50"/>
          <p:cNvSpPr/>
          <p:nvPr/>
        </p:nvSpPr>
        <p:spPr bwMode="auto">
          <a:xfrm>
            <a:off x="2601415" y="552561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2" name="Egyenes összekötő 51"/>
          <p:cNvCxnSpPr>
            <a:stCxn id="50" idx="0"/>
            <a:endCxn id="49" idx="4"/>
          </p:cNvCxnSpPr>
          <p:nvPr/>
        </p:nvCxnSpPr>
        <p:spPr bwMode="auto">
          <a:xfrm flipH="1" flipV="1">
            <a:off x="2883157" y="4445496"/>
            <a:ext cx="629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52"/>
          <p:cNvCxnSpPr>
            <a:stCxn id="51" idx="0"/>
            <a:endCxn id="50" idx="4"/>
          </p:cNvCxnSpPr>
          <p:nvPr/>
        </p:nvCxnSpPr>
        <p:spPr bwMode="auto">
          <a:xfrm flipV="1">
            <a:off x="2889447" y="5309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zis 57"/>
          <p:cNvSpPr/>
          <p:nvPr/>
        </p:nvSpPr>
        <p:spPr bwMode="auto">
          <a:xfrm>
            <a:off x="1188982" y="4733528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" name="Ellipszis 58"/>
          <p:cNvSpPr/>
          <p:nvPr/>
        </p:nvSpPr>
        <p:spPr bwMode="auto">
          <a:xfrm>
            <a:off x="1188982" y="552561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0" name="Egyenes összekötő 59"/>
          <p:cNvCxnSpPr>
            <a:stCxn id="58" idx="0"/>
            <a:endCxn id="10" idx="4"/>
          </p:cNvCxnSpPr>
          <p:nvPr/>
        </p:nvCxnSpPr>
        <p:spPr bwMode="auto">
          <a:xfrm flipV="1">
            <a:off x="1477014" y="4489284"/>
            <a:ext cx="430690" cy="2442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Egyenes összekötő 60"/>
          <p:cNvCxnSpPr>
            <a:stCxn id="59" idx="0"/>
            <a:endCxn id="58" idx="4"/>
          </p:cNvCxnSpPr>
          <p:nvPr/>
        </p:nvCxnSpPr>
        <p:spPr bwMode="auto">
          <a:xfrm flipV="1">
            <a:off x="1477014" y="5309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zis 61"/>
          <p:cNvSpPr/>
          <p:nvPr/>
        </p:nvSpPr>
        <p:spPr bwMode="auto">
          <a:xfrm>
            <a:off x="3419872" y="3921162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" name="Ellipszis 62"/>
          <p:cNvSpPr/>
          <p:nvPr/>
        </p:nvSpPr>
        <p:spPr bwMode="auto">
          <a:xfrm>
            <a:off x="3419872" y="471325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Egyenes összekötő 63"/>
          <p:cNvCxnSpPr>
            <a:stCxn id="62" idx="0"/>
            <a:endCxn id="7" idx="5"/>
          </p:cNvCxnSpPr>
          <p:nvPr/>
        </p:nvCxnSpPr>
        <p:spPr bwMode="auto">
          <a:xfrm flipH="1" flipV="1">
            <a:off x="3170230" y="3595079"/>
            <a:ext cx="537674" cy="326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Egyenes összekötő 64"/>
          <p:cNvCxnSpPr>
            <a:stCxn id="63" idx="0"/>
            <a:endCxn id="62" idx="4"/>
          </p:cNvCxnSpPr>
          <p:nvPr/>
        </p:nvCxnSpPr>
        <p:spPr bwMode="auto">
          <a:xfrm flipV="1">
            <a:off x="3707904" y="449722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Egyenes összekötő 67"/>
          <p:cNvCxnSpPr>
            <a:stCxn id="21" idx="0"/>
            <a:endCxn id="10" idx="4"/>
          </p:cNvCxnSpPr>
          <p:nvPr/>
        </p:nvCxnSpPr>
        <p:spPr bwMode="auto">
          <a:xfrm flipV="1">
            <a:off x="755576" y="4489284"/>
            <a:ext cx="1152128" cy="23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Egyenes összekötő 71"/>
          <p:cNvCxnSpPr>
            <a:stCxn id="24" idx="0"/>
            <a:endCxn id="10" idx="4"/>
          </p:cNvCxnSpPr>
          <p:nvPr/>
        </p:nvCxnSpPr>
        <p:spPr bwMode="auto">
          <a:xfrm flipH="1" flipV="1">
            <a:off x="1907704" y="4489284"/>
            <a:ext cx="288032" cy="23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Egyenes összekötő 77"/>
          <p:cNvCxnSpPr>
            <a:stCxn id="10" idx="0"/>
            <a:endCxn id="7" idx="3"/>
          </p:cNvCxnSpPr>
          <p:nvPr/>
        </p:nvCxnSpPr>
        <p:spPr bwMode="auto">
          <a:xfrm flipV="1">
            <a:off x="1907704" y="3595079"/>
            <a:ext cx="855188" cy="318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Egyenes összekötő 80"/>
          <p:cNvCxnSpPr>
            <a:stCxn id="49" idx="0"/>
            <a:endCxn id="7" idx="4"/>
          </p:cNvCxnSpPr>
          <p:nvPr/>
        </p:nvCxnSpPr>
        <p:spPr bwMode="auto">
          <a:xfrm flipV="1">
            <a:off x="2883157" y="3679440"/>
            <a:ext cx="83404" cy="1899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1575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4" grpId="0" animBg="1"/>
      <p:bldP spid="49" grpId="0" animBg="1"/>
      <p:bldP spid="50" grpId="0" animBg="1"/>
      <p:bldP spid="51" grpId="0" animBg="1"/>
      <p:bldP spid="58" grpId="0" animBg="1"/>
      <p:bldP spid="59" grpId="0" animBg="1"/>
      <p:bldP spid="62" grpId="0" animBg="1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 – rekurzív megoldás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331642" y="1610216"/>
            <a:ext cx="42691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3200" kern="0" dirty="0">
                <a:solidFill>
                  <a:srgbClr val="333333"/>
                </a:solidFill>
                <a:latin typeface="Arial"/>
              </a:rPr>
              <a:t>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1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=1, 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=5, 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3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=6, F=9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Ellipszis 5"/>
          <p:cNvSpPr/>
          <p:nvPr/>
        </p:nvSpPr>
        <p:spPr bwMode="auto">
          <a:xfrm>
            <a:off x="4560233" y="226451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9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Ellipszis 6"/>
          <p:cNvSpPr/>
          <p:nvPr/>
        </p:nvSpPr>
        <p:spPr bwMode="auto">
          <a:xfrm>
            <a:off x="2678529" y="310337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8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Ellipszis 7"/>
          <p:cNvSpPr/>
          <p:nvPr/>
        </p:nvSpPr>
        <p:spPr bwMode="auto">
          <a:xfrm>
            <a:off x="4570504" y="308867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4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Ellipszis 8"/>
          <p:cNvSpPr/>
          <p:nvPr/>
        </p:nvSpPr>
        <p:spPr bwMode="auto">
          <a:xfrm>
            <a:off x="5577477" y="308867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Ellipszis 9"/>
          <p:cNvSpPr/>
          <p:nvPr/>
        </p:nvSpPr>
        <p:spPr bwMode="auto">
          <a:xfrm>
            <a:off x="1619672" y="391322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7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Ellipszis 12"/>
          <p:cNvSpPr/>
          <p:nvPr/>
        </p:nvSpPr>
        <p:spPr bwMode="auto">
          <a:xfrm>
            <a:off x="4560233" y="393305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Ellipszis 13"/>
          <p:cNvSpPr/>
          <p:nvPr/>
        </p:nvSpPr>
        <p:spPr bwMode="auto">
          <a:xfrm>
            <a:off x="4566523" y="4797152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Ellipszis 14"/>
          <p:cNvSpPr/>
          <p:nvPr/>
        </p:nvSpPr>
        <p:spPr bwMode="auto">
          <a:xfrm>
            <a:off x="5600757" y="3908147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Ellipszis 15"/>
          <p:cNvSpPr/>
          <p:nvPr/>
        </p:nvSpPr>
        <p:spPr bwMode="auto">
          <a:xfrm>
            <a:off x="4566523" y="558924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Ellipszis 16"/>
          <p:cNvSpPr/>
          <p:nvPr/>
        </p:nvSpPr>
        <p:spPr bwMode="auto">
          <a:xfrm>
            <a:off x="5580112" y="482541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Ellipszis 20"/>
          <p:cNvSpPr/>
          <p:nvPr/>
        </p:nvSpPr>
        <p:spPr bwMode="auto">
          <a:xfrm>
            <a:off x="467544" y="472438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6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Ellipszis 23"/>
          <p:cNvSpPr/>
          <p:nvPr/>
        </p:nvSpPr>
        <p:spPr bwMode="auto">
          <a:xfrm>
            <a:off x="1907704" y="472438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" name="Egyenes összekötő 25"/>
          <p:cNvCxnSpPr>
            <a:stCxn id="6" idx="3"/>
            <a:endCxn id="7" idx="7"/>
          </p:cNvCxnSpPr>
          <p:nvPr/>
        </p:nvCxnSpPr>
        <p:spPr bwMode="auto">
          <a:xfrm flipH="1">
            <a:off x="3170230" y="2756220"/>
            <a:ext cx="1474366" cy="431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Egyenes összekötő 26"/>
          <p:cNvCxnSpPr>
            <a:stCxn id="6" idx="4"/>
            <a:endCxn id="8" idx="0"/>
          </p:cNvCxnSpPr>
          <p:nvPr/>
        </p:nvCxnSpPr>
        <p:spPr bwMode="auto">
          <a:xfrm>
            <a:off x="4848267" y="2840583"/>
            <a:ext cx="10271" cy="2480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>
            <a:stCxn id="6" idx="5"/>
            <a:endCxn id="9" idx="0"/>
          </p:cNvCxnSpPr>
          <p:nvPr/>
        </p:nvCxnSpPr>
        <p:spPr bwMode="auto">
          <a:xfrm>
            <a:off x="5051936" y="2756218"/>
            <a:ext cx="813575" cy="3324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gyenes összekötő 32"/>
          <p:cNvCxnSpPr>
            <a:stCxn id="15" idx="0"/>
            <a:endCxn id="9" idx="4"/>
          </p:cNvCxnSpPr>
          <p:nvPr/>
        </p:nvCxnSpPr>
        <p:spPr bwMode="auto">
          <a:xfrm flipH="1" flipV="1">
            <a:off x="5865509" y="3664740"/>
            <a:ext cx="23280" cy="2434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Egyenes összekötő 35"/>
          <p:cNvCxnSpPr>
            <a:stCxn id="15" idx="4"/>
            <a:endCxn id="17" idx="0"/>
          </p:cNvCxnSpPr>
          <p:nvPr/>
        </p:nvCxnSpPr>
        <p:spPr bwMode="auto">
          <a:xfrm flipH="1">
            <a:off x="5868146" y="4484211"/>
            <a:ext cx="20645" cy="3412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Egyenes összekötő 38"/>
          <p:cNvCxnSpPr>
            <a:stCxn id="13" idx="0"/>
            <a:endCxn id="8" idx="4"/>
          </p:cNvCxnSpPr>
          <p:nvPr/>
        </p:nvCxnSpPr>
        <p:spPr bwMode="auto">
          <a:xfrm flipV="1">
            <a:off x="4848267" y="3664738"/>
            <a:ext cx="10271" cy="2683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Egyenes összekötő 41"/>
          <p:cNvCxnSpPr>
            <a:stCxn id="14" idx="0"/>
            <a:endCxn id="13" idx="4"/>
          </p:cNvCxnSpPr>
          <p:nvPr/>
        </p:nvCxnSpPr>
        <p:spPr bwMode="auto">
          <a:xfrm flipH="1" flipV="1">
            <a:off x="4848265" y="4509120"/>
            <a:ext cx="629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Egyenes összekötő 44"/>
          <p:cNvCxnSpPr>
            <a:stCxn id="16" idx="0"/>
            <a:endCxn id="14" idx="4"/>
          </p:cNvCxnSpPr>
          <p:nvPr/>
        </p:nvCxnSpPr>
        <p:spPr bwMode="auto">
          <a:xfrm flipV="1">
            <a:off x="4854555" y="53732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zis 48"/>
          <p:cNvSpPr/>
          <p:nvPr/>
        </p:nvSpPr>
        <p:spPr bwMode="auto">
          <a:xfrm>
            <a:off x="2595125" y="3869432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" name="Ellipszis 49"/>
          <p:cNvSpPr/>
          <p:nvPr/>
        </p:nvSpPr>
        <p:spPr bwMode="auto">
          <a:xfrm>
            <a:off x="2601415" y="4733528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" name="Ellipszis 50"/>
          <p:cNvSpPr/>
          <p:nvPr/>
        </p:nvSpPr>
        <p:spPr bwMode="auto">
          <a:xfrm>
            <a:off x="2601415" y="552561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2" name="Egyenes összekötő 51"/>
          <p:cNvCxnSpPr>
            <a:stCxn id="50" idx="0"/>
            <a:endCxn id="49" idx="4"/>
          </p:cNvCxnSpPr>
          <p:nvPr/>
        </p:nvCxnSpPr>
        <p:spPr bwMode="auto">
          <a:xfrm flipH="1" flipV="1">
            <a:off x="2883157" y="4445496"/>
            <a:ext cx="629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52"/>
          <p:cNvCxnSpPr>
            <a:stCxn id="51" idx="0"/>
            <a:endCxn id="50" idx="4"/>
          </p:cNvCxnSpPr>
          <p:nvPr/>
        </p:nvCxnSpPr>
        <p:spPr bwMode="auto">
          <a:xfrm flipV="1">
            <a:off x="2889447" y="5309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zis 57"/>
          <p:cNvSpPr/>
          <p:nvPr/>
        </p:nvSpPr>
        <p:spPr bwMode="auto">
          <a:xfrm>
            <a:off x="1188982" y="4733528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" name="Ellipszis 58"/>
          <p:cNvSpPr/>
          <p:nvPr/>
        </p:nvSpPr>
        <p:spPr bwMode="auto">
          <a:xfrm>
            <a:off x="1188982" y="552561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0" name="Egyenes összekötő 59"/>
          <p:cNvCxnSpPr>
            <a:stCxn id="58" idx="0"/>
            <a:endCxn id="10" idx="4"/>
          </p:cNvCxnSpPr>
          <p:nvPr/>
        </p:nvCxnSpPr>
        <p:spPr bwMode="auto">
          <a:xfrm flipV="1">
            <a:off x="1477014" y="4489284"/>
            <a:ext cx="430690" cy="2442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Egyenes összekötő 60"/>
          <p:cNvCxnSpPr>
            <a:stCxn id="59" idx="0"/>
            <a:endCxn id="58" idx="4"/>
          </p:cNvCxnSpPr>
          <p:nvPr/>
        </p:nvCxnSpPr>
        <p:spPr bwMode="auto">
          <a:xfrm flipV="1">
            <a:off x="1477014" y="5309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zis 61"/>
          <p:cNvSpPr/>
          <p:nvPr/>
        </p:nvSpPr>
        <p:spPr bwMode="auto">
          <a:xfrm>
            <a:off x="3419872" y="3921162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" name="Ellipszis 62"/>
          <p:cNvSpPr/>
          <p:nvPr/>
        </p:nvSpPr>
        <p:spPr bwMode="auto">
          <a:xfrm>
            <a:off x="3419872" y="471325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Egyenes összekötő 63"/>
          <p:cNvCxnSpPr>
            <a:stCxn id="62" idx="0"/>
            <a:endCxn id="7" idx="5"/>
          </p:cNvCxnSpPr>
          <p:nvPr/>
        </p:nvCxnSpPr>
        <p:spPr bwMode="auto">
          <a:xfrm flipH="1" flipV="1">
            <a:off x="3170230" y="3595079"/>
            <a:ext cx="537674" cy="326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Egyenes összekötő 64"/>
          <p:cNvCxnSpPr>
            <a:stCxn id="63" idx="0"/>
            <a:endCxn id="62" idx="4"/>
          </p:cNvCxnSpPr>
          <p:nvPr/>
        </p:nvCxnSpPr>
        <p:spPr bwMode="auto">
          <a:xfrm flipV="1">
            <a:off x="3707904" y="449722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Egyenes összekötő 67"/>
          <p:cNvCxnSpPr>
            <a:stCxn id="21" idx="0"/>
            <a:endCxn id="10" idx="4"/>
          </p:cNvCxnSpPr>
          <p:nvPr/>
        </p:nvCxnSpPr>
        <p:spPr bwMode="auto">
          <a:xfrm flipV="1">
            <a:off x="755576" y="4489284"/>
            <a:ext cx="1152128" cy="23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Egyenes összekötő 71"/>
          <p:cNvCxnSpPr>
            <a:stCxn id="24" idx="0"/>
            <a:endCxn id="10" idx="4"/>
          </p:cNvCxnSpPr>
          <p:nvPr/>
        </p:nvCxnSpPr>
        <p:spPr bwMode="auto">
          <a:xfrm flipH="1" flipV="1">
            <a:off x="1907704" y="4489284"/>
            <a:ext cx="288032" cy="23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Egyenes összekötő 77"/>
          <p:cNvCxnSpPr>
            <a:stCxn id="10" idx="0"/>
            <a:endCxn id="7" idx="3"/>
          </p:cNvCxnSpPr>
          <p:nvPr/>
        </p:nvCxnSpPr>
        <p:spPr bwMode="auto">
          <a:xfrm flipV="1">
            <a:off x="1907704" y="3595079"/>
            <a:ext cx="855188" cy="318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Egyenes összekötő 80"/>
          <p:cNvCxnSpPr>
            <a:stCxn id="49" idx="0"/>
            <a:endCxn id="7" idx="4"/>
          </p:cNvCxnSpPr>
          <p:nvPr/>
        </p:nvCxnSpPr>
        <p:spPr bwMode="auto">
          <a:xfrm flipV="1">
            <a:off x="2883157" y="3679440"/>
            <a:ext cx="83404" cy="1899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zövegdoboz 1"/>
          <p:cNvSpPr txBox="1"/>
          <p:nvPr/>
        </p:nvSpPr>
        <p:spPr>
          <a:xfrm>
            <a:off x="6516218" y="6021290"/>
            <a:ext cx="1183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400" dirty="0">
                <a:solidFill>
                  <a:srgbClr val="000000"/>
                </a:solidFill>
                <a:latin typeface="Arial" charset="0"/>
              </a:rPr>
              <a:t>sejtés: O(</a:t>
            </a:r>
            <a:r>
              <a:rPr lang="hu-HU" sz="1400" dirty="0" err="1">
                <a:solidFill>
                  <a:srgbClr val="000000"/>
                </a:solidFill>
                <a:latin typeface="Arial" charset="0"/>
              </a:rPr>
              <a:t>n</a:t>
            </a:r>
            <a:r>
              <a:rPr lang="hu-HU" sz="1400" baseline="30000" dirty="0" err="1">
                <a:solidFill>
                  <a:srgbClr val="000000"/>
                </a:solidFill>
                <a:latin typeface="Arial" charset="0"/>
              </a:rPr>
              <a:t>F</a:t>
            </a:r>
            <a:r>
              <a:rPr lang="hu-HU" sz="1400" dirty="0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8843442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243</Words>
  <Application>Microsoft Macintosh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2_Alapértelmezett terv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2</cp:revision>
  <dcterms:created xsi:type="dcterms:W3CDTF">2020-09-21T07:54:06Z</dcterms:created>
  <dcterms:modified xsi:type="dcterms:W3CDTF">2020-09-21T08:44:14Z</dcterms:modified>
</cp:coreProperties>
</file>