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62" r:id="rId3"/>
    <p:sldId id="506" r:id="rId4"/>
    <p:sldId id="507" r:id="rId5"/>
    <p:sldId id="476" r:id="rId6"/>
    <p:sldId id="477" r:id="rId7"/>
    <p:sldId id="508" r:id="rId8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124" d="100"/>
          <a:sy n="124" d="100"/>
        </p:scale>
        <p:origin x="1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73951-6807-E142-91B6-13BBA7676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6A524D-2D72-8044-8800-1084AE8CF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69916-28FB-C045-BA16-AFDBA7108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F794-DA3B-F64C-A042-BBDF8907E4EA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25293-E8B5-2B4F-B90D-3C5673A99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8E74E-1FA4-7F4B-824A-04CCC6CC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2ECC-1056-7848-B402-670991C3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032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8F45A-B398-3149-87D4-2CB346E76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474254-82C7-8E4C-BB92-825C1C41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B4E7B-4577-DD41-BDA8-88C772785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F794-DA3B-F64C-A042-BBDF8907E4EA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A3632-8341-3D40-8F00-5A18E3371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1606A-A3F3-D940-9B94-61FEB380E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2ECC-1056-7848-B402-670991C3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69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CE4FD0-3F64-7D44-9486-EF5BDFB670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C02739-F172-634C-80A7-49C677B0A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3B832-FCC5-1D41-BC8D-0BC283F25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F794-DA3B-F64C-A042-BBDF8907E4EA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13B71-E7B2-D347-B305-CCBB81D1A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FA4CD-5446-AE4A-9CFD-030798C91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2ECC-1056-7848-B402-670991C3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805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27534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1975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35193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41044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50479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01571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3977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2163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57B8-E0CB-A24B-AFDB-079FF7FC6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1A78E-D9F8-F24E-B6F5-58250C60B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B803C-D8DF-984F-8B09-EFF3AEE8A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F794-DA3B-F64C-A042-BBDF8907E4EA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6C3F1-F03B-0F4B-90A5-C9E656B8A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2EF4E-C5E2-AE43-87CE-98AFC5D4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2ECC-1056-7848-B402-670991C3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8952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46439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936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871751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290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A5D0E-3C53-AE47-AC54-9DC76A9B3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82B2D-8828-C04C-80D3-3B3C7C8A7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47CA2-0DCA-4947-AEFE-48394C3E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F794-DA3B-F64C-A042-BBDF8907E4EA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A1F39-5E3D-714D-80A8-B0549ACD1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CE6E7-D390-E24C-87DE-8C863817D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2ECC-1056-7848-B402-670991C3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45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B55AC-58EF-E040-8F02-8E60AE727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0B144-10B0-094F-9CBB-616FF75B8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6394CC-8E7C-E443-9448-EBA03EEFA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C5E359-1789-BD4D-9E3D-C1FDDA7E1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F794-DA3B-F64C-A042-BBDF8907E4EA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49B4B-DEDA-3649-ABC6-34249AFAB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29502-D4E1-4C44-9D75-AC1E907D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2ECC-1056-7848-B402-670991C3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4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FC53A-4C7A-7F42-9AE7-70CFBD754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BB3C32-3652-A641-8086-7CA9A5EF1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F40A0-F3D6-9248-9FFA-42173921B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105515-9BF3-B14E-BAE2-CFFD526898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C56C6C-12FF-924E-B945-AE68266C18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858321-1800-964C-8356-49874B96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F794-DA3B-F64C-A042-BBDF8907E4EA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E77B6B-C361-FC4B-9594-0F8F7D7FD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EE29DF-5804-204E-A56C-143F3A085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2ECC-1056-7848-B402-670991C3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124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4D472-2C2C-8C43-B497-688A6106E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20B845-E9B0-3D42-9BFC-0DE85768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F794-DA3B-F64C-A042-BBDF8907E4EA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C7C171-0547-8847-8934-4168A0F07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663A1F-C6CE-F449-99FA-698693F2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2ECC-1056-7848-B402-670991C3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433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6C2927-BA30-0041-A8D0-8177A1DB4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F794-DA3B-F64C-A042-BBDF8907E4EA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006ACC-6D75-B44B-A8E9-1C895700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096E0-F0D0-4C4A-9BF4-B4AEA14DC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2ECC-1056-7848-B402-670991C3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0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381E9-D639-2C45-81FC-E18DEC49C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7E9F0-05B8-904C-9A0A-6F7DE5487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A70E9-265A-2C40-822C-B7C67BA56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A223D-F8AA-9B46-8892-0A54D785C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F794-DA3B-F64C-A042-BBDF8907E4EA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40F70-04DE-4F4E-B79B-978E56012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009E4-634D-EA43-91A8-FE7E81F0C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2ECC-1056-7848-B402-670991C3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89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26EFE-A2F5-1149-A4A7-1EF11964A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0CD54B-CA43-2B4F-ABBC-2A5121FE4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F96C0-4188-E948-AB56-7A1BDF550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6A5E7-5AD5-7449-99D9-73E8D92B8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F794-DA3B-F64C-A042-BBDF8907E4EA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DC83C-E62B-774B-9A0F-BA44BEADA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12592-EBF4-4D4E-8C5B-EB45BEB8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2ECC-1056-7848-B402-670991C3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338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04C20C-6E3F-4A40-97FE-51D37B732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F780D-CC0F-274B-A66F-3ED4B2B9F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7C005-CEC8-5B42-A4B5-E98A921F0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EF794-DA3B-F64C-A042-BBDF8907E4EA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CD301-6F1E-F44F-8FEE-17BCB44D74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ED52-E843-484A-8E9A-E4D0303AB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62ECC-1056-7848-B402-670991C3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54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6730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Pénzváltási feladat </a:t>
            </a:r>
          </a:p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Dinamikus Programozási (DP) megoldása</a:t>
            </a:r>
          </a:p>
          <a:p>
            <a:pPr algn="ctr">
              <a:spcBef>
                <a:spcPts val="641"/>
              </a:spcBef>
            </a:pPr>
            <a:endParaRPr lang="hu-HU" sz="3200" b="1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3. hét – 4. videó</a:t>
            </a:r>
          </a:p>
          <a:p>
            <a:pPr algn="ctr"/>
            <a:r>
              <a:rPr lang="hu-HU" spc="-1">
                <a:solidFill>
                  <a:srgbClr val="000000"/>
                </a:solidFill>
                <a:latin typeface="Arial"/>
              </a:rPr>
              <a:t>S03E04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24040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Dinamikus Programozás (DP)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b="0" dirty="0"/>
              <a:t>Részfeladatokra </a:t>
            </a:r>
            <a:r>
              <a:rPr lang="pt-BR" sz="2800" b="0" dirty="0"/>
              <a:t>való </a:t>
            </a:r>
            <a:r>
              <a:rPr lang="hu-HU" sz="2800" b="0" dirty="0"/>
              <a:t>bontással </a:t>
            </a:r>
            <a:r>
              <a:rPr lang="pt-BR" sz="2800" b="0" dirty="0"/>
              <a:t>oldj</a:t>
            </a:r>
            <a:r>
              <a:rPr lang="hu-HU" sz="2800" b="0" dirty="0" err="1"/>
              <a:t>uk</a:t>
            </a:r>
            <a:r>
              <a:rPr lang="hu-HU" sz="2800" b="0" dirty="0"/>
              <a:t> meg a problémát</a:t>
            </a:r>
            <a:r>
              <a:rPr lang="pt-BR" sz="2800" b="0" dirty="0"/>
              <a:t>. </a:t>
            </a:r>
            <a:endParaRPr lang="hu-HU" sz="2800" b="0" dirty="0"/>
          </a:p>
          <a:p>
            <a:r>
              <a:rPr lang="hu-HU" sz="2800" b="0" dirty="0"/>
              <a:t>DP</a:t>
            </a:r>
            <a:r>
              <a:rPr lang="es-ES" sz="2800" b="0" dirty="0"/>
              <a:t> </a:t>
            </a:r>
            <a:r>
              <a:rPr lang="hu-HU" sz="2800" b="0" dirty="0"/>
              <a:t>– és nem </a:t>
            </a:r>
            <a:r>
              <a:rPr lang="hu-HU" sz="2800" b="0" dirty="0" err="1"/>
              <a:t>oszd-meg-és-uralkodj</a:t>
            </a:r>
            <a:r>
              <a:rPr lang="hu-HU" sz="2800" b="0" dirty="0"/>
              <a:t> – </a:t>
            </a:r>
            <a:r>
              <a:rPr lang="es-ES" sz="2800" b="0" dirty="0"/>
              <a:t>ha</a:t>
            </a:r>
            <a:r>
              <a:rPr lang="hu-HU" sz="2800" b="0" dirty="0"/>
              <a:t> </a:t>
            </a:r>
            <a:r>
              <a:rPr lang="es-ES" sz="2800" b="0" dirty="0"/>
              <a:t>a </a:t>
            </a:r>
            <a:r>
              <a:rPr lang="hu-HU" sz="2800" b="0" dirty="0"/>
              <a:t>r</a:t>
            </a:r>
            <a:r>
              <a:rPr lang="es-ES" sz="2800" b="0" dirty="0"/>
              <a:t>észproblémák</a:t>
            </a:r>
            <a:r>
              <a:rPr lang="hu-HU" sz="2800" b="0" dirty="0"/>
              <a:t> nem függetlenek, azaz </a:t>
            </a:r>
            <a:r>
              <a:rPr lang="hu-HU" sz="2800" i="1" dirty="0"/>
              <a:t>közös részproblémáik</a:t>
            </a:r>
            <a:r>
              <a:rPr lang="hu-HU" sz="2800" b="0" dirty="0"/>
              <a:t> vannak (optimalizálási feladatoknál tipikus!). </a:t>
            </a:r>
          </a:p>
          <a:p>
            <a:r>
              <a:rPr lang="hu-HU" sz="2800" b="0" dirty="0"/>
              <a:t>Alapgondolat: a már megoldott részproblémák optimális megoldásának értékét </a:t>
            </a:r>
            <a:r>
              <a:rPr lang="hu-HU" sz="2800" i="1" dirty="0"/>
              <a:t>memorizáljuk</a:t>
            </a:r>
            <a:r>
              <a:rPr lang="hu-HU" sz="2800" b="0" dirty="0"/>
              <a:t> és ha még egyszer fel kell használni felidézzük</a:t>
            </a:r>
          </a:p>
        </p:txBody>
      </p:sp>
    </p:spTree>
    <p:extLst>
      <p:ext uri="{BB962C8B-B14F-4D97-AF65-F5344CB8AC3E}">
        <p14:creationId xmlns:p14="http://schemas.microsoft.com/office/powerpoint/2010/main" val="80243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772816"/>
            <a:ext cx="7427912" cy="4177134"/>
          </a:xfrm>
        </p:spPr>
        <p:txBody>
          <a:bodyPr/>
          <a:lstStyle/>
          <a:p>
            <a:pPr marL="0" indent="0">
              <a:buNone/>
            </a:pPr>
            <a:r>
              <a:rPr lang="hu-HU" b="0" dirty="0"/>
              <a:t>DP minden egyes részfeladatot és annak minden részfeladatát pontosan egyszer oldja meg, </a:t>
            </a:r>
            <a:r>
              <a:rPr lang="hu-HU" i="1" dirty="0"/>
              <a:t>az eredményt egy táblázatban tárolja</a:t>
            </a:r>
            <a:r>
              <a:rPr lang="hu-HU" b="0" dirty="0"/>
              <a:t>, és ezáltal elkerüli az ismételt számítást, ha a részfeladat megint felmerül.</a:t>
            </a:r>
            <a:endParaRPr lang="hu-HU" dirty="0"/>
          </a:p>
          <a:p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1258888" y="274638"/>
            <a:ext cx="7427912" cy="1143000"/>
          </a:xfrm>
        </p:spPr>
        <p:txBody>
          <a:bodyPr/>
          <a:lstStyle/>
          <a:p>
            <a:r>
              <a:rPr lang="hu-HU" dirty="0"/>
              <a:t>Dinamikus Programozás (DP)</a:t>
            </a:r>
          </a:p>
        </p:txBody>
      </p:sp>
    </p:spTree>
    <p:extLst>
      <p:ext uri="{BB962C8B-B14F-4D97-AF65-F5344CB8AC3E}">
        <p14:creationId xmlns:p14="http://schemas.microsoft.com/office/powerpoint/2010/main" val="1536334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800" b="0" dirty="0" err="1"/>
              <a:t>minPenz</a:t>
            </a:r>
            <a:r>
              <a:rPr lang="hu-HU" sz="2800" b="0" dirty="0"/>
              <a:t>[0] ← </a:t>
            </a:r>
            <a:r>
              <a:rPr lang="hu-HU" sz="2800" b="0" dirty="0" err="1"/>
              <a:t>0</a:t>
            </a:r>
            <a:endParaRPr lang="hu-HU" sz="2800" b="0" dirty="0"/>
          </a:p>
          <a:p>
            <a:pPr marL="0" indent="0">
              <a:buNone/>
            </a:pPr>
            <a:r>
              <a:rPr lang="hu-HU" sz="2800" dirty="0" err="1"/>
              <a:t>for</a:t>
            </a:r>
            <a:r>
              <a:rPr lang="hu-HU" sz="2800" b="0" dirty="0"/>
              <a:t> </a:t>
            </a:r>
            <a:r>
              <a:rPr lang="hu-HU" sz="2800" b="0" i="1" dirty="0"/>
              <a:t>p</a:t>
            </a:r>
            <a:r>
              <a:rPr lang="hu-HU" sz="2800" b="0" dirty="0"/>
              <a:t> ← 1 </a:t>
            </a:r>
            <a:r>
              <a:rPr lang="hu-HU" sz="2800" dirty="0" err="1"/>
              <a:t>to</a:t>
            </a:r>
            <a:r>
              <a:rPr lang="hu-HU" sz="2800" b="0" dirty="0"/>
              <a:t> </a:t>
            </a:r>
            <a:r>
              <a:rPr lang="hu-HU" sz="2800" b="0" i="1" dirty="0"/>
              <a:t>F</a:t>
            </a:r>
          </a:p>
          <a:p>
            <a:pPr marL="0" indent="0">
              <a:buNone/>
            </a:pPr>
            <a:r>
              <a:rPr lang="hu-HU" sz="2800" b="0" i="1" dirty="0"/>
              <a:t>   </a:t>
            </a:r>
            <a:r>
              <a:rPr lang="hu-HU" sz="2800" b="0" dirty="0" err="1"/>
              <a:t>minPenz</a:t>
            </a:r>
            <a:r>
              <a:rPr lang="hu-HU" sz="2800" b="0" dirty="0"/>
              <a:t>[</a:t>
            </a:r>
            <a:r>
              <a:rPr lang="hu-HU" sz="2800" b="0" i="1" dirty="0"/>
              <a:t>p</a:t>
            </a:r>
            <a:r>
              <a:rPr lang="hu-HU" sz="2800" b="0" dirty="0"/>
              <a:t>] ← </a:t>
            </a:r>
            <a:r>
              <a:rPr lang="hu-HU" sz="2800" dirty="0"/>
              <a:t>∞</a:t>
            </a:r>
          </a:p>
          <a:p>
            <a:pPr marL="0" indent="0">
              <a:buNone/>
            </a:pPr>
            <a:r>
              <a:rPr lang="hu-HU" sz="2800" b="0" dirty="0"/>
              <a:t>   </a:t>
            </a:r>
            <a:r>
              <a:rPr lang="hu-HU" sz="2800" dirty="0" err="1"/>
              <a:t>for</a:t>
            </a:r>
            <a:r>
              <a:rPr lang="hu-HU" sz="2800" b="0" dirty="0"/>
              <a:t> </a:t>
            </a:r>
            <a:r>
              <a:rPr lang="hu-HU" sz="2800" b="0" i="1" dirty="0"/>
              <a:t>j</a:t>
            </a:r>
            <a:r>
              <a:rPr lang="hu-HU" sz="2800" b="0" dirty="0"/>
              <a:t> ← 1 </a:t>
            </a:r>
            <a:r>
              <a:rPr lang="hu-HU" sz="2800" dirty="0" err="1"/>
              <a:t>to</a:t>
            </a:r>
            <a:r>
              <a:rPr lang="hu-HU" sz="2800" b="0" dirty="0"/>
              <a:t> </a:t>
            </a:r>
            <a:r>
              <a:rPr lang="hu-HU" sz="2800" b="0" i="1" dirty="0"/>
              <a:t>n</a:t>
            </a:r>
          </a:p>
          <a:p>
            <a:pPr marL="0" indent="0">
              <a:buNone/>
            </a:pPr>
            <a:r>
              <a:rPr lang="hu-HU" sz="2800" b="0" i="1" dirty="0"/>
              <a:t>      </a:t>
            </a:r>
            <a:r>
              <a:rPr lang="hu-HU" sz="2800" dirty="0" err="1"/>
              <a:t>if</a:t>
            </a:r>
            <a:r>
              <a:rPr lang="hu-HU" sz="2800" dirty="0"/>
              <a:t> </a:t>
            </a:r>
            <a:r>
              <a:rPr lang="hu-HU" sz="2800" b="0" i="1" dirty="0"/>
              <a:t>p ≥ </a:t>
            </a:r>
            <a:r>
              <a:rPr lang="hu-HU" sz="2800" b="0" dirty="0" err="1"/>
              <a:t>P</a:t>
            </a:r>
            <a:r>
              <a:rPr lang="hu-HU" sz="2800" b="0" baseline="-25000" dirty="0" err="1"/>
              <a:t>j</a:t>
            </a:r>
            <a:r>
              <a:rPr lang="hu-HU" sz="2800" b="0" baseline="-25000" dirty="0"/>
              <a:t> </a:t>
            </a:r>
          </a:p>
          <a:p>
            <a:pPr marL="0" indent="0">
              <a:buNone/>
            </a:pPr>
            <a:r>
              <a:rPr lang="hu-HU" sz="2800" b="0" baseline="-25000" dirty="0"/>
              <a:t> </a:t>
            </a:r>
            <a:r>
              <a:rPr lang="hu-HU" sz="2800" b="0" dirty="0"/>
              <a:t>         </a:t>
            </a:r>
            <a:r>
              <a:rPr lang="hu-HU" sz="2800" b="0" dirty="0" err="1"/>
              <a:t>minPenz</a:t>
            </a:r>
            <a:r>
              <a:rPr lang="hu-HU" sz="2800" b="0" dirty="0"/>
              <a:t>[</a:t>
            </a:r>
            <a:r>
              <a:rPr lang="hu-HU" sz="2800" b="0" i="1" dirty="0"/>
              <a:t>p</a:t>
            </a:r>
            <a:r>
              <a:rPr lang="hu-HU" sz="2800" b="0" dirty="0"/>
              <a:t>] ← min(</a:t>
            </a:r>
            <a:r>
              <a:rPr lang="hu-HU" sz="2800" b="0" dirty="0" err="1"/>
              <a:t>minPenz</a:t>
            </a:r>
            <a:r>
              <a:rPr lang="hu-HU" sz="2800" b="0" dirty="0"/>
              <a:t>[</a:t>
            </a:r>
            <a:r>
              <a:rPr lang="hu-HU" sz="2800" b="0" i="1" dirty="0"/>
              <a:t>p</a:t>
            </a:r>
            <a:r>
              <a:rPr lang="hu-HU" sz="2800" b="0" dirty="0"/>
              <a:t>],</a:t>
            </a:r>
          </a:p>
          <a:p>
            <a:pPr marL="0" indent="0">
              <a:buNone/>
            </a:pPr>
            <a:r>
              <a:rPr lang="hu-HU" sz="2800" b="0" dirty="0"/>
              <a:t>                                         </a:t>
            </a:r>
            <a:r>
              <a:rPr lang="hu-HU" sz="2800" b="0" dirty="0" err="1"/>
              <a:t>minPenz</a:t>
            </a:r>
            <a:r>
              <a:rPr lang="hu-HU" sz="2800" b="0" dirty="0"/>
              <a:t>[</a:t>
            </a:r>
            <a:r>
              <a:rPr lang="hu-HU" sz="2800" b="0" i="1" dirty="0" err="1"/>
              <a:t>p</a:t>
            </a:r>
            <a:r>
              <a:rPr lang="hu-HU" sz="2800" b="0" dirty="0" err="1"/>
              <a:t>-</a:t>
            </a:r>
            <a:r>
              <a:rPr lang="hu-HU" sz="2800" b="0" dirty="0"/>
              <a:t> </a:t>
            </a:r>
            <a:r>
              <a:rPr lang="hu-HU" sz="2800" b="0" dirty="0" err="1"/>
              <a:t>P</a:t>
            </a:r>
            <a:r>
              <a:rPr lang="hu-HU" sz="2800" b="0" baseline="-25000" dirty="0" err="1"/>
              <a:t>j</a:t>
            </a:r>
            <a:r>
              <a:rPr lang="hu-HU" sz="2800" b="0" dirty="0"/>
              <a:t>]+1)</a:t>
            </a:r>
          </a:p>
          <a:p>
            <a:pPr marL="0" indent="0">
              <a:buNone/>
            </a:pPr>
            <a:r>
              <a:rPr lang="hu-HU" sz="2800" dirty="0" err="1"/>
              <a:t>return</a:t>
            </a:r>
            <a:r>
              <a:rPr lang="hu-HU" sz="2800" b="0" dirty="0"/>
              <a:t> </a:t>
            </a:r>
            <a:r>
              <a:rPr lang="hu-HU" sz="2800" b="0" dirty="0" err="1"/>
              <a:t>minPenz</a:t>
            </a:r>
            <a:r>
              <a:rPr lang="hu-HU" sz="2800" b="0" dirty="0"/>
              <a:t>[</a:t>
            </a:r>
            <a:r>
              <a:rPr lang="hu-HU" sz="2800" b="0" i="1" dirty="0"/>
              <a:t>F</a:t>
            </a:r>
            <a:r>
              <a:rPr lang="hu-HU" sz="2800" b="0" dirty="0"/>
              <a:t>]</a:t>
            </a:r>
            <a:endParaRPr lang="hu-HU" b="0" dirty="0"/>
          </a:p>
          <a:p>
            <a:pPr marL="0" indent="0">
              <a:buNone/>
            </a:pPr>
            <a:r>
              <a:rPr lang="hu-HU" b="0" dirty="0"/>
              <a:t>				futásidő: </a:t>
            </a:r>
            <a:r>
              <a:rPr lang="hu-HU" b="0" i="1" dirty="0"/>
              <a:t>O</a:t>
            </a:r>
            <a:r>
              <a:rPr lang="hu-HU" b="0" dirty="0"/>
              <a:t>(</a:t>
            </a:r>
            <a:r>
              <a:rPr lang="hu-HU" b="0" i="1" dirty="0" err="1"/>
              <a:t>Fn</a:t>
            </a:r>
            <a:r>
              <a:rPr lang="hu-HU" b="0" i="1" dirty="0"/>
              <a:t>)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827584" y="188640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 kern="0" dirty="0">
                <a:solidFill>
                  <a:srgbClr val="333399"/>
                </a:solidFill>
                <a:latin typeface="Arial"/>
              </a:rPr>
              <a:t>Pénzváltási feladat – </a:t>
            </a:r>
          </a:p>
          <a:p>
            <a:r>
              <a:rPr lang="hu-HU" sz="4000" kern="0" dirty="0">
                <a:solidFill>
                  <a:srgbClr val="333399"/>
                </a:solidFill>
                <a:latin typeface="Arial"/>
              </a:rPr>
              <a:t>dinamikus programozási megoldás</a:t>
            </a:r>
          </a:p>
        </p:txBody>
      </p:sp>
    </p:spTree>
    <p:extLst>
      <p:ext uri="{BB962C8B-B14F-4D97-AF65-F5344CB8AC3E}">
        <p14:creationId xmlns:p14="http://schemas.microsoft.com/office/powerpoint/2010/main" val="81965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8400"/>
            <a:ext cx="7427912" cy="1143000"/>
          </a:xfrm>
        </p:spPr>
        <p:txBody>
          <a:bodyPr/>
          <a:lstStyle/>
          <a:p>
            <a:r>
              <a:rPr lang="hu-HU" dirty="0"/>
              <a:t>Dinamikus Programozás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03648" y="1124744"/>
            <a:ext cx="7427912" cy="4349750"/>
          </a:xfrm>
        </p:spPr>
        <p:txBody>
          <a:bodyPr/>
          <a:lstStyle/>
          <a:p>
            <a:r>
              <a:rPr lang="hu-HU" sz="2800" dirty="0"/>
              <a:t>Iteratív megvalósítás (táblázatkitöltés):</a:t>
            </a:r>
          </a:p>
          <a:p>
            <a:pPr lvl="1"/>
            <a:r>
              <a:rPr lang="hu-HU" b="0" dirty="0"/>
              <a:t>Minden részmegoldást kiszámolunk</a:t>
            </a:r>
          </a:p>
          <a:p>
            <a:pPr lvl="1"/>
            <a:r>
              <a:rPr lang="hu-HU" b="0" dirty="0"/>
              <a:t>Alulról felfele (</a:t>
            </a:r>
            <a:r>
              <a:rPr lang="hu-HU" b="0" dirty="0" err="1"/>
              <a:t>bottom-up</a:t>
            </a:r>
            <a:r>
              <a:rPr lang="hu-HU" b="0" dirty="0"/>
              <a:t>) építkezünk</a:t>
            </a:r>
          </a:p>
          <a:p>
            <a:r>
              <a:rPr lang="hu-HU" sz="2800" dirty="0"/>
              <a:t>Rekurzív megvalósítás memorizálással:</a:t>
            </a:r>
          </a:p>
          <a:p>
            <a:pPr lvl="1"/>
            <a:r>
              <a:rPr lang="hu-HU" b="0" dirty="0"/>
              <a:t>Részmegoldásokat kulcs-érték formájában tároljuk </a:t>
            </a:r>
            <a:r>
              <a:rPr lang="hu-HU" sz="2400" b="0" dirty="0"/>
              <a:t>(feljegyzéses módszer)</a:t>
            </a:r>
            <a:endParaRPr lang="hu-HU" dirty="0"/>
          </a:p>
          <a:p>
            <a:pPr lvl="1"/>
            <a:r>
              <a:rPr lang="hu-HU" b="0" dirty="0"/>
              <a:t>Felülről lefele (top-down) építkezünk</a:t>
            </a:r>
          </a:p>
          <a:p>
            <a:pPr lvl="1"/>
            <a:r>
              <a:rPr lang="hu-HU" b="0" dirty="0"/>
              <a:t>Csak akkor használjuk ha nem kell minden megoldást kiszámolni!</a:t>
            </a:r>
          </a:p>
          <a:p>
            <a:pPr marL="457200" lvl="1" indent="0">
              <a:buNone/>
            </a:pPr>
            <a:r>
              <a:rPr lang="hu-HU" b="0" dirty="0"/>
              <a:t>	</a:t>
            </a:r>
            <a:r>
              <a:rPr lang="hu-HU" sz="2400" b="0" dirty="0"/>
              <a:t>(pl. minden érme 10 többszöröse)</a:t>
            </a:r>
          </a:p>
        </p:txBody>
      </p:sp>
    </p:spTree>
    <p:extLst>
      <p:ext uri="{BB962C8B-B14F-4D97-AF65-F5344CB8AC3E}">
        <p14:creationId xmlns:p14="http://schemas.microsoft.com/office/powerpoint/2010/main" val="4286962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8400"/>
            <a:ext cx="7427912" cy="1143000"/>
          </a:xfrm>
        </p:spPr>
        <p:txBody>
          <a:bodyPr/>
          <a:lstStyle/>
          <a:p>
            <a:r>
              <a:rPr lang="hu-HU" dirty="0"/>
              <a:t>Dinamikus Programozás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66932" y="986394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400" b="0" dirty="0"/>
              <a:t>P</a:t>
            </a:r>
            <a:r>
              <a:rPr lang="hu-HU" sz="2400" b="0" baseline="-25000" dirty="0"/>
              <a:t>1</a:t>
            </a:r>
            <a:r>
              <a:rPr lang="hu-HU" sz="2400" b="0" dirty="0"/>
              <a:t>=1, P</a:t>
            </a:r>
            <a:r>
              <a:rPr lang="hu-HU" sz="2400" b="0" baseline="-25000" dirty="0"/>
              <a:t>2</a:t>
            </a:r>
            <a:r>
              <a:rPr lang="hu-HU" sz="2400" b="0" dirty="0"/>
              <a:t>=5, P</a:t>
            </a:r>
            <a:r>
              <a:rPr lang="hu-HU" sz="2400" b="0" baseline="-25000" dirty="0"/>
              <a:t>3</a:t>
            </a:r>
            <a:r>
              <a:rPr lang="hu-HU" sz="2400" b="0" dirty="0"/>
              <a:t>=6, F=9</a:t>
            </a:r>
          </a:p>
          <a:p>
            <a:r>
              <a:rPr lang="hu-HU" sz="2800" dirty="0"/>
              <a:t>Rekurzív megvalósítás memorizálással</a:t>
            </a:r>
          </a:p>
          <a:p>
            <a:pPr marL="0" indent="0">
              <a:buNone/>
            </a:pPr>
            <a:r>
              <a:rPr lang="hu-HU" sz="2800" dirty="0"/>
              <a:t>    Felülről-lefelé (top-down):</a:t>
            </a:r>
          </a:p>
          <a:p>
            <a:endParaRPr lang="hu-HU" dirty="0"/>
          </a:p>
          <a:p>
            <a:endParaRPr lang="hu-HU" dirty="0"/>
          </a:p>
          <a:p>
            <a:r>
              <a:rPr lang="hu-HU" sz="2800" dirty="0"/>
              <a:t>Iteratív megvalósítás (táblázatkitöltés)</a:t>
            </a:r>
          </a:p>
          <a:p>
            <a:pPr marL="0" indent="0">
              <a:buNone/>
            </a:pPr>
            <a:r>
              <a:rPr lang="hu-HU" sz="2800" dirty="0"/>
              <a:t>   Alulról-felfelé (</a:t>
            </a:r>
            <a:r>
              <a:rPr lang="hu-HU" sz="2800" dirty="0" err="1"/>
              <a:t>bottom-up</a:t>
            </a:r>
            <a:r>
              <a:rPr lang="hu-HU" sz="2800" dirty="0"/>
              <a:t>):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912536" y="2759328"/>
          <a:ext cx="6096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7529160" y="314085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856752" y="314493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3280688" y="314493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2632616" y="314493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2056552" y="312806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2059712" y="315247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2632616" y="314085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3280688" y="314085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3856752" y="314085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7529160" y="313227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4504824" y="316126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4499393" y="314085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6941418" y="314085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18" name="Szövegdoboz 17"/>
          <p:cNvSpPr txBox="1"/>
          <p:nvPr/>
        </p:nvSpPr>
        <p:spPr>
          <a:xfrm>
            <a:off x="6305024" y="315247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5656952" y="315247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20" name="Szövegdoboz 19"/>
          <p:cNvSpPr txBox="1"/>
          <p:nvPr/>
        </p:nvSpPr>
        <p:spPr>
          <a:xfrm>
            <a:off x="5656952" y="314085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1" name="Szövegdoboz 20"/>
          <p:cNvSpPr txBox="1"/>
          <p:nvPr/>
        </p:nvSpPr>
        <p:spPr>
          <a:xfrm>
            <a:off x="6288578" y="313588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6953096" y="315247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graphicFrame>
        <p:nvGraphicFramePr>
          <p:cNvPr id="23" name="Táblázat 22"/>
          <p:cNvGraphicFramePr>
            <a:graphicFrameLocks noGrp="1"/>
          </p:cNvGraphicFramePr>
          <p:nvPr/>
        </p:nvGraphicFramePr>
        <p:xfrm>
          <a:off x="1907704" y="4703544"/>
          <a:ext cx="6096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Szövegdoboz 28"/>
          <p:cNvSpPr txBox="1"/>
          <p:nvPr/>
        </p:nvSpPr>
        <p:spPr>
          <a:xfrm>
            <a:off x="2066326" y="5089153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0" name="Szövegdoboz 29"/>
          <p:cNvSpPr txBox="1"/>
          <p:nvPr/>
        </p:nvSpPr>
        <p:spPr>
          <a:xfrm>
            <a:off x="2635002" y="50850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31" name="Szövegdoboz 30"/>
          <p:cNvSpPr txBox="1"/>
          <p:nvPr/>
        </p:nvSpPr>
        <p:spPr>
          <a:xfrm>
            <a:off x="3285347" y="50961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2" name="Szövegdoboz 31"/>
          <p:cNvSpPr txBox="1"/>
          <p:nvPr/>
        </p:nvSpPr>
        <p:spPr>
          <a:xfrm>
            <a:off x="3861143" y="50961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33" name="Szövegdoboz 32"/>
          <p:cNvSpPr txBox="1"/>
          <p:nvPr/>
        </p:nvSpPr>
        <p:spPr>
          <a:xfrm>
            <a:off x="7524328" y="50897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35" name="Szövegdoboz 34"/>
          <p:cNvSpPr txBox="1"/>
          <p:nvPr/>
        </p:nvSpPr>
        <p:spPr>
          <a:xfrm>
            <a:off x="4499393" y="5089153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39" name="Szövegdoboz 38"/>
          <p:cNvSpPr txBox="1"/>
          <p:nvPr/>
        </p:nvSpPr>
        <p:spPr>
          <a:xfrm>
            <a:off x="5656952" y="5089153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0" name="Szövegdoboz 39"/>
          <p:cNvSpPr txBox="1"/>
          <p:nvPr/>
        </p:nvSpPr>
        <p:spPr>
          <a:xfrm>
            <a:off x="6305024" y="5089153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41" name="Szövegdoboz 40"/>
          <p:cNvSpPr txBox="1"/>
          <p:nvPr/>
        </p:nvSpPr>
        <p:spPr>
          <a:xfrm>
            <a:off x="6953096" y="50897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2" name="Szövegdoboz 41"/>
          <p:cNvSpPr txBox="1"/>
          <p:nvPr/>
        </p:nvSpPr>
        <p:spPr>
          <a:xfrm>
            <a:off x="5080888" y="50897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cxnSp>
        <p:nvCxnSpPr>
          <p:cNvPr id="44" name="Görbe összekötő 43"/>
          <p:cNvCxnSpPr>
            <a:stCxn id="40" idx="2"/>
            <a:endCxn id="39" idx="2"/>
          </p:cNvCxnSpPr>
          <p:nvPr/>
        </p:nvCxnSpPr>
        <p:spPr bwMode="auto">
          <a:xfrm rot="5400000">
            <a:off x="6130228" y="5103671"/>
            <a:ext cx="12700" cy="648072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örbe összekötő 45"/>
          <p:cNvCxnSpPr>
            <a:stCxn id="40" idx="2"/>
            <a:endCxn id="31" idx="2"/>
          </p:cNvCxnSpPr>
          <p:nvPr/>
        </p:nvCxnSpPr>
        <p:spPr bwMode="auto">
          <a:xfrm rot="5400000">
            <a:off x="4940948" y="3921351"/>
            <a:ext cx="6961" cy="3019677"/>
          </a:xfrm>
          <a:prstGeom prst="curvedConnector3">
            <a:avLst>
              <a:gd name="adj1" fmla="val 7299555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örbe összekötő 61"/>
          <p:cNvCxnSpPr>
            <a:stCxn id="40" idx="2"/>
            <a:endCxn id="30" idx="2"/>
          </p:cNvCxnSpPr>
          <p:nvPr/>
        </p:nvCxnSpPr>
        <p:spPr bwMode="auto">
          <a:xfrm rot="5400000" flipH="1">
            <a:off x="4617213" y="3590655"/>
            <a:ext cx="4083" cy="3670022"/>
          </a:xfrm>
          <a:prstGeom prst="curvedConnector3">
            <a:avLst>
              <a:gd name="adj1" fmla="val -15935170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5370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1" grpId="0"/>
      <p:bldP spid="12" grpId="0"/>
      <p:bldP spid="13" grpId="0"/>
      <p:bldP spid="14" grpId="0"/>
      <p:bldP spid="15" grpId="0"/>
      <p:bldP spid="15" grpId="1"/>
      <p:bldP spid="16" grpId="0"/>
      <p:bldP spid="17" grpId="0"/>
      <p:bldP spid="17" grpId="1"/>
      <p:bldP spid="18" grpId="0"/>
      <p:bldP spid="18" grpId="1"/>
      <p:bldP spid="19" grpId="0"/>
      <p:bldP spid="19" grpId="1"/>
      <p:bldP spid="20" grpId="0"/>
      <p:bldP spid="21" grpId="0"/>
      <p:bldP spid="22" grpId="0"/>
      <p:bldP spid="29" grpId="0"/>
      <p:bldP spid="30" grpId="0"/>
      <p:bldP spid="31" grpId="0"/>
      <p:bldP spid="32" grpId="0"/>
      <p:bldP spid="33" grpId="0"/>
      <p:bldP spid="35" grpId="0"/>
      <p:bldP spid="39" grpId="0"/>
      <p:bldP spid="40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317</Words>
  <Application>Microsoft Macintosh PowerPoint</Application>
  <PresentationFormat>On-screen Show (4:3)</PresentationFormat>
  <Paragraphs>90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2_Alapértelmezett terv</vt:lpstr>
      <vt:lpstr>PowerPoint Presentation</vt:lpstr>
      <vt:lpstr>Dinamikus Programozás (DP)</vt:lpstr>
      <vt:lpstr>Dinamikus Programozás (DP)</vt:lpstr>
      <vt:lpstr>PowerPoint Presentation</vt:lpstr>
      <vt:lpstr>Dinamikus Programozás</vt:lpstr>
      <vt:lpstr>Dinamikus Programozás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1</cp:revision>
  <dcterms:created xsi:type="dcterms:W3CDTF">2020-09-21T08:44:49Z</dcterms:created>
  <dcterms:modified xsi:type="dcterms:W3CDTF">2020-09-21T08:46:38Z</dcterms:modified>
</cp:coreProperties>
</file>