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482" r:id="rId3"/>
    <p:sldId id="484" r:id="rId4"/>
    <p:sldId id="481" r:id="rId5"/>
    <p:sldId id="509" r:id="rId6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1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0511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708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66289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745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3656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501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513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5812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565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3103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1647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3218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270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Hátizsák problémák</a:t>
            </a:r>
          </a:p>
          <a:p>
            <a:pPr algn="ctr">
              <a:spcBef>
                <a:spcPts val="641"/>
              </a:spcBef>
            </a:pPr>
            <a:endParaRPr lang="hu-HU" sz="3200" b="1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3. hét – 5.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S03E05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76053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/>
              <a:t>Bemenet:</a:t>
            </a:r>
          </a:p>
          <a:p>
            <a:r>
              <a:rPr lang="hu-HU" sz="2800" b="0" dirty="0"/>
              <a:t>hátizsák S kapacitása</a:t>
            </a:r>
          </a:p>
          <a:p>
            <a:r>
              <a:rPr lang="hu-HU" sz="2800" b="0" dirty="0"/>
              <a:t>n tárgy, amelyek súlyát S</a:t>
            </a:r>
            <a:r>
              <a:rPr lang="hu-HU" sz="2800" b="0" baseline="-25000" dirty="0"/>
              <a:t>1</a:t>
            </a:r>
            <a:r>
              <a:rPr lang="hu-HU" sz="2800" b="0" dirty="0"/>
              <a:t>,…,</a:t>
            </a:r>
            <a:r>
              <a:rPr lang="hu-HU" sz="2800" b="0" dirty="0" err="1"/>
              <a:t>S</a:t>
            </a:r>
            <a:r>
              <a:rPr lang="hu-HU" sz="2800" b="0" baseline="-25000" dirty="0" err="1"/>
              <a:t>n</a:t>
            </a:r>
            <a:r>
              <a:rPr lang="hu-HU" sz="2800" b="0" dirty="0"/>
              <a:t> ill. értékét E</a:t>
            </a:r>
            <a:r>
              <a:rPr lang="hu-HU" sz="2800" b="0" baseline="-25000" dirty="0"/>
              <a:t>1</a:t>
            </a:r>
            <a:r>
              <a:rPr lang="hu-HU" sz="2800" b="0" dirty="0"/>
              <a:t>,…,E</a:t>
            </a:r>
            <a:r>
              <a:rPr lang="hu-HU" sz="2800" b="0" baseline="-25000" dirty="0"/>
              <a:t>n  </a:t>
            </a:r>
            <a:r>
              <a:rPr lang="hu-HU" sz="2800" b="0" dirty="0"/>
              <a:t>jelöli</a:t>
            </a:r>
          </a:p>
          <a:p>
            <a:pPr marL="0" indent="0">
              <a:buNone/>
            </a:pPr>
            <a:r>
              <a:rPr lang="hu-HU" sz="2800" dirty="0"/>
              <a:t>Kimenet:</a:t>
            </a:r>
          </a:p>
          <a:p>
            <a:pPr marL="0" indent="0">
              <a:buNone/>
            </a:pPr>
            <a:r>
              <a:rPr lang="hu-HU" sz="2800" b="0" dirty="0"/>
              <a:t>Tárgyakat nem darabolva, minden tárgy tetszőleges számban rendelkezésre állva, mi a legnagyobb ∑E ami S kapacitásba belefér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827584" y="18864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>
                <a:solidFill>
                  <a:srgbClr val="333399"/>
                </a:solidFill>
                <a:latin typeface="Arial"/>
              </a:rPr>
              <a:t>Hátizsák ismétlődő tárgyakkal</a:t>
            </a:r>
          </a:p>
        </p:txBody>
      </p:sp>
    </p:spTree>
    <p:extLst>
      <p:ext uri="{BB962C8B-B14F-4D97-AF65-F5344CB8AC3E}">
        <p14:creationId xmlns:p14="http://schemas.microsoft.com/office/powerpoint/2010/main" val="449616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Részfeladatra bontás:</a:t>
            </a:r>
          </a:p>
          <a:p>
            <a:r>
              <a:rPr lang="hu-HU" b="0" dirty="0"/>
              <a:t>vegyünk az optimális megoldást valamely </a:t>
            </a:r>
            <a:r>
              <a:rPr lang="hu-HU" b="0" i="1" dirty="0"/>
              <a:t>s</a:t>
            </a:r>
            <a:r>
              <a:rPr lang="hu-HU" b="0" dirty="0"/>
              <a:t> kapacitásra</a:t>
            </a:r>
          </a:p>
          <a:p>
            <a:r>
              <a:rPr lang="hu-HU" b="0" dirty="0"/>
              <a:t>ha valamely </a:t>
            </a:r>
            <a:r>
              <a:rPr lang="hu-HU" b="0" i="1" dirty="0"/>
              <a:t>i </a:t>
            </a:r>
            <a:r>
              <a:rPr lang="hu-HU" b="0" dirty="0"/>
              <a:t>tárgyat kivesszük az optimális megoldásból egy (</a:t>
            </a:r>
            <a:r>
              <a:rPr lang="hu-HU" b="0" dirty="0" err="1"/>
              <a:t>s-S</a:t>
            </a:r>
            <a:r>
              <a:rPr lang="hu-HU" b="0" baseline="-25000" dirty="0" err="1"/>
              <a:t>i</a:t>
            </a:r>
            <a:r>
              <a:rPr lang="hu-HU" b="0" dirty="0"/>
              <a:t>)</a:t>
            </a:r>
            <a:r>
              <a:rPr lang="hu-HU" b="0" dirty="0" err="1"/>
              <a:t>-re</a:t>
            </a:r>
            <a:r>
              <a:rPr lang="hu-HU" b="0" dirty="0"/>
              <a:t> optimális megoldáshoz jutunk</a:t>
            </a:r>
          </a:p>
          <a:p>
            <a:endParaRPr lang="hu-HU" b="0" dirty="0"/>
          </a:p>
          <a:p>
            <a:pPr marL="0" indent="0">
              <a:buNone/>
            </a:pPr>
            <a:r>
              <a:rPr lang="hu-HU" b="0" dirty="0"/>
              <a:t>    </a:t>
            </a:r>
            <a:r>
              <a:rPr lang="hu-HU" b="0" dirty="0" err="1"/>
              <a:t>ertek</a:t>
            </a:r>
            <a:r>
              <a:rPr lang="hu-HU" b="0" dirty="0"/>
              <a:t>(s)=</a:t>
            </a:r>
            <a:r>
              <a:rPr lang="hu-HU" b="0" dirty="0" err="1"/>
              <a:t>max</a:t>
            </a:r>
            <a:r>
              <a:rPr lang="hu-HU" b="0" dirty="0"/>
              <a:t>(</a:t>
            </a:r>
            <a:r>
              <a:rPr lang="hu-HU" b="0" dirty="0" err="1"/>
              <a:t>ertek</a:t>
            </a:r>
            <a:r>
              <a:rPr lang="hu-HU" b="0" dirty="0"/>
              <a:t>(</a:t>
            </a:r>
            <a:r>
              <a:rPr lang="hu-HU" b="0" dirty="0" err="1"/>
              <a:t>s-S</a:t>
            </a:r>
            <a:r>
              <a:rPr lang="hu-HU" b="0" baseline="-25000" dirty="0" err="1"/>
              <a:t>i</a:t>
            </a:r>
            <a:r>
              <a:rPr lang="hu-HU" b="0" dirty="0"/>
              <a:t>)+</a:t>
            </a:r>
            <a:r>
              <a:rPr lang="hu-HU" b="0" dirty="0" err="1"/>
              <a:t>E</a:t>
            </a:r>
            <a:r>
              <a:rPr lang="hu-HU" b="0" baseline="-25000" dirty="0" err="1"/>
              <a:t>i</a:t>
            </a:r>
            <a:r>
              <a:rPr lang="hu-HU" b="0" dirty="0"/>
              <a:t>)</a:t>
            </a:r>
          </a:p>
          <a:p>
            <a:endParaRPr lang="hu-HU" b="0" dirty="0"/>
          </a:p>
        </p:txBody>
      </p:sp>
      <p:sp>
        <p:nvSpPr>
          <p:cNvPr id="4" name="Cím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ismétlődő tárgyakkal</a:t>
            </a:r>
          </a:p>
        </p:txBody>
      </p:sp>
    </p:spTree>
    <p:extLst>
      <p:ext uri="{BB962C8B-B14F-4D97-AF65-F5344CB8AC3E}">
        <p14:creationId xmlns:p14="http://schemas.microsoft.com/office/powerpoint/2010/main" val="12434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800" b="0" dirty="0" err="1"/>
              <a:t>ertek</a:t>
            </a:r>
            <a:r>
              <a:rPr lang="hu-HU" sz="2800" b="0" dirty="0"/>
              <a:t>[0] ← </a:t>
            </a:r>
            <a:r>
              <a:rPr lang="hu-HU" sz="2800" b="0" dirty="0" err="1"/>
              <a:t>0</a:t>
            </a:r>
            <a:endParaRPr lang="hu-HU" sz="2800" b="0" dirty="0"/>
          </a:p>
          <a:p>
            <a:pPr marL="0" indent="0">
              <a:buNone/>
            </a:pPr>
            <a:r>
              <a:rPr lang="hu-HU" sz="2800" dirty="0" err="1"/>
              <a:t>for</a:t>
            </a:r>
            <a:r>
              <a:rPr lang="hu-HU" sz="2800" b="0" dirty="0"/>
              <a:t> </a:t>
            </a:r>
            <a:r>
              <a:rPr lang="hu-HU" sz="2800" b="0" i="1" dirty="0"/>
              <a:t>s</a:t>
            </a:r>
            <a:r>
              <a:rPr lang="hu-HU" sz="2800" b="0" dirty="0"/>
              <a:t> ← 1 </a:t>
            </a:r>
            <a:r>
              <a:rPr lang="hu-HU" sz="2800" dirty="0" err="1"/>
              <a:t>to</a:t>
            </a:r>
            <a:r>
              <a:rPr lang="hu-HU" sz="2800" b="0" dirty="0"/>
              <a:t> </a:t>
            </a:r>
            <a:r>
              <a:rPr lang="hu-HU" sz="2800" b="0" i="1" dirty="0"/>
              <a:t>S</a:t>
            </a:r>
          </a:p>
          <a:p>
            <a:pPr marL="0" indent="0">
              <a:buNone/>
            </a:pPr>
            <a:r>
              <a:rPr lang="hu-HU" sz="2800" b="0" i="1" dirty="0"/>
              <a:t>   </a:t>
            </a:r>
            <a:r>
              <a:rPr lang="hu-HU" sz="2800" b="0" dirty="0" err="1"/>
              <a:t>ertek</a:t>
            </a:r>
            <a:r>
              <a:rPr lang="hu-HU" sz="2800" b="0" dirty="0"/>
              <a:t>[</a:t>
            </a:r>
            <a:r>
              <a:rPr lang="hu-HU" sz="2800" b="0" i="1" dirty="0"/>
              <a:t>s</a:t>
            </a:r>
            <a:r>
              <a:rPr lang="hu-HU" sz="2800" b="0" dirty="0"/>
              <a:t>] ← 0</a:t>
            </a:r>
          </a:p>
          <a:p>
            <a:pPr marL="0" indent="0">
              <a:buNone/>
            </a:pPr>
            <a:r>
              <a:rPr lang="hu-HU" sz="2800" b="0" dirty="0"/>
              <a:t>   </a:t>
            </a:r>
            <a:r>
              <a:rPr lang="hu-HU" sz="2800" dirty="0" err="1"/>
              <a:t>for</a:t>
            </a:r>
            <a:r>
              <a:rPr lang="hu-HU" sz="2800" b="0" dirty="0"/>
              <a:t> </a:t>
            </a:r>
            <a:r>
              <a:rPr lang="hu-HU" sz="2800" b="0" i="1" dirty="0"/>
              <a:t>j</a:t>
            </a:r>
            <a:r>
              <a:rPr lang="hu-HU" sz="2800" b="0" dirty="0"/>
              <a:t> ← 1 </a:t>
            </a:r>
            <a:r>
              <a:rPr lang="hu-HU" sz="2800" dirty="0" err="1"/>
              <a:t>to</a:t>
            </a:r>
            <a:r>
              <a:rPr lang="hu-HU" sz="2800" b="0" dirty="0"/>
              <a:t> </a:t>
            </a:r>
            <a:r>
              <a:rPr lang="hu-HU" sz="2800" b="0" i="1" dirty="0"/>
              <a:t>n</a:t>
            </a:r>
          </a:p>
          <a:p>
            <a:pPr marL="0" indent="0">
              <a:buNone/>
            </a:pPr>
            <a:r>
              <a:rPr lang="hu-HU" sz="2800" b="0" i="1" dirty="0"/>
              <a:t>      </a:t>
            </a:r>
            <a:r>
              <a:rPr lang="hu-HU" sz="2800" dirty="0" err="1"/>
              <a:t>if</a:t>
            </a:r>
            <a:r>
              <a:rPr lang="hu-HU" sz="2800" dirty="0"/>
              <a:t> </a:t>
            </a:r>
            <a:r>
              <a:rPr lang="hu-HU" sz="2800" b="0" i="1" dirty="0"/>
              <a:t>s ≥ </a:t>
            </a:r>
            <a:r>
              <a:rPr lang="hu-HU" sz="2800" b="0" dirty="0" err="1"/>
              <a:t>S</a:t>
            </a:r>
            <a:r>
              <a:rPr lang="hu-HU" sz="2800" b="0" baseline="-25000" dirty="0" err="1"/>
              <a:t>j</a:t>
            </a:r>
            <a:r>
              <a:rPr lang="hu-HU" sz="2800" b="0" baseline="-25000" dirty="0"/>
              <a:t> </a:t>
            </a:r>
          </a:p>
          <a:p>
            <a:pPr marL="0" indent="0">
              <a:buNone/>
            </a:pPr>
            <a:r>
              <a:rPr lang="hu-HU" sz="2800" b="0" baseline="-25000" dirty="0"/>
              <a:t> </a:t>
            </a:r>
            <a:r>
              <a:rPr lang="hu-HU" sz="2800" b="0" dirty="0"/>
              <a:t>         </a:t>
            </a:r>
            <a:r>
              <a:rPr lang="hu-HU" sz="2800" b="0" dirty="0" err="1"/>
              <a:t>ertek</a:t>
            </a:r>
            <a:r>
              <a:rPr lang="hu-HU" sz="2800" b="0" dirty="0"/>
              <a:t>[</a:t>
            </a:r>
            <a:r>
              <a:rPr lang="hu-HU" sz="2800" b="0" i="1" dirty="0"/>
              <a:t>s</a:t>
            </a:r>
            <a:r>
              <a:rPr lang="hu-HU" sz="2800" b="0" dirty="0"/>
              <a:t>] ← </a:t>
            </a:r>
            <a:r>
              <a:rPr lang="hu-HU" sz="2800" b="0" dirty="0" err="1"/>
              <a:t>max</a:t>
            </a:r>
            <a:r>
              <a:rPr lang="hu-HU" sz="2800" b="0" dirty="0"/>
              <a:t>( </a:t>
            </a:r>
            <a:r>
              <a:rPr lang="hu-HU" sz="2800" b="0" dirty="0" err="1"/>
              <a:t>ertek</a:t>
            </a:r>
            <a:r>
              <a:rPr lang="hu-HU" sz="2800" b="0" dirty="0"/>
              <a:t>[</a:t>
            </a:r>
            <a:r>
              <a:rPr lang="hu-HU" sz="2800" b="0" i="1" dirty="0" err="1"/>
              <a:t>s</a:t>
            </a:r>
            <a:r>
              <a:rPr lang="hu-HU" sz="2800" b="0" dirty="0"/>
              <a:t>],</a:t>
            </a:r>
          </a:p>
          <a:p>
            <a:pPr marL="0" indent="0">
              <a:buNone/>
            </a:pPr>
            <a:r>
              <a:rPr lang="hu-HU" sz="2800" b="0" dirty="0"/>
              <a:t>                                    </a:t>
            </a:r>
            <a:r>
              <a:rPr lang="hu-HU" sz="2800" b="0" dirty="0" err="1"/>
              <a:t>ertek</a:t>
            </a:r>
            <a:r>
              <a:rPr lang="hu-HU" sz="2800" b="0" dirty="0"/>
              <a:t>[</a:t>
            </a:r>
            <a:r>
              <a:rPr lang="hu-HU" sz="2800" b="0" i="1" dirty="0"/>
              <a:t>s</a:t>
            </a:r>
            <a:r>
              <a:rPr lang="hu-HU" sz="2800" b="0" dirty="0"/>
              <a:t>- </a:t>
            </a:r>
            <a:r>
              <a:rPr lang="hu-HU" sz="2800" b="0" dirty="0" err="1"/>
              <a:t>S</a:t>
            </a:r>
            <a:r>
              <a:rPr lang="hu-HU" sz="2800" b="0" baseline="-25000" dirty="0" err="1"/>
              <a:t>j</a:t>
            </a:r>
            <a:r>
              <a:rPr lang="hu-HU" sz="2800" b="0" dirty="0"/>
              <a:t>] + E</a:t>
            </a:r>
            <a:r>
              <a:rPr lang="hu-HU" sz="2800" b="0" baseline="-25000" dirty="0"/>
              <a:t>j </a:t>
            </a:r>
            <a:r>
              <a:rPr lang="hu-HU" sz="2800" b="0" dirty="0"/>
              <a:t>)</a:t>
            </a:r>
          </a:p>
          <a:p>
            <a:pPr marL="0" indent="0">
              <a:buNone/>
            </a:pPr>
            <a:r>
              <a:rPr lang="hu-HU" sz="2800" dirty="0" err="1"/>
              <a:t>return</a:t>
            </a:r>
            <a:r>
              <a:rPr lang="hu-HU" sz="2800" b="0" dirty="0"/>
              <a:t> </a:t>
            </a:r>
            <a:r>
              <a:rPr lang="hu-HU" sz="2800" b="0" dirty="0" err="1"/>
              <a:t>ertek</a:t>
            </a:r>
            <a:r>
              <a:rPr lang="hu-HU" sz="2800" b="0" dirty="0"/>
              <a:t>[</a:t>
            </a:r>
            <a:r>
              <a:rPr lang="hu-HU" sz="2800" b="0" i="1" dirty="0"/>
              <a:t>S</a:t>
            </a:r>
            <a:r>
              <a:rPr lang="hu-HU" sz="2800" b="0" dirty="0"/>
              <a:t>]</a:t>
            </a:r>
            <a:endParaRPr lang="hu-HU" b="0" dirty="0"/>
          </a:p>
          <a:p>
            <a:pPr marL="0" indent="0">
              <a:buNone/>
            </a:pPr>
            <a:r>
              <a:rPr lang="hu-HU" b="0" dirty="0"/>
              <a:t>				futásidő: </a:t>
            </a:r>
            <a:r>
              <a:rPr lang="hu-HU" b="0" i="1" dirty="0"/>
              <a:t>O</a:t>
            </a:r>
            <a:r>
              <a:rPr lang="hu-HU" b="0" dirty="0"/>
              <a:t>(</a:t>
            </a:r>
            <a:r>
              <a:rPr lang="hu-HU" b="0" i="1" dirty="0" err="1"/>
              <a:t>Sn</a:t>
            </a:r>
            <a:r>
              <a:rPr lang="hu-HU" b="0" i="1" dirty="0"/>
              <a:t>)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827584" y="18864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ismétlődő tárgyakkal</a:t>
            </a:r>
          </a:p>
        </p:txBody>
      </p:sp>
    </p:spTree>
    <p:extLst>
      <p:ext uri="{BB962C8B-B14F-4D97-AF65-F5344CB8AC3E}">
        <p14:creationId xmlns:p14="http://schemas.microsoft.com/office/powerpoint/2010/main" val="331857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721766" y="1700808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S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E</a:t>
                      </a:r>
                      <a:r>
                        <a:rPr lang="hu-HU" baseline="-25000" dirty="0" err="1"/>
                        <a:t>i</a:t>
                      </a:r>
                      <a:endParaRPr lang="hu-H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404922" y="2892885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/>
              <a:t>S=10</a:t>
            </a: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1891594" y="4365104"/>
          <a:ext cx="6640843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37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2050216" y="4750713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0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2618892" y="474663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0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3269237" y="475767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9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3845033" y="475767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14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7452320" y="475131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44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4425449" y="476280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18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5640842" y="475071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30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6288914" y="475071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32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6876256" y="475767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39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5064778" y="475131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23</a:t>
            </a:r>
          </a:p>
        </p:txBody>
      </p:sp>
      <p:cxnSp>
        <p:nvCxnSpPr>
          <p:cNvPr id="18" name="Görbe összekötő 17"/>
          <p:cNvCxnSpPr>
            <a:stCxn id="12" idx="2"/>
            <a:endCxn id="9" idx="2"/>
          </p:cNvCxnSpPr>
          <p:nvPr/>
        </p:nvCxnSpPr>
        <p:spPr bwMode="auto">
          <a:xfrm rot="5400000" flipH="1">
            <a:off x="4022473" y="4492232"/>
            <a:ext cx="5126" cy="1213118"/>
          </a:xfrm>
          <a:prstGeom prst="curvedConnector3">
            <a:avLst>
              <a:gd name="adj1" fmla="val -4459618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örbe összekötő 18"/>
          <p:cNvCxnSpPr>
            <a:stCxn id="12" idx="2"/>
            <a:endCxn id="8" idx="2"/>
          </p:cNvCxnSpPr>
          <p:nvPr/>
        </p:nvCxnSpPr>
        <p:spPr bwMode="auto">
          <a:xfrm rot="5400000" flipH="1">
            <a:off x="3691779" y="4161538"/>
            <a:ext cx="16170" cy="1863463"/>
          </a:xfrm>
          <a:prstGeom prst="curvedConnector3">
            <a:avLst>
              <a:gd name="adj1" fmla="val -2609975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Szövegdoboz 19"/>
          <p:cNvSpPr txBox="1"/>
          <p:nvPr/>
        </p:nvSpPr>
        <p:spPr>
          <a:xfrm>
            <a:off x="8028384" y="475419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48</a:t>
            </a:r>
          </a:p>
        </p:txBody>
      </p:sp>
      <p:cxnSp>
        <p:nvCxnSpPr>
          <p:cNvPr id="54" name="Görbe összekötő 53"/>
          <p:cNvCxnSpPr>
            <a:endCxn id="7" idx="2"/>
          </p:cNvCxnSpPr>
          <p:nvPr/>
        </p:nvCxnSpPr>
        <p:spPr bwMode="auto">
          <a:xfrm rot="10800000">
            <a:off x="2199457" y="5089268"/>
            <a:ext cx="1368261" cy="427965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Cím 1"/>
          <p:cNvSpPr txBox="1">
            <a:spLocks/>
          </p:cNvSpPr>
          <p:nvPr/>
        </p:nvSpPr>
        <p:spPr bwMode="auto">
          <a:xfrm>
            <a:off x="976401" y="260648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/>
              <a:t>Hátizsák ismétlődő tárgyakkal - példa</a:t>
            </a:r>
          </a:p>
        </p:txBody>
      </p:sp>
    </p:spTree>
    <p:extLst>
      <p:ext uri="{BB962C8B-B14F-4D97-AF65-F5344CB8AC3E}">
        <p14:creationId xmlns:p14="http://schemas.microsoft.com/office/powerpoint/2010/main" val="186311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0" grpId="0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220</Words>
  <Application>Microsoft Macintosh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2_Alapértelmezett terv</vt:lpstr>
      <vt:lpstr>PowerPoint Presentation</vt:lpstr>
      <vt:lpstr>PowerPoint Presentation</vt:lpstr>
      <vt:lpstr>Hátizsák ismétlődő tárgyakkal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3</cp:revision>
  <dcterms:created xsi:type="dcterms:W3CDTF">2020-09-21T09:25:26Z</dcterms:created>
  <dcterms:modified xsi:type="dcterms:W3CDTF">2020-09-21T09:58:26Z</dcterms:modified>
</cp:coreProperties>
</file>