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482" r:id="rId3"/>
    <p:sldId id="483" r:id="rId4"/>
    <p:sldId id="485" r:id="rId5"/>
    <p:sldId id="486" r:id="rId6"/>
    <p:sldId id="487" r:id="rId7"/>
    <p:sldId id="488" r:id="rId8"/>
    <p:sldId id="490" r:id="rId9"/>
    <p:sldId id="491" r:id="rId10"/>
    <p:sldId id="492" r:id="rId11"/>
    <p:sldId id="493" r:id="rId12"/>
    <p:sldId id="497" r:id="rId13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63"/>
  </p:normalViewPr>
  <p:slideViewPr>
    <p:cSldViewPr snapToGrid="0" snapToObjects="1">
      <p:cViewPr varScale="1">
        <p:scale>
          <a:sx n="120" d="100"/>
          <a:sy n="120" d="100"/>
        </p:scale>
        <p:origin x="20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0511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708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66289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745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3656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6501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6513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5812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3565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3103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1647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32186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270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Ismétlés nélküli hátizsák feladat</a:t>
            </a:r>
          </a:p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DP megoldása</a:t>
            </a:r>
          </a:p>
          <a:p>
            <a:pPr algn="ctr">
              <a:spcBef>
                <a:spcPts val="641"/>
              </a:spcBef>
            </a:pPr>
            <a:endParaRPr lang="hu-HU" sz="3200" b="1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hu-HU" spc="-1" dirty="0">
                <a:solidFill>
                  <a:srgbClr val="000000"/>
                </a:solidFill>
                <a:latin typeface="Arial"/>
              </a:rPr>
              <a:t>2020. szeptember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3. hét – 7.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S03E07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76053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 bwMode="auto">
          <a:xfrm>
            <a:off x="611560" y="0"/>
            <a:ext cx="8316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 kern="0" dirty="0"/>
              <a:t>Hátizsák ismétlődés nélkül</a:t>
            </a: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721768" y="980728"/>
          <a:ext cx="609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S</a:t>
                      </a:r>
                      <a:r>
                        <a:rPr lang="hu-HU" baseline="-25000" dirty="0" err="1"/>
                        <a:t>i</a:t>
                      </a:r>
                      <a:endParaRPr lang="hu-H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E</a:t>
                      </a:r>
                      <a:r>
                        <a:rPr lang="hu-HU" baseline="-25000" dirty="0" err="1"/>
                        <a:t>i</a:t>
                      </a:r>
                      <a:endParaRPr lang="hu-H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4404924" y="2172805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800" dirty="0"/>
              <a:t>S=10</a:t>
            </a: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1475656" y="2924944"/>
          <a:ext cx="702558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8" name="Egyenes összekötő nyíllal 7"/>
          <p:cNvCxnSpPr/>
          <p:nvPr/>
        </p:nvCxnSpPr>
        <p:spPr bwMode="auto">
          <a:xfrm>
            <a:off x="3995936" y="3789040"/>
            <a:ext cx="0" cy="3600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nyíllal 8"/>
          <p:cNvCxnSpPr/>
          <p:nvPr/>
        </p:nvCxnSpPr>
        <p:spPr bwMode="auto">
          <a:xfrm>
            <a:off x="2411760" y="3861048"/>
            <a:ext cx="1548172" cy="3600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Egyenes összekötő nyíllal 9"/>
          <p:cNvCxnSpPr/>
          <p:nvPr/>
        </p:nvCxnSpPr>
        <p:spPr bwMode="auto">
          <a:xfrm>
            <a:off x="5652120" y="3851942"/>
            <a:ext cx="0" cy="3600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nyíllal 10"/>
          <p:cNvCxnSpPr/>
          <p:nvPr/>
        </p:nvCxnSpPr>
        <p:spPr bwMode="auto">
          <a:xfrm>
            <a:off x="4211960" y="3901927"/>
            <a:ext cx="1448544" cy="3600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Egyenes összekötő nyíllal 11"/>
          <p:cNvCxnSpPr/>
          <p:nvPr/>
        </p:nvCxnSpPr>
        <p:spPr bwMode="auto">
          <a:xfrm>
            <a:off x="8028384" y="3801957"/>
            <a:ext cx="0" cy="3600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Egyenes összekötő nyíllal 12"/>
          <p:cNvCxnSpPr/>
          <p:nvPr/>
        </p:nvCxnSpPr>
        <p:spPr bwMode="auto">
          <a:xfrm>
            <a:off x="6588224" y="3851942"/>
            <a:ext cx="1448544" cy="3600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61450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 bwMode="auto">
          <a:xfrm>
            <a:off x="611560" y="0"/>
            <a:ext cx="8316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 kern="0" dirty="0"/>
              <a:t>Hátizsák ismétlődés nélkül</a:t>
            </a: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721768" y="980728"/>
          <a:ext cx="609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S</a:t>
                      </a:r>
                      <a:r>
                        <a:rPr lang="hu-HU" baseline="-25000" dirty="0" err="1"/>
                        <a:t>i</a:t>
                      </a:r>
                      <a:endParaRPr lang="hu-H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E</a:t>
                      </a:r>
                      <a:r>
                        <a:rPr lang="hu-HU" baseline="-25000" dirty="0" err="1"/>
                        <a:t>i</a:t>
                      </a:r>
                      <a:endParaRPr lang="hu-H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4404924" y="2172805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800" dirty="0"/>
              <a:t>S=10</a:t>
            </a: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1475656" y="2924944"/>
          <a:ext cx="702558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0" name="Egyenes összekötő nyíllal 9"/>
          <p:cNvCxnSpPr/>
          <p:nvPr/>
        </p:nvCxnSpPr>
        <p:spPr bwMode="auto">
          <a:xfrm flipV="1">
            <a:off x="5652120" y="3851942"/>
            <a:ext cx="0" cy="3600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nyíllal 10"/>
          <p:cNvCxnSpPr/>
          <p:nvPr/>
        </p:nvCxnSpPr>
        <p:spPr bwMode="auto">
          <a:xfrm flipH="1" flipV="1">
            <a:off x="6012160" y="4211982"/>
            <a:ext cx="2032596" cy="3600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Szövegdoboz 2"/>
          <p:cNvSpPr txBox="1"/>
          <p:nvPr/>
        </p:nvSpPr>
        <p:spPr>
          <a:xfrm>
            <a:off x="1296144" y="5592997"/>
            <a:ext cx="5868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Optimális megoldás megszerkesztése:</a:t>
            </a:r>
          </a:p>
        </p:txBody>
      </p:sp>
      <p:cxnSp>
        <p:nvCxnSpPr>
          <p:cNvPr id="18" name="Egyenes összekötő nyíllal 17"/>
          <p:cNvCxnSpPr/>
          <p:nvPr/>
        </p:nvCxnSpPr>
        <p:spPr bwMode="auto">
          <a:xfrm flipV="1">
            <a:off x="8044756" y="4572022"/>
            <a:ext cx="0" cy="3600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Egyenes összekötő nyíllal 18"/>
          <p:cNvCxnSpPr/>
          <p:nvPr/>
        </p:nvCxnSpPr>
        <p:spPr bwMode="auto">
          <a:xfrm flipH="1" flipV="1">
            <a:off x="2483768" y="3480070"/>
            <a:ext cx="3168352" cy="3600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1" name="Táblázat 20"/>
          <p:cNvGraphicFramePr>
            <a:graphicFrameLocks noGrp="1"/>
          </p:cNvGraphicFramePr>
          <p:nvPr/>
        </p:nvGraphicFramePr>
        <p:xfrm>
          <a:off x="5898836" y="5251952"/>
          <a:ext cx="2880320" cy="769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021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Szövegdoboz 21"/>
          <p:cNvSpPr txBox="1"/>
          <p:nvPr/>
        </p:nvSpPr>
        <p:spPr>
          <a:xfrm>
            <a:off x="8281781" y="559299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0</a:t>
            </a:r>
            <a:endParaRPr lang="hu-HU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6836954" y="559299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0</a:t>
            </a:r>
            <a:endParaRPr lang="hu-HU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7524328" y="559299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1</a:t>
            </a:r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6012160" y="559299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665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  <p:bldP spid="23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Egy optimális megoldás előállítása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0" dirty="0"/>
              <a:t>Mindig a teljes megoldásból visszafejtéssel</a:t>
            </a:r>
          </a:p>
          <a:p>
            <a:r>
              <a:rPr lang="hu-HU" b="0" dirty="0"/>
              <a:t>Megjegyezhetjük, hogy melyik döntéssel jutottunk az aktuális részmegoldáshoz (</a:t>
            </a:r>
            <a:r>
              <a:rPr lang="hu-HU" b="0" dirty="0" err="1"/>
              <a:t>backpointerek</a:t>
            </a:r>
            <a:r>
              <a:rPr lang="hu-HU" b="0" dirty="0"/>
              <a:t>)</a:t>
            </a:r>
          </a:p>
          <a:p>
            <a:r>
              <a:rPr lang="hu-HU" b="0" dirty="0"/>
              <a:t>VAGY minden részmegoldásnál újra kiszámoljuk, hogy melyik részmegoldásból jutottunk ide</a:t>
            </a:r>
          </a:p>
        </p:txBody>
      </p:sp>
    </p:spTree>
    <p:extLst>
      <p:ext uri="{BB962C8B-B14F-4D97-AF65-F5344CB8AC3E}">
        <p14:creationId xmlns:p14="http://schemas.microsoft.com/office/powerpoint/2010/main" val="1532518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349750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/>
              <a:t>Bemenet:</a:t>
            </a:r>
          </a:p>
          <a:p>
            <a:r>
              <a:rPr lang="hu-HU" sz="2800" b="0" dirty="0"/>
              <a:t>hátizsák S kapacitása</a:t>
            </a:r>
          </a:p>
          <a:p>
            <a:r>
              <a:rPr lang="hu-HU" sz="2800" b="0" dirty="0"/>
              <a:t>n tárgy, amelyek súlyát S</a:t>
            </a:r>
            <a:r>
              <a:rPr lang="hu-HU" sz="2800" b="0" baseline="-25000" dirty="0"/>
              <a:t>1</a:t>
            </a:r>
            <a:r>
              <a:rPr lang="hu-HU" sz="2800" b="0" dirty="0"/>
              <a:t>,…,</a:t>
            </a:r>
            <a:r>
              <a:rPr lang="hu-HU" sz="2800" b="0" dirty="0" err="1"/>
              <a:t>S</a:t>
            </a:r>
            <a:r>
              <a:rPr lang="hu-HU" sz="2800" b="0" baseline="-25000" dirty="0" err="1"/>
              <a:t>n</a:t>
            </a:r>
            <a:r>
              <a:rPr lang="hu-HU" sz="2800" b="0" dirty="0"/>
              <a:t> ill. értékét E</a:t>
            </a:r>
            <a:r>
              <a:rPr lang="hu-HU" sz="2800" b="0" baseline="-25000" dirty="0"/>
              <a:t>1</a:t>
            </a:r>
            <a:r>
              <a:rPr lang="hu-HU" sz="2800" b="0" dirty="0"/>
              <a:t>,…,E</a:t>
            </a:r>
            <a:r>
              <a:rPr lang="hu-HU" sz="2800" b="0" baseline="-25000" dirty="0"/>
              <a:t>n  </a:t>
            </a:r>
            <a:r>
              <a:rPr lang="hu-HU" sz="2800" b="0" dirty="0"/>
              <a:t>jelöli</a:t>
            </a:r>
          </a:p>
          <a:p>
            <a:pPr marL="0" indent="0">
              <a:buNone/>
            </a:pPr>
            <a:r>
              <a:rPr lang="hu-HU" sz="2800" dirty="0"/>
              <a:t>Kimenet:</a:t>
            </a:r>
          </a:p>
          <a:p>
            <a:pPr marL="0" indent="0">
              <a:buNone/>
            </a:pPr>
            <a:r>
              <a:rPr lang="hu-HU" sz="2800" b="0" dirty="0"/>
              <a:t>Tárgyakat nem darabolva, minden tárgyból 1 darab áll rendelkezésre, mi a legnagyobb ∑E ami S kapacitásba belefér</a:t>
            </a:r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827584" y="188640"/>
            <a:ext cx="8316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 kern="0" dirty="0"/>
              <a:t>Hátizsák ismétlődő tárgyakkal</a:t>
            </a:r>
          </a:p>
        </p:txBody>
      </p:sp>
    </p:spTree>
    <p:extLst>
      <p:ext uri="{BB962C8B-B14F-4D97-AF65-F5344CB8AC3E}">
        <p14:creationId xmlns:p14="http://schemas.microsoft.com/office/powerpoint/2010/main" val="3100302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349750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Nyers erő:</a:t>
            </a:r>
          </a:p>
          <a:p>
            <a:pPr marL="0" indent="0">
              <a:buNone/>
            </a:pPr>
            <a:r>
              <a:rPr lang="hu-HU" b="0" dirty="0"/>
              <a:t>lehetséges megoldások száma: 2</a:t>
            </a:r>
            <a:r>
              <a:rPr lang="hu-HU" b="0" baseline="30000" dirty="0"/>
              <a:t>n</a:t>
            </a:r>
          </a:p>
          <a:p>
            <a:pPr marL="0" indent="0">
              <a:buNone/>
            </a:pPr>
            <a:endParaRPr lang="hu-HU" b="0" baseline="30000" dirty="0"/>
          </a:p>
          <a:p>
            <a:pPr marL="0" indent="0">
              <a:buNone/>
            </a:pPr>
            <a:r>
              <a:rPr lang="hu-HU" b="0" dirty="0" err="1"/>
              <a:t>Ismétlődéses</a:t>
            </a:r>
            <a:r>
              <a:rPr lang="hu-HU" b="0" dirty="0"/>
              <a:t> részproblémára bontása nem működik! Ha egy optimális megoldásból kiveszünk egy tárgyat a megmaradt kapacitásra nem biztos, hogy optimális megoldás összeállítható s-</a:t>
            </a:r>
            <a:r>
              <a:rPr lang="hu-HU" b="0" dirty="0" err="1"/>
              <a:t>S</a:t>
            </a:r>
            <a:r>
              <a:rPr lang="hu-HU" b="0" baseline="-25000" dirty="0" err="1"/>
              <a:t>i</a:t>
            </a:r>
            <a:r>
              <a:rPr lang="hu-HU" b="0" baseline="-25000" dirty="0"/>
              <a:t> </a:t>
            </a:r>
            <a:r>
              <a:rPr lang="hu-HU" b="0" dirty="0"/>
              <a:t>kapacitásra</a:t>
            </a:r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827584" y="188640"/>
            <a:ext cx="8316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 kern="0" dirty="0"/>
              <a:t>Hátizsák ismétlődés nélkül</a:t>
            </a:r>
          </a:p>
        </p:txBody>
      </p:sp>
    </p:spTree>
    <p:extLst>
      <p:ext uri="{BB962C8B-B14F-4D97-AF65-F5344CB8AC3E}">
        <p14:creationId xmlns:p14="http://schemas.microsoft.com/office/powerpoint/2010/main" val="29244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5656" y="1196752"/>
            <a:ext cx="7427912" cy="4349750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Részproblémára bontás:</a:t>
            </a:r>
          </a:p>
          <a:p>
            <a:r>
              <a:rPr lang="hu-HU" sz="2800" b="0" dirty="0"/>
              <a:t>vegyünk az optimális megoldást valamely </a:t>
            </a:r>
            <a:r>
              <a:rPr lang="hu-HU" sz="2800" b="0" i="1" dirty="0"/>
              <a:t>s</a:t>
            </a:r>
            <a:r>
              <a:rPr lang="hu-HU" sz="2800" b="0" dirty="0"/>
              <a:t> kapacitásra</a:t>
            </a:r>
          </a:p>
          <a:p>
            <a:r>
              <a:rPr lang="hu-HU" sz="2800" b="0" dirty="0"/>
              <a:t>ha az </a:t>
            </a:r>
            <a:r>
              <a:rPr lang="hu-HU" sz="2800" b="0" i="1" dirty="0"/>
              <a:t>n. </a:t>
            </a:r>
            <a:r>
              <a:rPr lang="hu-HU" sz="2800" b="0" dirty="0"/>
              <a:t>tárgy része az optimális megoldásnak akkor (</a:t>
            </a:r>
            <a:r>
              <a:rPr lang="hu-HU" sz="2800" b="0" dirty="0" err="1"/>
              <a:t>s-S</a:t>
            </a:r>
            <a:r>
              <a:rPr lang="hu-HU" sz="2800" b="0" baseline="-25000" dirty="0" err="1"/>
              <a:t>n</a:t>
            </a:r>
            <a:r>
              <a:rPr lang="hu-HU" sz="2800" b="0" dirty="0"/>
              <a:t>)</a:t>
            </a:r>
            <a:r>
              <a:rPr lang="hu-HU" sz="2800" b="0" dirty="0" err="1"/>
              <a:t>-re</a:t>
            </a:r>
            <a:r>
              <a:rPr lang="hu-HU" sz="2800" b="0" dirty="0"/>
              <a:t> optimális megoldáshoz jutunk 1..(n-1) tárgyak felhasználásával</a:t>
            </a:r>
          </a:p>
          <a:p>
            <a:r>
              <a:rPr lang="hu-HU" sz="2800" b="0" dirty="0"/>
              <a:t>egyébként s-re optimális megoldás kapható 1..(n-1) tárgyak felhasználása</a:t>
            </a:r>
          </a:p>
          <a:p>
            <a:pPr marL="0" indent="0">
              <a:buNone/>
            </a:pPr>
            <a:r>
              <a:rPr lang="hu-HU" sz="2800" b="0" dirty="0" err="1"/>
              <a:t>ertek</a:t>
            </a:r>
            <a:r>
              <a:rPr lang="hu-HU" sz="2800" b="0" dirty="0"/>
              <a:t>(s,i)=</a:t>
            </a:r>
            <a:r>
              <a:rPr lang="hu-HU" sz="2800" b="0" dirty="0" err="1"/>
              <a:t>max</a:t>
            </a:r>
            <a:r>
              <a:rPr lang="hu-HU" sz="2800" b="0" dirty="0"/>
              <a:t>(</a:t>
            </a:r>
            <a:r>
              <a:rPr lang="hu-HU" sz="2800" b="0" dirty="0" err="1"/>
              <a:t>ertek</a:t>
            </a:r>
            <a:r>
              <a:rPr lang="hu-HU" sz="2800" b="0" dirty="0"/>
              <a:t>(</a:t>
            </a:r>
            <a:r>
              <a:rPr lang="hu-HU" sz="2800" b="0" dirty="0" err="1"/>
              <a:t>s-S</a:t>
            </a:r>
            <a:r>
              <a:rPr lang="hu-HU" sz="2800" b="0" baseline="-25000" dirty="0" err="1"/>
              <a:t>i</a:t>
            </a:r>
            <a:r>
              <a:rPr lang="hu-HU" sz="2800" b="0" dirty="0"/>
              <a:t>,i-1)+</a:t>
            </a:r>
            <a:r>
              <a:rPr lang="hu-HU" sz="2800" b="0" dirty="0" err="1"/>
              <a:t>E</a:t>
            </a:r>
            <a:r>
              <a:rPr lang="hu-HU" sz="2800" b="0" baseline="-25000" dirty="0" err="1"/>
              <a:t>i</a:t>
            </a:r>
            <a:r>
              <a:rPr lang="hu-HU" sz="2800" b="0" dirty="0"/>
              <a:t>, </a:t>
            </a:r>
            <a:r>
              <a:rPr lang="hu-HU" sz="2800" b="0" dirty="0" err="1"/>
              <a:t>ertek</a:t>
            </a:r>
            <a:r>
              <a:rPr lang="hu-HU" sz="2800" b="0" dirty="0"/>
              <a:t>(s,i-1))</a:t>
            </a:r>
          </a:p>
          <a:p>
            <a:pPr marL="0" indent="0">
              <a:buNone/>
            </a:pPr>
            <a:endParaRPr lang="hu-HU" sz="2800" b="0" dirty="0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827584" y="188640"/>
            <a:ext cx="8316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 kern="0" dirty="0"/>
              <a:t>Hátizsák ismétlődés nélkül</a:t>
            </a:r>
          </a:p>
        </p:txBody>
      </p:sp>
    </p:spTree>
    <p:extLst>
      <p:ext uri="{BB962C8B-B14F-4D97-AF65-F5344CB8AC3E}">
        <p14:creationId xmlns:p14="http://schemas.microsoft.com/office/powerpoint/2010/main" val="8532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94020" y="1143000"/>
            <a:ext cx="7427912" cy="4349750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 err="1"/>
              <a:t>for</a:t>
            </a:r>
            <a:r>
              <a:rPr lang="hu-HU" sz="2400" b="0" dirty="0"/>
              <a:t> </a:t>
            </a:r>
            <a:r>
              <a:rPr lang="hu-HU" sz="2400" b="0" i="1" dirty="0"/>
              <a:t>s</a:t>
            </a:r>
            <a:r>
              <a:rPr lang="hu-HU" sz="2400" b="0" dirty="0"/>
              <a:t> ← 0 </a:t>
            </a:r>
            <a:r>
              <a:rPr lang="hu-HU" sz="2400" dirty="0" err="1"/>
              <a:t>to</a:t>
            </a:r>
            <a:r>
              <a:rPr lang="hu-HU" sz="2400" b="0" dirty="0"/>
              <a:t> </a:t>
            </a:r>
            <a:r>
              <a:rPr lang="hu-HU" sz="2400" b="0" i="1" dirty="0"/>
              <a:t>S</a:t>
            </a:r>
          </a:p>
          <a:p>
            <a:pPr marL="0" indent="0">
              <a:buNone/>
            </a:pPr>
            <a:r>
              <a:rPr lang="hu-HU" sz="2400" b="0" dirty="0"/>
              <a:t>   </a:t>
            </a:r>
            <a:r>
              <a:rPr lang="hu-HU" sz="2400" b="0" dirty="0" err="1"/>
              <a:t>ertek</a:t>
            </a:r>
            <a:r>
              <a:rPr lang="hu-HU" sz="2400" b="0" dirty="0"/>
              <a:t>[s,0] ← </a:t>
            </a:r>
            <a:r>
              <a:rPr lang="hu-HU" sz="2400" b="0" dirty="0" err="1"/>
              <a:t>0</a:t>
            </a:r>
            <a:endParaRPr lang="hu-HU" sz="2400" b="0" dirty="0"/>
          </a:p>
          <a:p>
            <a:pPr marL="0" indent="0">
              <a:buNone/>
            </a:pPr>
            <a:r>
              <a:rPr lang="hu-HU" sz="2400" dirty="0" err="1"/>
              <a:t>for</a:t>
            </a:r>
            <a:r>
              <a:rPr lang="hu-HU" sz="2400" b="0" dirty="0"/>
              <a:t> </a:t>
            </a:r>
            <a:r>
              <a:rPr lang="hu-HU" sz="2400" b="0" i="1" dirty="0"/>
              <a:t>j</a:t>
            </a:r>
            <a:r>
              <a:rPr lang="hu-HU" sz="2400" b="0" dirty="0"/>
              <a:t> ← 1 </a:t>
            </a:r>
            <a:r>
              <a:rPr lang="hu-HU" sz="2400" dirty="0" err="1"/>
              <a:t>to</a:t>
            </a:r>
            <a:r>
              <a:rPr lang="hu-HU" sz="2400" b="0" dirty="0"/>
              <a:t> </a:t>
            </a:r>
            <a:r>
              <a:rPr lang="hu-HU" sz="2400" b="0" i="1" dirty="0"/>
              <a:t>n</a:t>
            </a:r>
          </a:p>
          <a:p>
            <a:pPr marL="0" indent="0">
              <a:buNone/>
            </a:pPr>
            <a:r>
              <a:rPr lang="hu-HU" sz="2400" b="0" dirty="0"/>
              <a:t>   </a:t>
            </a:r>
            <a:r>
              <a:rPr lang="hu-HU" sz="2400" b="0" dirty="0" err="1"/>
              <a:t>ertek</a:t>
            </a:r>
            <a:r>
              <a:rPr lang="hu-HU" sz="2400" b="0" dirty="0"/>
              <a:t>[0,j] ← 0</a:t>
            </a:r>
          </a:p>
          <a:p>
            <a:pPr marL="0" indent="0">
              <a:buNone/>
            </a:pPr>
            <a:r>
              <a:rPr lang="hu-HU" sz="2400" dirty="0"/>
              <a:t>   </a:t>
            </a:r>
            <a:r>
              <a:rPr lang="hu-HU" sz="2400" dirty="0" err="1"/>
              <a:t>for</a:t>
            </a:r>
            <a:r>
              <a:rPr lang="hu-HU" sz="2400" b="0" dirty="0"/>
              <a:t> </a:t>
            </a:r>
            <a:r>
              <a:rPr lang="hu-HU" sz="2400" b="0" i="1" dirty="0"/>
              <a:t>s</a:t>
            </a:r>
            <a:r>
              <a:rPr lang="hu-HU" sz="2400" b="0" dirty="0"/>
              <a:t> ← 1 </a:t>
            </a:r>
            <a:r>
              <a:rPr lang="hu-HU" sz="2400" dirty="0" err="1"/>
              <a:t>to</a:t>
            </a:r>
            <a:r>
              <a:rPr lang="hu-HU" sz="2400" b="0" dirty="0"/>
              <a:t> </a:t>
            </a:r>
            <a:r>
              <a:rPr lang="hu-HU" sz="2400" b="0" i="1" dirty="0"/>
              <a:t>S</a:t>
            </a:r>
          </a:p>
          <a:p>
            <a:pPr marL="0" indent="0">
              <a:buNone/>
            </a:pPr>
            <a:r>
              <a:rPr lang="hu-HU" sz="2400" b="0" i="1" dirty="0"/>
              <a:t>      </a:t>
            </a:r>
            <a:r>
              <a:rPr lang="hu-HU" sz="2400" b="0" dirty="0" err="1"/>
              <a:t>ertek</a:t>
            </a:r>
            <a:r>
              <a:rPr lang="hu-HU" sz="2400" b="0" dirty="0"/>
              <a:t>[</a:t>
            </a:r>
            <a:r>
              <a:rPr lang="hu-HU" sz="2400" b="0" i="1" dirty="0"/>
              <a:t>s, j </a:t>
            </a:r>
            <a:r>
              <a:rPr lang="hu-HU" sz="2400" b="0" dirty="0"/>
              <a:t>] ← </a:t>
            </a:r>
            <a:r>
              <a:rPr lang="hu-HU" sz="2400" b="0" dirty="0" err="1"/>
              <a:t>ertek</a:t>
            </a:r>
            <a:r>
              <a:rPr lang="hu-HU" sz="2400" b="0" dirty="0"/>
              <a:t>[s, </a:t>
            </a:r>
            <a:r>
              <a:rPr lang="hu-HU" sz="2400" b="0" i="1" dirty="0"/>
              <a:t>j</a:t>
            </a:r>
            <a:r>
              <a:rPr lang="hu-HU" sz="2400" b="0" dirty="0"/>
              <a:t>-1]</a:t>
            </a:r>
          </a:p>
          <a:p>
            <a:pPr marL="0" indent="0">
              <a:buNone/>
            </a:pPr>
            <a:r>
              <a:rPr lang="hu-HU" sz="2400" dirty="0"/>
              <a:t>      </a:t>
            </a:r>
            <a:r>
              <a:rPr lang="hu-HU" sz="2400" dirty="0" err="1"/>
              <a:t>if</a:t>
            </a:r>
            <a:r>
              <a:rPr lang="hu-HU" sz="2400" dirty="0"/>
              <a:t> </a:t>
            </a:r>
            <a:r>
              <a:rPr lang="hu-HU" sz="2400" b="0" i="1" dirty="0"/>
              <a:t>s ≥ </a:t>
            </a:r>
            <a:r>
              <a:rPr lang="hu-HU" sz="2400" b="0" dirty="0" err="1"/>
              <a:t>S</a:t>
            </a:r>
            <a:r>
              <a:rPr lang="hu-HU" sz="2400" b="0" baseline="-25000" dirty="0" err="1"/>
              <a:t>j</a:t>
            </a:r>
            <a:r>
              <a:rPr lang="hu-HU" sz="2400" b="0" baseline="-25000" dirty="0"/>
              <a:t> </a:t>
            </a:r>
          </a:p>
          <a:p>
            <a:pPr marL="0" indent="0">
              <a:buNone/>
            </a:pPr>
            <a:r>
              <a:rPr lang="hu-HU" sz="2400" b="0" baseline="-25000" dirty="0"/>
              <a:t> </a:t>
            </a:r>
            <a:r>
              <a:rPr lang="hu-HU" sz="2400" b="0" dirty="0"/>
              <a:t>         </a:t>
            </a:r>
            <a:r>
              <a:rPr lang="hu-HU" sz="2400" b="0" dirty="0" err="1"/>
              <a:t>ertek</a:t>
            </a:r>
            <a:r>
              <a:rPr lang="hu-HU" sz="2400" b="0" dirty="0"/>
              <a:t>[</a:t>
            </a:r>
            <a:r>
              <a:rPr lang="hu-HU" sz="2400" b="0" i="1" dirty="0"/>
              <a:t>s, j </a:t>
            </a:r>
            <a:r>
              <a:rPr lang="hu-HU" sz="2400" b="0" dirty="0"/>
              <a:t>] ← </a:t>
            </a:r>
            <a:r>
              <a:rPr lang="hu-HU" sz="2400" b="0" dirty="0" err="1"/>
              <a:t>max</a:t>
            </a:r>
            <a:r>
              <a:rPr lang="hu-HU" sz="2400" b="0" dirty="0"/>
              <a:t>( </a:t>
            </a:r>
            <a:r>
              <a:rPr lang="hu-HU" sz="2400" b="0" dirty="0" err="1"/>
              <a:t>ertek</a:t>
            </a:r>
            <a:r>
              <a:rPr lang="hu-HU" sz="2400" b="0" dirty="0"/>
              <a:t>[</a:t>
            </a:r>
            <a:r>
              <a:rPr lang="hu-HU" sz="2400" b="0" i="1" dirty="0"/>
              <a:t>s, j</a:t>
            </a:r>
            <a:r>
              <a:rPr lang="hu-HU" sz="2400" b="0" dirty="0"/>
              <a:t>-1],</a:t>
            </a:r>
          </a:p>
          <a:p>
            <a:pPr marL="0" indent="0">
              <a:buNone/>
            </a:pPr>
            <a:r>
              <a:rPr lang="hu-HU" sz="2400" b="0" dirty="0"/>
              <a:t>                                         </a:t>
            </a:r>
            <a:r>
              <a:rPr lang="hu-HU" sz="2400" b="0" dirty="0" err="1"/>
              <a:t>ertek</a:t>
            </a:r>
            <a:r>
              <a:rPr lang="hu-HU" sz="2400" b="0" dirty="0"/>
              <a:t>[</a:t>
            </a:r>
            <a:r>
              <a:rPr lang="hu-HU" sz="2400" b="0" i="1" dirty="0"/>
              <a:t>s</a:t>
            </a:r>
            <a:r>
              <a:rPr lang="hu-HU" sz="2400" b="0" dirty="0"/>
              <a:t>- </a:t>
            </a:r>
            <a:r>
              <a:rPr lang="hu-HU" sz="2400" b="0" dirty="0" err="1"/>
              <a:t>S</a:t>
            </a:r>
            <a:r>
              <a:rPr lang="hu-HU" sz="2400" b="0" baseline="-25000" dirty="0" err="1"/>
              <a:t>j</a:t>
            </a:r>
            <a:r>
              <a:rPr lang="hu-HU" sz="2400" b="0" dirty="0"/>
              <a:t> , </a:t>
            </a:r>
            <a:r>
              <a:rPr lang="hu-HU" sz="2400" b="0" i="1" dirty="0"/>
              <a:t>j</a:t>
            </a:r>
            <a:r>
              <a:rPr lang="hu-HU" sz="2400" b="0" dirty="0"/>
              <a:t>-1] + E</a:t>
            </a:r>
            <a:r>
              <a:rPr lang="hu-HU" sz="2400" b="0" baseline="-25000" dirty="0"/>
              <a:t>j</a:t>
            </a:r>
            <a:r>
              <a:rPr lang="hu-HU" sz="2400" b="0" dirty="0"/>
              <a:t>)</a:t>
            </a:r>
          </a:p>
          <a:p>
            <a:pPr marL="0" indent="0">
              <a:buNone/>
            </a:pPr>
            <a:r>
              <a:rPr lang="hu-HU" sz="2400" dirty="0" err="1"/>
              <a:t>return</a:t>
            </a:r>
            <a:r>
              <a:rPr lang="hu-HU" sz="2400" b="0" dirty="0"/>
              <a:t> </a:t>
            </a:r>
            <a:r>
              <a:rPr lang="hu-HU" sz="2400" b="0" dirty="0" err="1"/>
              <a:t>ertek</a:t>
            </a:r>
            <a:r>
              <a:rPr lang="hu-HU" sz="2400" b="0" dirty="0"/>
              <a:t>[</a:t>
            </a:r>
            <a:r>
              <a:rPr lang="hu-HU" sz="2400" b="0" i="1" dirty="0"/>
              <a:t>S,n</a:t>
            </a:r>
            <a:r>
              <a:rPr lang="hu-HU" sz="2400" b="0" dirty="0"/>
              <a:t>]</a:t>
            </a:r>
          </a:p>
          <a:p>
            <a:pPr marL="0" indent="0">
              <a:buNone/>
            </a:pPr>
            <a:r>
              <a:rPr lang="hu-HU" sz="2400" b="0" dirty="0"/>
              <a:t>				futásidő: </a:t>
            </a:r>
            <a:r>
              <a:rPr lang="hu-HU" sz="2400" b="0" i="1" dirty="0"/>
              <a:t>O</a:t>
            </a:r>
            <a:r>
              <a:rPr lang="hu-HU" sz="2400" b="0" dirty="0"/>
              <a:t>(</a:t>
            </a:r>
            <a:r>
              <a:rPr lang="hu-HU" sz="2400" b="0" i="1" dirty="0" err="1"/>
              <a:t>Sn</a:t>
            </a:r>
            <a:r>
              <a:rPr lang="hu-HU" sz="2400" b="0" i="1" dirty="0"/>
              <a:t>)</a:t>
            </a:r>
          </a:p>
          <a:p>
            <a:pPr marL="0" indent="0">
              <a:buNone/>
            </a:pPr>
            <a:endParaRPr lang="hu-HU" sz="2400" dirty="0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611560" y="0"/>
            <a:ext cx="8316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 kern="0" dirty="0"/>
              <a:t>Hátizsák ismétlődés nélkül</a:t>
            </a:r>
          </a:p>
        </p:txBody>
      </p:sp>
    </p:spTree>
    <p:extLst>
      <p:ext uri="{BB962C8B-B14F-4D97-AF65-F5344CB8AC3E}">
        <p14:creationId xmlns:p14="http://schemas.microsoft.com/office/powerpoint/2010/main" val="200262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 bwMode="auto">
          <a:xfrm>
            <a:off x="611560" y="0"/>
            <a:ext cx="8316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 kern="0" dirty="0"/>
              <a:t>Hátizsák ismétlődés nélkül</a:t>
            </a: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721768" y="980728"/>
          <a:ext cx="609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S</a:t>
                      </a:r>
                      <a:r>
                        <a:rPr lang="hu-HU" baseline="-25000" dirty="0" err="1"/>
                        <a:t>i</a:t>
                      </a:r>
                      <a:endParaRPr lang="hu-H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E</a:t>
                      </a:r>
                      <a:r>
                        <a:rPr lang="hu-HU" baseline="-25000" dirty="0" err="1"/>
                        <a:t>i</a:t>
                      </a:r>
                      <a:endParaRPr lang="hu-H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4404924" y="2172805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800" dirty="0"/>
              <a:t>S=10</a:t>
            </a: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1475656" y="2924944"/>
          <a:ext cx="702558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75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 bwMode="auto">
          <a:xfrm>
            <a:off x="611560" y="0"/>
            <a:ext cx="8316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 kern="0" dirty="0"/>
              <a:t>Hátizsák ismétlődés nélkül</a:t>
            </a: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721768" y="980728"/>
          <a:ext cx="609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S</a:t>
                      </a:r>
                      <a:r>
                        <a:rPr lang="hu-HU" baseline="-25000" dirty="0" err="1"/>
                        <a:t>i</a:t>
                      </a:r>
                      <a:endParaRPr lang="hu-H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E</a:t>
                      </a:r>
                      <a:r>
                        <a:rPr lang="hu-HU" baseline="-25000" dirty="0" err="1"/>
                        <a:t>i</a:t>
                      </a:r>
                      <a:endParaRPr lang="hu-H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4404924" y="2172805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800" dirty="0"/>
              <a:t>S=10</a:t>
            </a: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1475656" y="2924944"/>
          <a:ext cx="702558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976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 bwMode="auto">
          <a:xfrm>
            <a:off x="611560" y="0"/>
            <a:ext cx="8316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 kern="0" dirty="0"/>
              <a:t>Hátizsák ismétlődés nélkül</a:t>
            </a: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721768" y="980728"/>
          <a:ext cx="609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S</a:t>
                      </a:r>
                      <a:r>
                        <a:rPr lang="hu-HU" baseline="-25000" dirty="0" err="1"/>
                        <a:t>i</a:t>
                      </a:r>
                      <a:endParaRPr lang="hu-H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E</a:t>
                      </a:r>
                      <a:r>
                        <a:rPr lang="hu-HU" baseline="-25000" dirty="0" err="1"/>
                        <a:t>i</a:t>
                      </a:r>
                      <a:endParaRPr lang="hu-H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4404924" y="2172805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800" dirty="0"/>
              <a:t>S=10</a:t>
            </a: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1475656" y="2924944"/>
          <a:ext cx="702558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3" name="Egyenes összekötő nyíllal 2"/>
          <p:cNvCxnSpPr/>
          <p:nvPr/>
        </p:nvCxnSpPr>
        <p:spPr bwMode="auto">
          <a:xfrm>
            <a:off x="2771800" y="3501008"/>
            <a:ext cx="0" cy="3600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2466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 bwMode="auto">
          <a:xfrm>
            <a:off x="611560" y="0"/>
            <a:ext cx="8316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 kern="0" dirty="0"/>
              <a:t>Hátizsák ismétlődés nélkül</a:t>
            </a: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721768" y="980728"/>
          <a:ext cx="609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S</a:t>
                      </a:r>
                      <a:r>
                        <a:rPr lang="hu-HU" baseline="-25000" dirty="0" err="1"/>
                        <a:t>i</a:t>
                      </a:r>
                      <a:endParaRPr lang="hu-H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E</a:t>
                      </a:r>
                      <a:r>
                        <a:rPr lang="hu-HU" baseline="-25000" dirty="0" err="1"/>
                        <a:t>i</a:t>
                      </a:r>
                      <a:endParaRPr lang="hu-H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4404924" y="2172805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800" dirty="0"/>
              <a:t>S=10</a:t>
            </a: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1475656" y="2924944"/>
          <a:ext cx="702558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54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8" name="Egyenes összekötő nyíllal 7"/>
          <p:cNvCxnSpPr/>
          <p:nvPr/>
        </p:nvCxnSpPr>
        <p:spPr bwMode="auto">
          <a:xfrm>
            <a:off x="5652120" y="3501008"/>
            <a:ext cx="0" cy="3600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nyíllal 8"/>
          <p:cNvCxnSpPr/>
          <p:nvPr/>
        </p:nvCxnSpPr>
        <p:spPr bwMode="auto">
          <a:xfrm>
            <a:off x="2555776" y="3501008"/>
            <a:ext cx="3096344" cy="3600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54739111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675</Words>
  <Application>Microsoft Macintosh PowerPoint</Application>
  <PresentationFormat>On-screen Show (4:3)</PresentationFormat>
  <Paragraphs>381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2_Alapértelmezett terv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Egy optimális megoldás előállítása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5</cp:revision>
  <dcterms:created xsi:type="dcterms:W3CDTF">2020-09-21T09:25:26Z</dcterms:created>
  <dcterms:modified xsi:type="dcterms:W3CDTF">2020-09-21T10:52:52Z</dcterms:modified>
</cp:coreProperties>
</file>