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531" r:id="rId3"/>
    <p:sldId id="475" r:id="rId4"/>
    <p:sldId id="532" r:id="rId5"/>
    <p:sldId id="528" r:id="rId6"/>
    <p:sldId id="530" r:id="rId7"/>
    <p:sldId id="529" r:id="rId8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Rekurzív részproblémára bontási stratégiák összehasonlítása</a:t>
            </a: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4. hét – 3. videó</a:t>
            </a:r>
          </a:p>
          <a:p>
            <a:pPr algn="ctr"/>
            <a:r>
              <a:rPr lang="hu-HU" spc="-1">
                <a:solidFill>
                  <a:srgbClr val="000000"/>
                </a:solidFill>
                <a:latin typeface="Arial"/>
              </a:rPr>
              <a:t>S04E03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34CAF-77C7-C446-9452-58F4AAD48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Összefésülő</a:t>
            </a:r>
            <a:r>
              <a:rPr lang="en-GB" dirty="0"/>
              <a:t> </a:t>
            </a:r>
            <a:r>
              <a:rPr lang="en-GB" dirty="0" err="1"/>
              <a:t>rendezés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184BB4-898D-5C4A-B653-8D71DA73F18F}"/>
              </a:ext>
            </a:extLst>
          </p:cNvPr>
          <p:cNvSpPr txBox="1"/>
          <p:nvPr/>
        </p:nvSpPr>
        <p:spPr>
          <a:xfrm>
            <a:off x="4729601" y="1431899"/>
            <a:ext cx="671979" cy="369332"/>
          </a:xfrm>
          <a:prstGeom prst="rect">
            <a:avLst/>
          </a:prstGeom>
          <a:noFill/>
          <a:ln cap="sq">
            <a:solidFill>
              <a:schemeClr val="tx1"/>
            </a:solidFill>
          </a:ln>
          <a:effectLst>
            <a:softEdge rad="0"/>
          </a:effectLst>
        </p:spPr>
        <p:txBody>
          <a:bodyPr wrap="none" rtlCol="0">
            <a:spAutoFit/>
          </a:bodyPr>
          <a:lstStyle/>
          <a:p>
            <a:r>
              <a:rPr lang="en-GB" dirty="0"/>
              <a:t>1…n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EE7297-67BE-7641-B768-8C3DB1F8ADB3}"/>
              </a:ext>
            </a:extLst>
          </p:cNvPr>
          <p:cNvSpPr txBox="1"/>
          <p:nvPr/>
        </p:nvSpPr>
        <p:spPr>
          <a:xfrm>
            <a:off x="2955492" y="2706758"/>
            <a:ext cx="864339" cy="369332"/>
          </a:xfrm>
          <a:prstGeom prst="rect">
            <a:avLst/>
          </a:prstGeom>
          <a:noFill/>
          <a:ln cap="sq">
            <a:solidFill>
              <a:schemeClr val="tx1"/>
            </a:solidFill>
          </a:ln>
          <a:effectLst>
            <a:softEdge rad="0"/>
          </a:effectLst>
        </p:spPr>
        <p:txBody>
          <a:bodyPr wrap="none" rtlCol="0">
            <a:spAutoFit/>
          </a:bodyPr>
          <a:lstStyle/>
          <a:p>
            <a:r>
              <a:rPr lang="en-GB" dirty="0"/>
              <a:t>1…n/2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C707D2-AA7C-C543-B3ED-D7F9270AB2FF}"/>
              </a:ext>
            </a:extLst>
          </p:cNvPr>
          <p:cNvSpPr txBox="1"/>
          <p:nvPr/>
        </p:nvSpPr>
        <p:spPr>
          <a:xfrm>
            <a:off x="6177189" y="2706758"/>
            <a:ext cx="1281120" cy="369332"/>
          </a:xfrm>
          <a:prstGeom prst="rect">
            <a:avLst/>
          </a:prstGeom>
          <a:noFill/>
          <a:ln cap="sq">
            <a:solidFill>
              <a:schemeClr val="tx1"/>
            </a:solidFill>
          </a:ln>
          <a:effectLst>
            <a:softEdge rad="0"/>
          </a:effectLst>
        </p:spPr>
        <p:txBody>
          <a:bodyPr wrap="none" rtlCol="0">
            <a:spAutoFit/>
          </a:bodyPr>
          <a:lstStyle/>
          <a:p>
            <a:r>
              <a:rPr lang="en-GB" dirty="0"/>
              <a:t>(n/2+1)…n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1A6AE6-AB6D-6443-AD5A-18E240D555BD}"/>
              </a:ext>
            </a:extLst>
          </p:cNvPr>
          <p:cNvSpPr txBox="1"/>
          <p:nvPr/>
        </p:nvSpPr>
        <p:spPr>
          <a:xfrm>
            <a:off x="1908022" y="4016597"/>
            <a:ext cx="864339" cy="369332"/>
          </a:xfrm>
          <a:prstGeom prst="rect">
            <a:avLst/>
          </a:prstGeom>
          <a:noFill/>
          <a:ln cap="sq">
            <a:solidFill>
              <a:schemeClr val="tx1"/>
            </a:solidFill>
          </a:ln>
          <a:effectLst>
            <a:softEdge rad="0"/>
          </a:effectLst>
        </p:spPr>
        <p:txBody>
          <a:bodyPr wrap="none" rtlCol="0">
            <a:spAutoFit/>
          </a:bodyPr>
          <a:lstStyle/>
          <a:p>
            <a:r>
              <a:rPr lang="en-GB" dirty="0"/>
              <a:t>1…n/4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26097D-09B3-EB45-8136-34C3DAF2B63C}"/>
              </a:ext>
            </a:extLst>
          </p:cNvPr>
          <p:cNvSpPr txBox="1"/>
          <p:nvPr/>
        </p:nvSpPr>
        <p:spPr>
          <a:xfrm>
            <a:off x="3256121" y="4014347"/>
            <a:ext cx="1473480" cy="369332"/>
          </a:xfrm>
          <a:prstGeom prst="rect">
            <a:avLst/>
          </a:prstGeom>
          <a:noFill/>
          <a:ln cap="sq">
            <a:solidFill>
              <a:schemeClr val="tx1"/>
            </a:solidFill>
          </a:ln>
          <a:effectLst>
            <a:softEdge rad="0"/>
          </a:effectLst>
        </p:spPr>
        <p:txBody>
          <a:bodyPr wrap="none" rtlCol="0">
            <a:spAutoFit/>
          </a:bodyPr>
          <a:lstStyle/>
          <a:p>
            <a:r>
              <a:rPr lang="en-GB" dirty="0"/>
              <a:t>(n/4+1)…n/2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BA7B0A-D75D-434E-A79F-C44922D38201}"/>
              </a:ext>
            </a:extLst>
          </p:cNvPr>
          <p:cNvSpPr txBox="1"/>
          <p:nvPr/>
        </p:nvSpPr>
        <p:spPr>
          <a:xfrm>
            <a:off x="5075272" y="3996196"/>
            <a:ext cx="1819729" cy="369332"/>
          </a:xfrm>
          <a:prstGeom prst="rect">
            <a:avLst/>
          </a:prstGeom>
          <a:noFill/>
          <a:ln cap="sq">
            <a:solidFill>
              <a:schemeClr val="tx1"/>
            </a:solidFill>
          </a:ln>
          <a:effectLst>
            <a:softEdge rad="0"/>
          </a:effectLst>
        </p:spPr>
        <p:txBody>
          <a:bodyPr wrap="none" rtlCol="0">
            <a:spAutoFit/>
          </a:bodyPr>
          <a:lstStyle/>
          <a:p>
            <a:r>
              <a:rPr lang="en-GB" dirty="0"/>
              <a:t>(n/2+1)… (3/4n)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0759E1-0A5A-E243-AB2D-D2B2B7263DA1}"/>
              </a:ext>
            </a:extLst>
          </p:cNvPr>
          <p:cNvSpPr txBox="1"/>
          <p:nvPr/>
        </p:nvSpPr>
        <p:spPr>
          <a:xfrm>
            <a:off x="7132238" y="3996196"/>
            <a:ext cx="1409360" cy="369332"/>
          </a:xfrm>
          <a:prstGeom prst="rect">
            <a:avLst/>
          </a:prstGeom>
          <a:noFill/>
          <a:ln cap="sq">
            <a:solidFill>
              <a:schemeClr val="tx1"/>
            </a:solidFill>
          </a:ln>
          <a:effectLst>
            <a:softEdge rad="0"/>
          </a:effectLst>
        </p:spPr>
        <p:txBody>
          <a:bodyPr wrap="none" rtlCol="0">
            <a:spAutoFit/>
          </a:bodyPr>
          <a:lstStyle/>
          <a:p>
            <a:r>
              <a:rPr lang="en-GB" dirty="0"/>
              <a:t>(3/4n+1)…n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59EF7A-EFC7-7840-8CBA-9558C136B9DB}"/>
              </a:ext>
            </a:extLst>
          </p:cNvPr>
          <p:cNvCxnSpPr>
            <a:stCxn id="4" idx="2"/>
            <a:endCxn id="5" idx="0"/>
          </p:cNvCxnSpPr>
          <p:nvPr/>
        </p:nvCxnSpPr>
        <p:spPr bwMode="auto">
          <a:xfrm flipH="1">
            <a:off x="3387662" y="1801231"/>
            <a:ext cx="1677929" cy="9055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8059C2D-6575-3D4F-AAC3-E730ED9896CA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 bwMode="auto">
          <a:xfrm>
            <a:off x="5065591" y="1801231"/>
            <a:ext cx="1752158" cy="9055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52761F1-C884-584F-B773-379B1DA4ABA0}"/>
              </a:ext>
            </a:extLst>
          </p:cNvPr>
          <p:cNvCxnSpPr>
            <a:stCxn id="5" idx="2"/>
            <a:endCxn id="7" idx="0"/>
          </p:cNvCxnSpPr>
          <p:nvPr/>
        </p:nvCxnSpPr>
        <p:spPr bwMode="auto">
          <a:xfrm flipH="1">
            <a:off x="2340192" y="3076090"/>
            <a:ext cx="1047470" cy="9405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F980917-AD2F-4447-84EF-43BCCED5D379}"/>
              </a:ext>
            </a:extLst>
          </p:cNvPr>
          <p:cNvCxnSpPr>
            <a:stCxn id="5" idx="2"/>
            <a:endCxn id="8" idx="0"/>
          </p:cNvCxnSpPr>
          <p:nvPr/>
        </p:nvCxnSpPr>
        <p:spPr bwMode="auto">
          <a:xfrm>
            <a:off x="3387662" y="3076090"/>
            <a:ext cx="605199" cy="9382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27F9674-EB35-9A46-8178-81ECF97EC073}"/>
              </a:ext>
            </a:extLst>
          </p:cNvPr>
          <p:cNvCxnSpPr>
            <a:stCxn id="6" idx="2"/>
            <a:endCxn id="9" idx="0"/>
          </p:cNvCxnSpPr>
          <p:nvPr/>
        </p:nvCxnSpPr>
        <p:spPr bwMode="auto">
          <a:xfrm flipH="1">
            <a:off x="5985137" y="3076090"/>
            <a:ext cx="832612" cy="9201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CF6DAEC-2B91-584C-834B-B91C2A5BF4AC}"/>
              </a:ext>
            </a:extLst>
          </p:cNvPr>
          <p:cNvCxnSpPr>
            <a:stCxn id="6" idx="2"/>
            <a:endCxn id="10" idx="0"/>
          </p:cNvCxnSpPr>
          <p:nvPr/>
        </p:nvCxnSpPr>
        <p:spPr bwMode="auto">
          <a:xfrm>
            <a:off x="6817749" y="3076090"/>
            <a:ext cx="1019169" cy="9201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4267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 bwMode="auto">
          <a:xfrm>
            <a:off x="1187624" y="26064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kern="0" dirty="0">
                <a:solidFill>
                  <a:srgbClr val="333399"/>
                </a:solidFill>
                <a:latin typeface="Arial"/>
              </a:rPr>
              <a:t>Pénzváltási feladat – rekurzív megoldás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331642" y="1610216"/>
            <a:ext cx="426911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hu-HU" sz="3200" kern="0" dirty="0">
                <a:solidFill>
                  <a:srgbClr val="333333"/>
                </a:solidFill>
                <a:latin typeface="Arial"/>
              </a:rPr>
              <a:t>P</a:t>
            </a:r>
            <a:r>
              <a:rPr lang="hu-HU" sz="3200" kern="0" baseline="-25000" dirty="0">
                <a:solidFill>
                  <a:srgbClr val="333333"/>
                </a:solidFill>
                <a:latin typeface="Arial"/>
              </a:rPr>
              <a:t>1</a:t>
            </a:r>
            <a:r>
              <a:rPr lang="hu-HU" sz="3200" kern="0" dirty="0">
                <a:solidFill>
                  <a:srgbClr val="333333"/>
                </a:solidFill>
                <a:latin typeface="Arial"/>
              </a:rPr>
              <a:t>=1, P</a:t>
            </a:r>
            <a:r>
              <a:rPr lang="hu-HU" sz="3200" kern="0" baseline="-25000" dirty="0">
                <a:solidFill>
                  <a:srgbClr val="333333"/>
                </a:solidFill>
                <a:latin typeface="Arial"/>
              </a:rPr>
              <a:t>2</a:t>
            </a:r>
            <a:r>
              <a:rPr lang="hu-HU" sz="3200" kern="0" dirty="0">
                <a:solidFill>
                  <a:srgbClr val="333333"/>
                </a:solidFill>
                <a:latin typeface="Arial"/>
              </a:rPr>
              <a:t>=5, P</a:t>
            </a:r>
            <a:r>
              <a:rPr lang="hu-HU" sz="3200" kern="0" baseline="-25000" dirty="0">
                <a:solidFill>
                  <a:srgbClr val="333333"/>
                </a:solidFill>
                <a:latin typeface="Arial"/>
              </a:rPr>
              <a:t>3</a:t>
            </a:r>
            <a:r>
              <a:rPr lang="hu-HU" sz="3200" kern="0" dirty="0">
                <a:solidFill>
                  <a:srgbClr val="333333"/>
                </a:solidFill>
                <a:latin typeface="Arial"/>
              </a:rPr>
              <a:t>=6, F=9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Ellipszis 5"/>
          <p:cNvSpPr/>
          <p:nvPr/>
        </p:nvSpPr>
        <p:spPr bwMode="auto">
          <a:xfrm>
            <a:off x="4560233" y="2264517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9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Ellipszis 6"/>
          <p:cNvSpPr/>
          <p:nvPr/>
        </p:nvSpPr>
        <p:spPr bwMode="auto">
          <a:xfrm>
            <a:off x="2678529" y="3103376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8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Ellipszis 7"/>
          <p:cNvSpPr/>
          <p:nvPr/>
        </p:nvSpPr>
        <p:spPr bwMode="auto">
          <a:xfrm>
            <a:off x="4570504" y="3088674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4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Ellipszis 8"/>
          <p:cNvSpPr/>
          <p:nvPr/>
        </p:nvSpPr>
        <p:spPr bwMode="auto">
          <a:xfrm>
            <a:off x="5577477" y="3088674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3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Ellipszis 9"/>
          <p:cNvSpPr/>
          <p:nvPr/>
        </p:nvSpPr>
        <p:spPr bwMode="auto">
          <a:xfrm>
            <a:off x="1619672" y="3913220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7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Ellipszis 12"/>
          <p:cNvSpPr/>
          <p:nvPr/>
        </p:nvSpPr>
        <p:spPr bwMode="auto">
          <a:xfrm>
            <a:off x="4560233" y="3933056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3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" name="Ellipszis 13"/>
          <p:cNvSpPr/>
          <p:nvPr/>
        </p:nvSpPr>
        <p:spPr bwMode="auto">
          <a:xfrm>
            <a:off x="4566523" y="4797152"/>
            <a:ext cx="576064" cy="5760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Ellipszis 14"/>
          <p:cNvSpPr/>
          <p:nvPr/>
        </p:nvSpPr>
        <p:spPr bwMode="auto">
          <a:xfrm>
            <a:off x="5600757" y="3908147"/>
            <a:ext cx="576064" cy="5760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Ellipszis 15"/>
          <p:cNvSpPr/>
          <p:nvPr/>
        </p:nvSpPr>
        <p:spPr bwMode="auto">
          <a:xfrm>
            <a:off x="4566523" y="5589240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Ellipszis 16"/>
          <p:cNvSpPr/>
          <p:nvPr/>
        </p:nvSpPr>
        <p:spPr bwMode="auto">
          <a:xfrm>
            <a:off x="5580112" y="4825417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Ellipszis 20"/>
          <p:cNvSpPr/>
          <p:nvPr/>
        </p:nvSpPr>
        <p:spPr bwMode="auto">
          <a:xfrm>
            <a:off x="467544" y="4724384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6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Ellipszis 23"/>
          <p:cNvSpPr/>
          <p:nvPr/>
        </p:nvSpPr>
        <p:spPr bwMode="auto">
          <a:xfrm>
            <a:off x="1907704" y="4724384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6" name="Egyenes összekötő 25"/>
          <p:cNvCxnSpPr>
            <a:stCxn id="6" idx="3"/>
            <a:endCxn id="7" idx="7"/>
          </p:cNvCxnSpPr>
          <p:nvPr/>
        </p:nvCxnSpPr>
        <p:spPr bwMode="auto">
          <a:xfrm flipH="1">
            <a:off x="3170230" y="2756220"/>
            <a:ext cx="1474366" cy="4315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Egyenes összekötő 26"/>
          <p:cNvCxnSpPr>
            <a:stCxn id="6" idx="4"/>
            <a:endCxn id="8" idx="0"/>
          </p:cNvCxnSpPr>
          <p:nvPr/>
        </p:nvCxnSpPr>
        <p:spPr bwMode="auto">
          <a:xfrm>
            <a:off x="4848267" y="2840583"/>
            <a:ext cx="10271" cy="2480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Egyenes összekötő 29"/>
          <p:cNvCxnSpPr>
            <a:stCxn id="6" idx="5"/>
            <a:endCxn id="9" idx="0"/>
          </p:cNvCxnSpPr>
          <p:nvPr/>
        </p:nvCxnSpPr>
        <p:spPr bwMode="auto">
          <a:xfrm>
            <a:off x="5051936" y="2756218"/>
            <a:ext cx="813575" cy="3324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Egyenes összekötő 32"/>
          <p:cNvCxnSpPr>
            <a:stCxn id="15" idx="0"/>
            <a:endCxn id="9" idx="4"/>
          </p:cNvCxnSpPr>
          <p:nvPr/>
        </p:nvCxnSpPr>
        <p:spPr bwMode="auto">
          <a:xfrm flipH="1" flipV="1">
            <a:off x="5865509" y="3664740"/>
            <a:ext cx="23280" cy="24340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Egyenes összekötő 35"/>
          <p:cNvCxnSpPr>
            <a:stCxn id="15" idx="4"/>
            <a:endCxn id="17" idx="0"/>
          </p:cNvCxnSpPr>
          <p:nvPr/>
        </p:nvCxnSpPr>
        <p:spPr bwMode="auto">
          <a:xfrm flipH="1">
            <a:off x="5868146" y="4484211"/>
            <a:ext cx="20645" cy="3412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Egyenes összekötő 38"/>
          <p:cNvCxnSpPr>
            <a:stCxn id="13" idx="0"/>
            <a:endCxn id="8" idx="4"/>
          </p:cNvCxnSpPr>
          <p:nvPr/>
        </p:nvCxnSpPr>
        <p:spPr bwMode="auto">
          <a:xfrm flipV="1">
            <a:off x="4848267" y="3664738"/>
            <a:ext cx="10271" cy="2683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Egyenes összekötő 41"/>
          <p:cNvCxnSpPr>
            <a:stCxn id="14" idx="0"/>
            <a:endCxn id="13" idx="4"/>
          </p:cNvCxnSpPr>
          <p:nvPr/>
        </p:nvCxnSpPr>
        <p:spPr bwMode="auto">
          <a:xfrm flipH="1" flipV="1">
            <a:off x="4848265" y="4509120"/>
            <a:ext cx="629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Egyenes összekötő 44"/>
          <p:cNvCxnSpPr>
            <a:stCxn id="16" idx="0"/>
            <a:endCxn id="14" idx="4"/>
          </p:cNvCxnSpPr>
          <p:nvPr/>
        </p:nvCxnSpPr>
        <p:spPr bwMode="auto">
          <a:xfrm flipV="1">
            <a:off x="4854555" y="537321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zis 48"/>
          <p:cNvSpPr/>
          <p:nvPr/>
        </p:nvSpPr>
        <p:spPr bwMode="auto">
          <a:xfrm>
            <a:off x="2595125" y="3869432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3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0" name="Ellipszis 49"/>
          <p:cNvSpPr/>
          <p:nvPr/>
        </p:nvSpPr>
        <p:spPr bwMode="auto">
          <a:xfrm>
            <a:off x="2601415" y="4733528"/>
            <a:ext cx="576064" cy="5760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1" name="Ellipszis 50"/>
          <p:cNvSpPr/>
          <p:nvPr/>
        </p:nvSpPr>
        <p:spPr bwMode="auto">
          <a:xfrm>
            <a:off x="2601415" y="5525616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52" name="Egyenes összekötő 51"/>
          <p:cNvCxnSpPr>
            <a:stCxn id="50" idx="0"/>
            <a:endCxn id="49" idx="4"/>
          </p:cNvCxnSpPr>
          <p:nvPr/>
        </p:nvCxnSpPr>
        <p:spPr bwMode="auto">
          <a:xfrm flipH="1" flipV="1">
            <a:off x="2883157" y="4445496"/>
            <a:ext cx="629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Egyenes összekötő 52"/>
          <p:cNvCxnSpPr>
            <a:stCxn id="51" idx="0"/>
            <a:endCxn id="50" idx="4"/>
          </p:cNvCxnSpPr>
          <p:nvPr/>
        </p:nvCxnSpPr>
        <p:spPr bwMode="auto">
          <a:xfrm flipV="1">
            <a:off x="2889447" y="5309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Ellipszis 57"/>
          <p:cNvSpPr/>
          <p:nvPr/>
        </p:nvSpPr>
        <p:spPr bwMode="auto">
          <a:xfrm>
            <a:off x="1188982" y="4733528"/>
            <a:ext cx="576064" cy="5760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" name="Ellipszis 58"/>
          <p:cNvSpPr/>
          <p:nvPr/>
        </p:nvSpPr>
        <p:spPr bwMode="auto">
          <a:xfrm>
            <a:off x="1188982" y="5525616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0" name="Egyenes összekötő 59"/>
          <p:cNvCxnSpPr>
            <a:stCxn id="58" idx="0"/>
            <a:endCxn id="10" idx="4"/>
          </p:cNvCxnSpPr>
          <p:nvPr/>
        </p:nvCxnSpPr>
        <p:spPr bwMode="auto">
          <a:xfrm flipV="1">
            <a:off x="1477014" y="4489284"/>
            <a:ext cx="430690" cy="2442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Egyenes összekötő 60"/>
          <p:cNvCxnSpPr>
            <a:stCxn id="59" idx="0"/>
            <a:endCxn id="58" idx="4"/>
          </p:cNvCxnSpPr>
          <p:nvPr/>
        </p:nvCxnSpPr>
        <p:spPr bwMode="auto">
          <a:xfrm flipV="1">
            <a:off x="1477014" y="530959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Ellipszis 61"/>
          <p:cNvSpPr/>
          <p:nvPr/>
        </p:nvSpPr>
        <p:spPr bwMode="auto">
          <a:xfrm>
            <a:off x="3419872" y="3921162"/>
            <a:ext cx="576064" cy="5760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2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3" name="Ellipszis 62"/>
          <p:cNvSpPr/>
          <p:nvPr/>
        </p:nvSpPr>
        <p:spPr bwMode="auto">
          <a:xfrm>
            <a:off x="3419872" y="4713250"/>
            <a:ext cx="576064" cy="57606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2400" dirty="0">
                <a:solidFill>
                  <a:srgbClr val="000000"/>
                </a:solidFill>
                <a:latin typeface="Arial" charset="0"/>
              </a:rPr>
              <a:t>1</a:t>
            </a:r>
            <a:endParaRPr lang="hu-HU" sz="10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4" name="Egyenes összekötő 63"/>
          <p:cNvCxnSpPr>
            <a:stCxn id="62" idx="0"/>
            <a:endCxn id="7" idx="5"/>
          </p:cNvCxnSpPr>
          <p:nvPr/>
        </p:nvCxnSpPr>
        <p:spPr bwMode="auto">
          <a:xfrm flipH="1" flipV="1">
            <a:off x="3170230" y="3595079"/>
            <a:ext cx="537674" cy="32608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Egyenes összekötő 64"/>
          <p:cNvCxnSpPr>
            <a:stCxn id="63" idx="0"/>
            <a:endCxn id="62" idx="4"/>
          </p:cNvCxnSpPr>
          <p:nvPr/>
        </p:nvCxnSpPr>
        <p:spPr bwMode="auto">
          <a:xfrm flipV="1">
            <a:off x="3707904" y="449722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Egyenes összekötő 67"/>
          <p:cNvCxnSpPr>
            <a:stCxn id="21" idx="0"/>
            <a:endCxn id="10" idx="4"/>
          </p:cNvCxnSpPr>
          <p:nvPr/>
        </p:nvCxnSpPr>
        <p:spPr bwMode="auto">
          <a:xfrm flipV="1">
            <a:off x="755576" y="4489284"/>
            <a:ext cx="1152128" cy="235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Egyenes összekötő 71"/>
          <p:cNvCxnSpPr>
            <a:stCxn id="24" idx="0"/>
            <a:endCxn id="10" idx="4"/>
          </p:cNvCxnSpPr>
          <p:nvPr/>
        </p:nvCxnSpPr>
        <p:spPr bwMode="auto">
          <a:xfrm flipH="1" flipV="1">
            <a:off x="1907704" y="4489284"/>
            <a:ext cx="288032" cy="235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Egyenes összekötő 77"/>
          <p:cNvCxnSpPr>
            <a:stCxn id="10" idx="0"/>
            <a:endCxn id="7" idx="3"/>
          </p:cNvCxnSpPr>
          <p:nvPr/>
        </p:nvCxnSpPr>
        <p:spPr bwMode="auto">
          <a:xfrm flipV="1">
            <a:off x="1907704" y="3595079"/>
            <a:ext cx="855188" cy="318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Egyenes összekötő 80"/>
          <p:cNvCxnSpPr>
            <a:stCxn id="49" idx="0"/>
            <a:endCxn id="7" idx="4"/>
          </p:cNvCxnSpPr>
          <p:nvPr/>
        </p:nvCxnSpPr>
        <p:spPr bwMode="auto">
          <a:xfrm flipV="1">
            <a:off x="2883157" y="3679440"/>
            <a:ext cx="83404" cy="1899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2380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D4D51-42D9-A147-98A8-85E4619B9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Töredékes</a:t>
            </a:r>
            <a:r>
              <a:rPr lang="en-GB" dirty="0"/>
              <a:t> </a:t>
            </a:r>
            <a:r>
              <a:rPr lang="en-GB" dirty="0" err="1"/>
              <a:t>hátizsák</a:t>
            </a:r>
            <a:r>
              <a:rPr lang="en-GB" dirty="0"/>
              <a:t> </a:t>
            </a:r>
            <a:r>
              <a:rPr lang="en-GB" dirty="0" err="1"/>
              <a:t>feladat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467FAE-B9CB-2949-8A1A-176BB4FA8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722" y="1550131"/>
            <a:ext cx="3604272" cy="3162934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3C1D1D6-BD4D-BA42-8619-46AE62FF075A}"/>
              </a:ext>
            </a:extLst>
          </p:cNvPr>
          <p:cNvSpPr/>
          <p:nvPr/>
        </p:nvSpPr>
        <p:spPr bwMode="auto">
          <a:xfrm>
            <a:off x="5943600" y="1709530"/>
            <a:ext cx="685800" cy="685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B4FB59-2A2E-5641-9273-DBE9BD3B604B}"/>
              </a:ext>
            </a:extLst>
          </p:cNvPr>
          <p:cNvSpPr txBox="1"/>
          <p:nvPr/>
        </p:nvSpPr>
        <p:spPr>
          <a:xfrm>
            <a:off x="6065927" y="186776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2D76686-C630-744B-9122-D6F534716552}"/>
              </a:ext>
            </a:extLst>
          </p:cNvPr>
          <p:cNvSpPr/>
          <p:nvPr/>
        </p:nvSpPr>
        <p:spPr bwMode="auto">
          <a:xfrm>
            <a:off x="5943600" y="2773784"/>
            <a:ext cx="685800" cy="685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29F86F-C84A-504E-B965-93907E043404}"/>
              </a:ext>
            </a:extLst>
          </p:cNvPr>
          <p:cNvSpPr txBox="1"/>
          <p:nvPr/>
        </p:nvSpPr>
        <p:spPr>
          <a:xfrm>
            <a:off x="6065927" y="293201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40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153322F-5124-6E4F-9D4C-77CF672FAA23}"/>
              </a:ext>
            </a:extLst>
          </p:cNvPr>
          <p:cNvSpPr/>
          <p:nvPr/>
        </p:nvSpPr>
        <p:spPr bwMode="auto">
          <a:xfrm>
            <a:off x="5943600" y="3838038"/>
            <a:ext cx="685800" cy="685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8D30F0-C8A0-314E-B13D-F4B102CC311A}"/>
              </a:ext>
            </a:extLst>
          </p:cNvPr>
          <p:cNvSpPr txBox="1"/>
          <p:nvPr/>
        </p:nvSpPr>
        <p:spPr>
          <a:xfrm>
            <a:off x="6065927" y="399627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3C35416-2F5A-F54B-8354-8F87784EBED0}"/>
              </a:ext>
            </a:extLst>
          </p:cNvPr>
          <p:cNvSpPr/>
          <p:nvPr/>
        </p:nvSpPr>
        <p:spPr bwMode="auto">
          <a:xfrm>
            <a:off x="5943600" y="4902292"/>
            <a:ext cx="685800" cy="685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FE9D69-EB16-E548-B3E9-AE81F90FAD19}"/>
              </a:ext>
            </a:extLst>
          </p:cNvPr>
          <p:cNvSpPr txBox="1"/>
          <p:nvPr/>
        </p:nvSpPr>
        <p:spPr>
          <a:xfrm>
            <a:off x="6130047" y="506052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7939FC-724B-0A4C-AA43-C10DC4D72CC0}"/>
              </a:ext>
            </a:extLst>
          </p:cNvPr>
          <p:cNvCxnSpPr>
            <a:stCxn id="5" idx="4"/>
            <a:endCxn id="7" idx="0"/>
          </p:cNvCxnSpPr>
          <p:nvPr/>
        </p:nvCxnSpPr>
        <p:spPr bwMode="auto">
          <a:xfrm>
            <a:off x="6286500" y="2395330"/>
            <a:ext cx="0" cy="3784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246165C-2CED-E14D-AA43-1B5455BD320A}"/>
              </a:ext>
            </a:extLst>
          </p:cNvPr>
          <p:cNvCxnSpPr>
            <a:stCxn id="7" idx="4"/>
            <a:endCxn id="11" idx="0"/>
          </p:cNvCxnSpPr>
          <p:nvPr/>
        </p:nvCxnSpPr>
        <p:spPr bwMode="auto">
          <a:xfrm>
            <a:off x="6286500" y="3459584"/>
            <a:ext cx="0" cy="3784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5254A56-0E14-6940-9EAA-ACA247AC4A3E}"/>
              </a:ext>
            </a:extLst>
          </p:cNvPr>
          <p:cNvCxnSpPr>
            <a:stCxn id="11" idx="4"/>
            <a:endCxn id="13" idx="0"/>
          </p:cNvCxnSpPr>
          <p:nvPr/>
        </p:nvCxnSpPr>
        <p:spPr bwMode="auto">
          <a:xfrm>
            <a:off x="6286500" y="4523838"/>
            <a:ext cx="0" cy="3784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70836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Részfeladatokra bontási technikák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66392" y="1916832"/>
            <a:ext cx="7777608" cy="4349750"/>
          </a:xfrm>
        </p:spPr>
        <p:txBody>
          <a:bodyPr/>
          <a:lstStyle/>
          <a:p>
            <a:r>
              <a:rPr lang="hu-HU" b="0" dirty="0" err="1"/>
              <a:t>Oszd-meg-és-uralkodj</a:t>
            </a:r>
            <a:r>
              <a:rPr lang="hu-HU" b="0" dirty="0"/>
              <a:t>:</a:t>
            </a:r>
          </a:p>
          <a:p>
            <a:pPr lvl="1"/>
            <a:r>
              <a:rPr lang="hu-HU" b="0" dirty="0"/>
              <a:t>független részfeladatok</a:t>
            </a:r>
          </a:p>
          <a:p>
            <a:r>
              <a:rPr lang="hu-HU" b="0" dirty="0"/>
              <a:t>Dinamikus Programozás:</a:t>
            </a:r>
          </a:p>
          <a:p>
            <a:pPr lvl="1"/>
            <a:r>
              <a:rPr lang="hu-HU" b="0" dirty="0"/>
              <a:t>ismétlődő részfeladatok</a:t>
            </a:r>
          </a:p>
          <a:p>
            <a:pPr lvl="1"/>
            <a:r>
              <a:rPr lang="hu-HU" b="0" dirty="0"/>
              <a:t>tipikusan optimalizálási feladatok</a:t>
            </a:r>
          </a:p>
          <a:p>
            <a:r>
              <a:rPr lang="hu-HU" b="0" dirty="0"/>
              <a:t>Mohó algoritmusok:</a:t>
            </a:r>
          </a:p>
          <a:p>
            <a:pPr lvl="1"/>
            <a:r>
              <a:rPr lang="hu-HU" b="0" dirty="0"/>
              <a:t>ha adható mohó stratégia az </a:t>
            </a:r>
            <a:r>
              <a:rPr lang="hu-HU" b="0" dirty="0" err="1"/>
              <a:t>opt</a:t>
            </a:r>
            <a:r>
              <a:rPr lang="hu-HU" b="0" dirty="0"/>
              <a:t> feladatra</a:t>
            </a:r>
          </a:p>
        </p:txBody>
      </p:sp>
    </p:spTree>
    <p:extLst>
      <p:ext uri="{BB962C8B-B14F-4D97-AF65-F5344CB8AC3E}">
        <p14:creationId xmlns:p14="http://schemas.microsoft.com/office/powerpoint/2010/main" val="3788238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1115616" y="1841044"/>
          <a:ext cx="7427912" cy="329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5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6525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/>
                        <a:t>Oszd-meg-</a:t>
                      </a:r>
                      <a:endParaRPr lang="hu-HU" dirty="0"/>
                    </a:p>
                    <a:p>
                      <a:pPr algn="ctr"/>
                      <a:r>
                        <a:rPr lang="hu-HU" dirty="0" err="1"/>
                        <a:t>es-uralkodj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Dinamikus Programozás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Mohó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447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bármi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dirty="0"/>
                        <a:t>optimalizálás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447">
                <a:tc>
                  <a:txBody>
                    <a:bodyPr/>
                    <a:lstStyle/>
                    <a:p>
                      <a:r>
                        <a:rPr lang="hu-HU" dirty="0"/>
                        <a:t>részfeladatok száma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447">
                <a:tc>
                  <a:txBody>
                    <a:bodyPr/>
                    <a:lstStyle/>
                    <a:p>
                      <a:r>
                        <a:rPr lang="hu-HU" dirty="0"/>
                        <a:t>független részfeladatok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447">
                <a:tc>
                  <a:txBody>
                    <a:bodyPr/>
                    <a:lstStyle/>
                    <a:p>
                      <a:r>
                        <a:rPr lang="hu-HU" dirty="0"/>
                        <a:t>top-down </a:t>
                      </a:r>
                      <a:r>
                        <a:rPr lang="hu-HU" dirty="0" err="1"/>
                        <a:t>vs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bottom-up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447">
                <a:tc>
                  <a:txBody>
                    <a:bodyPr/>
                    <a:lstStyle/>
                    <a:p>
                      <a:r>
                        <a:rPr lang="hu-HU" dirty="0"/>
                        <a:t>futásidő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&gt;&gt;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1258888" y="274638"/>
            <a:ext cx="7427912" cy="1143000"/>
          </a:xfrm>
        </p:spPr>
        <p:txBody>
          <a:bodyPr/>
          <a:lstStyle/>
          <a:p>
            <a:r>
              <a:rPr lang="hu-HU" dirty="0"/>
              <a:t>Részfeladatokra bontási technikák</a:t>
            </a:r>
          </a:p>
        </p:txBody>
      </p:sp>
      <p:pic>
        <p:nvPicPr>
          <p:cNvPr id="6" name="Picture 3" descr="C:\Users\frichie\AppData\Local\Microsoft\Windows\Temporary Internet Files\Content.IE5\CQHSGNFI\Kliponious-green-tick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718102"/>
            <a:ext cx="360040" cy="41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frichie\AppData\Local\Microsoft\Windows\Temporary Internet Files\Content.IE5\CQHSGNFI\Kliponious-green-tick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718102"/>
            <a:ext cx="360040" cy="41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frichie\AppData\Local\Microsoft\Windows\Temporary Internet Files\Content.IE5\KITUZJXR\Red-Cross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18102"/>
            <a:ext cx="502808" cy="43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854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0" dirty="0"/>
              <a:t>Mindhárom technika esetén lehet </a:t>
            </a:r>
          </a:p>
          <a:p>
            <a:pPr lvl="1"/>
            <a:r>
              <a:rPr lang="hu-HU" i="1" dirty="0"/>
              <a:t>rekurzív</a:t>
            </a:r>
            <a:r>
              <a:rPr lang="hu-HU" b="0" dirty="0"/>
              <a:t> és </a:t>
            </a:r>
            <a:r>
              <a:rPr lang="hu-HU" i="1" dirty="0"/>
              <a:t>iteratív</a:t>
            </a:r>
            <a:r>
              <a:rPr lang="hu-HU" b="0" dirty="0"/>
              <a:t> implementációt is adni</a:t>
            </a:r>
          </a:p>
          <a:p>
            <a:pPr lvl="1"/>
            <a:r>
              <a:rPr lang="hu-HU" b="0" dirty="0"/>
              <a:t>rekurzív összefüggéssel adott futásidőket fel tudjuk oldani</a:t>
            </a:r>
          </a:p>
          <a:p>
            <a:endParaRPr lang="hu-HU" b="0" dirty="0"/>
          </a:p>
          <a:p>
            <a:r>
              <a:rPr lang="hu-HU" b="0" dirty="0"/>
              <a:t>Helyesség igazolás speciális technikákat igényel</a:t>
            </a:r>
          </a:p>
          <a:p>
            <a:endParaRPr lang="hu-HU" b="0" dirty="0"/>
          </a:p>
          <a:p>
            <a:pPr marL="457200" lvl="1" indent="0">
              <a:buNone/>
            </a:pPr>
            <a:endParaRPr lang="hu-HU" b="0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1259632" y="26064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kern="0" dirty="0"/>
              <a:t>Részfeladatokra bontási technikák</a:t>
            </a:r>
          </a:p>
        </p:txBody>
      </p:sp>
    </p:spTree>
    <p:extLst>
      <p:ext uri="{BB962C8B-B14F-4D97-AF65-F5344CB8AC3E}">
        <p14:creationId xmlns:p14="http://schemas.microsoft.com/office/powerpoint/2010/main" val="846051657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181</Words>
  <Application>Microsoft Macintosh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2_Alapértelmezett terv</vt:lpstr>
      <vt:lpstr>PowerPoint Presentation</vt:lpstr>
      <vt:lpstr>Összefésülő rendezés</vt:lpstr>
      <vt:lpstr>PowerPoint Presentation</vt:lpstr>
      <vt:lpstr>Töredékes hátizsák feladat</vt:lpstr>
      <vt:lpstr>Részfeladatokra bontási technikák</vt:lpstr>
      <vt:lpstr>Részfeladatokra bontási technikák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4</cp:revision>
  <dcterms:created xsi:type="dcterms:W3CDTF">2020-09-28T09:38:30Z</dcterms:created>
  <dcterms:modified xsi:type="dcterms:W3CDTF">2020-09-28T10:07:23Z</dcterms:modified>
</cp:coreProperties>
</file>