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484" r:id="rId3"/>
    <p:sldId id="486" r:id="rId4"/>
    <p:sldId id="488" r:id="rId5"/>
    <p:sldId id="489" r:id="rId6"/>
    <p:sldId id="490" r:id="rId7"/>
    <p:sldId id="487" r:id="rId8"/>
    <p:sldId id="492" r:id="rId9"/>
    <p:sldId id="491" r:id="rId10"/>
    <p:sldId id="493" r:id="rId11"/>
    <p:sldId id="485" r:id="rId12"/>
    <p:sldId id="494" r:id="rId13"/>
    <p:sldId id="495" r:id="rId14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80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Listák</a:t>
            </a: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6. hét – 2. videó</a:t>
            </a:r>
          </a:p>
          <a:p>
            <a:pPr algn="ctr"/>
            <a:r>
              <a:rPr lang="hu-HU" spc="-1">
                <a:solidFill>
                  <a:srgbClr val="000000"/>
                </a:solidFill>
                <a:latin typeface="Arial"/>
              </a:rPr>
              <a:t>S06E02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Lista megvalósítások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Közvetlen elérésű megvalósítás:</a:t>
            </a:r>
          </a:p>
          <a:p>
            <a:r>
              <a:rPr lang="hu-HU" b="0" dirty="0"/>
              <a:t>ÉRTÉK() konstans idejű</a:t>
            </a:r>
          </a:p>
          <a:p>
            <a:r>
              <a:rPr lang="hu-HU" b="0" dirty="0"/>
              <a:t>módosító műveletek lassúak</a:t>
            </a:r>
          </a:p>
          <a:p>
            <a:pPr marL="0" indent="0">
              <a:buNone/>
            </a:pPr>
            <a:r>
              <a:rPr lang="hu-HU" b="0" dirty="0"/>
              <a:t>Láncolt listás megvalósítás:</a:t>
            </a:r>
          </a:p>
          <a:p>
            <a:r>
              <a:rPr lang="hu-HU" b="0" dirty="0"/>
              <a:t>ÉRTÉK() lassú, módosító műveletek gyorsak</a:t>
            </a:r>
          </a:p>
          <a:p>
            <a:r>
              <a:rPr lang="hu-HU" b="0" dirty="0"/>
              <a:t>sok memória kell a mutatóknak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endParaRPr lang="hu-HU" b="0" dirty="0"/>
          </a:p>
        </p:txBody>
      </p:sp>
    </p:spTree>
    <p:extLst>
      <p:ext uri="{BB962C8B-B14F-4D97-AF65-F5344CB8AC3E}">
        <p14:creationId xmlns:p14="http://schemas.microsoft.com/office/powerpoint/2010/main" val="3605776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Lista –</a:t>
            </a:r>
            <a:br>
              <a:rPr lang="hu-HU" dirty="0"/>
            </a:br>
            <a:r>
              <a:rPr lang="hu-HU" dirty="0"/>
              <a:t>JAVA megvalósítások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700808"/>
            <a:ext cx="7427912" cy="4249142"/>
          </a:xfrm>
        </p:spPr>
        <p:txBody>
          <a:bodyPr/>
          <a:lstStyle/>
          <a:p>
            <a:pPr marL="0" indent="0">
              <a:buNone/>
            </a:pPr>
            <a:r>
              <a:rPr lang="hu-HU" sz="2800" b="0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latin typeface="Consolas"/>
              </a:rPr>
              <a:t>java.util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.*;</a:t>
            </a:r>
          </a:p>
          <a:p>
            <a:pPr marL="0" indent="0">
              <a:buNone/>
            </a:pPr>
            <a:endParaRPr lang="hu-HU" sz="2800" b="0" dirty="0">
              <a:solidFill>
                <a:srgbClr val="000000"/>
              </a:solidFill>
              <a:highlight>
                <a:srgbClr val="E8F2FE"/>
              </a:highlight>
              <a:latin typeface="Consolas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latin typeface="Consolas"/>
              </a:rPr>
              <a:t>List&lt;</a:t>
            </a:r>
            <a:r>
              <a:rPr lang="hu-HU" sz="2800" b="0" dirty="0" err="1">
                <a:solidFill>
                  <a:srgbClr val="000000"/>
                </a:solidFill>
                <a:latin typeface="Consolas"/>
              </a:rPr>
              <a:t>Object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hu-HU" sz="2800" b="0" dirty="0" err="1">
                <a:solidFill>
                  <a:srgbClr val="6A3E3E"/>
                </a:solidFill>
                <a:latin typeface="Consolas"/>
              </a:rPr>
              <a:t>al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2800" b="0" dirty="0" err="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&lt;&gt;();</a:t>
            </a: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latin typeface="Consolas"/>
              </a:rPr>
              <a:t>List&lt;</a:t>
            </a:r>
            <a:r>
              <a:rPr lang="hu-HU" sz="2800" b="0" dirty="0" err="1">
                <a:solidFill>
                  <a:srgbClr val="000000"/>
                </a:solidFill>
                <a:latin typeface="Consolas"/>
              </a:rPr>
              <a:t>Object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hu-HU" sz="2800" b="0" dirty="0" err="1">
                <a:solidFill>
                  <a:srgbClr val="6A3E3E"/>
                </a:solidFill>
                <a:latin typeface="Consolas"/>
              </a:rPr>
              <a:t>ll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2800" b="0" dirty="0" err="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latin typeface="Consolas"/>
              </a:rPr>
              <a:t>LinkedList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&lt;&gt;();</a:t>
            </a:r>
          </a:p>
          <a:p>
            <a:pPr marL="0" indent="0">
              <a:buNone/>
            </a:pPr>
            <a:endParaRPr lang="hu-HU" sz="2800" b="0" dirty="0"/>
          </a:p>
        </p:txBody>
      </p:sp>
      <p:sp>
        <p:nvSpPr>
          <p:cNvPr id="4" name="Szövegdoboz 3"/>
          <p:cNvSpPr txBox="1"/>
          <p:nvPr/>
        </p:nvSpPr>
        <p:spPr>
          <a:xfrm>
            <a:off x="467544" y="4242574"/>
            <a:ext cx="5075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err="1"/>
              <a:t>interface</a:t>
            </a:r>
            <a:r>
              <a:rPr lang="hu-HU" sz="1600" dirty="0"/>
              <a:t> ami definiálja a szükséges Lista műveleteket</a:t>
            </a:r>
          </a:p>
          <a:p>
            <a:pPr algn="ctr"/>
            <a:r>
              <a:rPr lang="hu-HU" sz="1600" dirty="0"/>
              <a:t>ABSZTRAKT ADATSZERKEZET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6372200" y="4581128"/>
            <a:ext cx="2600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/>
              <a:t>különböző megvalósítások</a:t>
            </a:r>
          </a:p>
          <a:p>
            <a:pPr algn="ctr"/>
            <a:r>
              <a:rPr lang="hu-HU" sz="1600" dirty="0"/>
              <a:t>ADATSZERKEZET</a:t>
            </a:r>
          </a:p>
        </p:txBody>
      </p:sp>
      <p:cxnSp>
        <p:nvCxnSpPr>
          <p:cNvPr id="7" name="Egyenes összekötő nyíllal 6"/>
          <p:cNvCxnSpPr>
            <a:stCxn id="4" idx="0"/>
          </p:cNvCxnSpPr>
          <p:nvPr/>
        </p:nvCxnSpPr>
        <p:spPr bwMode="auto">
          <a:xfrm flipH="1" flipV="1">
            <a:off x="2339752" y="3861048"/>
            <a:ext cx="665506" cy="3815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nyíllal 8"/>
          <p:cNvCxnSpPr>
            <a:stCxn id="5" idx="0"/>
          </p:cNvCxnSpPr>
          <p:nvPr/>
        </p:nvCxnSpPr>
        <p:spPr bwMode="auto">
          <a:xfrm flipH="1" flipV="1">
            <a:off x="6804248" y="3861048"/>
            <a:ext cx="868148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88362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620688"/>
            <a:ext cx="8676456" cy="4349750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sz="24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b="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24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b="0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24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Consolas"/>
              </a:rPr>
              <a:t>test_list</a:t>
            </a:r>
            <a:r>
              <a:rPr lang="en-US" sz="2400" b="0" dirty="0">
                <a:solidFill>
                  <a:srgbClr val="000000"/>
                </a:solidFill>
                <a:latin typeface="Consolas"/>
              </a:rPr>
              <a:t>(List&lt;Object&gt; </a:t>
            </a:r>
            <a:r>
              <a:rPr lang="en-US" sz="2400" b="0" dirty="0">
                <a:solidFill>
                  <a:srgbClr val="6A3E3E"/>
                </a:solidFill>
                <a:latin typeface="Consolas"/>
              </a:rPr>
              <a:t>l</a:t>
            </a:r>
            <a:r>
              <a:rPr lang="en-US" sz="2400" b="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marL="0" indent="0">
              <a:buNone/>
            </a:pPr>
            <a:r>
              <a:rPr lang="hu-HU" sz="2400" b="0" dirty="0">
                <a:solidFill>
                  <a:srgbClr val="7F0055"/>
                </a:solidFill>
                <a:latin typeface="Consolas"/>
              </a:rPr>
              <a:t>	</a:t>
            </a:r>
            <a:r>
              <a:rPr lang="hu-HU" sz="2400" b="0" dirty="0" err="1">
                <a:solidFill>
                  <a:srgbClr val="7F0055"/>
                </a:solidFill>
                <a:latin typeface="Consolas"/>
              </a:rPr>
              <a:t>long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400" b="0" dirty="0">
                <a:solidFill>
                  <a:srgbClr val="6A3E3E"/>
                </a:solidFill>
                <a:latin typeface="Consolas"/>
              </a:rPr>
              <a:t>t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currentTimeMillis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marL="0" indent="0">
              <a:buNone/>
            </a:pPr>
            <a:r>
              <a:rPr lang="hu-HU" sz="2400" b="0" dirty="0">
                <a:solidFill>
                  <a:srgbClr val="7F0055"/>
                </a:solidFill>
                <a:latin typeface="Consolas"/>
              </a:rPr>
              <a:t>	</a:t>
            </a:r>
            <a:r>
              <a:rPr lang="hu-HU" sz="2400" b="0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2400" b="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400" b="0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=0;</a:t>
            </a:r>
            <a:r>
              <a:rPr lang="hu-HU" sz="2400" b="0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&lt;100000;++</a:t>
            </a:r>
            <a:r>
              <a:rPr lang="hu-HU" sz="2400" b="0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hu-HU" sz="2400" b="0" dirty="0">
                <a:solidFill>
                  <a:srgbClr val="6A3E3E"/>
                </a:solidFill>
                <a:latin typeface="Consolas"/>
              </a:rPr>
              <a:t>		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l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.add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(0, </a:t>
            </a:r>
            <a:r>
              <a:rPr lang="hu-HU" sz="2400" b="0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hu-HU" sz="2400" b="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hu-HU" sz="2400" b="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.println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2400" b="0" i="1" dirty="0">
                <a:solidFill>
                  <a:srgbClr val="2A00FF"/>
                </a:solidFill>
                <a:latin typeface="Consolas"/>
              </a:rPr>
              <a:t>"</a:t>
            </a:r>
            <a:r>
              <a:rPr lang="hu-HU" sz="2400" b="0" i="1" dirty="0" err="1">
                <a:solidFill>
                  <a:srgbClr val="2A00FF"/>
                </a:solidFill>
                <a:latin typeface="Consolas"/>
              </a:rPr>
              <a:t>insert</a:t>
            </a:r>
            <a:r>
              <a:rPr lang="hu-HU" sz="2400" b="0" i="1" dirty="0">
                <a:solidFill>
                  <a:srgbClr val="2A00FF"/>
                </a:solidFill>
                <a:latin typeface="Consolas"/>
              </a:rPr>
              <a:t>:"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+</a:t>
            </a:r>
          </a:p>
          <a:p>
            <a:pPr marL="0" indent="0">
              <a:buNone/>
            </a:pP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             (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System.currentTimeMillis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()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-</a:t>
            </a:r>
            <a:r>
              <a:rPr lang="hu-HU" sz="2400" b="0" i="1" dirty="0" err="1">
                <a:solidFill>
                  <a:srgbClr val="6A3E3E"/>
                </a:solidFill>
                <a:latin typeface="Consolas"/>
              </a:rPr>
              <a:t>t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)+</a:t>
            </a:r>
            <a:r>
              <a:rPr lang="hu-HU" sz="2400" b="0" i="1" dirty="0">
                <a:solidFill>
                  <a:srgbClr val="2A00FF"/>
                </a:solidFill>
                <a:latin typeface="Consolas"/>
              </a:rPr>
              <a:t>"</a:t>
            </a:r>
            <a:r>
              <a:rPr lang="hu-HU" sz="2400" b="0" i="1" dirty="0" err="1">
                <a:solidFill>
                  <a:srgbClr val="2A00FF"/>
                </a:solidFill>
                <a:latin typeface="Consolas"/>
              </a:rPr>
              <a:t>ms</a:t>
            </a:r>
            <a:r>
              <a:rPr lang="hu-HU" sz="2400" b="0" i="1" dirty="0">
                <a:solidFill>
                  <a:srgbClr val="2A00FF"/>
                </a:solidFill>
                <a:latin typeface="Consolas"/>
              </a:rPr>
              <a:t>"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hu-HU" sz="2400" b="0" dirty="0">
                <a:solidFill>
                  <a:srgbClr val="6A3E3E"/>
                </a:solidFill>
                <a:latin typeface="Consolas"/>
              </a:rPr>
              <a:t>	t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=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currentTimeMillis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marL="0" indent="0">
              <a:buNone/>
            </a:pPr>
            <a:r>
              <a:rPr lang="hu-HU" sz="2400" b="0" dirty="0">
                <a:solidFill>
                  <a:srgbClr val="7F0055"/>
                </a:solidFill>
                <a:latin typeface="Consolas"/>
              </a:rPr>
              <a:t>	</a:t>
            </a:r>
            <a:r>
              <a:rPr lang="hu-HU" sz="2400" b="0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2400" b="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400" b="0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=0;</a:t>
            </a:r>
            <a:r>
              <a:rPr lang="hu-HU" sz="2400" b="0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l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();++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hu-HU" sz="2400" b="0" dirty="0">
                <a:solidFill>
                  <a:srgbClr val="6A3E3E"/>
                </a:solidFill>
                <a:latin typeface="Consolas"/>
              </a:rPr>
              <a:t>		</a:t>
            </a:r>
            <a:r>
              <a:rPr lang="hu-HU" sz="2400" b="0" dirty="0" err="1">
                <a:solidFill>
                  <a:srgbClr val="6A3E3E"/>
                </a:solidFill>
                <a:latin typeface="Consolas"/>
              </a:rPr>
              <a:t>l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2400" b="0" dirty="0">
                <a:solidFill>
                  <a:srgbClr val="6A3E3E"/>
                </a:solidFill>
                <a:latin typeface="Consolas"/>
              </a:rPr>
              <a:t>i</a:t>
            </a:r>
            <a:r>
              <a:rPr lang="hu-HU" sz="2400" b="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hu-HU" sz="2400" b="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hu-HU" sz="2400" b="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hu-HU" sz="2400" b="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.println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2400" b="0" i="1" dirty="0">
                <a:solidFill>
                  <a:srgbClr val="2A00FF"/>
                </a:solidFill>
                <a:latin typeface="Consolas"/>
              </a:rPr>
              <a:t>"</a:t>
            </a:r>
            <a:r>
              <a:rPr lang="hu-HU" sz="2400" b="0" i="1" dirty="0" err="1">
                <a:solidFill>
                  <a:srgbClr val="2A00FF"/>
                </a:solidFill>
                <a:latin typeface="Consolas"/>
              </a:rPr>
              <a:t>get</a:t>
            </a:r>
            <a:r>
              <a:rPr lang="hu-HU" sz="2400" b="0" i="1" dirty="0">
                <a:solidFill>
                  <a:srgbClr val="2A00FF"/>
                </a:solidFill>
                <a:latin typeface="Consolas"/>
              </a:rPr>
              <a:t>:"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+</a:t>
            </a:r>
          </a:p>
          <a:p>
            <a:pPr marL="0" indent="0">
              <a:buNone/>
            </a:pP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             (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System.currentTimeMillis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()</a:t>
            </a:r>
            <a:r>
              <a:rPr lang="hu-HU" sz="2400" b="0" i="1" dirty="0" err="1">
                <a:solidFill>
                  <a:srgbClr val="000000"/>
                </a:solidFill>
                <a:latin typeface="Consolas"/>
              </a:rPr>
              <a:t>-</a:t>
            </a:r>
            <a:r>
              <a:rPr lang="hu-HU" sz="2400" b="0" i="1" dirty="0" err="1">
                <a:solidFill>
                  <a:srgbClr val="6A3E3E"/>
                </a:solidFill>
                <a:latin typeface="Consolas"/>
              </a:rPr>
              <a:t>t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)+</a:t>
            </a:r>
            <a:r>
              <a:rPr lang="hu-HU" sz="2400" b="0" i="1" dirty="0">
                <a:solidFill>
                  <a:srgbClr val="2A00FF"/>
                </a:solidFill>
                <a:latin typeface="Consolas"/>
              </a:rPr>
              <a:t>"</a:t>
            </a:r>
            <a:r>
              <a:rPr lang="hu-HU" sz="2400" b="0" i="1" dirty="0" err="1">
                <a:solidFill>
                  <a:srgbClr val="2A00FF"/>
                </a:solidFill>
                <a:latin typeface="Consolas"/>
              </a:rPr>
              <a:t>ms</a:t>
            </a:r>
            <a:r>
              <a:rPr lang="hu-HU" sz="2400" b="0" i="1" dirty="0">
                <a:solidFill>
                  <a:srgbClr val="2A00FF"/>
                </a:solidFill>
                <a:latin typeface="Consolas"/>
              </a:rPr>
              <a:t>"</a:t>
            </a:r>
            <a:r>
              <a:rPr lang="hu-HU" sz="2400" b="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hu-HU" sz="2400" b="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marL="0" indent="0">
              <a:buNone/>
            </a:pPr>
            <a:endParaRPr lang="hu-HU" sz="2400" b="0" dirty="0"/>
          </a:p>
        </p:txBody>
      </p:sp>
    </p:spTree>
    <p:extLst>
      <p:ext uri="{BB962C8B-B14F-4D97-AF65-F5344CB8AC3E}">
        <p14:creationId xmlns:p14="http://schemas.microsoft.com/office/powerpoint/2010/main" val="3704311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763688" y="1628800"/>
            <a:ext cx="66784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i="1" dirty="0">
                <a:solidFill>
                  <a:srgbClr val="000000"/>
                </a:solidFill>
                <a:latin typeface="Consolas"/>
              </a:rPr>
              <a:t>test_</a:t>
            </a:r>
            <a:r>
              <a:rPr lang="hu-HU" sz="2400" i="1" dirty="0" err="1">
                <a:solidFill>
                  <a:srgbClr val="000000"/>
                </a:solidFill>
                <a:latin typeface="Consolas"/>
              </a:rPr>
              <a:t>list</a:t>
            </a:r>
            <a:r>
              <a:rPr lang="hu-HU" sz="24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2400" i="1" dirty="0" err="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400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400" i="1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hu-HU" sz="2400" i="1" dirty="0">
                <a:solidFill>
                  <a:srgbClr val="000000"/>
                </a:solidFill>
                <a:latin typeface="Consolas"/>
              </a:rPr>
              <a:t>&lt;&gt;());</a:t>
            </a:r>
          </a:p>
          <a:p>
            <a:r>
              <a:rPr lang="hu-HU" sz="2400" dirty="0" err="1">
                <a:solidFill>
                  <a:srgbClr val="000000"/>
                </a:solidFill>
                <a:latin typeface="Consolas"/>
              </a:rPr>
              <a:t>insert</a:t>
            </a:r>
            <a:r>
              <a:rPr lang="hu-HU" sz="2400" dirty="0">
                <a:solidFill>
                  <a:srgbClr val="000000"/>
                </a:solidFill>
                <a:latin typeface="Consolas"/>
              </a:rPr>
              <a:t>: 1042ms</a:t>
            </a:r>
          </a:p>
          <a:p>
            <a:r>
              <a:rPr lang="hu-HU" sz="2400" dirty="0" err="1">
                <a:solidFill>
                  <a:srgbClr val="000000"/>
                </a:solidFill>
                <a:latin typeface="Consolas"/>
              </a:rPr>
              <a:t>get</a:t>
            </a:r>
            <a:r>
              <a:rPr lang="hu-HU" sz="2400" dirty="0">
                <a:solidFill>
                  <a:srgbClr val="000000"/>
                </a:solidFill>
                <a:latin typeface="Consolas"/>
              </a:rPr>
              <a:t>: 2ms</a:t>
            </a:r>
          </a:p>
          <a:p>
            <a:endParaRPr lang="hu-HU" sz="2400" i="1" dirty="0">
              <a:solidFill>
                <a:srgbClr val="000000"/>
              </a:solidFill>
              <a:latin typeface="Consolas"/>
            </a:endParaRPr>
          </a:p>
          <a:p>
            <a:endParaRPr lang="hu-HU" sz="2400" i="1" dirty="0">
              <a:solidFill>
                <a:srgbClr val="000000"/>
              </a:solidFill>
              <a:latin typeface="Consolas"/>
            </a:endParaRPr>
          </a:p>
          <a:p>
            <a:r>
              <a:rPr lang="hu-HU" sz="2400" i="1" dirty="0">
                <a:solidFill>
                  <a:srgbClr val="000000"/>
                </a:solidFill>
                <a:latin typeface="Consolas"/>
              </a:rPr>
              <a:t>test_</a:t>
            </a:r>
            <a:r>
              <a:rPr lang="hu-HU" sz="2400" i="1" dirty="0" err="1">
                <a:solidFill>
                  <a:srgbClr val="000000"/>
                </a:solidFill>
                <a:latin typeface="Consolas"/>
              </a:rPr>
              <a:t>list</a:t>
            </a:r>
            <a:r>
              <a:rPr lang="hu-HU" sz="24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2400" i="1" dirty="0" err="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400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400" i="1" dirty="0" err="1">
                <a:solidFill>
                  <a:srgbClr val="000000"/>
                </a:solidFill>
                <a:latin typeface="Consolas"/>
              </a:rPr>
              <a:t>LinkedList</a:t>
            </a:r>
            <a:r>
              <a:rPr lang="hu-HU" sz="2400" i="1" dirty="0">
                <a:solidFill>
                  <a:srgbClr val="000000"/>
                </a:solidFill>
                <a:latin typeface="Consolas"/>
              </a:rPr>
              <a:t>&lt;&gt;());</a:t>
            </a:r>
          </a:p>
          <a:p>
            <a:r>
              <a:rPr lang="hu-HU" sz="2400" dirty="0" err="1">
                <a:solidFill>
                  <a:srgbClr val="000000"/>
                </a:solidFill>
                <a:latin typeface="Consolas"/>
              </a:rPr>
              <a:t>insert</a:t>
            </a:r>
            <a:r>
              <a:rPr lang="hu-HU" sz="2400" dirty="0">
                <a:solidFill>
                  <a:srgbClr val="000000"/>
                </a:solidFill>
                <a:latin typeface="Consolas"/>
              </a:rPr>
              <a:t>: 5ms</a:t>
            </a:r>
          </a:p>
          <a:p>
            <a:r>
              <a:rPr lang="hu-HU" sz="2400" dirty="0" err="1">
                <a:solidFill>
                  <a:srgbClr val="000000"/>
                </a:solidFill>
                <a:latin typeface="Consolas"/>
              </a:rPr>
              <a:t>get</a:t>
            </a:r>
            <a:r>
              <a:rPr lang="hu-HU" sz="2400" dirty="0">
                <a:solidFill>
                  <a:srgbClr val="000000"/>
                </a:solidFill>
                <a:latin typeface="Consolas"/>
              </a:rPr>
              <a:t>: 4157ms</a:t>
            </a:r>
            <a:endParaRPr lang="hu-HU" sz="2400" i="1" dirty="0">
              <a:solidFill>
                <a:srgbClr val="000000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091517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8888" y="116632"/>
            <a:ext cx="7427912" cy="1143000"/>
          </a:xfrm>
        </p:spPr>
        <p:txBody>
          <a:bodyPr/>
          <a:lstStyle/>
          <a:p>
            <a:r>
              <a:rPr lang="hu-HU" dirty="0"/>
              <a:t>Lista –</a:t>
            </a:r>
            <a:br>
              <a:rPr lang="hu-HU" dirty="0"/>
            </a:br>
            <a:r>
              <a:rPr lang="hu-HU" dirty="0"/>
              <a:t>absztrakt adatszerkezet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484784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b="0" dirty="0"/>
              <a:t>Az adatok lineáris sorrendben követik egymást. Egy kulcs többször is előfordulhat.</a:t>
            </a:r>
          </a:p>
          <a:p>
            <a:pPr marL="0" indent="0">
              <a:buNone/>
            </a:pPr>
            <a:r>
              <a:rPr lang="hu-HU" b="0" dirty="0"/>
              <a:t>Műveletei:</a:t>
            </a:r>
          </a:p>
          <a:p>
            <a:pPr marL="0" indent="0">
              <a:buNone/>
            </a:pPr>
            <a:r>
              <a:rPr lang="hu-HU" sz="2800" b="0" dirty="0"/>
              <a:t>	ÉRTÉK(H,i): i. pozíción (index) a kulcs, 	ÉRTÉKAD(H,i,k)</a:t>
            </a:r>
          </a:p>
          <a:p>
            <a:pPr marL="0" indent="0">
              <a:buNone/>
            </a:pPr>
            <a:r>
              <a:rPr lang="hu-HU" sz="2800" b="0" dirty="0"/>
              <a:t>	KERES(H,k): </a:t>
            </a:r>
            <a:r>
              <a:rPr lang="hu-HU" sz="2400" b="0" dirty="0"/>
              <a:t>első k értékű elem pozíciója</a:t>
            </a:r>
            <a:endParaRPr lang="hu-HU" sz="2800" b="0" dirty="0"/>
          </a:p>
          <a:p>
            <a:pPr marL="0" indent="0">
              <a:buNone/>
            </a:pPr>
            <a:r>
              <a:rPr lang="hu-HU" sz="2800" b="0" dirty="0"/>
              <a:t>	BESZÚR(H,k, i): </a:t>
            </a:r>
            <a:r>
              <a:rPr lang="hu-HU" sz="2800" b="0" dirty="0" err="1"/>
              <a:t>i</a:t>
            </a:r>
            <a:r>
              <a:rPr lang="hu-HU" sz="2800" b="0" dirty="0"/>
              <a:t>. pozíció után beszúr</a:t>
            </a:r>
          </a:p>
          <a:p>
            <a:pPr marL="0" indent="0">
              <a:buNone/>
            </a:pPr>
            <a:r>
              <a:rPr lang="hu-HU" sz="2800" b="0" dirty="0"/>
              <a:t>	TÖRÖL(H,k): első k értékű elem törlése</a:t>
            </a:r>
          </a:p>
        </p:txBody>
      </p:sp>
    </p:spTree>
    <p:extLst>
      <p:ext uri="{BB962C8B-B14F-4D97-AF65-F5344CB8AC3E}">
        <p14:creationId xmlns:p14="http://schemas.microsoft.com/office/powerpoint/2010/main" val="226287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316416" cy="1143000"/>
          </a:xfrm>
        </p:spPr>
        <p:txBody>
          <a:bodyPr/>
          <a:lstStyle/>
          <a:p>
            <a:r>
              <a:rPr lang="hu-HU" dirty="0"/>
              <a:t>Lista –</a:t>
            </a:r>
            <a:br>
              <a:rPr lang="hu-HU" dirty="0"/>
            </a:br>
            <a:r>
              <a:rPr lang="hu-HU" sz="4000" dirty="0"/>
              <a:t>közvetlen eléréssel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2987824" y="1772816"/>
          <a:ext cx="41052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artalom helye 2"/>
          <p:cNvSpPr txBox="1">
            <a:spLocks/>
          </p:cNvSpPr>
          <p:nvPr/>
        </p:nvSpPr>
        <p:spPr bwMode="auto">
          <a:xfrm>
            <a:off x="1258888" y="2636912"/>
            <a:ext cx="7427912" cy="3197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hu-HU" b="0" kern="0" dirty="0"/>
              <a:t>Adatok összefüggő memóriaterületen, minden index közvetlen elérésű, azaz közvetlenül olvasható/írható </a:t>
            </a:r>
          </a:p>
          <a:p>
            <a:pPr marL="0" indent="0">
              <a:buFontTx/>
              <a:buNone/>
            </a:pPr>
            <a:r>
              <a:rPr lang="hu-HU" sz="2800" b="0" kern="0" dirty="0"/>
              <a:t>	ÉRTÉK(H,i)	</a:t>
            </a:r>
            <a:r>
              <a:rPr lang="hu-HU" sz="2800" b="0" i="1" kern="0" dirty="0"/>
              <a:t>O</a:t>
            </a:r>
            <a:r>
              <a:rPr lang="hu-HU" sz="2800" b="0" kern="0" dirty="0"/>
              <a:t>(1)</a:t>
            </a:r>
          </a:p>
          <a:p>
            <a:pPr marL="0" indent="0">
              <a:buFontTx/>
              <a:buNone/>
            </a:pPr>
            <a:r>
              <a:rPr lang="hu-HU" sz="2800" b="0" kern="0" dirty="0"/>
              <a:t>	KERES(H,k)	</a:t>
            </a:r>
            <a:r>
              <a:rPr lang="hu-HU" sz="2800" b="0" i="1" kern="0" dirty="0"/>
              <a:t>O</a:t>
            </a:r>
            <a:r>
              <a:rPr lang="hu-HU" sz="2800" b="0" kern="0" dirty="0"/>
              <a:t>(</a:t>
            </a:r>
            <a:r>
              <a:rPr lang="hu-HU" sz="2800" b="0" i="1" kern="0" dirty="0"/>
              <a:t>n</a:t>
            </a:r>
            <a:r>
              <a:rPr lang="hu-HU" sz="2800" b="0" kern="0" dirty="0"/>
              <a:t>)</a:t>
            </a:r>
          </a:p>
          <a:p>
            <a:pPr marL="0" indent="0">
              <a:buFontTx/>
              <a:buNone/>
            </a:pPr>
            <a:r>
              <a:rPr lang="hu-HU" sz="2800" b="0" kern="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3924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2987824" y="1772816"/>
          <a:ext cx="41052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artalom helye 2"/>
          <p:cNvSpPr txBox="1">
            <a:spLocks/>
          </p:cNvSpPr>
          <p:nvPr/>
        </p:nvSpPr>
        <p:spPr bwMode="auto">
          <a:xfrm>
            <a:off x="1691680" y="2564904"/>
            <a:ext cx="7560840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hu-HU" sz="2800" b="0" kern="0" dirty="0"/>
              <a:t>BESZÚR és TÖRÖL esetén változik a méret és át kell mozgatni elemeket!</a:t>
            </a:r>
          </a:p>
          <a:p>
            <a:pPr marL="0" indent="0">
              <a:buFontTx/>
              <a:buNone/>
            </a:pPr>
            <a:r>
              <a:rPr lang="hu-HU" sz="2400" b="0" kern="0" dirty="0"/>
              <a:t>BESZÚR(H,25,0)</a:t>
            </a:r>
          </a:p>
          <a:p>
            <a:pPr marL="0" indent="0">
              <a:buFontTx/>
              <a:buNone/>
            </a:pPr>
            <a:endParaRPr lang="hu-HU" sz="2400" b="0" kern="0" dirty="0"/>
          </a:p>
          <a:p>
            <a:pPr marL="0" indent="0">
              <a:buFontTx/>
              <a:buNone/>
            </a:pPr>
            <a:r>
              <a:rPr lang="hu-HU" sz="2400" b="0" kern="0" dirty="0"/>
              <a:t>növeljük/csökkentsük a tömb méretét 1-el?</a:t>
            </a:r>
          </a:p>
          <a:p>
            <a:pPr marL="0" indent="0">
              <a:buFontTx/>
              <a:buNone/>
            </a:pPr>
            <a:r>
              <a:rPr lang="hu-HU" sz="2400" b="0" kern="0" dirty="0"/>
              <a:t>minden beszúrás új memóriaallokáció és minden </a:t>
            </a:r>
            <a:r>
              <a:rPr lang="hu-HU" sz="2400" b="0" i="1" kern="0" dirty="0"/>
              <a:t>n</a:t>
            </a:r>
            <a:r>
              <a:rPr lang="hu-HU" sz="2400" b="0" kern="0" dirty="0"/>
              <a:t> elemet át kell másolni az új helyre</a:t>
            </a:r>
          </a:p>
          <a:p>
            <a:pPr marL="0" indent="0">
              <a:buFontTx/>
              <a:buNone/>
            </a:pPr>
            <a:endParaRPr lang="hu-HU" sz="2400" b="0" kern="0" dirty="0"/>
          </a:p>
          <a:p>
            <a:pPr marL="0" indent="0">
              <a:buFontTx/>
              <a:buNone/>
            </a:pPr>
            <a:r>
              <a:rPr lang="hu-HU" sz="2400" b="0" kern="0" dirty="0"/>
              <a:t>	</a:t>
            </a:r>
          </a:p>
        </p:txBody>
      </p:sp>
      <p:graphicFrame>
        <p:nvGraphicFramePr>
          <p:cNvPr id="6" name="Tartalom helye 3"/>
          <p:cNvGraphicFramePr>
            <a:graphicFrameLocks/>
          </p:cNvGraphicFramePr>
          <p:nvPr/>
        </p:nvGraphicFramePr>
        <p:xfrm>
          <a:off x="2987824" y="1772816"/>
          <a:ext cx="5184575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6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69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ím 1"/>
          <p:cNvSpPr txBox="1">
            <a:spLocks/>
          </p:cNvSpPr>
          <p:nvPr/>
        </p:nvSpPr>
        <p:spPr bwMode="auto">
          <a:xfrm>
            <a:off x="827584" y="260648"/>
            <a:ext cx="83164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 dirty="0"/>
              <a:t>Lista –</a:t>
            </a:r>
            <a:br>
              <a:rPr lang="hu-HU" kern="0" dirty="0"/>
            </a:br>
            <a:r>
              <a:rPr lang="hu-HU" sz="4000" kern="0" dirty="0"/>
              <a:t>közvetlen eléréssel</a:t>
            </a:r>
          </a:p>
        </p:txBody>
      </p:sp>
      <p:sp>
        <p:nvSpPr>
          <p:cNvPr id="8" name="Tartalom helye 2">
            <a:extLst>
              <a:ext uri="{FF2B5EF4-FFF2-40B4-BE49-F238E27FC236}">
                <a16:creationId xmlns:a16="http://schemas.microsoft.com/office/drawing/2014/main" id="{9D3D4FF2-E209-4BE8-A41F-7BE0FE531054}"/>
              </a:ext>
            </a:extLst>
          </p:cNvPr>
          <p:cNvSpPr txBox="1">
            <a:spLocks/>
          </p:cNvSpPr>
          <p:nvPr/>
        </p:nvSpPr>
        <p:spPr bwMode="auto">
          <a:xfrm>
            <a:off x="812209" y="5661248"/>
            <a:ext cx="9012088" cy="3053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hu-HU" sz="2800" b="0" kern="0" dirty="0"/>
              <a:t>	BESZÚR(</a:t>
            </a:r>
            <a:r>
              <a:rPr lang="hu-HU" sz="2800" b="0" kern="0" dirty="0" err="1"/>
              <a:t>H,k,i</a:t>
            </a:r>
            <a:r>
              <a:rPr lang="hu-HU" sz="2800" b="0" kern="0" dirty="0"/>
              <a:t>)=</a:t>
            </a:r>
            <a:r>
              <a:rPr lang="hu-HU" sz="2800" b="0" i="1" kern="0" dirty="0"/>
              <a:t>O</a:t>
            </a:r>
            <a:r>
              <a:rPr lang="hu-HU" sz="2800" b="0" kern="0" dirty="0"/>
              <a:t>(n)	   TÖRÖL(</a:t>
            </a:r>
            <a:r>
              <a:rPr lang="hu-HU" sz="2800" b="0" kern="0" dirty="0" err="1"/>
              <a:t>H,k</a:t>
            </a:r>
            <a:r>
              <a:rPr lang="hu-HU" sz="2800" b="0" kern="0" dirty="0"/>
              <a:t>)=</a:t>
            </a:r>
            <a:r>
              <a:rPr lang="hu-HU" sz="2800" b="0" i="1" kern="0" dirty="0"/>
              <a:t>O</a:t>
            </a:r>
            <a:r>
              <a:rPr lang="hu-HU" sz="2800" b="0" kern="0" dirty="0"/>
              <a:t>(n)</a:t>
            </a:r>
          </a:p>
          <a:p>
            <a:pPr marL="0" indent="0">
              <a:buFontTx/>
              <a:buNone/>
            </a:pPr>
            <a:r>
              <a:rPr lang="hu-HU" sz="2800" b="0" kern="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7179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 bwMode="auto">
          <a:xfrm>
            <a:off x="1475656" y="2636912"/>
            <a:ext cx="7560840" cy="3197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hu-HU" b="0" kern="0" dirty="0"/>
              <a:t>Cél: átméretezés minél ritkábban kelljen!</a:t>
            </a:r>
          </a:p>
          <a:p>
            <a:pPr marL="0" indent="0">
              <a:buFontTx/>
              <a:buNone/>
            </a:pPr>
            <a:r>
              <a:rPr lang="hu-HU" sz="2800" b="0" kern="0" dirty="0"/>
              <a:t>Tömb méret = kapacitás</a:t>
            </a:r>
          </a:p>
          <a:p>
            <a:pPr marL="0" indent="0">
              <a:buFontTx/>
              <a:buNone/>
            </a:pPr>
            <a:r>
              <a:rPr lang="hu-HU" sz="2800" b="0" kern="0" dirty="0"/>
              <a:t>Ha tele van a tömb duplázzuk meg a kapacitást</a:t>
            </a:r>
          </a:p>
          <a:p>
            <a:pPr marL="0" indent="0">
              <a:buFontTx/>
              <a:buNone/>
            </a:pPr>
            <a:r>
              <a:rPr lang="hu-HU" sz="2800" b="0" kern="0" dirty="0"/>
              <a:t>Ha negyedére csökken felezzük meg a kapacitást</a:t>
            </a:r>
          </a:p>
          <a:p>
            <a:pPr marL="0" indent="0">
              <a:buFontTx/>
              <a:buNone/>
            </a:pPr>
            <a:r>
              <a:rPr lang="hu-HU" sz="2800" b="0" kern="0" dirty="0"/>
              <a:t>Így nem kell mindig az egész tömböt másolni</a:t>
            </a:r>
          </a:p>
          <a:p>
            <a:pPr marL="0" indent="0">
              <a:buFontTx/>
              <a:buNone/>
            </a:pPr>
            <a:endParaRPr lang="hu-HU" sz="2800" b="0" kern="0" dirty="0"/>
          </a:p>
          <a:p>
            <a:pPr marL="0" indent="0">
              <a:buFontTx/>
              <a:buNone/>
            </a:pPr>
            <a:r>
              <a:rPr lang="hu-HU" sz="2800" b="0" kern="0" dirty="0"/>
              <a:t>	</a:t>
            </a:r>
          </a:p>
        </p:txBody>
      </p:sp>
      <p:graphicFrame>
        <p:nvGraphicFramePr>
          <p:cNvPr id="6" name="Tartalom helye 3"/>
          <p:cNvGraphicFramePr>
            <a:graphicFrameLocks/>
          </p:cNvGraphicFramePr>
          <p:nvPr/>
        </p:nvGraphicFramePr>
        <p:xfrm>
          <a:off x="755576" y="1761376"/>
          <a:ext cx="828092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5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51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err="1"/>
                        <a:t>nil</a:t>
                      </a:r>
                      <a:endParaRPr lang="hu-H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err="1"/>
                        <a:t>nil</a:t>
                      </a:r>
                      <a:endParaRPr lang="hu-H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err="1"/>
                        <a:t>nil</a:t>
                      </a:r>
                      <a:endParaRPr lang="hu-HU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rtalom helye 3"/>
          <p:cNvGraphicFramePr>
            <a:graphicFrameLocks noGrp="1"/>
          </p:cNvGraphicFramePr>
          <p:nvPr>
            <p:ph idx="1"/>
          </p:nvPr>
        </p:nvGraphicFramePr>
        <p:xfrm>
          <a:off x="2987824" y="1772816"/>
          <a:ext cx="41052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316416" cy="1143000"/>
          </a:xfrm>
        </p:spPr>
        <p:txBody>
          <a:bodyPr/>
          <a:lstStyle/>
          <a:p>
            <a:r>
              <a:rPr lang="hu-HU" dirty="0"/>
              <a:t>Lista –</a:t>
            </a:r>
            <a:br>
              <a:rPr lang="hu-HU" dirty="0"/>
            </a:br>
            <a:r>
              <a:rPr lang="hu-HU" sz="4000" dirty="0"/>
              <a:t>közvetlen eléréssel</a:t>
            </a:r>
          </a:p>
        </p:txBody>
      </p:sp>
    </p:spTree>
    <p:extLst>
      <p:ext uri="{BB962C8B-B14F-4D97-AF65-F5344CB8AC3E}">
        <p14:creationId xmlns:p14="http://schemas.microsoft.com/office/powerpoint/2010/main" val="260763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Lista –</a:t>
            </a:r>
            <a:br>
              <a:rPr lang="hu-HU" dirty="0"/>
            </a:br>
            <a:r>
              <a:rPr lang="hu-HU" dirty="0"/>
              <a:t>láncolt listás megvalósítás</a:t>
            </a:r>
          </a:p>
        </p:txBody>
      </p:sp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1115616" y="1700808"/>
            <a:ext cx="8028384" cy="4133726"/>
          </a:xfrm>
        </p:spPr>
        <p:txBody>
          <a:bodyPr/>
          <a:lstStyle/>
          <a:p>
            <a:pPr marL="0" indent="0">
              <a:buNone/>
            </a:pPr>
            <a:r>
              <a:rPr lang="hu-HU" b="0" dirty="0"/>
              <a:t>Minden kulcs mellé mutatókat tárolunk a következő/megelőző elemre</a:t>
            </a:r>
          </a:p>
          <a:p>
            <a:pPr marL="0" indent="0">
              <a:buNone/>
            </a:pPr>
            <a:r>
              <a:rPr lang="hu-HU" sz="2400" b="0" dirty="0"/>
              <a:t>(nem feltétlenül vannak egyazon memóriaterületen)</a:t>
            </a:r>
          </a:p>
          <a:p>
            <a:r>
              <a:rPr lang="hu-HU" sz="2400" b="0" dirty="0"/>
              <a:t>Egyszeresen láncolt lista: csak a következő elemre mutat</a:t>
            </a:r>
          </a:p>
          <a:p>
            <a:r>
              <a:rPr lang="hu-HU" sz="2400" b="0" dirty="0"/>
              <a:t>Kétszeresen láncolt lista: minden kulcshoz két mutató, következő és megelőző elemre</a:t>
            </a:r>
          </a:p>
          <a:p>
            <a:r>
              <a:rPr lang="hu-HU" sz="2400" b="0" dirty="0"/>
              <a:t>ciklikus lista: utolsó elemre rákövetkezője az első elem</a:t>
            </a:r>
          </a:p>
          <a:p>
            <a:r>
              <a:rPr lang="hu-HU" sz="2400" b="0" dirty="0"/>
              <a:t>őrszem: egy </a:t>
            </a:r>
            <a:r>
              <a:rPr lang="hu-HU" sz="2400" b="0" dirty="0" err="1"/>
              <a:t>nil</a:t>
            </a:r>
            <a:r>
              <a:rPr lang="hu-HU" sz="2400" b="0" dirty="0"/>
              <a:t> elem ami mindig a lista elejére (fej) mutat</a:t>
            </a:r>
          </a:p>
        </p:txBody>
      </p:sp>
    </p:spTree>
    <p:extLst>
      <p:ext uri="{BB962C8B-B14F-4D97-AF65-F5344CB8AC3E}">
        <p14:creationId xmlns:p14="http://schemas.microsoft.com/office/powerpoint/2010/main" val="552272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Lista –</a:t>
            </a:r>
            <a:br>
              <a:rPr lang="hu-HU" dirty="0"/>
            </a:br>
            <a:r>
              <a:rPr lang="hu-HU" dirty="0"/>
              <a:t>láncolt listás megvalósítás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8" y="1918840"/>
            <a:ext cx="9082028" cy="403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338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Lista –</a:t>
            </a:r>
            <a:br>
              <a:rPr lang="hu-HU" dirty="0"/>
            </a:br>
            <a:r>
              <a:rPr lang="hu-HU" dirty="0"/>
              <a:t>láncolt listás megvalósítás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304" y="1695450"/>
            <a:ext cx="9181304" cy="4302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7119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2987824" y="1772816"/>
          <a:ext cx="41052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artalom helye 2"/>
          <p:cNvSpPr txBox="1">
            <a:spLocks/>
          </p:cNvSpPr>
          <p:nvPr/>
        </p:nvSpPr>
        <p:spPr bwMode="auto">
          <a:xfrm>
            <a:off x="1258888" y="2780928"/>
            <a:ext cx="7427912" cy="3053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hu-HU" sz="2800" b="0" kern="0" dirty="0"/>
              <a:t>	ÉRTÉK(H,i)	</a:t>
            </a:r>
            <a:r>
              <a:rPr lang="hu-HU" sz="2800" b="0" i="1" kern="0" dirty="0"/>
              <a:t>O</a:t>
            </a:r>
            <a:r>
              <a:rPr lang="hu-HU" sz="2800" b="0" kern="0" dirty="0"/>
              <a:t>(</a:t>
            </a:r>
            <a:r>
              <a:rPr lang="hu-HU" sz="2800" b="0" i="1" kern="0" dirty="0"/>
              <a:t>n</a:t>
            </a:r>
            <a:r>
              <a:rPr lang="hu-HU" sz="2800" b="0" kern="0" dirty="0"/>
              <a:t>)</a:t>
            </a:r>
          </a:p>
          <a:p>
            <a:pPr marL="0" indent="0">
              <a:buFontTx/>
              <a:buNone/>
            </a:pPr>
            <a:r>
              <a:rPr lang="hu-HU" sz="2800" b="0" kern="0" dirty="0"/>
              <a:t>	KERES(H,k)	</a:t>
            </a:r>
            <a:r>
              <a:rPr lang="hu-HU" sz="2800" b="0" i="1" kern="0" dirty="0"/>
              <a:t>O</a:t>
            </a:r>
            <a:r>
              <a:rPr lang="hu-HU" sz="2800" b="0" kern="0" dirty="0"/>
              <a:t>(</a:t>
            </a:r>
            <a:r>
              <a:rPr lang="hu-HU" sz="2800" b="0" i="1" kern="0" dirty="0"/>
              <a:t>n</a:t>
            </a:r>
            <a:r>
              <a:rPr lang="hu-HU" sz="2800" b="0" kern="0" dirty="0"/>
              <a:t>)</a:t>
            </a:r>
          </a:p>
          <a:p>
            <a:pPr marL="0" indent="0">
              <a:buFontTx/>
              <a:buNone/>
            </a:pPr>
            <a:r>
              <a:rPr lang="hu-HU" sz="2800" b="0" kern="0" dirty="0"/>
              <a:t>	BESZÚR(H,k,i)	=ÉRTÉK()+</a:t>
            </a:r>
            <a:r>
              <a:rPr lang="hu-HU" sz="2800" b="0" i="1" kern="0" dirty="0"/>
              <a:t>O</a:t>
            </a:r>
            <a:r>
              <a:rPr lang="hu-HU" sz="2800" b="0" kern="0" dirty="0"/>
              <a:t>(1)</a:t>
            </a:r>
          </a:p>
          <a:p>
            <a:pPr marL="0" indent="0">
              <a:buNone/>
            </a:pPr>
            <a:r>
              <a:rPr lang="hu-HU" sz="2800" b="0" kern="0" dirty="0"/>
              <a:t>	TÖRÖL(H,k)	=ÉRTÉK()+</a:t>
            </a:r>
            <a:r>
              <a:rPr lang="hu-HU" sz="2800" b="0" i="1" kern="0" dirty="0"/>
              <a:t>O</a:t>
            </a:r>
            <a:r>
              <a:rPr lang="hu-HU" sz="2800" b="0" kern="0" dirty="0"/>
              <a:t>(1)</a:t>
            </a:r>
          </a:p>
          <a:p>
            <a:pPr marL="0" indent="0">
              <a:buFontTx/>
              <a:buNone/>
            </a:pPr>
            <a:r>
              <a:rPr lang="hu-HU" sz="2800" b="0" kern="0" dirty="0"/>
              <a:t>	</a:t>
            </a:r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316416" cy="1143000"/>
          </a:xfrm>
        </p:spPr>
        <p:txBody>
          <a:bodyPr/>
          <a:lstStyle/>
          <a:p>
            <a:r>
              <a:rPr lang="hu-HU" dirty="0"/>
              <a:t>Lista –</a:t>
            </a:r>
            <a:br>
              <a:rPr lang="hu-HU" dirty="0"/>
            </a:br>
            <a:r>
              <a:rPr lang="hu-HU" sz="4000" dirty="0"/>
              <a:t>láncolt listás megvalósítás</a:t>
            </a:r>
          </a:p>
        </p:txBody>
      </p:sp>
    </p:spTree>
    <p:extLst>
      <p:ext uri="{BB962C8B-B14F-4D97-AF65-F5344CB8AC3E}">
        <p14:creationId xmlns:p14="http://schemas.microsoft.com/office/powerpoint/2010/main" val="2629156138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670</Words>
  <Application>Microsoft Macintosh PowerPoint</Application>
  <PresentationFormat>On-screen Show (4:3)</PresentationFormat>
  <Paragraphs>146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Consolas</vt:lpstr>
      <vt:lpstr>2_Alapértelmezett terv</vt:lpstr>
      <vt:lpstr>PowerPoint Presentation</vt:lpstr>
      <vt:lpstr>Lista – absztrakt adatszerkezet</vt:lpstr>
      <vt:lpstr>Lista – közvetlen eléréssel</vt:lpstr>
      <vt:lpstr>PowerPoint Presentation</vt:lpstr>
      <vt:lpstr>Lista – közvetlen eléréssel</vt:lpstr>
      <vt:lpstr>Lista – láncolt listás megvalósítás</vt:lpstr>
      <vt:lpstr>Lista – láncolt listás megvalósítás</vt:lpstr>
      <vt:lpstr>Lista – láncolt listás megvalósítás</vt:lpstr>
      <vt:lpstr>Lista – láncolt listás megvalósítás</vt:lpstr>
      <vt:lpstr>Lista megvalósítások</vt:lpstr>
      <vt:lpstr>Lista – JAVA megvalósítások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15</cp:revision>
  <dcterms:created xsi:type="dcterms:W3CDTF">2020-09-28T09:38:30Z</dcterms:created>
  <dcterms:modified xsi:type="dcterms:W3CDTF">2020-10-12T12:30:45Z</dcterms:modified>
</cp:coreProperties>
</file>