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07" r:id="rId3"/>
    <p:sldId id="523" r:id="rId4"/>
    <p:sldId id="509" r:id="rId5"/>
    <p:sldId id="510" r:id="rId6"/>
    <p:sldId id="511" r:id="rId7"/>
    <p:sldId id="512" r:id="rId8"/>
    <p:sldId id="513" r:id="rId9"/>
    <p:sldId id="514" r:id="rId10"/>
    <p:sldId id="516" r:id="rId11"/>
    <p:sldId id="515" r:id="rId12"/>
    <p:sldId id="517" r:id="rId13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80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Prioritási sor és</a:t>
            </a:r>
          </a:p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Kupac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6. hét – 4. videó</a:t>
            </a:r>
          </a:p>
          <a:p>
            <a:pPr algn="ctr"/>
            <a:r>
              <a:rPr lang="hu-HU" spc="-1">
                <a:solidFill>
                  <a:srgbClr val="000000"/>
                </a:solidFill>
                <a:latin typeface="Arial"/>
              </a:rPr>
              <a:t>S06E04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ax Heap Deletion Animated Exampl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84076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sor – kivesz </a:t>
            </a:r>
            <a:r>
              <a:rPr lang="hu-HU" dirty="0" err="1"/>
              <a:t>max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154308" y="6412686"/>
            <a:ext cx="3339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>
                <a:solidFill>
                  <a:schemeClr val="bg1"/>
                </a:solidFill>
              </a:rPr>
              <a:t>Forrás: </a:t>
            </a:r>
            <a:r>
              <a:rPr lang="hu-HU" sz="1800" dirty="0" err="1">
                <a:solidFill>
                  <a:schemeClr val="bg1"/>
                </a:solidFill>
              </a:rPr>
              <a:t>www.tutorialspoint.com</a:t>
            </a:r>
            <a:endParaRPr lang="hu-H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6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sor beszúrás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b="0" dirty="0"/>
              <a:t>Szúrjuk be levelet (tömb végére)</a:t>
            </a:r>
          </a:p>
          <a:p>
            <a:pPr marL="514350" indent="-514350">
              <a:buFont typeface="+mj-lt"/>
              <a:buAutoNum type="arabicPeriod"/>
            </a:pPr>
            <a:r>
              <a:rPr lang="hu-HU" b="0" dirty="0"/>
              <a:t>Szülővel való cserével emeljük a helyére a levelet</a:t>
            </a:r>
          </a:p>
          <a:p>
            <a:pPr marL="0" indent="0">
              <a:buNone/>
            </a:pPr>
            <a:endParaRPr lang="hu-HU" b="0" dirty="0"/>
          </a:p>
        </p:txBody>
      </p:sp>
      <p:pic>
        <p:nvPicPr>
          <p:cNvPr id="17413" name="Picture 5" descr="Max Heap Animated Exampl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87432"/>
            <a:ext cx="6075040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artalom helye 2"/>
          <p:cNvSpPr txBox="1">
            <a:spLocks/>
          </p:cNvSpPr>
          <p:nvPr/>
        </p:nvSpPr>
        <p:spPr bwMode="auto">
          <a:xfrm>
            <a:off x="7164288" y="3187432"/>
            <a:ext cx="216024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i="1" kern="0" dirty="0"/>
              <a:t>O</a:t>
            </a:r>
            <a:r>
              <a:rPr lang="hu-HU" kern="0" dirty="0"/>
              <a:t>(</a:t>
            </a:r>
            <a:r>
              <a:rPr lang="hu-HU" kern="0" dirty="0" err="1"/>
              <a:t>log</a:t>
            </a:r>
            <a:r>
              <a:rPr lang="hu-HU" i="1" kern="0" dirty="0" err="1"/>
              <a:t>n</a:t>
            </a:r>
            <a:r>
              <a:rPr lang="hu-HU" kern="0" dirty="0"/>
              <a:t>)</a:t>
            </a:r>
          </a:p>
          <a:p>
            <a:pPr marL="0" indent="0">
              <a:buFontTx/>
              <a:buNone/>
            </a:pPr>
            <a:r>
              <a:rPr lang="hu-HU" sz="2000" b="0" kern="0" dirty="0"/>
              <a:t>a kupac magassága </a:t>
            </a:r>
            <a:r>
              <a:rPr lang="hu-HU" sz="2000" b="0" kern="0" dirty="0" err="1"/>
              <a:t>log</a:t>
            </a:r>
            <a:r>
              <a:rPr lang="hu-HU" sz="2000" b="0" i="1" kern="0" dirty="0" err="1"/>
              <a:t>n</a:t>
            </a:r>
            <a:endParaRPr lang="hu-HU" sz="2000" b="0" i="1" kern="0" dirty="0"/>
          </a:p>
        </p:txBody>
      </p:sp>
    </p:spTree>
    <p:extLst>
      <p:ext uri="{BB962C8B-B14F-4D97-AF65-F5344CB8AC3E}">
        <p14:creationId xmlns:p14="http://schemas.microsoft.com/office/powerpoint/2010/main" val="406711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sor kupac megvalósítással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2204864"/>
            <a:ext cx="7427912" cy="3745086"/>
          </a:xfrm>
        </p:spPr>
        <p:txBody>
          <a:bodyPr/>
          <a:lstStyle/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BESZÚR(H,k)		</a:t>
            </a:r>
            <a:r>
              <a:rPr lang="hu-HU" b="0" i="1" dirty="0"/>
              <a:t>O</a:t>
            </a:r>
            <a:r>
              <a:rPr lang="hu-HU" b="0" dirty="0"/>
              <a:t>(</a:t>
            </a:r>
            <a:r>
              <a:rPr lang="hu-HU" b="0" dirty="0" err="1"/>
              <a:t>log</a:t>
            </a:r>
            <a:r>
              <a:rPr lang="hu-HU" b="0" i="1" dirty="0" err="1"/>
              <a:t>n</a:t>
            </a:r>
            <a:r>
              <a:rPr lang="hu-HU" b="0" dirty="0"/>
              <a:t>)</a:t>
            </a:r>
          </a:p>
          <a:p>
            <a:pPr marL="0" indent="0">
              <a:buNone/>
            </a:pPr>
            <a:r>
              <a:rPr lang="hu-HU" b="0" dirty="0"/>
              <a:t>MAX(H)			</a:t>
            </a:r>
            <a:r>
              <a:rPr lang="el-GR" b="0" i="1" dirty="0"/>
              <a:t>Θ</a:t>
            </a:r>
            <a:r>
              <a:rPr lang="hu-HU" b="0" dirty="0"/>
              <a:t>(1)</a:t>
            </a:r>
          </a:p>
          <a:p>
            <a:pPr marL="0" indent="0">
              <a:buNone/>
            </a:pPr>
            <a:r>
              <a:rPr lang="hu-HU" b="0" dirty="0"/>
              <a:t>KIVESZ-MAX(H)</a:t>
            </a:r>
            <a:r>
              <a:rPr lang="hu-HU" b="0" i="1" dirty="0"/>
              <a:t>	O</a:t>
            </a:r>
            <a:r>
              <a:rPr lang="hu-HU" b="0" dirty="0"/>
              <a:t>(</a:t>
            </a:r>
            <a:r>
              <a:rPr lang="hu-HU" b="0" dirty="0" err="1"/>
              <a:t>log</a:t>
            </a:r>
            <a:r>
              <a:rPr lang="hu-HU" b="0" i="1" dirty="0" err="1"/>
              <a:t>n</a:t>
            </a:r>
            <a:r>
              <a:rPr lang="hu-HU" b="0" dirty="0"/>
              <a:t>)</a:t>
            </a:r>
          </a:p>
          <a:p>
            <a:pPr marL="0" indent="0">
              <a:buNone/>
            </a:pPr>
            <a:r>
              <a:rPr lang="hu-HU" b="0" dirty="0"/>
              <a:t>	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128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(elsőbbségi) sor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Kulcsok érkezése sorrendje lényegtelen mindig maximális (minimális) elemet akarjuk kivenni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Műveletek:</a:t>
            </a:r>
          </a:p>
          <a:p>
            <a:pPr marL="0" indent="0">
              <a:buNone/>
            </a:pPr>
            <a:r>
              <a:rPr lang="hu-HU" b="0" dirty="0"/>
              <a:t>	BESZÚR(H,k)</a:t>
            </a:r>
          </a:p>
          <a:p>
            <a:pPr marL="0" indent="0">
              <a:buNone/>
            </a:pPr>
            <a:r>
              <a:rPr lang="hu-HU" b="0" dirty="0"/>
              <a:t>	MAX(H)</a:t>
            </a:r>
          </a:p>
          <a:p>
            <a:pPr marL="0" indent="0">
              <a:buNone/>
            </a:pPr>
            <a:r>
              <a:rPr lang="hu-HU" b="0" dirty="0"/>
              <a:t>	KIVESZ-MAX(H)</a:t>
            </a:r>
          </a:p>
          <a:p>
            <a:pPr marL="0" indent="0">
              <a:buNone/>
            </a:pPr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3077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sor –</a:t>
            </a:r>
            <a:br>
              <a:rPr lang="hu-HU" dirty="0"/>
            </a:br>
            <a:r>
              <a:rPr lang="hu-HU" dirty="0" err="1"/>
              <a:t>naive</a:t>
            </a:r>
            <a:r>
              <a:rPr lang="hu-HU" dirty="0"/>
              <a:t> megvalósítás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/>
              <a:t>Verem? Sor?</a:t>
            </a:r>
          </a:p>
          <a:p>
            <a:pPr lvl="1"/>
            <a:r>
              <a:rPr lang="hu-HU" sz="2400" b="0" dirty="0"/>
              <a:t>nem az érkezési sorrend számít most!</a:t>
            </a:r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r>
              <a:rPr lang="hu-HU" sz="2800" b="0" dirty="0"/>
              <a:t>Listás megvalósítás:</a:t>
            </a:r>
          </a:p>
          <a:p>
            <a:r>
              <a:rPr lang="hu-HU" sz="2800" b="0" dirty="0"/>
              <a:t>rendezetlen lista</a:t>
            </a:r>
          </a:p>
          <a:p>
            <a:pPr marL="457200" lvl="1" indent="0">
              <a:buNone/>
            </a:pPr>
            <a:r>
              <a:rPr lang="hu-HU" sz="2000" b="0" dirty="0"/>
              <a:t>BESZÚR(</a:t>
            </a:r>
            <a:r>
              <a:rPr lang="hu-HU" sz="2000" b="0" dirty="0" err="1"/>
              <a:t>H,k</a:t>
            </a:r>
            <a:r>
              <a:rPr lang="hu-HU" sz="2000" b="0" dirty="0"/>
              <a:t>) – </a:t>
            </a:r>
            <a:r>
              <a:rPr lang="hu-HU" sz="2000" b="0" i="1" dirty="0"/>
              <a:t>O</a:t>
            </a:r>
            <a:r>
              <a:rPr lang="hu-HU" sz="2000" b="0" dirty="0"/>
              <a:t>(1)</a:t>
            </a:r>
          </a:p>
          <a:p>
            <a:pPr marL="457200" lvl="1" indent="0">
              <a:buNone/>
            </a:pPr>
            <a:r>
              <a:rPr lang="hu-HU" sz="2000" b="0" dirty="0"/>
              <a:t>KIVESZ-MAX(H) – </a:t>
            </a:r>
            <a:r>
              <a:rPr lang="hu-HU" sz="2000" b="0" i="1" dirty="0"/>
              <a:t>O</a:t>
            </a:r>
            <a:r>
              <a:rPr lang="hu-HU" sz="2000" b="0" dirty="0"/>
              <a:t>(n)</a:t>
            </a:r>
          </a:p>
          <a:p>
            <a:r>
              <a:rPr lang="hu-HU" sz="2800" b="0" dirty="0"/>
              <a:t>rendezett lista</a:t>
            </a:r>
          </a:p>
          <a:p>
            <a:pPr marL="457200" lvl="1" indent="0">
              <a:buNone/>
            </a:pPr>
            <a:r>
              <a:rPr lang="hu-HU" sz="2000" b="0" dirty="0"/>
              <a:t>BESZÚR(</a:t>
            </a:r>
            <a:r>
              <a:rPr lang="hu-HU" sz="2000" b="0" dirty="0" err="1"/>
              <a:t>H,k</a:t>
            </a:r>
            <a:r>
              <a:rPr lang="hu-HU" sz="2000" b="0" dirty="0"/>
              <a:t>) – </a:t>
            </a:r>
            <a:r>
              <a:rPr lang="hu-HU" sz="2000" b="0" i="1" dirty="0"/>
              <a:t>O</a:t>
            </a:r>
            <a:r>
              <a:rPr lang="hu-HU" sz="2000" b="0" dirty="0"/>
              <a:t>(n)</a:t>
            </a:r>
          </a:p>
          <a:p>
            <a:pPr marL="457200" lvl="1" indent="0">
              <a:buNone/>
            </a:pPr>
            <a:r>
              <a:rPr lang="hu-HU" sz="2000" b="0" dirty="0"/>
              <a:t>KIVESZ-MAX(H) – </a:t>
            </a:r>
            <a:r>
              <a:rPr lang="hu-HU" sz="2000" b="0" i="1" dirty="0"/>
              <a:t>O</a:t>
            </a:r>
            <a:r>
              <a:rPr lang="hu-HU" sz="2000" b="0" dirty="0"/>
              <a:t>(1)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265136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sor hatékony megvalósítása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 </a:t>
            </a:r>
            <a:r>
              <a:rPr lang="hu-HU" dirty="0"/>
              <a:t>kupac</a:t>
            </a:r>
            <a:r>
              <a:rPr lang="hu-HU" b="0" dirty="0"/>
              <a:t> (</a:t>
            </a:r>
            <a:r>
              <a:rPr lang="hu-HU" b="0" dirty="0" err="1"/>
              <a:t>heap</a:t>
            </a:r>
            <a:r>
              <a:rPr lang="hu-HU" b="0" dirty="0"/>
              <a:t>) egy hatékony megvalósítása a prioritási sor absztrakt adatszerkezetnek.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A kupac egy </a:t>
            </a:r>
            <a:r>
              <a:rPr lang="hu-HU" i="1" dirty="0"/>
              <a:t>majdnem teljes bináris fa</a:t>
            </a:r>
            <a:r>
              <a:rPr lang="hu-HU" b="0" dirty="0"/>
              <a:t>, amelynek minden csúcsa legalább akkora, mint gyerekei → maximális elem a gyökérben van</a:t>
            </a:r>
          </a:p>
        </p:txBody>
      </p:sp>
    </p:spTree>
    <p:extLst>
      <p:ext uri="{BB962C8B-B14F-4D97-AF65-F5344CB8AC3E}">
        <p14:creationId xmlns:p14="http://schemas.microsoft.com/office/powerpoint/2010/main" val="79691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Kupac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56792"/>
            <a:ext cx="6120680" cy="401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563888" y="6412686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>
                <a:solidFill>
                  <a:schemeClr val="bg1"/>
                </a:solidFill>
              </a:rPr>
              <a:t>https://visualgo.net/en/heap</a:t>
            </a:r>
          </a:p>
        </p:txBody>
      </p:sp>
    </p:spTree>
    <p:extLst>
      <p:ext uri="{BB962C8B-B14F-4D97-AF65-F5344CB8AC3E}">
        <p14:creationId xmlns:p14="http://schemas.microsoft.com/office/powerpoint/2010/main" val="38063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10507" cy="1143000"/>
          </a:xfrm>
        </p:spPr>
        <p:txBody>
          <a:bodyPr/>
          <a:lstStyle/>
          <a:p>
            <a:r>
              <a:rPr lang="hu-HU" dirty="0"/>
              <a:t>Kupac tömbös megvalósítása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24" y="1124744"/>
            <a:ext cx="9221971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517232"/>
            <a:ext cx="16287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7232"/>
            <a:ext cx="1609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389587"/>
            <a:ext cx="21717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09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0"/>
            <a:ext cx="7885112" cy="1143000"/>
          </a:xfrm>
        </p:spPr>
        <p:txBody>
          <a:bodyPr/>
          <a:lstStyle/>
          <a:p>
            <a:r>
              <a:rPr lang="hu-HU" dirty="0"/>
              <a:t>Kupactulajdonság fenntartása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04924"/>
            <a:ext cx="7549048" cy="585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18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899592" y="0"/>
            <a:ext cx="78851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/>
              <a:t>Kupactulajdonság fenntartása</a:t>
            </a:r>
            <a:endParaRPr lang="hu-HU" kern="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087" y="1143000"/>
            <a:ext cx="5682121" cy="372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5301208"/>
            <a:ext cx="2057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505995"/>
            <a:ext cx="1333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gyenes összekötő nyíllal 5"/>
          <p:cNvCxnSpPr/>
          <p:nvPr/>
        </p:nvCxnSpPr>
        <p:spPr bwMode="auto">
          <a:xfrm>
            <a:off x="3615308" y="5691733"/>
            <a:ext cx="16767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Szövegdoboz 7"/>
          <p:cNvSpPr txBox="1"/>
          <p:nvPr/>
        </p:nvSpPr>
        <p:spPr>
          <a:xfrm>
            <a:off x="3476156" y="5358154"/>
            <a:ext cx="1915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Rekurziós fa módszer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FB5A759-1595-4858-9A39-1AD226D98DD2}"/>
              </a:ext>
            </a:extLst>
          </p:cNvPr>
          <p:cNvSpPr txBox="1"/>
          <p:nvPr/>
        </p:nvSpPr>
        <p:spPr>
          <a:xfrm>
            <a:off x="3498517" y="5657743"/>
            <a:ext cx="1866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/>
              <a:t>Helyettesítő módszer</a:t>
            </a:r>
          </a:p>
        </p:txBody>
      </p:sp>
    </p:spTree>
    <p:extLst>
      <p:ext uri="{BB962C8B-B14F-4D97-AF65-F5344CB8AC3E}">
        <p14:creationId xmlns:p14="http://schemas.microsoft.com/office/powerpoint/2010/main" val="407306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Prioritási sor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331085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996952"/>
            <a:ext cx="5771441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7319104" y="3501008"/>
            <a:ext cx="1666528" cy="2520280"/>
          </a:xfrm>
        </p:spPr>
        <p:txBody>
          <a:bodyPr/>
          <a:lstStyle/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r>
              <a:rPr lang="hu-HU" i="1" dirty="0"/>
              <a:t>O</a:t>
            </a:r>
            <a:r>
              <a:rPr lang="hu-HU" dirty="0"/>
              <a:t>(</a:t>
            </a:r>
            <a:r>
              <a:rPr lang="hu-HU" dirty="0" err="1"/>
              <a:t>log</a:t>
            </a:r>
            <a:r>
              <a:rPr lang="hu-HU" i="1" dirty="0" err="1"/>
              <a:t>n</a:t>
            </a:r>
            <a:r>
              <a:rPr lang="hu-HU" dirty="0"/>
              <a:t>)</a:t>
            </a:r>
          </a:p>
        </p:txBody>
      </p:sp>
      <p:cxnSp>
        <p:nvCxnSpPr>
          <p:cNvPr id="7" name="Egyenes összekötő nyíllal 6"/>
          <p:cNvCxnSpPr/>
          <p:nvPr/>
        </p:nvCxnSpPr>
        <p:spPr bwMode="auto">
          <a:xfrm flipH="1" flipV="1">
            <a:off x="5152768" y="5424616"/>
            <a:ext cx="2166336" cy="1482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8889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263</Words>
  <Application>Microsoft Macintosh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2_Alapértelmezett terv</vt:lpstr>
      <vt:lpstr>PowerPoint Presentation</vt:lpstr>
      <vt:lpstr>Prioritási (elsőbbségi) sor</vt:lpstr>
      <vt:lpstr>Prioritási sor – naive megvalósítás</vt:lpstr>
      <vt:lpstr>Prioritási sor hatékony megvalósítása</vt:lpstr>
      <vt:lpstr>Kupac</vt:lpstr>
      <vt:lpstr>Kupac tömbös megvalósítása</vt:lpstr>
      <vt:lpstr>Kupactulajdonság fenntartása</vt:lpstr>
      <vt:lpstr>PowerPoint Presentation</vt:lpstr>
      <vt:lpstr>Prioritási sor</vt:lpstr>
      <vt:lpstr>Prioritási sor – kivesz max</vt:lpstr>
      <vt:lpstr>Prioritási sor beszúrás</vt:lpstr>
      <vt:lpstr>Prioritási sor kupac megvalósítással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15</cp:revision>
  <dcterms:created xsi:type="dcterms:W3CDTF">2020-09-28T09:38:30Z</dcterms:created>
  <dcterms:modified xsi:type="dcterms:W3CDTF">2020-10-12T12:47:10Z</dcterms:modified>
</cp:coreProperties>
</file>