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496" r:id="rId3"/>
    <p:sldId id="522" r:id="rId4"/>
    <p:sldId id="498" r:id="rId5"/>
    <p:sldId id="519" r:id="rId6"/>
    <p:sldId id="521" r:id="rId7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94"/>
    <p:restoredTop sz="94694"/>
  </p:normalViewPr>
  <p:slideViewPr>
    <p:cSldViewPr snapToGrid="0" snapToObjects="1">
      <p:cViewPr varScale="1">
        <p:scale>
          <a:sx n="105" d="100"/>
          <a:sy n="105" d="100"/>
        </p:scale>
        <p:origin x="15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944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893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26203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537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9302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8857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325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8999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33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1828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6205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5177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698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en-us/dotnet/standard/collections/" TargetMode="External"/><Relationship Id="rId2" Type="http://schemas.openxmlformats.org/officeDocument/2006/relationships/hyperlink" Target="https://github.com/gibsjose/cpp-cheat-sheet/blob/master/Data%20Structures%20and%20Algorithms.md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s.python.org/3/tutorial/datastructures.html#using-lists-as-stacks" TargetMode="External"/><Relationship Id="rId4" Type="http://schemas.openxmlformats.org/officeDocument/2006/relationships/hyperlink" Target="http://docs.scala-lang.org/overviews/collections/concrete-mutable-collection-classe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Elemi adatszerkezetek implementációi</a:t>
            </a: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2020. október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6. hét – 5.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S06E05 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47299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ArrayList</a:t>
            </a:r>
            <a:r>
              <a:rPr lang="hu-HU" dirty="0"/>
              <a:t> </a:t>
            </a:r>
            <a:r>
              <a:rPr lang="hu-HU" dirty="0" err="1"/>
              <a:t>vs</a:t>
            </a:r>
            <a:r>
              <a:rPr lang="hu-HU" dirty="0"/>
              <a:t> </a:t>
            </a:r>
            <a:r>
              <a:rPr lang="hu-HU" dirty="0" err="1"/>
              <a:t>LinkedList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b="0" dirty="0"/>
          </a:p>
          <a:p>
            <a:r>
              <a:rPr lang="hu-HU" b="0" dirty="0"/>
              <a:t>Általában </a:t>
            </a:r>
            <a:r>
              <a:rPr lang="hu-HU" b="0" dirty="0" err="1"/>
              <a:t>ArrayList</a:t>
            </a:r>
            <a:r>
              <a:rPr lang="hu-HU" b="0" dirty="0"/>
              <a:t> gyorsabb és kevesebb memóriát igényel</a:t>
            </a:r>
          </a:p>
          <a:p>
            <a:endParaRPr lang="hu-HU" b="0" dirty="0"/>
          </a:p>
          <a:p>
            <a:r>
              <a:rPr lang="hu-HU" b="0" dirty="0"/>
              <a:t>DE ha a módosító műveletek vannak többségben válasszuk a </a:t>
            </a:r>
            <a:r>
              <a:rPr lang="hu-HU" b="0" dirty="0" err="1"/>
              <a:t>LinkedList</a:t>
            </a:r>
            <a:r>
              <a:rPr lang="hu-HU" b="0" dirty="0"/>
              <a:t>-et!</a:t>
            </a:r>
          </a:p>
        </p:txBody>
      </p:sp>
    </p:spTree>
    <p:extLst>
      <p:ext uri="{BB962C8B-B14F-4D97-AF65-F5344CB8AC3E}">
        <p14:creationId xmlns:p14="http://schemas.microsoft.com/office/powerpoint/2010/main" val="1958461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F8033-8E25-A042-8A86-F75EE34BB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Java </a:t>
            </a:r>
            <a:r>
              <a:rPr lang="en-GB" dirty="0" err="1"/>
              <a:t>tömbök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EB213-A4CD-6947-9E92-12604D4BE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656" y="1988840"/>
            <a:ext cx="7211144" cy="3961110"/>
          </a:xfrm>
        </p:spPr>
        <p:txBody>
          <a:bodyPr/>
          <a:lstStyle/>
          <a:p>
            <a:pPr marL="0" indent="0">
              <a:buNone/>
            </a:pPr>
            <a:r>
              <a:rPr lang="hu-HU" b="0" dirty="0"/>
              <a:t>Tömböket </a:t>
            </a:r>
          </a:p>
          <a:p>
            <a:pPr marL="0" indent="0">
              <a:buNone/>
            </a:pPr>
            <a:endParaRPr lang="hu-HU" sz="2400" b="0" dirty="0">
              <a:solidFill>
                <a:srgbClr val="7F0055"/>
              </a:solidFill>
              <a:latin typeface="Consolas"/>
            </a:endParaRPr>
          </a:p>
          <a:p>
            <a:pPr marL="0" indent="0" algn="ctr">
              <a:buNone/>
            </a:pPr>
            <a:r>
              <a:rPr lang="hu-HU" sz="2400" b="0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[] </a:t>
            </a:r>
            <a:r>
              <a:rPr lang="hu-HU" sz="2400" b="0" dirty="0">
                <a:solidFill>
                  <a:srgbClr val="6A3E3E"/>
                </a:solidFill>
                <a:latin typeface="Consolas"/>
              </a:rPr>
              <a:t>a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hu-HU" sz="2400" b="0" dirty="0" err="1">
                <a:solidFill>
                  <a:srgbClr val="7F0055"/>
                </a:solidFill>
                <a:latin typeface="Consolas"/>
              </a:rPr>
              <a:t>new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2400" b="0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[100000];</a:t>
            </a:r>
            <a:r>
              <a:rPr lang="hu-HU" b="0" dirty="0"/>
              <a:t> </a:t>
            </a:r>
          </a:p>
          <a:p>
            <a:pPr marL="0" indent="0">
              <a:buNone/>
            </a:pPr>
            <a:endParaRPr lang="hu-HU" b="0" dirty="0"/>
          </a:p>
          <a:p>
            <a:pPr marL="0" indent="0">
              <a:buNone/>
            </a:pPr>
            <a:r>
              <a:rPr lang="hu-HU" b="0" dirty="0"/>
              <a:t>is lehet használni, de csak akkor</a:t>
            </a:r>
          </a:p>
          <a:p>
            <a:pPr marL="0" indent="0">
              <a:buNone/>
            </a:pPr>
            <a:r>
              <a:rPr lang="hu-HU" b="0" dirty="0"/>
              <a:t>érdemes használni ha fix a méret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287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Iterátorok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47664" y="1484784"/>
            <a:ext cx="7427912" cy="4349750"/>
          </a:xfrm>
        </p:spPr>
        <p:txBody>
          <a:bodyPr/>
          <a:lstStyle/>
          <a:p>
            <a:pPr marL="0" indent="0">
              <a:buNone/>
            </a:pPr>
            <a:r>
              <a:rPr lang="hu-HU" sz="2800" b="0" dirty="0"/>
              <a:t>Az </a:t>
            </a:r>
            <a:r>
              <a:rPr lang="hu-HU" sz="2800" b="0" dirty="0" err="1"/>
              <a:t>iterátor</a:t>
            </a:r>
            <a:r>
              <a:rPr lang="hu-HU" sz="2800" b="0" dirty="0"/>
              <a:t> egy mutató az adatszerkezet egy elemére. Lista esetében előre(hátra) léptethetjük.</a:t>
            </a:r>
          </a:p>
          <a:p>
            <a:pPr marL="0" indent="0">
              <a:buNone/>
            </a:pPr>
            <a:r>
              <a:rPr lang="hu-HU" sz="2400" b="0" dirty="0"/>
              <a:t>JAVA:</a:t>
            </a:r>
          </a:p>
          <a:p>
            <a:pPr marL="0" indent="0">
              <a:buNone/>
            </a:pPr>
            <a:r>
              <a:rPr lang="hu-HU" sz="1800" b="0" dirty="0">
                <a:solidFill>
                  <a:srgbClr val="000000"/>
                </a:solidFill>
                <a:latin typeface="Consolas"/>
              </a:rPr>
              <a:t>	List&lt;</a:t>
            </a:r>
            <a:r>
              <a:rPr lang="hu-HU" sz="1800" b="0" dirty="0" err="1">
                <a:solidFill>
                  <a:srgbClr val="000000"/>
                </a:solidFill>
                <a:latin typeface="Consolas"/>
              </a:rPr>
              <a:t>String</a:t>
            </a:r>
            <a:r>
              <a:rPr lang="hu-HU" sz="1800" b="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hu-HU" sz="1800" b="0" dirty="0" err="1">
                <a:solidFill>
                  <a:srgbClr val="6A3E3E"/>
                </a:solidFill>
                <a:latin typeface="Consolas"/>
              </a:rPr>
              <a:t>list</a:t>
            </a:r>
            <a:r>
              <a:rPr lang="hu-HU" sz="1800" b="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hu-HU" sz="1800" b="0" dirty="0" err="1">
                <a:solidFill>
                  <a:srgbClr val="7F0055"/>
                </a:solidFill>
                <a:latin typeface="Consolas"/>
              </a:rPr>
              <a:t>new</a:t>
            </a:r>
            <a:r>
              <a:rPr lang="hu-HU" sz="1800" b="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800" b="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hu-HU" sz="1800" b="0" dirty="0">
                <a:solidFill>
                  <a:srgbClr val="000000"/>
                </a:solidFill>
                <a:latin typeface="Consolas"/>
              </a:rPr>
              <a:t>&lt;&gt;();</a:t>
            </a:r>
          </a:p>
          <a:p>
            <a:pPr marL="0" indent="0">
              <a:buNone/>
            </a:pPr>
            <a:r>
              <a:rPr lang="hu-HU" sz="1800" b="0" dirty="0">
                <a:solidFill>
                  <a:srgbClr val="000000"/>
                </a:solidFill>
                <a:latin typeface="Consolas"/>
              </a:rPr>
              <a:t>	</a:t>
            </a:r>
            <a:r>
              <a:rPr lang="hu-HU" sz="1800" b="0" dirty="0" err="1">
                <a:solidFill>
                  <a:srgbClr val="000000"/>
                </a:solidFill>
                <a:latin typeface="Consolas"/>
              </a:rPr>
              <a:t>Iterator</a:t>
            </a:r>
            <a:r>
              <a:rPr lang="hu-HU" sz="1800" b="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hu-HU" sz="1800" b="0" dirty="0" err="1">
                <a:solidFill>
                  <a:srgbClr val="000000"/>
                </a:solidFill>
                <a:latin typeface="Consolas"/>
              </a:rPr>
              <a:t>String</a:t>
            </a:r>
            <a:r>
              <a:rPr lang="hu-HU" sz="1800" b="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hu-HU" sz="1800" b="0" dirty="0">
                <a:solidFill>
                  <a:srgbClr val="6A3E3E"/>
                </a:solidFill>
                <a:latin typeface="Consolas"/>
              </a:rPr>
              <a:t>i</a:t>
            </a:r>
            <a:r>
              <a:rPr lang="hu-HU" sz="1800" b="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hu-HU" sz="1800" b="0" dirty="0" err="1">
                <a:solidFill>
                  <a:srgbClr val="6A3E3E"/>
                </a:solidFill>
                <a:latin typeface="Consolas"/>
              </a:rPr>
              <a:t>list</a:t>
            </a:r>
            <a:r>
              <a:rPr lang="hu-HU" sz="1800" b="0" dirty="0" err="1">
                <a:solidFill>
                  <a:srgbClr val="000000"/>
                </a:solidFill>
                <a:latin typeface="Consolas"/>
              </a:rPr>
              <a:t>.iterator</a:t>
            </a:r>
            <a:r>
              <a:rPr lang="hu-HU" sz="1800" b="0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marL="0" indent="0">
              <a:buNone/>
            </a:pPr>
            <a:r>
              <a:rPr lang="hu-HU" sz="1800" b="0" dirty="0">
                <a:solidFill>
                  <a:srgbClr val="7F0055"/>
                </a:solidFill>
                <a:latin typeface="Consolas"/>
              </a:rPr>
              <a:t>	</a:t>
            </a:r>
            <a:r>
              <a:rPr lang="hu-HU" sz="1800" b="0" dirty="0" err="1">
                <a:solidFill>
                  <a:srgbClr val="7F0055"/>
                </a:solidFill>
                <a:latin typeface="Consolas"/>
              </a:rPr>
              <a:t>while</a:t>
            </a:r>
            <a:r>
              <a:rPr lang="hu-HU" sz="1800" b="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hu-HU" sz="1800" b="0" dirty="0" err="1">
                <a:solidFill>
                  <a:srgbClr val="6A3E3E"/>
                </a:solidFill>
                <a:latin typeface="Consolas"/>
              </a:rPr>
              <a:t>i</a:t>
            </a:r>
            <a:r>
              <a:rPr lang="hu-HU" sz="1800" b="0" dirty="0" err="1">
                <a:solidFill>
                  <a:srgbClr val="000000"/>
                </a:solidFill>
                <a:latin typeface="Consolas"/>
              </a:rPr>
              <a:t>.hasNext</a:t>
            </a:r>
            <a:r>
              <a:rPr lang="hu-HU" sz="1800" b="0" dirty="0">
                <a:solidFill>
                  <a:srgbClr val="000000"/>
                </a:solidFill>
                <a:latin typeface="Consolas"/>
              </a:rPr>
              <a:t>()){</a:t>
            </a:r>
          </a:p>
          <a:p>
            <a:pPr marL="0" indent="0">
              <a:buNone/>
            </a:pPr>
            <a:r>
              <a:rPr lang="hu-HU" sz="1800" b="0" dirty="0">
                <a:solidFill>
                  <a:srgbClr val="6A3E3E"/>
                </a:solidFill>
                <a:latin typeface="Consolas"/>
              </a:rPr>
              <a:t>		</a:t>
            </a:r>
            <a:r>
              <a:rPr lang="hu-HU" sz="1800" b="0" dirty="0" err="1">
                <a:solidFill>
                  <a:srgbClr val="6A3E3E"/>
                </a:solidFill>
                <a:latin typeface="Consolas"/>
              </a:rPr>
              <a:t>i</a:t>
            </a:r>
            <a:r>
              <a:rPr lang="hu-HU" sz="1800" b="0" dirty="0" err="1">
                <a:solidFill>
                  <a:srgbClr val="000000"/>
                </a:solidFill>
                <a:latin typeface="Consolas"/>
              </a:rPr>
              <a:t>.next</a:t>
            </a:r>
            <a:r>
              <a:rPr lang="hu-HU" sz="1800" b="0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marL="0" indent="0">
              <a:buNone/>
            </a:pPr>
            <a:r>
              <a:rPr lang="hu-HU" sz="1800" b="0" dirty="0">
                <a:solidFill>
                  <a:srgbClr val="000000"/>
                </a:solidFill>
                <a:latin typeface="Consolas"/>
              </a:rPr>
              <a:t>	}</a:t>
            </a:r>
          </a:p>
          <a:p>
            <a:pPr marL="0" indent="0">
              <a:buNone/>
            </a:pPr>
            <a:r>
              <a:rPr lang="hu-HU" sz="2400" b="0" dirty="0"/>
              <a:t>vagy összes elem bejárása:</a:t>
            </a:r>
          </a:p>
          <a:p>
            <a:pPr marL="0" indent="0">
              <a:buNone/>
            </a:pPr>
            <a:r>
              <a:rPr lang="hu-HU" sz="1800" b="0" dirty="0">
                <a:solidFill>
                  <a:srgbClr val="7F0055"/>
                </a:solidFill>
                <a:latin typeface="Consolas"/>
              </a:rPr>
              <a:t>	</a:t>
            </a:r>
            <a:r>
              <a:rPr lang="hu-HU" sz="1800" b="0" dirty="0" err="1">
                <a:solidFill>
                  <a:srgbClr val="7F0055"/>
                </a:solidFill>
                <a:latin typeface="Consolas"/>
              </a:rPr>
              <a:t>for</a:t>
            </a:r>
            <a:r>
              <a:rPr lang="hu-HU" sz="1800" b="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hu-HU" sz="1800" b="0" dirty="0" err="1">
                <a:solidFill>
                  <a:srgbClr val="000000"/>
                </a:solidFill>
                <a:latin typeface="Consolas"/>
              </a:rPr>
              <a:t>String</a:t>
            </a:r>
            <a:r>
              <a:rPr lang="hu-HU" sz="1800" b="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1800" b="0" dirty="0">
                <a:solidFill>
                  <a:srgbClr val="6A3E3E"/>
                </a:solidFill>
                <a:latin typeface="Consolas"/>
              </a:rPr>
              <a:t>s</a:t>
            </a:r>
            <a:r>
              <a:rPr lang="hu-HU" sz="1800" b="0" dirty="0">
                <a:solidFill>
                  <a:srgbClr val="000000"/>
                </a:solidFill>
                <a:latin typeface="Consolas"/>
              </a:rPr>
              <a:t> : </a:t>
            </a:r>
            <a:r>
              <a:rPr lang="hu-HU" sz="1800" b="0" dirty="0" err="1">
                <a:solidFill>
                  <a:srgbClr val="6A3E3E"/>
                </a:solidFill>
                <a:latin typeface="Consolas"/>
              </a:rPr>
              <a:t>list</a:t>
            </a:r>
            <a:r>
              <a:rPr lang="hu-HU" sz="1800" b="0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pPr marL="0" indent="0">
              <a:buNone/>
            </a:pPr>
            <a:r>
              <a:rPr lang="hu-HU" sz="1800" b="0" dirty="0">
                <a:solidFill>
                  <a:srgbClr val="6A3E3E"/>
                </a:solidFill>
                <a:latin typeface="Consolas"/>
              </a:rPr>
              <a:t>		s</a:t>
            </a:r>
            <a:r>
              <a:rPr lang="hu-HU" sz="1800" b="0" dirty="0">
                <a:solidFill>
                  <a:srgbClr val="000000"/>
                </a:solidFill>
                <a:latin typeface="Consolas"/>
              </a:rPr>
              <a:t>=</a:t>
            </a:r>
            <a:r>
              <a:rPr lang="hu-HU" sz="1800" b="0" dirty="0">
                <a:solidFill>
                  <a:srgbClr val="2A00FF"/>
                </a:solidFill>
                <a:latin typeface="Consolas"/>
              </a:rPr>
              <a:t>"</a:t>
            </a:r>
            <a:r>
              <a:rPr lang="hu-HU" sz="1800" b="0" dirty="0" err="1">
                <a:solidFill>
                  <a:srgbClr val="2A00FF"/>
                </a:solidFill>
                <a:latin typeface="Consolas"/>
              </a:rPr>
              <a:t>hi</a:t>
            </a:r>
            <a:r>
              <a:rPr lang="hu-HU" sz="1800" b="0" dirty="0">
                <a:solidFill>
                  <a:srgbClr val="2A00FF"/>
                </a:solidFill>
                <a:latin typeface="Consolas"/>
              </a:rPr>
              <a:t>"</a:t>
            </a:r>
            <a:r>
              <a:rPr lang="hu-HU" sz="1800" b="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hu-HU" sz="2400" dirty="0"/>
              <a:t>	 </a:t>
            </a:r>
          </a:p>
        </p:txBody>
      </p:sp>
    </p:spTree>
    <p:extLst>
      <p:ext uri="{BB962C8B-B14F-4D97-AF65-F5344CB8AC3E}">
        <p14:creationId xmlns:p14="http://schemas.microsoft.com/office/powerpoint/2010/main" val="1228381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404664"/>
            <a:ext cx="8640960" cy="4349750"/>
          </a:xfrm>
        </p:spPr>
        <p:txBody>
          <a:bodyPr/>
          <a:lstStyle/>
          <a:p>
            <a:pPr marL="0" indent="0">
              <a:buNone/>
            </a:pP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Stack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&lt;Integer&gt; </a:t>
            </a:r>
            <a:r>
              <a:rPr lang="hu-HU" sz="2400" b="0" dirty="0">
                <a:solidFill>
                  <a:srgbClr val="6A3E3E"/>
                </a:solidFill>
                <a:latin typeface="Consolas"/>
              </a:rPr>
              <a:t>s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hu-HU" sz="2400" b="0" dirty="0" err="1">
                <a:solidFill>
                  <a:srgbClr val="7F0055"/>
                </a:solidFill>
                <a:latin typeface="Consolas"/>
              </a:rPr>
              <a:t>new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Stack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&lt;&gt;();</a:t>
            </a:r>
          </a:p>
          <a:p>
            <a:pPr marL="0" indent="0">
              <a:buNone/>
            </a:pPr>
            <a:r>
              <a:rPr lang="hu-HU" sz="2400" b="0" dirty="0" err="1">
                <a:solidFill>
                  <a:srgbClr val="6A3E3E"/>
                </a:solidFill>
                <a:latin typeface="Consolas"/>
              </a:rPr>
              <a:t>s</a:t>
            </a: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.push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(4);</a:t>
            </a:r>
            <a:r>
              <a:rPr lang="hu-HU" sz="2400" b="0" dirty="0" err="1">
                <a:solidFill>
                  <a:srgbClr val="6A3E3E"/>
                </a:solidFill>
                <a:latin typeface="Consolas"/>
              </a:rPr>
              <a:t>s</a:t>
            </a: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.push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(3);</a:t>
            </a:r>
            <a:r>
              <a:rPr lang="hu-HU" sz="2400" b="0" dirty="0" err="1">
                <a:solidFill>
                  <a:srgbClr val="6A3E3E"/>
                </a:solidFill>
                <a:latin typeface="Consolas"/>
              </a:rPr>
              <a:t>s</a:t>
            </a: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.push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(5);</a:t>
            </a:r>
          </a:p>
          <a:p>
            <a:pPr marL="0" indent="0">
              <a:buNone/>
            </a:pPr>
            <a:r>
              <a:rPr lang="hu-HU" sz="2400" b="0" dirty="0" err="1">
                <a:solidFill>
                  <a:srgbClr val="7F0055"/>
                </a:solidFill>
                <a:latin typeface="Consolas"/>
              </a:rPr>
              <a:t>while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(!</a:t>
            </a:r>
            <a:r>
              <a:rPr lang="hu-HU" sz="2400" b="0" dirty="0" err="1">
                <a:solidFill>
                  <a:srgbClr val="6A3E3E"/>
                </a:solidFill>
                <a:latin typeface="Consolas"/>
              </a:rPr>
              <a:t>s</a:t>
            </a: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.isEmpty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())</a:t>
            </a:r>
          </a:p>
          <a:p>
            <a:pPr marL="0" indent="0">
              <a:buNone/>
            </a:pPr>
            <a:r>
              <a:rPr lang="hu-HU" sz="2400" b="0" dirty="0">
                <a:solidFill>
                  <a:srgbClr val="000000"/>
                </a:solidFill>
                <a:latin typeface="Consolas"/>
              </a:rPr>
              <a:t>	</a:t>
            </a: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System.</a:t>
            </a:r>
            <a:r>
              <a:rPr lang="hu-HU" sz="2400" b="0" i="1" dirty="0" err="1">
                <a:solidFill>
                  <a:srgbClr val="0000C0"/>
                </a:solidFill>
                <a:latin typeface="Consolas"/>
              </a:rPr>
              <a:t>out</a:t>
            </a:r>
            <a:r>
              <a:rPr lang="hu-HU" sz="2400" b="0" i="1" dirty="0" err="1">
                <a:solidFill>
                  <a:srgbClr val="000000"/>
                </a:solidFill>
                <a:latin typeface="Consolas"/>
              </a:rPr>
              <a:t>.print</a:t>
            </a:r>
            <a:r>
              <a:rPr lang="hu-HU" sz="2400" b="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hu-HU" sz="2400" b="0" i="1" dirty="0" err="1">
                <a:solidFill>
                  <a:srgbClr val="6A3E3E"/>
                </a:solidFill>
                <a:latin typeface="Consolas"/>
              </a:rPr>
              <a:t>s</a:t>
            </a:r>
            <a:r>
              <a:rPr lang="hu-HU" sz="2400" b="0" i="1" dirty="0" err="1">
                <a:solidFill>
                  <a:srgbClr val="000000"/>
                </a:solidFill>
                <a:latin typeface="Consolas"/>
              </a:rPr>
              <a:t>.pop</a:t>
            </a:r>
            <a:r>
              <a:rPr lang="hu-HU" sz="2400" b="0" i="1" dirty="0">
                <a:solidFill>
                  <a:srgbClr val="000000"/>
                </a:solidFill>
                <a:latin typeface="Consolas"/>
              </a:rPr>
              <a:t>()+</a:t>
            </a:r>
            <a:r>
              <a:rPr lang="hu-HU" sz="2400" b="0" i="1" dirty="0">
                <a:solidFill>
                  <a:srgbClr val="2A00FF"/>
                </a:solidFill>
                <a:latin typeface="Consolas"/>
              </a:rPr>
              <a:t>" "</a:t>
            </a:r>
            <a:r>
              <a:rPr lang="hu-HU" sz="2400" b="0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0" indent="0">
              <a:buNone/>
            </a:pPr>
            <a:endParaRPr lang="hu-HU" sz="2400" b="0" dirty="0">
              <a:latin typeface="Consolas"/>
            </a:endParaRPr>
          </a:p>
          <a:p>
            <a:pPr marL="0" indent="0">
              <a:buNone/>
            </a:pP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Queue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&lt;Integer&gt; </a:t>
            </a:r>
            <a:r>
              <a:rPr lang="hu-HU" sz="2400" b="0" dirty="0">
                <a:solidFill>
                  <a:srgbClr val="6A3E3E"/>
                </a:solidFill>
                <a:latin typeface="Consolas"/>
              </a:rPr>
              <a:t>q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hu-HU" sz="2400" b="0" dirty="0" err="1">
                <a:solidFill>
                  <a:srgbClr val="7F0055"/>
                </a:solidFill>
                <a:latin typeface="Consolas"/>
              </a:rPr>
              <a:t>new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ArrayDeque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&lt;&gt;();</a:t>
            </a:r>
          </a:p>
          <a:p>
            <a:pPr marL="0" indent="0">
              <a:buNone/>
            </a:pPr>
            <a:r>
              <a:rPr lang="hu-HU" sz="2400" b="0" dirty="0" err="1">
                <a:solidFill>
                  <a:srgbClr val="6A3E3E"/>
                </a:solidFill>
                <a:latin typeface="Consolas"/>
              </a:rPr>
              <a:t>q</a:t>
            </a: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.add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(4);</a:t>
            </a:r>
            <a:r>
              <a:rPr lang="hu-HU" sz="2400" b="0" dirty="0" err="1">
                <a:solidFill>
                  <a:srgbClr val="6A3E3E"/>
                </a:solidFill>
                <a:latin typeface="Consolas"/>
              </a:rPr>
              <a:t>q</a:t>
            </a: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.add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(3);</a:t>
            </a:r>
            <a:r>
              <a:rPr lang="hu-HU" sz="2400" b="0" dirty="0" err="1">
                <a:solidFill>
                  <a:srgbClr val="6A3E3E"/>
                </a:solidFill>
                <a:latin typeface="Consolas"/>
              </a:rPr>
              <a:t>q</a:t>
            </a: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.add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(5);</a:t>
            </a:r>
          </a:p>
          <a:p>
            <a:pPr marL="0" indent="0">
              <a:buNone/>
            </a:pPr>
            <a:r>
              <a:rPr lang="hu-HU" sz="2400" b="0" dirty="0" err="1">
                <a:solidFill>
                  <a:srgbClr val="7F0055"/>
                </a:solidFill>
                <a:latin typeface="Consolas"/>
              </a:rPr>
              <a:t>while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(!</a:t>
            </a:r>
            <a:r>
              <a:rPr lang="hu-HU" sz="2400" b="0" dirty="0" err="1">
                <a:solidFill>
                  <a:srgbClr val="6A3E3E"/>
                </a:solidFill>
                <a:latin typeface="Consolas"/>
              </a:rPr>
              <a:t>q</a:t>
            </a: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.isEmpty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())</a:t>
            </a:r>
          </a:p>
          <a:p>
            <a:pPr marL="0" indent="0">
              <a:buNone/>
            </a:pPr>
            <a:r>
              <a:rPr lang="hu-HU" sz="2400" b="0" dirty="0">
                <a:solidFill>
                  <a:srgbClr val="000000"/>
                </a:solidFill>
                <a:latin typeface="Consolas"/>
              </a:rPr>
              <a:t>	</a:t>
            </a: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System.</a:t>
            </a:r>
            <a:r>
              <a:rPr lang="hu-HU" sz="2400" b="0" i="1" dirty="0" err="1">
                <a:solidFill>
                  <a:srgbClr val="0000C0"/>
                </a:solidFill>
                <a:latin typeface="Consolas"/>
              </a:rPr>
              <a:t>out</a:t>
            </a:r>
            <a:r>
              <a:rPr lang="hu-HU" sz="2400" b="0" i="1" dirty="0" err="1">
                <a:solidFill>
                  <a:srgbClr val="000000"/>
                </a:solidFill>
                <a:latin typeface="Consolas"/>
              </a:rPr>
              <a:t>.print</a:t>
            </a:r>
            <a:r>
              <a:rPr lang="hu-HU" sz="2400" b="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hu-HU" sz="2400" b="0" i="1" dirty="0" err="1">
                <a:solidFill>
                  <a:srgbClr val="6A3E3E"/>
                </a:solidFill>
                <a:latin typeface="Consolas"/>
              </a:rPr>
              <a:t>q</a:t>
            </a:r>
            <a:r>
              <a:rPr lang="hu-HU" sz="2400" b="0" i="1" dirty="0" err="1">
                <a:solidFill>
                  <a:srgbClr val="000000"/>
                </a:solidFill>
                <a:latin typeface="Consolas"/>
              </a:rPr>
              <a:t>.poll</a:t>
            </a:r>
            <a:r>
              <a:rPr lang="hu-HU" sz="2400" b="0" i="1" dirty="0">
                <a:solidFill>
                  <a:srgbClr val="000000"/>
                </a:solidFill>
                <a:latin typeface="Consolas"/>
              </a:rPr>
              <a:t>()+</a:t>
            </a:r>
            <a:r>
              <a:rPr lang="hu-HU" sz="2400" b="0" i="1" dirty="0">
                <a:solidFill>
                  <a:srgbClr val="2A00FF"/>
                </a:solidFill>
                <a:latin typeface="Consolas"/>
              </a:rPr>
              <a:t>" "</a:t>
            </a:r>
            <a:r>
              <a:rPr lang="hu-HU" sz="2400" b="0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0" indent="0">
              <a:buNone/>
            </a:pPr>
            <a:endParaRPr lang="hu-HU" sz="2400" b="0" dirty="0">
              <a:latin typeface="Consolas"/>
            </a:endParaRPr>
          </a:p>
          <a:p>
            <a:pPr marL="0" indent="0">
              <a:buNone/>
            </a:pP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PriorityQueue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&lt;Integer&gt; </a:t>
            </a:r>
            <a:r>
              <a:rPr lang="hu-HU" sz="2400" b="0" dirty="0" err="1">
                <a:solidFill>
                  <a:srgbClr val="6A3E3E"/>
                </a:solidFill>
                <a:latin typeface="Consolas"/>
              </a:rPr>
              <a:t>pq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hu-HU" sz="2400" b="0" dirty="0" err="1">
                <a:solidFill>
                  <a:srgbClr val="7F0055"/>
                </a:solidFill>
                <a:latin typeface="Consolas"/>
              </a:rPr>
              <a:t>new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PriorityQueue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&lt;&gt;();</a:t>
            </a:r>
          </a:p>
          <a:p>
            <a:pPr marL="0" indent="0">
              <a:buNone/>
            </a:pPr>
            <a:r>
              <a:rPr lang="hu-HU" sz="2400" b="0" dirty="0" err="1">
                <a:solidFill>
                  <a:srgbClr val="6A3E3E"/>
                </a:solidFill>
                <a:latin typeface="Consolas"/>
              </a:rPr>
              <a:t>pq</a:t>
            </a: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.add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(4);</a:t>
            </a:r>
            <a:r>
              <a:rPr lang="hu-HU" sz="2400" b="0" dirty="0" err="1">
                <a:solidFill>
                  <a:srgbClr val="6A3E3E"/>
                </a:solidFill>
                <a:latin typeface="Consolas"/>
              </a:rPr>
              <a:t>pq</a:t>
            </a: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.add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(3);</a:t>
            </a:r>
            <a:r>
              <a:rPr lang="hu-HU" sz="2400" b="0" dirty="0" err="1">
                <a:solidFill>
                  <a:srgbClr val="6A3E3E"/>
                </a:solidFill>
                <a:latin typeface="Consolas"/>
              </a:rPr>
              <a:t>pq</a:t>
            </a: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.add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(5);</a:t>
            </a:r>
          </a:p>
          <a:p>
            <a:pPr marL="0" indent="0">
              <a:buNone/>
            </a:pPr>
            <a:r>
              <a:rPr lang="hu-HU" sz="2400" b="0" dirty="0" err="1">
                <a:solidFill>
                  <a:srgbClr val="7F0055"/>
                </a:solidFill>
                <a:latin typeface="Consolas"/>
              </a:rPr>
              <a:t>while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(!</a:t>
            </a:r>
            <a:r>
              <a:rPr lang="hu-HU" sz="2400" b="0" dirty="0" err="1">
                <a:solidFill>
                  <a:srgbClr val="6A3E3E"/>
                </a:solidFill>
                <a:latin typeface="Consolas"/>
              </a:rPr>
              <a:t>pq</a:t>
            </a: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.isEmpty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())</a:t>
            </a:r>
          </a:p>
          <a:p>
            <a:pPr marL="0" indent="0">
              <a:buNone/>
            </a:pPr>
            <a:r>
              <a:rPr lang="hu-HU" sz="2400" b="0" dirty="0">
                <a:solidFill>
                  <a:srgbClr val="000000"/>
                </a:solidFill>
                <a:latin typeface="Consolas"/>
              </a:rPr>
              <a:t>	</a:t>
            </a: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System.</a:t>
            </a:r>
            <a:r>
              <a:rPr lang="hu-HU" sz="2400" b="0" i="1" dirty="0" err="1">
                <a:solidFill>
                  <a:srgbClr val="0000C0"/>
                </a:solidFill>
                <a:latin typeface="Consolas"/>
              </a:rPr>
              <a:t>out</a:t>
            </a:r>
            <a:r>
              <a:rPr lang="hu-HU" sz="2400" b="0" i="1" dirty="0" err="1">
                <a:solidFill>
                  <a:srgbClr val="000000"/>
                </a:solidFill>
                <a:latin typeface="Consolas"/>
              </a:rPr>
              <a:t>.print</a:t>
            </a:r>
            <a:r>
              <a:rPr lang="hu-HU" sz="2400" b="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hu-HU" sz="2400" b="0" i="1" dirty="0" err="1">
                <a:solidFill>
                  <a:srgbClr val="6A3E3E"/>
                </a:solidFill>
                <a:latin typeface="Consolas"/>
              </a:rPr>
              <a:t>pq</a:t>
            </a:r>
            <a:r>
              <a:rPr lang="hu-HU" sz="2400" b="0" i="1" dirty="0" err="1">
                <a:solidFill>
                  <a:srgbClr val="000000"/>
                </a:solidFill>
                <a:latin typeface="Consolas"/>
              </a:rPr>
              <a:t>.poll</a:t>
            </a:r>
            <a:r>
              <a:rPr lang="hu-HU" sz="2400" b="0" i="1" dirty="0">
                <a:solidFill>
                  <a:srgbClr val="000000"/>
                </a:solidFill>
                <a:latin typeface="Consolas"/>
              </a:rPr>
              <a:t>()+</a:t>
            </a:r>
            <a:r>
              <a:rPr lang="hu-HU" sz="2400" b="0" i="1" dirty="0">
                <a:solidFill>
                  <a:srgbClr val="2A00FF"/>
                </a:solidFill>
                <a:latin typeface="Consolas"/>
              </a:rPr>
              <a:t>" "</a:t>
            </a:r>
            <a:r>
              <a:rPr lang="hu-HU" sz="2400" b="0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0" indent="0">
              <a:buNone/>
            </a:pPr>
            <a:endParaRPr lang="hu-HU" sz="2400" b="0" dirty="0"/>
          </a:p>
        </p:txBody>
      </p:sp>
    </p:spTree>
    <p:extLst>
      <p:ext uri="{BB962C8B-B14F-4D97-AF65-F5344CB8AC3E}">
        <p14:creationId xmlns:p14="http://schemas.microsoft.com/office/powerpoint/2010/main" val="1433309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Minden programozási nyelven megvalósítottak!!!</a:t>
            </a: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8034" y="1700808"/>
          <a:ext cx="9135966" cy="466611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522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1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46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2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26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77686"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Java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hlinkClick r:id="rId2"/>
                        </a:rPr>
                        <a:t>C++</a:t>
                      </a:r>
                      <a:r>
                        <a:rPr lang="hu-HU" dirty="0"/>
                        <a:t> </a:t>
                      </a:r>
                      <a:r>
                        <a:rPr lang="hu-HU" dirty="0" err="1"/>
                        <a:t>std</a:t>
                      </a:r>
                      <a:r>
                        <a:rPr lang="hu-HU" dirty="0"/>
                        <a:t>::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hlinkClick r:id="rId3"/>
                        </a:rPr>
                        <a:t>C#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/>
                        <a:t>python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hlinkClick r:id="rId4"/>
                        </a:rPr>
                        <a:t>Scala</a:t>
                      </a:r>
                      <a:endParaRPr lang="hu-H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Közvetlen</a:t>
                      </a:r>
                      <a:r>
                        <a:rPr lang="hu-HU" sz="1600" baseline="0" dirty="0"/>
                        <a:t> elérésű </a:t>
                      </a:r>
                      <a:r>
                        <a:rPr lang="hu-HU" sz="1600" dirty="0"/>
                        <a:t>lista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err="1"/>
                        <a:t>ArrayList</a:t>
                      </a:r>
                      <a:endParaRPr lang="hu-H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err="1"/>
                        <a:t>vector</a:t>
                      </a:r>
                      <a:endParaRPr lang="hu-H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List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--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err="1"/>
                        <a:t>ArrayBuffer</a:t>
                      </a:r>
                      <a:endParaRPr lang="hu-H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Láncolt lista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err="1"/>
                        <a:t>LinkedList</a:t>
                      </a:r>
                      <a:endParaRPr lang="hu-H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err="1"/>
                        <a:t>list</a:t>
                      </a:r>
                      <a:endParaRPr lang="hu-H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err="1"/>
                        <a:t>LinkedList</a:t>
                      </a:r>
                      <a:endParaRPr lang="hu-H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err="1"/>
                        <a:t>deque</a:t>
                      </a:r>
                      <a:endParaRPr lang="hu-H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err="1"/>
                        <a:t>LinkedList</a:t>
                      </a:r>
                      <a:endParaRPr lang="hu-H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Verem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err="1"/>
                        <a:t>Stack</a:t>
                      </a:r>
                      <a:endParaRPr lang="hu-H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err="1"/>
                        <a:t>stack</a:t>
                      </a:r>
                      <a:endParaRPr lang="hu-H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err="1"/>
                        <a:t>Stack</a:t>
                      </a:r>
                      <a:endParaRPr lang="hu-H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hlinkClick r:id="rId5"/>
                        </a:rPr>
                        <a:t>list.pop()</a:t>
                      </a:r>
                      <a:endParaRPr lang="hu-H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err="1"/>
                        <a:t>Stack</a:t>
                      </a:r>
                      <a:endParaRPr lang="hu-H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Sor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err="1"/>
                        <a:t>ArrayDeque</a:t>
                      </a:r>
                      <a:endParaRPr lang="hu-H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err="1"/>
                        <a:t>queue</a:t>
                      </a:r>
                      <a:endParaRPr lang="hu-H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err="1"/>
                        <a:t>Queue</a:t>
                      </a:r>
                      <a:endParaRPr lang="hu-H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err="1"/>
                        <a:t>queue</a:t>
                      </a:r>
                      <a:r>
                        <a:rPr lang="hu-HU" sz="1600" dirty="0"/>
                        <a:t>.</a:t>
                      </a:r>
                    </a:p>
                    <a:p>
                      <a:pPr algn="ctr"/>
                      <a:r>
                        <a:rPr lang="hu-HU" sz="1600" dirty="0" err="1"/>
                        <a:t>LifoQueue</a:t>
                      </a:r>
                      <a:endParaRPr lang="hu-H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err="1"/>
                        <a:t>Queue</a:t>
                      </a:r>
                      <a:endParaRPr lang="hu-H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Prioritási sor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err="1"/>
                        <a:t>PriorityQueue</a:t>
                      </a:r>
                      <a:endParaRPr lang="hu-H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err="1"/>
                        <a:t>priority</a:t>
                      </a:r>
                      <a:r>
                        <a:rPr lang="hu-HU" sz="1600" dirty="0"/>
                        <a:t>_</a:t>
                      </a:r>
                      <a:r>
                        <a:rPr lang="hu-HU" sz="1600" dirty="0" err="1"/>
                        <a:t>queue</a:t>
                      </a:r>
                      <a:endParaRPr lang="hu-H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err="1"/>
                        <a:t>SortedList</a:t>
                      </a:r>
                      <a:endParaRPr lang="hu-H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err="1"/>
                        <a:t>queue</a:t>
                      </a:r>
                      <a:r>
                        <a:rPr lang="hu-HU" sz="1600" dirty="0"/>
                        <a:t>.</a:t>
                      </a:r>
                    </a:p>
                    <a:p>
                      <a:pPr algn="ctr"/>
                      <a:r>
                        <a:rPr lang="hu-HU" sz="1600" dirty="0" err="1"/>
                        <a:t>PriorityQueue</a:t>
                      </a:r>
                      <a:endParaRPr lang="hu-H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err="1"/>
                        <a:t>PriorityQueue</a:t>
                      </a:r>
                      <a:endParaRPr lang="hu-H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149841"/>
      </p:ext>
    </p:extLst>
  </p:cSld>
  <p:clrMapOvr>
    <a:masterClrMapping/>
  </p:clrMapOvr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334</Words>
  <Application>Microsoft Macintosh PowerPoint</Application>
  <PresentationFormat>On-screen Show (4:3)</PresentationFormat>
  <Paragraphs>82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Consolas</vt:lpstr>
      <vt:lpstr>2_Alapértelmezett terv</vt:lpstr>
      <vt:lpstr>PowerPoint Presentation</vt:lpstr>
      <vt:lpstr>ArrayList vs LinkedList</vt:lpstr>
      <vt:lpstr>Java tömbök</vt:lpstr>
      <vt:lpstr>Iterátorok</vt:lpstr>
      <vt:lpstr>PowerPoint Presentation</vt:lpstr>
      <vt:lpstr>Minden programozási nyelven megvalósítottak!!!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16</cp:revision>
  <dcterms:created xsi:type="dcterms:W3CDTF">2020-09-28T09:38:30Z</dcterms:created>
  <dcterms:modified xsi:type="dcterms:W3CDTF">2020-10-12T12:31:15Z</dcterms:modified>
</cp:coreProperties>
</file>