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522" r:id="rId3"/>
    <p:sldId id="523" r:id="rId4"/>
    <p:sldId id="524" r:id="rId5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430"/>
    <p:restoredTop sz="94694"/>
  </p:normalViewPr>
  <p:slideViewPr>
    <p:cSldViewPr snapToGrid="0" snapToObjects="1">
      <p:cViewPr varScale="1">
        <p:scale>
          <a:sx n="108" d="100"/>
          <a:sy n="108" d="100"/>
        </p:scale>
        <p:origin x="11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94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893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2620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537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9302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857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325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8999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33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1828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6205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17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9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Fák számítógépes reprezentációja</a:t>
            </a: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2020. október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7. hét – 2.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S07E02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47299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8888" y="1600200"/>
            <a:ext cx="7885112" cy="4349750"/>
          </a:xfrm>
        </p:spPr>
        <p:txBody>
          <a:bodyPr/>
          <a:lstStyle/>
          <a:p>
            <a:r>
              <a:rPr lang="hu-HU" b="0" dirty="0"/>
              <a:t>Fa = összefüggő, körmentes </a:t>
            </a:r>
            <a:r>
              <a:rPr lang="hu-HU" dirty="0"/>
              <a:t>gráf</a:t>
            </a:r>
          </a:p>
          <a:p>
            <a:r>
              <a:rPr lang="hu-HU" b="0" dirty="0"/>
              <a:t>Bármely két csúcsát </a:t>
            </a:r>
            <a:r>
              <a:rPr lang="hu-HU" b="0" i="1" dirty="0"/>
              <a:t>pontosan egy</a:t>
            </a:r>
            <a:r>
              <a:rPr lang="hu-HU" b="0" dirty="0"/>
              <a:t> út köti össze</a:t>
            </a:r>
          </a:p>
        </p:txBody>
      </p:sp>
      <p:pic>
        <p:nvPicPr>
          <p:cNvPr id="21506" name="Picture 2" descr="Címkézett fa 6 csúcsból és 5 élb&amp;odblac;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996952"/>
            <a:ext cx="3088870" cy="360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1187624" y="3356992"/>
            <a:ext cx="489654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hu-HU" sz="3200" kern="0" dirty="0">
                <a:solidFill>
                  <a:srgbClr val="333333"/>
                </a:solidFill>
                <a:latin typeface="Arial"/>
              </a:rPr>
              <a:t>A fa elsőfokú csúcsait </a:t>
            </a:r>
            <a:r>
              <a:rPr lang="hu-HU" sz="3200" b="1" kern="0" dirty="0">
                <a:solidFill>
                  <a:srgbClr val="333333"/>
                </a:solidFill>
                <a:latin typeface="Arial"/>
              </a:rPr>
              <a:t>levél</a:t>
            </a:r>
            <a:r>
              <a:rPr lang="hu-HU" sz="3200" kern="0" dirty="0">
                <a:solidFill>
                  <a:srgbClr val="333333"/>
                </a:solidFill>
                <a:latin typeface="Arial"/>
              </a:rPr>
              <a:t>nek hívjuk. Egy nem levél csúcs a fában </a:t>
            </a:r>
            <a:r>
              <a:rPr lang="hu-HU" sz="3200" b="1" kern="0" dirty="0">
                <a:solidFill>
                  <a:srgbClr val="333333"/>
                </a:solidFill>
                <a:latin typeface="Arial"/>
              </a:rPr>
              <a:t>belső csúcs</a:t>
            </a:r>
            <a:r>
              <a:rPr lang="hu-HU" sz="3200" kern="0" dirty="0">
                <a:solidFill>
                  <a:srgbClr val="333333"/>
                </a:solidFill>
                <a:latin typeface="Arial"/>
              </a:rPr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14334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Bináris fa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86913" y="1552485"/>
            <a:ext cx="7427912" cy="4349750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Gyökeres fa: </a:t>
            </a:r>
            <a:r>
              <a:rPr lang="hu-HU" b="0" dirty="0"/>
              <a:t>van egy kitűntetett csúcsa, a gyökér</a:t>
            </a:r>
          </a:p>
          <a:p>
            <a:pPr marL="0" indent="0">
              <a:buNone/>
            </a:pPr>
            <a:endParaRPr lang="hu-HU" b="0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Bináris fa</a:t>
            </a:r>
            <a:r>
              <a:rPr lang="hu-HU" b="0" dirty="0"/>
              <a:t>: gyökeres fa, ahol minden csúcsnak legfeljebb két gyereke van</a:t>
            </a:r>
            <a:endParaRPr lang="hu-HU" dirty="0"/>
          </a:p>
        </p:txBody>
      </p:sp>
      <p:sp>
        <p:nvSpPr>
          <p:cNvPr id="5" name="Ellipszis 4"/>
          <p:cNvSpPr/>
          <p:nvPr/>
        </p:nvSpPr>
        <p:spPr bwMode="auto">
          <a:xfrm>
            <a:off x="963216" y="2852936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  <a:endParaRPr kumimoji="0" lang="hu-HU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Ellipszis 5"/>
          <p:cNvSpPr/>
          <p:nvPr/>
        </p:nvSpPr>
        <p:spPr bwMode="auto">
          <a:xfrm>
            <a:off x="1827312" y="2780928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/>
              <a:t>2</a:t>
            </a:r>
            <a:endParaRPr kumimoji="0" lang="hu-HU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Ellipszis 6"/>
          <p:cNvSpPr/>
          <p:nvPr/>
        </p:nvSpPr>
        <p:spPr bwMode="auto">
          <a:xfrm>
            <a:off x="1442897" y="3439328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/>
              <a:t>4</a:t>
            </a:r>
            <a:endParaRPr kumimoji="0" lang="hu-HU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Ellipszis 7"/>
          <p:cNvSpPr/>
          <p:nvPr/>
        </p:nvSpPr>
        <p:spPr bwMode="auto">
          <a:xfrm>
            <a:off x="2123728" y="3352971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/>
              <a:t>3</a:t>
            </a:r>
            <a:endParaRPr kumimoji="0" lang="hu-HU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Ellipszis 8"/>
          <p:cNvSpPr/>
          <p:nvPr/>
        </p:nvSpPr>
        <p:spPr bwMode="auto">
          <a:xfrm>
            <a:off x="1827312" y="4077072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/>
              <a:t>5</a:t>
            </a:r>
            <a:endParaRPr kumimoji="0" lang="hu-HU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Ellipszis 9"/>
          <p:cNvSpPr/>
          <p:nvPr/>
        </p:nvSpPr>
        <p:spPr bwMode="auto">
          <a:xfrm>
            <a:off x="963216" y="4421703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/>
              <a:t>6</a:t>
            </a:r>
            <a:endParaRPr kumimoji="0" lang="hu-HU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" name="Egyenes összekötő 11"/>
          <p:cNvCxnSpPr>
            <a:stCxn id="5" idx="5"/>
            <a:endCxn id="7" idx="1"/>
          </p:cNvCxnSpPr>
          <p:nvPr/>
        </p:nvCxnSpPr>
        <p:spPr bwMode="auto">
          <a:xfrm>
            <a:off x="1209067" y="3098787"/>
            <a:ext cx="276011" cy="3827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Egyenes összekötő 13"/>
          <p:cNvCxnSpPr>
            <a:endCxn id="6" idx="3"/>
          </p:cNvCxnSpPr>
          <p:nvPr/>
        </p:nvCxnSpPr>
        <p:spPr bwMode="auto">
          <a:xfrm flipV="1">
            <a:off x="1683296" y="3026779"/>
            <a:ext cx="186197" cy="4547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Egyenes összekötő 15"/>
          <p:cNvCxnSpPr>
            <a:stCxn id="7" idx="6"/>
          </p:cNvCxnSpPr>
          <p:nvPr/>
        </p:nvCxnSpPr>
        <p:spPr bwMode="auto">
          <a:xfrm flipV="1">
            <a:off x="1730929" y="3496987"/>
            <a:ext cx="392799" cy="8635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Egyenes összekötő 17"/>
          <p:cNvCxnSpPr>
            <a:stCxn id="7" idx="5"/>
            <a:endCxn id="9" idx="0"/>
          </p:cNvCxnSpPr>
          <p:nvPr/>
        </p:nvCxnSpPr>
        <p:spPr bwMode="auto">
          <a:xfrm>
            <a:off x="1688748" y="3685179"/>
            <a:ext cx="282580" cy="3918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Egyenes összekötő 19"/>
          <p:cNvCxnSpPr>
            <a:stCxn id="9" idx="3"/>
          </p:cNvCxnSpPr>
          <p:nvPr/>
        </p:nvCxnSpPr>
        <p:spPr bwMode="auto">
          <a:xfrm flipH="1">
            <a:off x="1209067" y="4322923"/>
            <a:ext cx="660426" cy="2427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Ellipszis 20"/>
          <p:cNvSpPr/>
          <p:nvPr/>
        </p:nvSpPr>
        <p:spPr bwMode="auto">
          <a:xfrm>
            <a:off x="2946973" y="3352971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  <a:endParaRPr kumimoji="0" lang="hu-HU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Ellipszis 21"/>
          <p:cNvSpPr/>
          <p:nvPr/>
        </p:nvSpPr>
        <p:spPr bwMode="auto">
          <a:xfrm>
            <a:off x="3453669" y="3337493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/>
              <a:t>2</a:t>
            </a:r>
            <a:endParaRPr kumimoji="0" lang="hu-HU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Ellipszis 22"/>
          <p:cNvSpPr/>
          <p:nvPr/>
        </p:nvSpPr>
        <p:spPr bwMode="auto">
          <a:xfrm>
            <a:off x="3699520" y="2729382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/>
              <a:t>4</a:t>
            </a:r>
            <a:endParaRPr kumimoji="0" lang="hu-HU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Ellipszis 23"/>
          <p:cNvSpPr/>
          <p:nvPr/>
        </p:nvSpPr>
        <p:spPr bwMode="auto">
          <a:xfrm>
            <a:off x="4211960" y="3352971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/>
              <a:t>3</a:t>
            </a:r>
            <a:endParaRPr kumimoji="0" lang="hu-HU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Ellipszis 24"/>
          <p:cNvSpPr/>
          <p:nvPr/>
        </p:nvSpPr>
        <p:spPr bwMode="auto">
          <a:xfrm>
            <a:off x="3843536" y="3337493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/>
              <a:t>5</a:t>
            </a:r>
            <a:endParaRPr kumimoji="0" lang="hu-HU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Ellipszis 25"/>
          <p:cNvSpPr/>
          <p:nvPr/>
        </p:nvSpPr>
        <p:spPr bwMode="auto">
          <a:xfrm>
            <a:off x="3851920" y="3928038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/>
              <a:t>6</a:t>
            </a:r>
            <a:endParaRPr kumimoji="0" lang="hu-HU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7" name="Egyenes összekötő 26"/>
          <p:cNvCxnSpPr>
            <a:stCxn id="21" idx="7"/>
            <a:endCxn id="23" idx="3"/>
          </p:cNvCxnSpPr>
          <p:nvPr/>
        </p:nvCxnSpPr>
        <p:spPr bwMode="auto">
          <a:xfrm flipV="1">
            <a:off x="3192824" y="2975233"/>
            <a:ext cx="548877" cy="4199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gyenes összekötő 27"/>
          <p:cNvCxnSpPr>
            <a:stCxn id="23" idx="3"/>
          </p:cNvCxnSpPr>
          <p:nvPr/>
        </p:nvCxnSpPr>
        <p:spPr bwMode="auto">
          <a:xfrm flipH="1">
            <a:off x="3597685" y="2975233"/>
            <a:ext cx="144016" cy="3777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Egyenes összekötő 28"/>
          <p:cNvCxnSpPr>
            <a:stCxn id="23" idx="5"/>
            <a:endCxn id="24" idx="0"/>
          </p:cNvCxnSpPr>
          <p:nvPr/>
        </p:nvCxnSpPr>
        <p:spPr bwMode="auto">
          <a:xfrm>
            <a:off x="3945371" y="2975233"/>
            <a:ext cx="410605" cy="3777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Egyenes összekötő 29"/>
          <p:cNvCxnSpPr>
            <a:stCxn id="23" idx="4"/>
            <a:endCxn id="25" idx="0"/>
          </p:cNvCxnSpPr>
          <p:nvPr/>
        </p:nvCxnSpPr>
        <p:spPr bwMode="auto">
          <a:xfrm>
            <a:off x="3843536" y="3017414"/>
            <a:ext cx="144016" cy="3200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Egyenes összekötő 30"/>
          <p:cNvCxnSpPr>
            <a:stCxn id="25" idx="4"/>
          </p:cNvCxnSpPr>
          <p:nvPr/>
        </p:nvCxnSpPr>
        <p:spPr bwMode="auto">
          <a:xfrm>
            <a:off x="3987552" y="3625525"/>
            <a:ext cx="0" cy="30251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Ellipszis 31"/>
          <p:cNvSpPr/>
          <p:nvPr/>
        </p:nvSpPr>
        <p:spPr bwMode="auto">
          <a:xfrm>
            <a:off x="6545235" y="2685842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  <a:endParaRPr kumimoji="0" lang="hu-HU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Ellipszis 32"/>
          <p:cNvSpPr/>
          <p:nvPr/>
        </p:nvSpPr>
        <p:spPr bwMode="auto">
          <a:xfrm>
            <a:off x="5981181" y="4036285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/>
              <a:t>2</a:t>
            </a:r>
            <a:endParaRPr kumimoji="0" lang="hu-HU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Ellipszis 33"/>
          <p:cNvSpPr/>
          <p:nvPr/>
        </p:nvSpPr>
        <p:spPr bwMode="auto">
          <a:xfrm>
            <a:off x="6556286" y="3397147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/>
              <a:t>4</a:t>
            </a:r>
            <a:endParaRPr kumimoji="0" lang="hu-HU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Ellipszis 34"/>
          <p:cNvSpPr/>
          <p:nvPr/>
        </p:nvSpPr>
        <p:spPr bwMode="auto">
          <a:xfrm>
            <a:off x="7093101" y="4005064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/>
              <a:t>3</a:t>
            </a:r>
            <a:endParaRPr kumimoji="0" lang="hu-HU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Ellipszis 35"/>
          <p:cNvSpPr/>
          <p:nvPr/>
        </p:nvSpPr>
        <p:spPr bwMode="auto">
          <a:xfrm>
            <a:off x="6545235" y="4001436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/>
              <a:t>5</a:t>
            </a:r>
            <a:endParaRPr kumimoji="0" lang="hu-HU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Ellipszis 36"/>
          <p:cNvSpPr/>
          <p:nvPr/>
        </p:nvSpPr>
        <p:spPr bwMode="auto">
          <a:xfrm>
            <a:off x="6539909" y="4565719"/>
            <a:ext cx="288032" cy="2880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/>
              <a:t>6</a:t>
            </a:r>
            <a:endParaRPr kumimoji="0" lang="hu-HU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8" name="Egyenes összekötő 37"/>
          <p:cNvCxnSpPr>
            <a:endCxn id="34" idx="0"/>
          </p:cNvCxnSpPr>
          <p:nvPr/>
        </p:nvCxnSpPr>
        <p:spPr bwMode="auto">
          <a:xfrm>
            <a:off x="6700302" y="2975233"/>
            <a:ext cx="0" cy="4219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Egyenes összekötő 38"/>
          <p:cNvCxnSpPr>
            <a:stCxn id="33" idx="7"/>
          </p:cNvCxnSpPr>
          <p:nvPr/>
        </p:nvCxnSpPr>
        <p:spPr bwMode="auto">
          <a:xfrm flipV="1">
            <a:off x="6227032" y="3630116"/>
            <a:ext cx="360384" cy="4483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Egyenes összekötő 39"/>
          <p:cNvCxnSpPr>
            <a:endCxn id="35" idx="1"/>
          </p:cNvCxnSpPr>
          <p:nvPr/>
        </p:nvCxnSpPr>
        <p:spPr bwMode="auto">
          <a:xfrm>
            <a:off x="6791086" y="3657187"/>
            <a:ext cx="344196" cy="3900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Egyenes összekötő 40"/>
          <p:cNvCxnSpPr>
            <a:stCxn id="34" idx="4"/>
            <a:endCxn id="36" idx="0"/>
          </p:cNvCxnSpPr>
          <p:nvPr/>
        </p:nvCxnSpPr>
        <p:spPr bwMode="auto">
          <a:xfrm flipH="1">
            <a:off x="6689251" y="3685179"/>
            <a:ext cx="11051" cy="31625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Egyenes összekötő 41"/>
          <p:cNvCxnSpPr>
            <a:stCxn id="36" idx="4"/>
          </p:cNvCxnSpPr>
          <p:nvPr/>
        </p:nvCxnSpPr>
        <p:spPr bwMode="auto">
          <a:xfrm flipH="1">
            <a:off x="6683925" y="4289468"/>
            <a:ext cx="5326" cy="2762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Egyenes összekötő nyíllal 80"/>
          <p:cNvCxnSpPr/>
          <p:nvPr/>
        </p:nvCxnSpPr>
        <p:spPr bwMode="auto">
          <a:xfrm>
            <a:off x="4716016" y="2829858"/>
            <a:ext cx="0" cy="7534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Szövegdoboz 81"/>
          <p:cNvSpPr txBox="1"/>
          <p:nvPr/>
        </p:nvSpPr>
        <p:spPr>
          <a:xfrm rot="5400000">
            <a:off x="4532034" y="3031304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/>
              <a:t>gyerek</a:t>
            </a:r>
            <a:endParaRPr lang="hu-HU" dirty="0"/>
          </a:p>
        </p:txBody>
      </p:sp>
      <p:cxnSp>
        <p:nvCxnSpPr>
          <p:cNvPr id="83" name="Egyenes összekötő nyíllal 82"/>
          <p:cNvCxnSpPr/>
          <p:nvPr/>
        </p:nvCxnSpPr>
        <p:spPr bwMode="auto">
          <a:xfrm flipV="1">
            <a:off x="5148064" y="2805393"/>
            <a:ext cx="0" cy="8024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Szövegdoboz 85"/>
          <p:cNvSpPr txBox="1"/>
          <p:nvPr/>
        </p:nvSpPr>
        <p:spPr>
          <a:xfrm rot="5400000">
            <a:off x="4880913" y="3068144"/>
            <a:ext cx="950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/>
              <a:t>szülő/apa</a:t>
            </a:r>
            <a:endParaRPr lang="hu-HU" dirty="0"/>
          </a:p>
        </p:txBody>
      </p:sp>
      <p:cxnSp>
        <p:nvCxnSpPr>
          <p:cNvPr id="88" name="Egyenes összekötő nyíllal 87"/>
          <p:cNvCxnSpPr/>
          <p:nvPr/>
        </p:nvCxnSpPr>
        <p:spPr bwMode="auto">
          <a:xfrm>
            <a:off x="7524328" y="2636912"/>
            <a:ext cx="0" cy="23042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Szövegdoboz 90"/>
          <p:cNvSpPr txBox="1"/>
          <p:nvPr/>
        </p:nvSpPr>
        <p:spPr>
          <a:xfrm rot="5400000">
            <a:off x="7111269" y="3524235"/>
            <a:ext cx="1277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/>
              <a:t>magasság (h)</a:t>
            </a:r>
          </a:p>
        </p:txBody>
      </p:sp>
    </p:spTree>
    <p:extLst>
      <p:ext uri="{BB962C8B-B14F-4D97-AF65-F5344CB8AC3E}">
        <p14:creationId xmlns:p14="http://schemas.microsoft.com/office/powerpoint/2010/main" val="3871160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Fák számítógépes reprezentációja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b="0" dirty="0"/>
              <a:t>csúcsokat és éleiket reprezentáljuk</a:t>
            </a:r>
          </a:p>
          <a:p>
            <a:r>
              <a:rPr lang="hu-HU" sz="2400" b="0" dirty="0"/>
              <a:t>maga a fa egy mutató a gyökérre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1043608" y="2796897"/>
            <a:ext cx="16818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/>
              <a:t>gyerek </a:t>
            </a:r>
            <a:r>
              <a:rPr lang="hu-HU" sz="2000" dirty="0" err="1"/>
              <a:t>éllista</a:t>
            </a:r>
            <a:endParaRPr lang="hu-HU" sz="20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3563888" y="2802821"/>
            <a:ext cx="24753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/>
              <a:t>első fiú, apa, testvér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6732240" y="2796897"/>
            <a:ext cx="1225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/>
              <a:t>bináris fa</a:t>
            </a:r>
          </a:p>
        </p:txBody>
      </p:sp>
      <p:sp>
        <p:nvSpPr>
          <p:cNvPr id="7" name="Téglalap 6"/>
          <p:cNvSpPr/>
          <p:nvPr/>
        </p:nvSpPr>
        <p:spPr bwMode="auto">
          <a:xfrm>
            <a:off x="1115616" y="3789040"/>
            <a:ext cx="1656184" cy="1008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Egyenes összekötő 8"/>
          <p:cNvCxnSpPr/>
          <p:nvPr/>
        </p:nvCxnSpPr>
        <p:spPr bwMode="auto">
          <a:xfrm>
            <a:off x="1115616" y="4077072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10"/>
          <p:cNvCxnSpPr/>
          <p:nvPr/>
        </p:nvCxnSpPr>
        <p:spPr bwMode="auto">
          <a:xfrm>
            <a:off x="1115616" y="4509120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Egyenes összekötő 12"/>
          <p:cNvCxnSpPr/>
          <p:nvPr/>
        </p:nvCxnSpPr>
        <p:spPr bwMode="auto">
          <a:xfrm>
            <a:off x="1331640" y="45091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Egyenes összekötő 14"/>
          <p:cNvCxnSpPr/>
          <p:nvPr/>
        </p:nvCxnSpPr>
        <p:spPr bwMode="auto">
          <a:xfrm>
            <a:off x="1547664" y="45091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Egyenes összekötő 16"/>
          <p:cNvCxnSpPr/>
          <p:nvPr/>
        </p:nvCxnSpPr>
        <p:spPr bwMode="auto">
          <a:xfrm>
            <a:off x="1763688" y="45091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Egyenes összekötő 18"/>
          <p:cNvCxnSpPr/>
          <p:nvPr/>
        </p:nvCxnSpPr>
        <p:spPr bwMode="auto">
          <a:xfrm>
            <a:off x="2555776" y="45091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Szövegdoboz 19"/>
          <p:cNvSpPr txBox="1"/>
          <p:nvPr/>
        </p:nvSpPr>
        <p:spPr>
          <a:xfrm>
            <a:off x="2051720" y="4509120"/>
            <a:ext cx="108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/>
              <a:t>…</a:t>
            </a:r>
          </a:p>
        </p:txBody>
      </p:sp>
      <p:cxnSp>
        <p:nvCxnSpPr>
          <p:cNvPr id="22" name="Egyenes összekötő nyíllal 21"/>
          <p:cNvCxnSpPr/>
          <p:nvPr/>
        </p:nvCxnSpPr>
        <p:spPr bwMode="auto">
          <a:xfrm flipV="1">
            <a:off x="1884543" y="3202931"/>
            <a:ext cx="275189" cy="6581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Szövegdoboz 22"/>
          <p:cNvSpPr txBox="1"/>
          <p:nvPr/>
        </p:nvSpPr>
        <p:spPr>
          <a:xfrm rot="17672761">
            <a:off x="1583018" y="3372177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/>
              <a:t>szülő</a:t>
            </a:r>
            <a:endParaRPr lang="hu-HU" dirty="0"/>
          </a:p>
        </p:txBody>
      </p:sp>
      <p:cxnSp>
        <p:nvCxnSpPr>
          <p:cNvPr id="25" name="Egyenes összekötő nyíllal 24"/>
          <p:cNvCxnSpPr/>
          <p:nvPr/>
        </p:nvCxnSpPr>
        <p:spPr bwMode="auto">
          <a:xfrm flipH="1">
            <a:off x="867821" y="4663009"/>
            <a:ext cx="384463" cy="5661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Szövegdoboz 25"/>
          <p:cNvSpPr txBox="1"/>
          <p:nvPr/>
        </p:nvSpPr>
        <p:spPr>
          <a:xfrm rot="18056931">
            <a:off x="816007" y="4887078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/>
              <a:t>gyerek</a:t>
            </a:r>
            <a:r>
              <a:rPr lang="hu-HU" sz="1200" baseline="-25000" dirty="0"/>
              <a:t>1</a:t>
            </a:r>
            <a:endParaRPr lang="hu-HU" baseline="-25000" dirty="0"/>
          </a:p>
        </p:txBody>
      </p:sp>
      <p:cxnSp>
        <p:nvCxnSpPr>
          <p:cNvPr id="31" name="Egyenes összekötő nyíllal 30"/>
          <p:cNvCxnSpPr/>
          <p:nvPr/>
        </p:nvCxnSpPr>
        <p:spPr bwMode="auto">
          <a:xfrm>
            <a:off x="1466628" y="4653137"/>
            <a:ext cx="0" cy="5760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Egyenes összekötő nyíllal 32"/>
          <p:cNvCxnSpPr/>
          <p:nvPr/>
        </p:nvCxnSpPr>
        <p:spPr bwMode="auto">
          <a:xfrm>
            <a:off x="1644273" y="4653137"/>
            <a:ext cx="0" cy="5760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Egyenes összekötő nyíllal 34"/>
          <p:cNvCxnSpPr/>
          <p:nvPr/>
        </p:nvCxnSpPr>
        <p:spPr bwMode="auto">
          <a:xfrm>
            <a:off x="2725479" y="4663009"/>
            <a:ext cx="334353" cy="5661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Szövegdoboz 35"/>
          <p:cNvSpPr txBox="1"/>
          <p:nvPr/>
        </p:nvSpPr>
        <p:spPr>
          <a:xfrm rot="3401287">
            <a:off x="2660411" y="4740195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err="1"/>
              <a:t>gyerek</a:t>
            </a:r>
            <a:r>
              <a:rPr lang="hu-HU" sz="1200" baseline="-25000" dirty="0" err="1"/>
              <a:t>k</a:t>
            </a:r>
            <a:endParaRPr lang="hu-HU" baseline="-25000" dirty="0"/>
          </a:p>
        </p:txBody>
      </p:sp>
      <p:sp>
        <p:nvSpPr>
          <p:cNvPr id="37" name="Szövegdoboz 36"/>
          <p:cNvSpPr txBox="1"/>
          <p:nvPr/>
        </p:nvSpPr>
        <p:spPr>
          <a:xfrm>
            <a:off x="758127" y="5445224"/>
            <a:ext cx="237116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 err="1">
                <a:solidFill>
                  <a:srgbClr val="7F0055"/>
                </a:solidFill>
                <a:latin typeface="Consolas"/>
              </a:rPr>
              <a:t>class</a:t>
            </a:r>
            <a:r>
              <a:rPr lang="hu-HU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b="1" dirty="0" err="1">
                <a:solidFill>
                  <a:srgbClr val="000000"/>
                </a:solidFill>
                <a:latin typeface="Consolas"/>
              </a:rPr>
              <a:t>Node</a:t>
            </a:r>
            <a:r>
              <a:rPr lang="hu-HU" sz="1400" b="1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hu-HU" sz="14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hu-HU" sz="1400" dirty="0" err="1">
                <a:solidFill>
                  <a:srgbClr val="000000"/>
                </a:solidFill>
                <a:latin typeface="Consolas"/>
              </a:rPr>
              <a:t>Object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dirty="0" err="1">
                <a:solidFill>
                  <a:srgbClr val="0000C0"/>
                </a:solidFill>
                <a:latin typeface="Consolas"/>
              </a:rPr>
              <a:t>key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hu-HU" sz="14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hu-HU" sz="1400" dirty="0" err="1">
                <a:solidFill>
                  <a:srgbClr val="000000"/>
                </a:solidFill>
                <a:latin typeface="Consolas"/>
              </a:rPr>
              <a:t>Node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dirty="0" err="1">
                <a:solidFill>
                  <a:srgbClr val="0000C0"/>
                </a:solidFill>
                <a:latin typeface="Consolas"/>
              </a:rPr>
              <a:t>parent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hu-HU" sz="1400" dirty="0">
                <a:solidFill>
                  <a:srgbClr val="000000"/>
                </a:solidFill>
                <a:latin typeface="Consolas"/>
              </a:rPr>
              <a:t>  List&lt;</a:t>
            </a:r>
            <a:r>
              <a:rPr lang="hu-HU" sz="1400" dirty="0" err="1">
                <a:solidFill>
                  <a:srgbClr val="000000"/>
                </a:solidFill>
                <a:latin typeface="Consolas"/>
              </a:rPr>
              <a:t>Node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hu-HU" sz="1400" dirty="0" err="1">
                <a:solidFill>
                  <a:srgbClr val="0000C0"/>
                </a:solidFill>
                <a:latin typeface="Consolas"/>
              </a:rPr>
              <a:t>children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hu-HU" sz="14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hu-HU" sz="1400" dirty="0"/>
          </a:p>
        </p:txBody>
      </p:sp>
      <p:sp>
        <p:nvSpPr>
          <p:cNvPr id="38" name="Téglalap 37"/>
          <p:cNvSpPr/>
          <p:nvPr/>
        </p:nvSpPr>
        <p:spPr bwMode="auto">
          <a:xfrm>
            <a:off x="3717008" y="3824856"/>
            <a:ext cx="1656184" cy="1008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9" name="Egyenes összekötő nyíllal 38"/>
          <p:cNvCxnSpPr/>
          <p:nvPr/>
        </p:nvCxnSpPr>
        <p:spPr bwMode="auto">
          <a:xfrm flipV="1">
            <a:off x="4485935" y="3238747"/>
            <a:ext cx="275189" cy="6581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Szövegdoboz 39"/>
          <p:cNvSpPr txBox="1"/>
          <p:nvPr/>
        </p:nvSpPr>
        <p:spPr>
          <a:xfrm rot="17672761">
            <a:off x="4244523" y="3407993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/>
              <a:t>apa</a:t>
            </a:r>
            <a:endParaRPr lang="hu-HU" dirty="0"/>
          </a:p>
        </p:txBody>
      </p:sp>
      <p:sp>
        <p:nvSpPr>
          <p:cNvPr id="41" name="Szövegdoboz 40"/>
          <p:cNvSpPr txBox="1"/>
          <p:nvPr/>
        </p:nvSpPr>
        <p:spPr>
          <a:xfrm rot="18056931">
            <a:off x="3433431" y="4922894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/>
              <a:t>első fiú</a:t>
            </a:r>
            <a:endParaRPr lang="hu-HU" baseline="-25000" dirty="0"/>
          </a:p>
        </p:txBody>
      </p:sp>
      <p:cxnSp>
        <p:nvCxnSpPr>
          <p:cNvPr id="42" name="Egyenes összekötő 41"/>
          <p:cNvCxnSpPr/>
          <p:nvPr/>
        </p:nvCxnSpPr>
        <p:spPr bwMode="auto">
          <a:xfrm>
            <a:off x="3717008" y="4085650"/>
            <a:ext cx="1359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Egyenes összekötő 44"/>
          <p:cNvCxnSpPr/>
          <p:nvPr/>
        </p:nvCxnSpPr>
        <p:spPr bwMode="auto">
          <a:xfrm>
            <a:off x="4068020" y="4085650"/>
            <a:ext cx="0" cy="7473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Egyenes összekötő 46"/>
          <p:cNvCxnSpPr/>
          <p:nvPr/>
        </p:nvCxnSpPr>
        <p:spPr bwMode="auto">
          <a:xfrm>
            <a:off x="5076056" y="3824856"/>
            <a:ext cx="0" cy="10081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Egyenes összekötő nyíllal 50"/>
          <p:cNvCxnSpPr/>
          <p:nvPr/>
        </p:nvCxnSpPr>
        <p:spPr bwMode="auto">
          <a:xfrm flipH="1">
            <a:off x="3469214" y="4581128"/>
            <a:ext cx="454714" cy="720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Egyenes összekötő nyíllal 52"/>
          <p:cNvCxnSpPr/>
          <p:nvPr/>
        </p:nvCxnSpPr>
        <p:spPr bwMode="auto">
          <a:xfrm>
            <a:off x="5220072" y="4328912"/>
            <a:ext cx="93610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Szövegdoboz 53"/>
          <p:cNvSpPr txBox="1"/>
          <p:nvPr/>
        </p:nvSpPr>
        <p:spPr>
          <a:xfrm>
            <a:off x="5373192" y="4088105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/>
              <a:t>testvér</a:t>
            </a:r>
            <a:endParaRPr lang="hu-HU" baseline="-25000" dirty="0"/>
          </a:p>
        </p:txBody>
      </p:sp>
      <p:sp>
        <p:nvSpPr>
          <p:cNvPr id="55" name="Szövegdoboz 54"/>
          <p:cNvSpPr txBox="1"/>
          <p:nvPr/>
        </p:nvSpPr>
        <p:spPr>
          <a:xfrm>
            <a:off x="3575543" y="5373216"/>
            <a:ext cx="2073003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 err="1">
                <a:solidFill>
                  <a:srgbClr val="7F0055"/>
                </a:solidFill>
                <a:latin typeface="Consolas"/>
              </a:rPr>
              <a:t>class</a:t>
            </a:r>
            <a:r>
              <a:rPr lang="hu-HU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b="1" dirty="0" err="1">
                <a:solidFill>
                  <a:srgbClr val="000000"/>
                </a:solidFill>
                <a:latin typeface="Consolas"/>
              </a:rPr>
              <a:t>Node</a:t>
            </a:r>
            <a:r>
              <a:rPr lang="hu-HU" sz="1400" b="1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hu-HU" sz="14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hu-HU" sz="1400" dirty="0" err="1">
                <a:solidFill>
                  <a:srgbClr val="000000"/>
                </a:solidFill>
                <a:latin typeface="Consolas"/>
              </a:rPr>
              <a:t>Object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dirty="0" err="1">
                <a:solidFill>
                  <a:srgbClr val="0000C0"/>
                </a:solidFill>
                <a:latin typeface="Consolas"/>
              </a:rPr>
              <a:t>key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hu-HU" sz="14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hu-HU" sz="1400" dirty="0" err="1">
                <a:solidFill>
                  <a:srgbClr val="000000"/>
                </a:solidFill>
                <a:latin typeface="Consolas"/>
              </a:rPr>
              <a:t>Node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dirty="0" err="1">
                <a:solidFill>
                  <a:srgbClr val="0000C0"/>
                </a:solidFill>
                <a:latin typeface="Consolas"/>
              </a:rPr>
              <a:t>parent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hu-HU" sz="14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hu-HU" sz="1400" dirty="0" err="1">
                <a:solidFill>
                  <a:srgbClr val="000000"/>
                </a:solidFill>
                <a:latin typeface="Consolas"/>
              </a:rPr>
              <a:t>Node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dirty="0" err="1">
                <a:solidFill>
                  <a:srgbClr val="0000C0"/>
                </a:solidFill>
                <a:latin typeface="Consolas"/>
              </a:rPr>
              <a:t>first</a:t>
            </a:r>
            <a:r>
              <a:rPr lang="hu-HU" sz="1400" dirty="0">
                <a:solidFill>
                  <a:srgbClr val="0000C0"/>
                </a:solidFill>
                <a:latin typeface="Consolas"/>
              </a:rPr>
              <a:t>_</a:t>
            </a:r>
            <a:r>
              <a:rPr lang="hu-HU" sz="1400" dirty="0" err="1">
                <a:solidFill>
                  <a:srgbClr val="0000C0"/>
                </a:solidFill>
                <a:latin typeface="Consolas"/>
              </a:rPr>
              <a:t>child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hu-HU" sz="14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hu-HU" sz="1400" dirty="0" err="1">
                <a:solidFill>
                  <a:srgbClr val="000000"/>
                </a:solidFill>
                <a:latin typeface="Consolas"/>
              </a:rPr>
              <a:t>Node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dirty="0" err="1">
                <a:solidFill>
                  <a:srgbClr val="0000C0"/>
                </a:solidFill>
                <a:latin typeface="Consolas"/>
              </a:rPr>
              <a:t>brother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hu-HU" sz="14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hu-HU" sz="1400" dirty="0"/>
          </a:p>
        </p:txBody>
      </p:sp>
      <p:sp>
        <p:nvSpPr>
          <p:cNvPr id="56" name="Téglalap 55"/>
          <p:cNvSpPr/>
          <p:nvPr/>
        </p:nvSpPr>
        <p:spPr bwMode="auto">
          <a:xfrm>
            <a:off x="6588224" y="3789040"/>
            <a:ext cx="1656184" cy="1008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7" name="Egyenes összekötő nyíllal 56"/>
          <p:cNvCxnSpPr/>
          <p:nvPr/>
        </p:nvCxnSpPr>
        <p:spPr bwMode="auto">
          <a:xfrm flipV="1">
            <a:off x="7285582" y="3202931"/>
            <a:ext cx="275189" cy="6581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Szövegdoboz 57"/>
          <p:cNvSpPr txBox="1"/>
          <p:nvPr/>
        </p:nvSpPr>
        <p:spPr>
          <a:xfrm rot="17672761">
            <a:off x="6984057" y="3372177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/>
              <a:t>szülő</a:t>
            </a:r>
            <a:endParaRPr lang="hu-HU" dirty="0"/>
          </a:p>
        </p:txBody>
      </p:sp>
      <p:cxnSp>
        <p:nvCxnSpPr>
          <p:cNvPr id="59" name="Egyenes összekötő 58"/>
          <p:cNvCxnSpPr/>
          <p:nvPr/>
        </p:nvCxnSpPr>
        <p:spPr bwMode="auto">
          <a:xfrm>
            <a:off x="6588224" y="4518992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Szövegdoboz 59"/>
          <p:cNvSpPr txBox="1"/>
          <p:nvPr/>
        </p:nvSpPr>
        <p:spPr>
          <a:xfrm rot="18056931">
            <a:off x="6632574" y="4896950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/>
              <a:t>bal</a:t>
            </a:r>
            <a:endParaRPr lang="hu-HU" baseline="-25000" dirty="0"/>
          </a:p>
        </p:txBody>
      </p:sp>
      <p:cxnSp>
        <p:nvCxnSpPr>
          <p:cNvPr id="62" name="Egyenes összekötő 61"/>
          <p:cNvCxnSpPr/>
          <p:nvPr/>
        </p:nvCxnSpPr>
        <p:spPr bwMode="auto">
          <a:xfrm>
            <a:off x="6599595" y="4077072"/>
            <a:ext cx="164481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Egyenes összekötő 63"/>
          <p:cNvCxnSpPr>
            <a:endCxn id="56" idx="2"/>
          </p:cNvCxnSpPr>
          <p:nvPr/>
        </p:nvCxnSpPr>
        <p:spPr bwMode="auto">
          <a:xfrm>
            <a:off x="7416316" y="4518992"/>
            <a:ext cx="0" cy="2781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Szövegdoboz 64"/>
          <p:cNvSpPr txBox="1"/>
          <p:nvPr/>
        </p:nvSpPr>
        <p:spPr>
          <a:xfrm rot="3021267">
            <a:off x="7720651" y="4924463"/>
            <a:ext cx="4732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/>
              <a:t>jobb</a:t>
            </a:r>
            <a:endParaRPr lang="hu-HU" baseline="-25000" dirty="0"/>
          </a:p>
        </p:txBody>
      </p:sp>
      <p:cxnSp>
        <p:nvCxnSpPr>
          <p:cNvPr id="67" name="Egyenes összekötő nyíllal 66"/>
          <p:cNvCxnSpPr/>
          <p:nvPr/>
        </p:nvCxnSpPr>
        <p:spPr bwMode="auto">
          <a:xfrm flipH="1">
            <a:off x="6444208" y="4663009"/>
            <a:ext cx="382490" cy="5661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Egyenes összekötő nyíllal 68"/>
          <p:cNvCxnSpPr/>
          <p:nvPr/>
        </p:nvCxnSpPr>
        <p:spPr bwMode="auto">
          <a:xfrm>
            <a:off x="7812360" y="4702700"/>
            <a:ext cx="504056" cy="5985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Szövegdoboz 69"/>
          <p:cNvSpPr txBox="1"/>
          <p:nvPr/>
        </p:nvSpPr>
        <p:spPr>
          <a:xfrm>
            <a:off x="6608084" y="5373216"/>
            <a:ext cx="1576072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 err="1">
                <a:solidFill>
                  <a:srgbClr val="7F0055"/>
                </a:solidFill>
                <a:latin typeface="Consolas"/>
              </a:rPr>
              <a:t>class</a:t>
            </a:r>
            <a:r>
              <a:rPr lang="hu-HU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b="1" dirty="0" err="1">
                <a:solidFill>
                  <a:srgbClr val="000000"/>
                </a:solidFill>
                <a:latin typeface="Consolas"/>
              </a:rPr>
              <a:t>Node</a:t>
            </a:r>
            <a:r>
              <a:rPr lang="hu-HU" sz="1400" b="1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hu-HU" sz="14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hu-HU" sz="1400" dirty="0" err="1">
                <a:solidFill>
                  <a:srgbClr val="000000"/>
                </a:solidFill>
                <a:latin typeface="Consolas"/>
              </a:rPr>
              <a:t>Object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dirty="0" err="1">
                <a:solidFill>
                  <a:srgbClr val="0000C0"/>
                </a:solidFill>
                <a:latin typeface="Consolas"/>
              </a:rPr>
              <a:t>key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hu-HU" sz="14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hu-HU" sz="1400" dirty="0" err="1">
                <a:solidFill>
                  <a:srgbClr val="000000"/>
                </a:solidFill>
                <a:latin typeface="Consolas"/>
              </a:rPr>
              <a:t>Node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dirty="0" err="1">
                <a:solidFill>
                  <a:srgbClr val="0000C0"/>
                </a:solidFill>
                <a:latin typeface="Consolas"/>
              </a:rPr>
              <a:t>parent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hu-HU" sz="14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hu-HU" sz="1400" dirty="0" err="1">
                <a:solidFill>
                  <a:srgbClr val="000000"/>
                </a:solidFill>
                <a:latin typeface="Consolas"/>
              </a:rPr>
              <a:t>Node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dirty="0" err="1">
                <a:solidFill>
                  <a:srgbClr val="0000C0"/>
                </a:solidFill>
                <a:latin typeface="Consolas"/>
              </a:rPr>
              <a:t>left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hu-HU" sz="14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hu-HU" sz="1400" dirty="0" err="1">
                <a:solidFill>
                  <a:srgbClr val="000000"/>
                </a:solidFill>
                <a:latin typeface="Consolas"/>
              </a:rPr>
              <a:t>Node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400" dirty="0">
                <a:solidFill>
                  <a:srgbClr val="0000C0"/>
                </a:solidFill>
                <a:latin typeface="Consolas"/>
              </a:rPr>
              <a:t>right</a:t>
            </a:r>
            <a:r>
              <a:rPr lang="hu-HU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hu-HU" sz="14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1512007322"/>
      </p:ext>
    </p:extLst>
  </p:cSld>
  <p:clrMapOvr>
    <a:masterClrMapping/>
  </p:clrMapOvr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197</Words>
  <Application>Microsoft Macintosh PowerPoint</Application>
  <PresentationFormat>On-screen Show (4:3)</PresentationFormat>
  <Paragraphs>71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Consolas</vt:lpstr>
      <vt:lpstr>2_Alapértelmezett terv</vt:lpstr>
      <vt:lpstr>PowerPoint Presentation</vt:lpstr>
      <vt:lpstr>Fa</vt:lpstr>
      <vt:lpstr>Bináris fa</vt:lpstr>
      <vt:lpstr>Fák számítógépes reprezentációja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19</cp:revision>
  <dcterms:created xsi:type="dcterms:W3CDTF">2020-09-28T09:38:30Z</dcterms:created>
  <dcterms:modified xsi:type="dcterms:W3CDTF">2020-10-20T09:49:02Z</dcterms:modified>
</cp:coreProperties>
</file>