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2" r:id="rId2"/>
    <p:sldId id="534" r:id="rId3"/>
    <p:sldId id="525" r:id="rId4"/>
    <p:sldId id="526" r:id="rId5"/>
    <p:sldId id="527" r:id="rId6"/>
    <p:sldId id="528" r:id="rId7"/>
    <p:sldId id="529" r:id="rId8"/>
    <p:sldId id="530" r:id="rId9"/>
    <p:sldId id="531" r:id="rId10"/>
    <p:sldId id="532" r:id="rId11"/>
    <p:sldId id="533" r:id="rId12"/>
    <p:sldId id="521" r:id="rId13"/>
  </p:sldIdLst>
  <p:sldSz cx="9144000" cy="6858000" type="screen4x3"/>
  <p:notesSz cx="6858000" cy="9144000"/>
  <p:defaultTextStyle>
    <a:defPPr>
      <a:defRPr lang="en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411"/>
    <p:restoredTop sz="94694"/>
  </p:normalViewPr>
  <p:slideViewPr>
    <p:cSldViewPr snapToGrid="0" snapToObjects="1">
      <p:cViewPr varScale="1">
        <p:scale>
          <a:sx n="112" d="100"/>
          <a:sy n="112" d="100"/>
        </p:scale>
        <p:origin x="102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379440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678936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31014" y="274638"/>
            <a:ext cx="1855787" cy="5675312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258889" y="274638"/>
            <a:ext cx="5419725" cy="5675312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5262034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258920" y="274680"/>
            <a:ext cx="74275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1258920" y="1600200"/>
            <a:ext cx="7427520" cy="4349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45379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993026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288578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258888" y="1600200"/>
            <a:ext cx="3636962" cy="434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048250" y="1600200"/>
            <a:ext cx="3638550" cy="434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953251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089999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626332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418285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362050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651774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58888" y="274638"/>
            <a:ext cx="74279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8888" y="1600200"/>
            <a:ext cx="7427912" cy="434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77050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26980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rgbClr val="333333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rgbClr val="333333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rgbClr val="333333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838080" y="549360"/>
            <a:ext cx="7772040" cy="146952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/>
            <a:r>
              <a:rPr lang="hu-HU" sz="4400" spc="-1">
                <a:solidFill>
                  <a:srgbClr val="333399"/>
                </a:solidFill>
                <a:latin typeface="Arial"/>
              </a:rPr>
              <a:t>Algoritmusok és Adatszerkezetek I.</a:t>
            </a:r>
            <a:endParaRPr lang="hu-HU" sz="44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1547640" y="2709000"/>
            <a:ext cx="7128360" cy="17521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spcBef>
                <a:spcPts val="641"/>
              </a:spcBef>
            </a:pPr>
            <a:r>
              <a:rPr lang="hu-HU" sz="3200" b="1" spc="-1" dirty="0">
                <a:solidFill>
                  <a:srgbClr val="333333"/>
                </a:solidFill>
                <a:latin typeface="Arial"/>
              </a:rPr>
              <a:t>Bináris keresőfák</a:t>
            </a:r>
          </a:p>
          <a:p>
            <a:pPr algn="ctr">
              <a:spcBef>
                <a:spcPts val="641"/>
              </a:spcBef>
            </a:pPr>
            <a:r>
              <a:rPr lang="hu-HU" sz="3200" spc="-1" dirty="0">
                <a:solidFill>
                  <a:srgbClr val="333333"/>
                </a:solidFill>
                <a:latin typeface="Arial"/>
              </a:rPr>
              <a:t>(</a:t>
            </a:r>
            <a:r>
              <a:rPr lang="hu-HU" sz="3200" spc="-1" dirty="0" err="1">
                <a:solidFill>
                  <a:srgbClr val="333333"/>
                </a:solidFill>
                <a:latin typeface="Arial"/>
              </a:rPr>
              <a:t>Binary</a:t>
            </a:r>
            <a:r>
              <a:rPr lang="hu-HU" sz="3200" spc="-1" dirty="0">
                <a:solidFill>
                  <a:srgbClr val="333333"/>
                </a:solidFill>
                <a:latin typeface="Arial"/>
              </a:rPr>
              <a:t> </a:t>
            </a:r>
            <a:r>
              <a:rPr lang="hu-HU" sz="3200" spc="-1" dirty="0" err="1">
                <a:solidFill>
                  <a:srgbClr val="333333"/>
                </a:solidFill>
                <a:latin typeface="Arial"/>
              </a:rPr>
              <a:t>Search</a:t>
            </a:r>
            <a:r>
              <a:rPr lang="hu-HU" sz="3200" spc="-1" dirty="0">
                <a:solidFill>
                  <a:srgbClr val="333333"/>
                </a:solidFill>
                <a:latin typeface="Arial"/>
              </a:rPr>
              <a:t> </a:t>
            </a:r>
            <a:r>
              <a:rPr lang="hu-HU" sz="3200" spc="-1" dirty="0" err="1">
                <a:solidFill>
                  <a:srgbClr val="333333"/>
                </a:solidFill>
                <a:latin typeface="Arial"/>
              </a:rPr>
              <a:t>Tree</a:t>
            </a:r>
            <a:r>
              <a:rPr lang="hu-HU" sz="3200" spc="-1" dirty="0">
                <a:solidFill>
                  <a:srgbClr val="333333"/>
                </a:solidFill>
                <a:latin typeface="Arial"/>
              </a:rPr>
              <a:t>, BST)</a:t>
            </a:r>
          </a:p>
        </p:txBody>
      </p:sp>
      <p:sp>
        <p:nvSpPr>
          <p:cNvPr id="4" name="CustomShape 3">
            <a:extLst>
              <a:ext uri="{FF2B5EF4-FFF2-40B4-BE49-F238E27FC236}">
                <a16:creationId xmlns:a16="http://schemas.microsoft.com/office/drawing/2014/main" id="{90AF40D6-E4AF-0848-8CFF-55BE282287B9}"/>
              </a:ext>
            </a:extLst>
          </p:cNvPr>
          <p:cNvSpPr/>
          <p:nvPr/>
        </p:nvSpPr>
        <p:spPr>
          <a:xfrm>
            <a:off x="3864960" y="4653000"/>
            <a:ext cx="226152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/>
            <a:r>
              <a:rPr lang="hu-HU" spc="-1" dirty="0">
                <a:solidFill>
                  <a:srgbClr val="000000"/>
                </a:solidFill>
                <a:latin typeface="Arial"/>
              </a:rPr>
              <a:t>2020. október</a:t>
            </a:r>
          </a:p>
          <a:p>
            <a:pPr algn="ctr"/>
            <a:endParaRPr lang="hu-HU" spc="-1" dirty="0">
              <a:solidFill>
                <a:srgbClr val="000000"/>
              </a:solidFill>
              <a:latin typeface="Arial"/>
            </a:endParaRPr>
          </a:p>
          <a:p>
            <a:pPr algn="ctr"/>
            <a:r>
              <a:rPr lang="hu-HU" spc="-1" dirty="0">
                <a:solidFill>
                  <a:srgbClr val="000000"/>
                </a:solidFill>
                <a:latin typeface="Arial"/>
              </a:rPr>
              <a:t>7. hét – 3. videó</a:t>
            </a:r>
          </a:p>
          <a:p>
            <a:pPr algn="ctr"/>
            <a:r>
              <a:rPr lang="hu-HU" spc="-1" dirty="0">
                <a:solidFill>
                  <a:srgbClr val="000000"/>
                </a:solidFill>
                <a:latin typeface="Arial"/>
              </a:rPr>
              <a:t>S07E03 </a:t>
            </a:r>
            <a:endParaRPr lang="hu-HU" spc="-1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5472992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TÖRÖL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b="0" dirty="0"/>
              <a:t>Ha törlendő csúcsnak két gyereke van</a:t>
            </a:r>
          </a:p>
          <a:p>
            <a:pPr marL="0" indent="0">
              <a:buNone/>
            </a:pPr>
            <a:r>
              <a:rPr lang="hu-HU" b="0" dirty="0"/>
              <a:t>TÖRÖL(5)</a:t>
            </a:r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24944"/>
            <a:ext cx="4959689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1" y="2636912"/>
            <a:ext cx="4208414" cy="3211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59589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04664"/>
            <a:ext cx="7254440" cy="6453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635896" y="0"/>
            <a:ext cx="5508104" cy="1143000"/>
          </a:xfrm>
        </p:spPr>
        <p:txBody>
          <a:bodyPr/>
          <a:lstStyle/>
          <a:p>
            <a:r>
              <a:rPr lang="hu-HU" dirty="0"/>
              <a:t>TÖRÖL</a:t>
            </a:r>
          </a:p>
        </p:txBody>
      </p:sp>
      <p:sp>
        <p:nvSpPr>
          <p:cNvPr id="5" name="Szövegdoboz 4"/>
          <p:cNvSpPr txBox="1"/>
          <p:nvPr/>
        </p:nvSpPr>
        <p:spPr>
          <a:xfrm>
            <a:off x="6084168" y="3068960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3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O</a:t>
            </a:r>
            <a:r>
              <a:rPr kumimoji="0" lang="hu-HU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(h)</a:t>
            </a:r>
          </a:p>
        </p:txBody>
      </p:sp>
    </p:spTree>
    <p:extLst>
      <p:ext uri="{BB962C8B-B14F-4D97-AF65-F5344CB8AC3E}">
        <p14:creationId xmlns:p14="http://schemas.microsoft.com/office/powerpoint/2010/main" val="67778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Keresőfa </a:t>
            </a:r>
            <a:r>
              <a:rPr lang="hu-HU" dirty="0" err="1"/>
              <a:t>vs</a:t>
            </a:r>
            <a:r>
              <a:rPr lang="hu-HU" dirty="0"/>
              <a:t> Kupac</a:t>
            </a:r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1619672" y="1628800"/>
          <a:ext cx="6953523" cy="3413454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3178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78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178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8909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Kupac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Kereső fa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8909">
                <a:tc>
                  <a:txBody>
                    <a:bodyPr/>
                    <a:lstStyle/>
                    <a:p>
                      <a:r>
                        <a:rPr lang="hu-HU" dirty="0"/>
                        <a:t>KERES()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i="1" dirty="0"/>
                        <a:t>O</a:t>
                      </a:r>
                      <a:r>
                        <a:rPr lang="hu-HU" dirty="0"/>
                        <a:t>(</a:t>
                      </a:r>
                      <a:r>
                        <a:rPr lang="hu-HU" i="1" dirty="0"/>
                        <a:t>n</a:t>
                      </a:r>
                      <a:r>
                        <a:rPr lang="hu-HU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b="1" i="1" dirty="0"/>
                        <a:t>O</a:t>
                      </a:r>
                      <a:r>
                        <a:rPr lang="hu-HU" b="1" dirty="0"/>
                        <a:t>(</a:t>
                      </a:r>
                      <a:r>
                        <a:rPr lang="hu-HU" b="1" i="1" dirty="0"/>
                        <a:t>h</a:t>
                      </a:r>
                      <a:r>
                        <a:rPr lang="hu-HU" b="1" dirty="0"/>
                        <a:t>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8909">
                <a:tc>
                  <a:txBody>
                    <a:bodyPr/>
                    <a:lstStyle/>
                    <a:p>
                      <a:r>
                        <a:rPr lang="hu-HU" dirty="0"/>
                        <a:t>MAX()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i="1" dirty="0"/>
                        <a:t>O</a:t>
                      </a:r>
                      <a:r>
                        <a:rPr lang="hu-HU" b="1" dirty="0"/>
                        <a:t>(1)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i="1" dirty="0"/>
                        <a:t>O</a:t>
                      </a:r>
                      <a:r>
                        <a:rPr lang="hu-HU" dirty="0"/>
                        <a:t>(</a:t>
                      </a:r>
                      <a:r>
                        <a:rPr lang="hu-HU" i="1" dirty="0"/>
                        <a:t>h</a:t>
                      </a:r>
                      <a:r>
                        <a:rPr lang="hu-HU" dirty="0"/>
                        <a:t>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8909">
                <a:tc>
                  <a:txBody>
                    <a:bodyPr/>
                    <a:lstStyle/>
                    <a:p>
                      <a:r>
                        <a:rPr lang="hu-HU" dirty="0"/>
                        <a:t>BESZÚR()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i="1" dirty="0"/>
                        <a:t>O</a:t>
                      </a:r>
                      <a:r>
                        <a:rPr lang="hu-HU" b="1" dirty="0"/>
                        <a:t>(</a:t>
                      </a:r>
                      <a:r>
                        <a:rPr lang="hu-HU" b="1" i="1" dirty="0"/>
                        <a:t>h</a:t>
                      </a:r>
                      <a:r>
                        <a:rPr lang="hu-HU" b="1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i="1" dirty="0"/>
                        <a:t>O</a:t>
                      </a:r>
                      <a:r>
                        <a:rPr lang="hu-HU" dirty="0"/>
                        <a:t>(</a:t>
                      </a:r>
                      <a:r>
                        <a:rPr lang="hu-HU" i="1" dirty="0"/>
                        <a:t>h</a:t>
                      </a:r>
                      <a:r>
                        <a:rPr lang="hu-HU" dirty="0"/>
                        <a:t>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8909">
                <a:tc>
                  <a:txBody>
                    <a:bodyPr/>
                    <a:lstStyle/>
                    <a:p>
                      <a:r>
                        <a:rPr lang="hu-HU" dirty="0"/>
                        <a:t>TÖRÖL()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b="1" i="1" dirty="0"/>
                        <a:t>O</a:t>
                      </a:r>
                      <a:r>
                        <a:rPr lang="hu-HU" b="1" dirty="0"/>
                        <a:t>(</a:t>
                      </a:r>
                      <a:r>
                        <a:rPr lang="hu-HU" b="1" i="1" dirty="0"/>
                        <a:t>h</a:t>
                      </a:r>
                      <a:r>
                        <a:rPr lang="hu-HU" b="1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i="1" dirty="0"/>
                        <a:t>O</a:t>
                      </a:r>
                      <a:r>
                        <a:rPr lang="hu-HU" dirty="0"/>
                        <a:t>(</a:t>
                      </a:r>
                      <a:r>
                        <a:rPr lang="hu-HU" i="1" dirty="0"/>
                        <a:t>h</a:t>
                      </a:r>
                      <a:r>
                        <a:rPr lang="hu-HU" dirty="0"/>
                        <a:t>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8909">
                <a:tc>
                  <a:txBody>
                    <a:bodyPr/>
                    <a:lstStyle/>
                    <a:p>
                      <a:r>
                        <a:rPr lang="hu-HU" dirty="0"/>
                        <a:t>KÖVETKEZŐ()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i="1" dirty="0"/>
                        <a:t>O</a:t>
                      </a:r>
                      <a:r>
                        <a:rPr lang="hu-HU" dirty="0"/>
                        <a:t>(</a:t>
                      </a:r>
                      <a:r>
                        <a:rPr lang="hu-HU" i="1" dirty="0"/>
                        <a:t>n</a:t>
                      </a:r>
                      <a:r>
                        <a:rPr lang="hu-HU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i="1" dirty="0"/>
                        <a:t>O</a:t>
                      </a:r>
                      <a:r>
                        <a:rPr lang="hu-HU" b="1" dirty="0"/>
                        <a:t>(</a:t>
                      </a:r>
                      <a:r>
                        <a:rPr lang="hu-HU" b="1" i="1" dirty="0"/>
                        <a:t>h</a:t>
                      </a:r>
                      <a:r>
                        <a:rPr lang="hu-HU" b="1" dirty="0"/>
                        <a:t>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4476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DA5C7D-7A40-8F4C-98D7-64891F4A5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Adatszerkezet</a:t>
            </a:r>
            <a:endParaRPr lang="en-GB" dirty="0"/>
          </a:p>
        </p:txBody>
      </p:sp>
      <p:sp>
        <p:nvSpPr>
          <p:cNvPr id="4" name="Szövegdoboz 23">
            <a:extLst>
              <a:ext uri="{FF2B5EF4-FFF2-40B4-BE49-F238E27FC236}">
                <a16:creationId xmlns:a16="http://schemas.microsoft.com/office/drawing/2014/main" id="{115AF7D7-7E04-E141-A8E0-CD62CF207886}"/>
              </a:ext>
            </a:extLst>
          </p:cNvPr>
          <p:cNvSpPr txBox="1">
            <a:spLocks noGrp="1"/>
          </p:cNvSpPr>
          <p:nvPr>
            <p:ph type="subTitle"/>
          </p:nvPr>
        </p:nvSpPr>
        <p:spPr>
          <a:xfrm>
            <a:off x="2232697" y="1972697"/>
            <a:ext cx="4300857" cy="353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hu-HU" sz="2800" b="0" dirty="0"/>
              <a:t>KERES</a:t>
            </a:r>
          </a:p>
          <a:p>
            <a:pPr marL="0" indent="0">
              <a:buNone/>
            </a:pPr>
            <a:r>
              <a:rPr lang="hu-HU" sz="2800" b="0" dirty="0"/>
              <a:t>BESZÚR</a:t>
            </a:r>
          </a:p>
          <a:p>
            <a:pPr marL="0" indent="0">
              <a:buNone/>
            </a:pPr>
            <a:r>
              <a:rPr lang="hu-HU" sz="2800" b="0" dirty="0"/>
              <a:t>TÖRÖL</a:t>
            </a:r>
          </a:p>
          <a:p>
            <a:pPr marL="0" indent="0">
              <a:buNone/>
            </a:pPr>
            <a:r>
              <a:rPr lang="hu-HU" sz="2800" b="0" dirty="0"/>
              <a:t>MIN/MAX</a:t>
            </a:r>
          </a:p>
          <a:p>
            <a:pPr marL="0" indent="0">
              <a:buNone/>
            </a:pPr>
            <a:r>
              <a:rPr lang="hu-HU" sz="2800" b="0"/>
              <a:t>KÖVETKEZŐ/ELÖZŐ </a:t>
            </a:r>
            <a:endParaRPr lang="hu-HU" sz="2800" b="0" dirty="0"/>
          </a:p>
          <a:p>
            <a:pPr marL="0" indent="0">
              <a:buNone/>
            </a:pPr>
            <a:endParaRPr lang="hu-HU" sz="2800" b="0" dirty="0"/>
          </a:p>
          <a:p>
            <a:pPr marL="0" indent="0">
              <a:buNone/>
            </a:pPr>
            <a:r>
              <a:rPr lang="hu-HU" sz="2800" b="0" dirty="0"/>
              <a:t>mind legyen </a:t>
            </a:r>
            <a:r>
              <a:rPr lang="hu-HU" sz="2800" b="0" i="1" dirty="0"/>
              <a:t>O</a:t>
            </a:r>
            <a:r>
              <a:rPr lang="hu-HU" sz="2800" b="0" dirty="0"/>
              <a:t>(log n) idejű!</a:t>
            </a:r>
          </a:p>
        </p:txBody>
      </p:sp>
    </p:spTree>
    <p:extLst>
      <p:ext uri="{BB962C8B-B14F-4D97-AF65-F5344CB8AC3E}">
        <p14:creationId xmlns:p14="http://schemas.microsoft.com/office/powerpoint/2010/main" val="402034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Bináris keresőfa</a:t>
            </a: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340768"/>
            <a:ext cx="8702243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881" y="2492896"/>
            <a:ext cx="9172600" cy="3973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3391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721594"/>
            <a:ext cx="5787777" cy="3926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59632" y="4274"/>
            <a:ext cx="7427912" cy="1143000"/>
          </a:xfrm>
        </p:spPr>
        <p:txBody>
          <a:bodyPr/>
          <a:lstStyle/>
          <a:p>
            <a:r>
              <a:rPr lang="hu-HU" dirty="0"/>
              <a:t>KERES</a:t>
            </a:r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58" y="4670884"/>
            <a:ext cx="4855790" cy="2191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2120" y="4599391"/>
            <a:ext cx="3982368" cy="226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zövegdoboz 3"/>
          <p:cNvSpPr txBox="1"/>
          <p:nvPr/>
        </p:nvSpPr>
        <p:spPr>
          <a:xfrm>
            <a:off x="971600" y="1268760"/>
            <a:ext cx="17764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KERES(13)</a:t>
            </a:r>
            <a:endParaRPr kumimoji="0" lang="hu-HU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cxnSp>
        <p:nvCxnSpPr>
          <p:cNvPr id="6" name="Egyenes összekötő nyíllal 5"/>
          <p:cNvCxnSpPr/>
          <p:nvPr/>
        </p:nvCxnSpPr>
        <p:spPr bwMode="auto">
          <a:xfrm flipV="1">
            <a:off x="5292080" y="1556792"/>
            <a:ext cx="0" cy="576064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Egyenes összekötő nyíllal 9"/>
          <p:cNvCxnSpPr/>
          <p:nvPr/>
        </p:nvCxnSpPr>
        <p:spPr bwMode="auto">
          <a:xfrm flipV="1">
            <a:off x="3779912" y="2308847"/>
            <a:ext cx="0" cy="576064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Egyenes összekötő nyíllal 10"/>
          <p:cNvCxnSpPr/>
          <p:nvPr/>
        </p:nvCxnSpPr>
        <p:spPr bwMode="auto">
          <a:xfrm flipV="1">
            <a:off x="4499992" y="3037311"/>
            <a:ext cx="0" cy="576064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3557" name="Picture 5" descr="C:\Users\frichie\AppData\Local\Microsoft\Windows\Temporary Internet Files\Content.IE5\BYBN4JDA\incorrecto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429000"/>
            <a:ext cx="887592" cy="811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58" name="Picture 6" descr="C:\Users\frichie\AppData\Local\Microsoft\Windows\Temporary Internet Files\Content.IE5\CQHSGNFI\Kliponious-green-tick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5795" y="3217009"/>
            <a:ext cx="692650" cy="792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Szövegdoboz 13"/>
          <p:cNvSpPr txBox="1"/>
          <p:nvPr/>
        </p:nvSpPr>
        <p:spPr>
          <a:xfrm>
            <a:off x="941934" y="1271606"/>
            <a:ext cx="17764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KERES(19)</a:t>
            </a:r>
            <a:endParaRPr kumimoji="0" lang="hu-HU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cxnSp>
        <p:nvCxnSpPr>
          <p:cNvPr id="15" name="Egyenes összekötő nyíllal 14"/>
          <p:cNvCxnSpPr/>
          <p:nvPr/>
        </p:nvCxnSpPr>
        <p:spPr bwMode="auto">
          <a:xfrm flipV="1">
            <a:off x="6732240" y="2257597"/>
            <a:ext cx="0" cy="576064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Egyenes összekötő nyíllal 15"/>
          <p:cNvCxnSpPr/>
          <p:nvPr/>
        </p:nvCxnSpPr>
        <p:spPr bwMode="auto">
          <a:xfrm flipV="1">
            <a:off x="7547824" y="3037311"/>
            <a:ext cx="0" cy="576064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Szövegdoboz 6"/>
          <p:cNvSpPr txBox="1"/>
          <p:nvPr/>
        </p:nvSpPr>
        <p:spPr>
          <a:xfrm>
            <a:off x="2843808" y="4347718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3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O</a:t>
            </a:r>
            <a:r>
              <a:rPr kumimoji="0" lang="hu-HU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(h)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6973304" y="5022992"/>
            <a:ext cx="57452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és</a:t>
            </a:r>
          </a:p>
        </p:txBody>
      </p:sp>
      <p:sp>
        <p:nvSpPr>
          <p:cNvPr id="5" name="Szövegdoboz 4"/>
          <p:cNvSpPr txBox="1"/>
          <p:nvPr/>
        </p:nvSpPr>
        <p:spPr>
          <a:xfrm>
            <a:off x="7956376" y="4240792"/>
            <a:ext cx="9989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hibás a könyv!</a:t>
            </a:r>
          </a:p>
        </p:txBody>
      </p:sp>
      <p:cxnSp>
        <p:nvCxnSpPr>
          <p:cNvPr id="9" name="Egyenes összekötő nyíllal 8"/>
          <p:cNvCxnSpPr>
            <a:stCxn id="5" idx="2"/>
          </p:cNvCxnSpPr>
          <p:nvPr/>
        </p:nvCxnSpPr>
        <p:spPr bwMode="auto">
          <a:xfrm flipH="1">
            <a:off x="7380312" y="4487013"/>
            <a:ext cx="1075560" cy="67017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819319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14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721594"/>
            <a:ext cx="5787777" cy="3926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59632" y="4274"/>
            <a:ext cx="7427912" cy="1143000"/>
          </a:xfrm>
        </p:spPr>
        <p:txBody>
          <a:bodyPr/>
          <a:lstStyle/>
          <a:p>
            <a:r>
              <a:rPr lang="hu-HU" dirty="0"/>
              <a:t>MIN/MAX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971600" y="1268760"/>
            <a:ext cx="954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MIN()</a:t>
            </a:r>
            <a:endParaRPr kumimoji="0" lang="hu-HU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cxnSp>
        <p:nvCxnSpPr>
          <p:cNvPr id="6" name="Egyenes összekötő nyíllal 5"/>
          <p:cNvCxnSpPr/>
          <p:nvPr/>
        </p:nvCxnSpPr>
        <p:spPr bwMode="auto">
          <a:xfrm flipV="1">
            <a:off x="5292080" y="1556792"/>
            <a:ext cx="0" cy="576064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Egyenes összekötő nyíllal 9"/>
          <p:cNvCxnSpPr/>
          <p:nvPr/>
        </p:nvCxnSpPr>
        <p:spPr bwMode="auto">
          <a:xfrm flipV="1">
            <a:off x="3779912" y="2308847"/>
            <a:ext cx="0" cy="576064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Egyenes összekötő nyíllal 10"/>
          <p:cNvCxnSpPr/>
          <p:nvPr/>
        </p:nvCxnSpPr>
        <p:spPr bwMode="auto">
          <a:xfrm flipV="1">
            <a:off x="3059832" y="3037311"/>
            <a:ext cx="0" cy="576064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Szövegdoboz 13"/>
          <p:cNvSpPr txBox="1"/>
          <p:nvPr/>
        </p:nvSpPr>
        <p:spPr>
          <a:xfrm>
            <a:off x="971600" y="1310420"/>
            <a:ext cx="10567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MAX()</a:t>
            </a:r>
            <a:endParaRPr kumimoji="0" lang="hu-HU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cxnSp>
        <p:nvCxnSpPr>
          <p:cNvPr id="15" name="Egyenes összekötő nyíllal 14"/>
          <p:cNvCxnSpPr/>
          <p:nvPr/>
        </p:nvCxnSpPr>
        <p:spPr bwMode="auto">
          <a:xfrm flipV="1">
            <a:off x="6732240" y="2257597"/>
            <a:ext cx="0" cy="576064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Egyenes összekötő nyíllal 15"/>
          <p:cNvCxnSpPr/>
          <p:nvPr/>
        </p:nvCxnSpPr>
        <p:spPr bwMode="auto">
          <a:xfrm flipV="1">
            <a:off x="7547824" y="3037311"/>
            <a:ext cx="0" cy="576064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Szövegdoboz 6"/>
          <p:cNvSpPr txBox="1"/>
          <p:nvPr/>
        </p:nvSpPr>
        <p:spPr>
          <a:xfrm>
            <a:off x="2843808" y="4347718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3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O</a:t>
            </a:r>
            <a:r>
              <a:rPr kumimoji="0" lang="hu-HU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(h)</a:t>
            </a: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962525"/>
            <a:ext cx="3276600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4264" y="4942284"/>
            <a:ext cx="3562350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8" name="Egyenes összekötő nyíllal 17"/>
          <p:cNvCxnSpPr/>
          <p:nvPr/>
        </p:nvCxnSpPr>
        <p:spPr bwMode="auto">
          <a:xfrm flipV="1">
            <a:off x="2699792" y="3771654"/>
            <a:ext cx="0" cy="576064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038374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14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3869165"/>
            <a:ext cx="4860032" cy="2988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721594"/>
            <a:ext cx="5787777" cy="3926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59632" y="4274"/>
            <a:ext cx="7427912" cy="1143000"/>
          </a:xfrm>
        </p:spPr>
        <p:txBody>
          <a:bodyPr/>
          <a:lstStyle/>
          <a:p>
            <a:r>
              <a:rPr lang="hu-HU" dirty="0"/>
              <a:t>KÖVETKEZŐ/ELÖZŐ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827584" y="1268759"/>
            <a:ext cx="26116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KÖVETKEZŐ(15)</a:t>
            </a:r>
            <a:endParaRPr kumimoji="0" lang="hu-HU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cxnSp>
        <p:nvCxnSpPr>
          <p:cNvPr id="6" name="Egyenes összekötő nyíllal 5"/>
          <p:cNvCxnSpPr/>
          <p:nvPr/>
        </p:nvCxnSpPr>
        <p:spPr bwMode="auto">
          <a:xfrm flipV="1">
            <a:off x="5292080" y="1556792"/>
            <a:ext cx="0" cy="576064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Egyenes összekötő nyíllal 9"/>
          <p:cNvCxnSpPr/>
          <p:nvPr/>
        </p:nvCxnSpPr>
        <p:spPr bwMode="auto">
          <a:xfrm flipV="1">
            <a:off x="6804248" y="2258323"/>
            <a:ext cx="0" cy="576064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Egyenes összekötő nyíllal 10"/>
          <p:cNvCxnSpPr/>
          <p:nvPr/>
        </p:nvCxnSpPr>
        <p:spPr bwMode="auto">
          <a:xfrm flipV="1">
            <a:off x="6012160" y="3037311"/>
            <a:ext cx="0" cy="576064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Szövegdoboz 13"/>
          <p:cNvSpPr txBox="1"/>
          <p:nvPr/>
        </p:nvSpPr>
        <p:spPr>
          <a:xfrm>
            <a:off x="827584" y="1297121"/>
            <a:ext cx="26116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KÖVETKEZŐ(13)</a:t>
            </a:r>
            <a:endParaRPr kumimoji="0" lang="hu-HU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cxnSp>
        <p:nvCxnSpPr>
          <p:cNvPr id="15" name="Egyenes összekötő nyíllal 14"/>
          <p:cNvCxnSpPr/>
          <p:nvPr/>
        </p:nvCxnSpPr>
        <p:spPr bwMode="auto">
          <a:xfrm flipV="1">
            <a:off x="4860032" y="3789040"/>
            <a:ext cx="0" cy="576064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Egyenes összekötő nyíllal 15"/>
          <p:cNvCxnSpPr/>
          <p:nvPr/>
        </p:nvCxnSpPr>
        <p:spPr bwMode="auto">
          <a:xfrm flipV="1">
            <a:off x="4507690" y="3037311"/>
            <a:ext cx="0" cy="576064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Szövegdoboz 6"/>
          <p:cNvSpPr txBox="1"/>
          <p:nvPr/>
        </p:nvSpPr>
        <p:spPr>
          <a:xfrm>
            <a:off x="3951804" y="5445224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3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O</a:t>
            </a:r>
            <a:r>
              <a:rPr kumimoji="0" lang="hu-HU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(h)</a:t>
            </a:r>
          </a:p>
        </p:txBody>
      </p:sp>
      <p:cxnSp>
        <p:nvCxnSpPr>
          <p:cNvPr id="18" name="Egyenes összekötő nyíllal 17"/>
          <p:cNvCxnSpPr/>
          <p:nvPr/>
        </p:nvCxnSpPr>
        <p:spPr bwMode="auto">
          <a:xfrm flipV="1">
            <a:off x="3779912" y="2325057"/>
            <a:ext cx="0" cy="576064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Szövegdoboz 16"/>
          <p:cNvSpPr txBox="1"/>
          <p:nvPr/>
        </p:nvSpPr>
        <p:spPr>
          <a:xfrm>
            <a:off x="867013" y="1276625"/>
            <a:ext cx="16033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ELÖZŐ(6)</a:t>
            </a:r>
            <a:endParaRPr kumimoji="0" lang="hu-HU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cxnSp>
        <p:nvCxnSpPr>
          <p:cNvPr id="19" name="Egyenes összekötő nyíllal 18"/>
          <p:cNvCxnSpPr/>
          <p:nvPr/>
        </p:nvCxnSpPr>
        <p:spPr bwMode="auto">
          <a:xfrm flipV="1">
            <a:off x="3059832" y="3037311"/>
            <a:ext cx="0" cy="576064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Egyenes összekötő nyíllal 19"/>
          <p:cNvCxnSpPr/>
          <p:nvPr/>
        </p:nvCxnSpPr>
        <p:spPr bwMode="auto">
          <a:xfrm flipV="1">
            <a:off x="3439196" y="3765775"/>
            <a:ext cx="0" cy="576064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Szövegdoboz 20"/>
          <p:cNvSpPr txBox="1"/>
          <p:nvPr/>
        </p:nvSpPr>
        <p:spPr>
          <a:xfrm>
            <a:off x="790909" y="1268760"/>
            <a:ext cx="16033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ELÖZŐ(9)</a:t>
            </a:r>
            <a:endParaRPr kumimoji="0" lang="hu-HU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cxnSp>
        <p:nvCxnSpPr>
          <p:cNvPr id="22" name="Egyenes összekötő nyíllal 21"/>
          <p:cNvCxnSpPr/>
          <p:nvPr/>
        </p:nvCxnSpPr>
        <p:spPr bwMode="auto">
          <a:xfrm flipV="1">
            <a:off x="4716016" y="4494239"/>
            <a:ext cx="0" cy="576064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167211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14" grpId="0"/>
      <p:bldP spid="14" grpId="1"/>
      <p:bldP spid="7" grpId="0"/>
      <p:bldP spid="17" grpId="0"/>
      <p:bldP spid="17" grpId="1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BESZÚR</a:t>
            </a: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40768"/>
            <a:ext cx="8039100" cy="561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3388" y="1340768"/>
            <a:ext cx="4610612" cy="280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zövegdoboz 5"/>
          <p:cNvSpPr txBox="1"/>
          <p:nvPr/>
        </p:nvSpPr>
        <p:spPr>
          <a:xfrm>
            <a:off x="5220072" y="4005064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3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O</a:t>
            </a:r>
            <a:r>
              <a:rPr kumimoji="0" lang="hu-HU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(h)</a:t>
            </a:r>
          </a:p>
        </p:txBody>
      </p:sp>
    </p:spTree>
    <p:extLst>
      <p:ext uri="{BB962C8B-B14F-4D97-AF65-F5344CB8AC3E}">
        <p14:creationId xmlns:p14="http://schemas.microsoft.com/office/powerpoint/2010/main" val="1214981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TÖRÖL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b="0" dirty="0"/>
              <a:t>Ha törlendő csúcs levél</a:t>
            </a:r>
          </a:p>
          <a:p>
            <a:pPr marL="0" indent="0">
              <a:buNone/>
            </a:pPr>
            <a:r>
              <a:rPr lang="hu-HU" b="0" dirty="0"/>
              <a:t>TÖRÖL(13)</a:t>
            </a: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52936"/>
            <a:ext cx="9117492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88139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TÖRÖL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b="0" dirty="0"/>
              <a:t>Ha törlendő csúcsnak egy gyereke van</a:t>
            </a:r>
          </a:p>
          <a:p>
            <a:pPr marL="0" indent="0">
              <a:buNone/>
            </a:pPr>
            <a:r>
              <a:rPr lang="hu-HU" b="0" dirty="0"/>
              <a:t>TÖRÖL(16)</a:t>
            </a: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36" y="2852936"/>
            <a:ext cx="9120063" cy="2828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8636240"/>
      </p:ext>
    </p:extLst>
  </p:cSld>
  <p:clrMapOvr>
    <a:masterClrMapping/>
  </p:clrMapOvr>
</p:sld>
</file>

<file path=ppt/theme/theme1.xml><?xml version="1.0" encoding="utf-8"?>
<a:theme xmlns:a="http://schemas.openxmlformats.org/drawingml/2006/main" name="2_Alapértelmezett terv">
  <a:themeElements>
    <a:clrScheme name="2_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altLang="hu-HU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altLang="hu-HU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</TotalTime>
  <Words>195</Words>
  <Application>Microsoft Macintosh PowerPoint</Application>
  <PresentationFormat>On-screen Show (4:3)</PresentationFormat>
  <Paragraphs>63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Arial</vt:lpstr>
      <vt:lpstr>2_Alapértelmezett terv</vt:lpstr>
      <vt:lpstr>PowerPoint Presentation</vt:lpstr>
      <vt:lpstr>Adatszerkezet</vt:lpstr>
      <vt:lpstr>Bináris keresőfa</vt:lpstr>
      <vt:lpstr>KERES</vt:lpstr>
      <vt:lpstr>MIN/MAX</vt:lpstr>
      <vt:lpstr>KÖVETKEZŐ/ELÖZŐ</vt:lpstr>
      <vt:lpstr>BESZÚR</vt:lpstr>
      <vt:lpstr>TÖRÖL</vt:lpstr>
      <vt:lpstr>TÖRÖL</vt:lpstr>
      <vt:lpstr>TÖRÖL</vt:lpstr>
      <vt:lpstr>TÖRÖL</vt:lpstr>
      <vt:lpstr>Keresőfa vs Kupac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Richárd Farkas</dc:creator>
  <cp:lastModifiedBy>Richárd Farkas</cp:lastModifiedBy>
  <cp:revision>21</cp:revision>
  <dcterms:created xsi:type="dcterms:W3CDTF">2020-09-28T09:38:30Z</dcterms:created>
  <dcterms:modified xsi:type="dcterms:W3CDTF">2020-10-20T10:15:04Z</dcterms:modified>
</cp:coreProperties>
</file>